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326" r:id="rId2"/>
    <p:sldId id="260" r:id="rId3"/>
    <p:sldId id="32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6" r:id="rId17"/>
    <p:sldId id="323" r:id="rId18"/>
    <p:sldId id="324" r:id="rId19"/>
    <p:sldId id="325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327" r:id="rId40"/>
    <p:sldId id="328" r:id="rId41"/>
    <p:sldId id="340" r:id="rId42"/>
    <p:sldId id="330" r:id="rId43"/>
    <p:sldId id="331" r:id="rId44"/>
    <p:sldId id="333" r:id="rId45"/>
    <p:sldId id="334" r:id="rId46"/>
    <p:sldId id="335" r:id="rId47"/>
    <p:sldId id="336" r:id="rId48"/>
    <p:sldId id="337" r:id="rId49"/>
    <p:sldId id="338" r:id="rId50"/>
    <p:sldId id="339" r:id="rId51"/>
  </p:sldIdLst>
  <p:sldSz cx="9144000" cy="6858000" type="screen4x3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78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34" autoAdjust="0"/>
  </p:normalViewPr>
  <p:slideViewPr>
    <p:cSldViewPr>
      <p:cViewPr varScale="1">
        <p:scale>
          <a:sx n="61" d="100"/>
          <a:sy n="61" d="100"/>
        </p:scale>
        <p:origin x="16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37503-BF30-4D60-A981-19F19C91F86F}" type="datetimeFigureOut">
              <a:rPr lang="en-US" smtClean="0"/>
              <a:pPr/>
              <a:t>30-Aug-17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4A77F-99C2-4A81-86B7-1ABC479C0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30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88B4F572-379A-4121-AD19-DDF096BE2D7E}" type="datetimeFigureOut">
              <a:rPr lang="en-US"/>
              <a:pPr>
                <a:defRPr/>
              </a:pPr>
              <a:t>30-Aug-17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2C8FB4C4-BF50-4B0E-94A1-10C19093973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35380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B1A370C-4747-4EED-A521-113033FFC03C}" type="slidenum">
              <a:rPr lang="en-CA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9C9866-089E-4AFD-BBE9-9A219F7D07B9}" type="slidenum">
              <a:rPr lang="en-US"/>
              <a:pPr/>
              <a:t>2</a:t>
            </a:fld>
            <a:endParaRPr lang="en-US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9C9866-089E-4AFD-BBE9-9A219F7D07B9}" type="slidenum">
              <a:rPr lang="en-US"/>
              <a:pPr/>
              <a:t>3</a:t>
            </a:fld>
            <a:endParaRPr lang="en-US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9FD1DC-3439-449C-AE91-0F5344D7159F}" type="slidenum">
              <a:rPr lang="en-US"/>
              <a:pPr/>
              <a:t>4</a:t>
            </a:fld>
            <a:endParaRPr 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solidFill>
                  <a:schemeClr val="tx2"/>
                </a:solidFill>
                <a:cs typeface="Times New Roman" pitchFamily="18" charset="0"/>
              </a:rPr>
              <a:t>Such errors rarely occur. If one does, there is little you can do beyond notifying the user and trying to terminate the program gracefully. </a:t>
            </a:r>
            <a:endParaRPr lang="en-US" altLang="en-US" sz="12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8FB4C4-BF50-4B0E-94A1-10C19093973B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347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encrypted-tbn0.gstatic.com/images?q=tbn:ANd9GcR4Bt44O92iWuOTUVmHTm47x5v6IF7FcD1UmHST8ixlI4AMKzN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Ho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38" y="30163"/>
            <a:ext cx="2071687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867424"/>
            <a:ext cx="6400800" cy="990600"/>
          </a:xfrm>
        </p:spPr>
        <p:txBody>
          <a:bodyPr/>
          <a:lstStyle>
            <a:lvl1pPr marL="0" indent="0" algn="ctr">
              <a:buNone/>
              <a:defRPr sz="20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19550-45BC-4C38-9516-1AFE8AD90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43C7D-229A-4E61-A3DC-2BA329E16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391E7-6F6D-4184-8447-D6CABF5B07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83058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 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721F49B-C698-46E8-B330-1D99878616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6" descr="bzulogo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224588"/>
            <a:ext cx="955675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>
          <a:xfrm>
            <a:off x="285750" y="998538"/>
            <a:ext cx="5072063" cy="1587"/>
          </a:xfrm>
          <a:prstGeom prst="line">
            <a:avLst/>
          </a:prstGeom>
          <a:ln w="31750">
            <a:solidFill>
              <a:srgbClr val="3B780E"/>
            </a:solidFill>
          </a:ln>
          <a:effectLst>
            <a:outerShdw blurRad="1143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7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inemablend.com/images/news_img/72475/Minions_7247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444874"/>
            <a:ext cx="5976664" cy="298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179512" y="1340768"/>
            <a:ext cx="8496944" cy="3312368"/>
          </a:xfrm>
        </p:spPr>
        <p:txBody>
          <a:bodyPr/>
          <a:lstStyle/>
          <a:p>
            <a:pPr algn="l">
              <a:lnSpc>
                <a:spcPts val="7300"/>
              </a:lnSpc>
            </a:pPr>
            <a:r>
              <a:rPr lang="en-US" sz="8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 Handling      </a:t>
            </a:r>
            <a:br>
              <a:rPr lang="en-US" sz="8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8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en-US" sz="8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br>
              <a:rPr lang="en-US" altLang="en-US" sz="8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8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IO</a:t>
            </a:r>
            <a:endParaRPr lang="en-US" sz="8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5733256"/>
            <a:ext cx="65817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A75EF154-4210-4240-BF96-37EC2920889D}" type="slidenum">
              <a:rPr lang="en-US"/>
              <a:pPr/>
              <a:t>10</a:t>
            </a:fld>
            <a:endParaRPr lang="en-US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62" y="214290"/>
            <a:ext cx="6772268" cy="666750"/>
          </a:xfrm>
          <a:noFill/>
          <a:ln/>
        </p:spPr>
        <p:txBody>
          <a:bodyPr/>
          <a:lstStyle/>
          <a:p>
            <a:r>
              <a:rPr lang="en-US" sz="5400" dirty="0"/>
              <a:t>Unchecked Exceptions</a:t>
            </a:r>
            <a:endParaRPr lang="en-US" sz="5400" b="1" dirty="0"/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2000250" y="2571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157194" y="1242373"/>
            <a:ext cx="8915400" cy="526297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800" dirty="0">
                <a:latin typeface="+mn-lt"/>
                <a:cs typeface="Times New Roman" pitchFamily="18" charset="0"/>
              </a:rPr>
              <a:t> In most cases, unchecked exceptions reflect programming </a:t>
            </a:r>
            <a:r>
              <a:rPr lang="en-US" sz="28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logic errors </a:t>
            </a:r>
            <a:r>
              <a:rPr lang="en-US" sz="2800" dirty="0">
                <a:latin typeface="+mn-lt"/>
                <a:cs typeface="Times New Roman" pitchFamily="18" charset="0"/>
              </a:rPr>
              <a:t>that are not recoverable. </a:t>
            </a:r>
          </a:p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800" dirty="0">
                <a:latin typeface="+mn-lt"/>
                <a:cs typeface="Times New Roman" pitchFamily="18" charset="0"/>
              </a:rPr>
              <a:t> For example: 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800" dirty="0">
                <a:latin typeface="+mn-lt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rgbClr val="C00000"/>
                </a:solidFill>
                <a:latin typeface="+mn-lt"/>
                <a:cs typeface="Times New Roman" pitchFamily="18" charset="0"/>
              </a:rPr>
              <a:t>NullPointerException</a:t>
            </a:r>
            <a:r>
              <a:rPr lang="en-US" sz="2800" dirty="0">
                <a:latin typeface="+mn-lt"/>
                <a:cs typeface="Times New Roman" pitchFamily="18" charset="0"/>
              </a:rPr>
              <a:t> is thrown if you access an object through a reference variable before an object is assigned to it. 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800" dirty="0">
                <a:latin typeface="+mn-lt"/>
                <a:cs typeface="Times New Roman" pitchFamily="18" charset="0"/>
              </a:rPr>
              <a:t> an </a:t>
            </a:r>
            <a:r>
              <a:rPr lang="en-US" sz="2800" b="1" dirty="0" err="1">
                <a:solidFill>
                  <a:srgbClr val="C00000"/>
                </a:solidFill>
                <a:latin typeface="+mn-lt"/>
                <a:cs typeface="Times New Roman" pitchFamily="18" charset="0"/>
              </a:rPr>
              <a:t>IndexOutOfBoundsException</a:t>
            </a:r>
            <a:r>
              <a:rPr lang="en-US" sz="2800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  <a:cs typeface="Times New Roman" pitchFamily="18" charset="0"/>
              </a:rPr>
              <a:t>is thrown if you access an element in an array outside the bounds of the array. </a:t>
            </a:r>
          </a:p>
          <a:p>
            <a:pPr algn="ctr"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800" dirty="0">
                <a:latin typeface="+mn-lt"/>
                <a:cs typeface="Times New Roman" pitchFamily="18" charset="0"/>
              </a:rPr>
              <a:t> These are the logic errors that should be corrected in the program.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915472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B0700EB9-E80F-47CC-860B-C1B6EB5195C3}" type="slidenum">
              <a:rPr lang="en-US"/>
              <a:pPr/>
              <a:t>11</a:t>
            </a:fld>
            <a:endParaRPr lang="en-US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642918"/>
            <a:ext cx="7786742" cy="714380"/>
          </a:xfrm>
          <a:noFill/>
          <a:ln/>
        </p:spPr>
        <p:txBody>
          <a:bodyPr/>
          <a:lstStyle/>
          <a:p>
            <a:r>
              <a:rPr lang="en-US" sz="5400" dirty="0">
                <a:solidFill>
                  <a:srgbClr val="C00000"/>
                </a:solidFill>
              </a:rPr>
              <a:t>Declaring</a:t>
            </a:r>
            <a:r>
              <a:rPr lang="en-US" sz="5400" dirty="0"/>
              <a:t>, </a:t>
            </a:r>
            <a:r>
              <a:rPr lang="en-US" sz="5400" dirty="0">
                <a:solidFill>
                  <a:srgbClr val="C00000"/>
                </a:solidFill>
              </a:rPr>
              <a:t>Throwing</a:t>
            </a:r>
            <a:r>
              <a:rPr lang="en-US" sz="5400" dirty="0"/>
              <a:t>, and </a:t>
            </a:r>
            <a:r>
              <a:rPr lang="en-US" sz="5400" dirty="0">
                <a:solidFill>
                  <a:srgbClr val="C00000"/>
                </a:solidFill>
              </a:rPr>
              <a:t>Catching</a:t>
            </a:r>
            <a:r>
              <a:rPr lang="en-US" sz="5400" dirty="0"/>
              <a:t> Exceptions</a:t>
            </a:r>
            <a:endParaRPr lang="en-US" sz="5400" b="1" dirty="0"/>
          </a:p>
        </p:txBody>
      </p:sp>
      <p:sp>
        <p:nvSpPr>
          <p:cNvPr id="259075" name="Rectangle 3"/>
          <p:cNvSpPr>
            <a:spLocks noChangeArrowheads="1"/>
          </p:cNvSpPr>
          <p:nvPr/>
        </p:nvSpPr>
        <p:spPr bwMode="auto">
          <a:xfrm>
            <a:off x="2000250" y="2571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CA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10138"/>
            <a:ext cx="6120680" cy="230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477" y="4437112"/>
            <a:ext cx="5508067" cy="2354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1765920" y="4212164"/>
            <a:ext cx="2520280" cy="1233060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B8BBC87B-ACBA-4DF1-9BD2-E2C1873728BD}" type="slidenum">
              <a:rPr lang="en-US"/>
              <a:pPr/>
              <a:t>12</a:t>
            </a:fld>
            <a:endParaRPr lang="en-US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142852"/>
            <a:ext cx="6215106" cy="785818"/>
          </a:xfrm>
          <a:noFill/>
          <a:ln/>
        </p:spPr>
        <p:txBody>
          <a:bodyPr/>
          <a:lstStyle/>
          <a:p>
            <a:r>
              <a:rPr lang="en-US" sz="5400" dirty="0">
                <a:solidFill>
                  <a:srgbClr val="C00000"/>
                </a:solidFill>
              </a:rPr>
              <a:t>Declaring</a:t>
            </a:r>
            <a:r>
              <a:rPr lang="en-US" sz="5400" dirty="0"/>
              <a:t> Exceptions</a:t>
            </a:r>
            <a:endParaRPr lang="en-US" sz="5400" b="1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56792"/>
            <a:ext cx="8679338" cy="1855108"/>
          </a:xfrm>
          <a:noFill/>
          <a:ln/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200"/>
              </a:spcAft>
            </a:pPr>
            <a:r>
              <a:rPr lang="en-US" sz="3600" dirty="0">
                <a:cs typeface="Times New Roman" pitchFamily="18" charset="0"/>
              </a:rPr>
              <a:t> Every method </a:t>
            </a:r>
            <a:r>
              <a:rPr lang="en-US" sz="4000" b="1" dirty="0">
                <a:solidFill>
                  <a:srgbClr val="C00000"/>
                </a:solidFill>
                <a:cs typeface="Times New Roman" pitchFamily="18" charset="0"/>
              </a:rPr>
              <a:t>must</a:t>
            </a:r>
            <a:r>
              <a:rPr lang="en-US" sz="3600" dirty="0">
                <a:cs typeface="Times New Roman" pitchFamily="18" charset="0"/>
              </a:rPr>
              <a:t> state the types of checked exceptions it might </a:t>
            </a:r>
            <a:r>
              <a:rPr lang="en-US" sz="3600" b="1" dirty="0">
                <a:cs typeface="Times New Roman" pitchFamily="18" charset="0"/>
              </a:rPr>
              <a:t>throw</a:t>
            </a:r>
            <a:r>
              <a:rPr lang="en-US" sz="3600" dirty="0">
                <a:cs typeface="Times New Roman" pitchFamily="18" charset="0"/>
              </a:rPr>
              <a:t>. 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</a:pPr>
            <a:r>
              <a:rPr lang="en-US" sz="3600" dirty="0">
                <a:cs typeface="Times New Roman" pitchFamily="18" charset="0"/>
              </a:rPr>
              <a:t> This is known as </a:t>
            </a:r>
            <a:r>
              <a:rPr lang="en-US" sz="4400" b="1" dirty="0">
                <a:solidFill>
                  <a:srgbClr val="C00000"/>
                </a:solidFill>
                <a:cs typeface="Times New Roman" pitchFamily="18" charset="0"/>
              </a:rPr>
              <a:t>declaring exceptions</a:t>
            </a:r>
            <a:r>
              <a:rPr lang="en-US" sz="4400" b="1" i="1" dirty="0">
                <a:cs typeface="Times New Roman" pitchFamily="18" charset="0"/>
              </a:rPr>
              <a:t>.</a:t>
            </a:r>
            <a:endParaRPr lang="en-US" sz="3600" dirty="0"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504" y="4005064"/>
            <a:ext cx="8928992" cy="1647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3200" dirty="0">
                <a:latin typeface="+mn-lt"/>
              </a:rPr>
              <a:t>public void x()  </a:t>
            </a:r>
            <a:r>
              <a:rPr lang="en-US" sz="3200" b="1" dirty="0">
                <a:solidFill>
                  <a:srgbClr val="C00000"/>
                </a:solidFill>
                <a:latin typeface="+mn-lt"/>
              </a:rPr>
              <a:t>throws</a:t>
            </a:r>
            <a:r>
              <a:rPr lang="en-US" sz="3200" dirty="0">
                <a:latin typeface="+mn-lt"/>
              </a:rPr>
              <a:t> </a:t>
            </a:r>
            <a:r>
              <a:rPr lang="en-US" sz="3200" b="1" dirty="0" err="1">
                <a:latin typeface="+mn-lt"/>
              </a:rPr>
              <a:t>IOException</a:t>
            </a:r>
            <a:endParaRPr lang="en-US" sz="3200" b="1" dirty="0">
              <a:latin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latin typeface="+mn-lt"/>
              </a:rPr>
              <a:t>public void y()  </a:t>
            </a:r>
            <a:r>
              <a:rPr lang="en-US" sz="3200" b="1" dirty="0">
                <a:solidFill>
                  <a:srgbClr val="C00000"/>
                </a:solidFill>
                <a:latin typeface="+mn-lt"/>
              </a:rPr>
              <a:t>throws</a:t>
            </a:r>
            <a:r>
              <a:rPr lang="en-US" sz="3200" dirty="0">
                <a:latin typeface="+mn-lt"/>
              </a:rPr>
              <a:t> </a:t>
            </a:r>
            <a:r>
              <a:rPr lang="en-US" sz="3200" b="1" dirty="0" err="1">
                <a:latin typeface="+mn-lt"/>
              </a:rPr>
              <a:t>IOException</a:t>
            </a:r>
            <a:r>
              <a:rPr lang="en-US" sz="3200" b="1" dirty="0">
                <a:latin typeface="+mn-lt"/>
              </a:rPr>
              <a:t>, </a:t>
            </a:r>
            <a:r>
              <a:rPr lang="en-US" sz="3200" b="1" dirty="0" err="1">
                <a:latin typeface="+mn-lt"/>
              </a:rPr>
              <a:t>OtherException</a:t>
            </a:r>
            <a:endParaRPr lang="en-US" sz="3200" b="1" dirty="0"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AB4F6EC3-C236-434A-B049-71142017AD9D}" type="slidenum">
              <a:rPr lang="en-US"/>
              <a:pPr/>
              <a:t>13</a:t>
            </a:fld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14290"/>
            <a:ext cx="6286544" cy="785818"/>
          </a:xfrm>
          <a:noFill/>
          <a:ln/>
        </p:spPr>
        <p:txBody>
          <a:bodyPr/>
          <a:lstStyle/>
          <a:p>
            <a:r>
              <a:rPr lang="en-US" sz="5400" dirty="0">
                <a:solidFill>
                  <a:srgbClr val="C00000"/>
                </a:solidFill>
              </a:rPr>
              <a:t>Throwing</a:t>
            </a:r>
            <a:r>
              <a:rPr lang="en-US" sz="5400" dirty="0"/>
              <a:t> Exceptions</a:t>
            </a:r>
            <a:endParaRPr lang="en-US" sz="5400" b="1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285860"/>
            <a:ext cx="8482042" cy="1999124"/>
          </a:xfrm>
          <a:noFill/>
          <a:ln/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 When the program detects an error, the program can create an </a:t>
            </a:r>
            <a:r>
              <a:rPr lang="en-US" b="1" dirty="0">
                <a:cs typeface="Times New Roman" pitchFamily="18" charset="0"/>
              </a:rPr>
              <a:t>instance</a:t>
            </a:r>
            <a:r>
              <a:rPr lang="en-US" dirty="0">
                <a:cs typeface="Times New Roman" pitchFamily="18" charset="0"/>
              </a:rPr>
              <a:t> of an appropriate exception type and throw it. </a:t>
            </a:r>
          </a:p>
          <a:p>
            <a:pPr marL="0" indent="0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 This is known as </a:t>
            </a:r>
            <a:r>
              <a:rPr lang="en-US" sz="3600" b="1" dirty="0">
                <a:solidFill>
                  <a:srgbClr val="C00000"/>
                </a:solidFill>
                <a:cs typeface="Times New Roman" pitchFamily="18" charset="0"/>
              </a:rPr>
              <a:t>throwing an exception</a:t>
            </a:r>
            <a:r>
              <a:rPr lang="en-US" dirty="0">
                <a:cs typeface="Times New Roman" pitchFamily="18" charset="0"/>
              </a:rPr>
              <a:t>. </a:t>
            </a:r>
          </a:p>
        </p:txBody>
      </p:sp>
      <p:sp>
        <p:nvSpPr>
          <p:cNvPr id="2" name="Rectangle 1"/>
          <p:cNvSpPr/>
          <p:nvPr/>
        </p:nvSpPr>
        <p:spPr>
          <a:xfrm>
            <a:off x="755576" y="3789040"/>
            <a:ext cx="7776864" cy="2142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spcBef>
                <a:spcPct val="100000"/>
              </a:spcBef>
              <a:buFont typeface="Monotype Sorts" pitchFamily="2" charset="2"/>
              <a:buNone/>
            </a:pPr>
            <a:r>
              <a:rPr lang="en-US" sz="3600" b="1" dirty="0">
                <a:solidFill>
                  <a:srgbClr val="C00000"/>
                </a:solidFill>
                <a:latin typeface="+mn-lt"/>
              </a:rPr>
              <a:t>throw</a:t>
            </a:r>
            <a:r>
              <a:rPr lang="en-US" sz="3600" dirty="0">
                <a:latin typeface="+mn-lt"/>
              </a:rPr>
              <a:t> new </a:t>
            </a:r>
            <a:r>
              <a:rPr lang="en-US" sz="3600" dirty="0" err="1">
                <a:latin typeface="+mn-lt"/>
              </a:rPr>
              <a:t>TheException</a:t>
            </a:r>
            <a:r>
              <a:rPr lang="en-US" sz="3600" dirty="0">
                <a:latin typeface="+mn-lt"/>
              </a:rPr>
              <a:t>();</a:t>
            </a:r>
          </a:p>
          <a:p>
            <a:pPr marL="0" indent="0">
              <a:lnSpc>
                <a:spcPct val="90000"/>
              </a:lnSpc>
              <a:spcBef>
                <a:spcPct val="100000"/>
              </a:spcBef>
              <a:buFont typeface="Monotype Sorts" pitchFamily="2" charset="2"/>
              <a:buNone/>
            </a:pPr>
            <a:r>
              <a:rPr lang="en-US" sz="3600" dirty="0" err="1">
                <a:latin typeface="+mn-lt"/>
              </a:rPr>
              <a:t>TheException</a:t>
            </a:r>
            <a:r>
              <a:rPr lang="en-US" sz="3600" dirty="0">
                <a:latin typeface="+mn-lt"/>
              </a:rPr>
              <a:t>   ex = new </a:t>
            </a:r>
            <a:r>
              <a:rPr lang="en-US" sz="3600" dirty="0" err="1">
                <a:latin typeface="+mn-lt"/>
              </a:rPr>
              <a:t>TheException</a:t>
            </a:r>
            <a:r>
              <a:rPr lang="en-US" sz="3600" dirty="0">
                <a:latin typeface="+mn-lt"/>
              </a:rPr>
              <a:t>();</a:t>
            </a:r>
            <a:br>
              <a:rPr lang="en-US" sz="3600" dirty="0">
                <a:latin typeface="+mn-lt"/>
              </a:rPr>
            </a:br>
            <a:r>
              <a:rPr lang="en-US" sz="3600" b="1" dirty="0">
                <a:solidFill>
                  <a:srgbClr val="C00000"/>
                </a:solidFill>
                <a:latin typeface="+mn-lt"/>
              </a:rPr>
              <a:t>throw</a:t>
            </a:r>
            <a:r>
              <a:rPr lang="en-US" sz="36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600" dirty="0">
                <a:latin typeface="+mn-lt"/>
              </a:rPr>
              <a:t>ex;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8EFECEF9-2C3E-4062-954A-6FF533E41844}" type="slidenum">
              <a:rPr lang="en-US"/>
              <a:pPr/>
              <a:t>14</a:t>
            </a:fld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85728"/>
            <a:ext cx="7772400" cy="714380"/>
          </a:xfrm>
          <a:noFill/>
          <a:ln/>
        </p:spPr>
        <p:txBody>
          <a:bodyPr/>
          <a:lstStyle/>
          <a:p>
            <a:r>
              <a:rPr lang="en-US" sz="4800" dirty="0"/>
              <a:t>Throwing Exceptions Example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357298"/>
            <a:ext cx="8286808" cy="4572032"/>
          </a:xfrm>
          <a:solidFill>
            <a:schemeClr val="accent1">
              <a:lumMod val="20000"/>
              <a:lumOff val="80000"/>
            </a:schemeClr>
          </a:solidFill>
          <a:ln/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3600" dirty="0">
                <a:cs typeface="Times New Roman" pitchFamily="18" charset="0"/>
              </a:rPr>
              <a:t>public void </a:t>
            </a:r>
            <a:r>
              <a:rPr lang="en-US" sz="3600" dirty="0" err="1">
                <a:cs typeface="Times New Roman" pitchFamily="18" charset="0"/>
              </a:rPr>
              <a:t>setRadius</a:t>
            </a:r>
            <a:r>
              <a:rPr lang="en-US" sz="3600" dirty="0">
                <a:cs typeface="Times New Roman" pitchFamily="18" charset="0"/>
              </a:rPr>
              <a:t>(double </a:t>
            </a:r>
            <a:r>
              <a:rPr lang="en-US" sz="3600" dirty="0" err="1">
                <a:cs typeface="Times New Roman" pitchFamily="18" charset="0"/>
              </a:rPr>
              <a:t>newRadius</a:t>
            </a:r>
            <a:r>
              <a:rPr lang="en-US" sz="3600" dirty="0">
                <a:cs typeface="Times New Roman" pitchFamily="18" charset="0"/>
              </a:rPr>
              <a:t>)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3600" b="1" dirty="0">
                <a:cs typeface="Times New Roman" pitchFamily="18" charset="0"/>
              </a:rPr>
              <a:t>      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throws </a:t>
            </a:r>
            <a:r>
              <a:rPr lang="en-US" sz="3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IllegalArgumentException</a:t>
            </a:r>
            <a:r>
              <a:rPr lang="en-US" sz="3600" b="1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3600" dirty="0">
                <a:cs typeface="Times New Roman" pitchFamily="18" charset="0"/>
              </a:rPr>
              <a:t>{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3600" dirty="0">
                <a:cs typeface="Times New Roman" pitchFamily="18" charset="0"/>
              </a:rPr>
              <a:t>    if (</a:t>
            </a:r>
            <a:r>
              <a:rPr lang="en-US" sz="3600" dirty="0" err="1">
                <a:cs typeface="Times New Roman" pitchFamily="18" charset="0"/>
              </a:rPr>
              <a:t>newRadius</a:t>
            </a:r>
            <a:r>
              <a:rPr lang="en-US" sz="3600" dirty="0">
                <a:cs typeface="Times New Roman" pitchFamily="18" charset="0"/>
              </a:rPr>
              <a:t> &gt;= 0)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3600" dirty="0">
                <a:cs typeface="Times New Roman" pitchFamily="18" charset="0"/>
              </a:rPr>
              <a:t>        radius =  </a:t>
            </a:r>
            <a:r>
              <a:rPr lang="en-US" sz="3600" dirty="0" err="1">
                <a:cs typeface="Times New Roman" pitchFamily="18" charset="0"/>
              </a:rPr>
              <a:t>newRadius</a:t>
            </a:r>
            <a:r>
              <a:rPr lang="en-US" sz="3600" dirty="0">
                <a:cs typeface="Times New Roman" pitchFamily="18" charset="0"/>
              </a:rPr>
              <a:t>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3600" dirty="0">
                <a:cs typeface="Times New Roman" pitchFamily="18" charset="0"/>
              </a:rPr>
              <a:t>    else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3600" dirty="0">
                <a:cs typeface="Times New Roman" pitchFamily="18" charset="0"/>
              </a:rPr>
              <a:t>        </a:t>
            </a:r>
            <a:r>
              <a:rPr lang="en-US" sz="3600" b="1" dirty="0">
                <a:solidFill>
                  <a:srgbClr val="C00000"/>
                </a:solidFill>
                <a:cs typeface="Times New Roman" pitchFamily="18" charset="0"/>
              </a:rPr>
              <a:t>throw</a:t>
            </a:r>
            <a:r>
              <a:rPr lang="en-US" sz="3600" dirty="0">
                <a:cs typeface="Times New Roman" pitchFamily="18" charset="0"/>
              </a:rPr>
              <a:t> new </a:t>
            </a:r>
            <a:r>
              <a:rPr lang="en-US" sz="3600" b="1" dirty="0" err="1">
                <a:solidFill>
                  <a:srgbClr val="C00000"/>
                </a:solidFill>
                <a:cs typeface="Times New Roman" pitchFamily="18" charset="0"/>
              </a:rPr>
              <a:t>IllegalArgumentException</a:t>
            </a:r>
            <a:r>
              <a:rPr lang="en-US" sz="3600" dirty="0">
                <a:cs typeface="Times New Roman" pitchFamily="18" charset="0"/>
              </a:rPr>
              <a:t>(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3600" dirty="0">
                <a:cs typeface="Times New Roman" pitchFamily="18" charset="0"/>
              </a:rPr>
              <a:t>                   "</a:t>
            </a:r>
            <a:r>
              <a:rPr lang="en-US" sz="3600" b="1" dirty="0">
                <a:cs typeface="Times New Roman" pitchFamily="18" charset="0"/>
              </a:rPr>
              <a:t>Radius cannot be negative</a:t>
            </a:r>
            <a:r>
              <a:rPr lang="en-US" sz="3600" dirty="0">
                <a:cs typeface="Times New Roman" pitchFamily="18" charset="0"/>
              </a:rPr>
              <a:t>");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3600" dirty="0">
                <a:cs typeface="Times New Roman" pitchFamily="18" charset="0"/>
              </a:rPr>
              <a:t>  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E3798328-F015-4D4F-9726-426D45767022}" type="slidenum">
              <a:rPr lang="en-US"/>
              <a:pPr/>
              <a:t>15</a:t>
            </a:fld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85728"/>
            <a:ext cx="5929354" cy="609600"/>
          </a:xfrm>
          <a:noFill/>
          <a:ln/>
        </p:spPr>
        <p:txBody>
          <a:bodyPr/>
          <a:lstStyle/>
          <a:p>
            <a:r>
              <a:rPr lang="en-US" sz="5400" dirty="0">
                <a:solidFill>
                  <a:srgbClr val="C00000"/>
                </a:solidFill>
              </a:rPr>
              <a:t>Catching</a:t>
            </a:r>
            <a:r>
              <a:rPr lang="en-US" sz="5400" dirty="0"/>
              <a:t> Exceptions</a:t>
            </a:r>
            <a:endParaRPr lang="en-US" sz="5400" b="1" dirty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62" y="1214422"/>
            <a:ext cx="7572428" cy="5143536"/>
          </a:xfrm>
          <a:solidFill>
            <a:schemeClr val="accent1">
              <a:lumMod val="20000"/>
              <a:lumOff val="80000"/>
            </a:schemeClr>
          </a:solidFill>
          <a:ln/>
        </p:spPr>
        <p:txBody>
          <a:bodyPr/>
          <a:lstStyle/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try</a:t>
            </a:r>
            <a:r>
              <a:rPr lang="en-US" sz="2800" dirty="0">
                <a:cs typeface="Times New Roman" pitchFamily="18" charset="0"/>
              </a:rPr>
              <a:t> {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800" dirty="0">
                <a:cs typeface="Times New Roman" pitchFamily="18" charset="0"/>
              </a:rPr>
              <a:t>     statements;  </a:t>
            </a:r>
            <a:r>
              <a:rPr lang="en-US" sz="2400" dirty="0">
                <a:cs typeface="Times New Roman" pitchFamily="18" charset="0"/>
              </a:rPr>
              <a:t>// Statements that may </a:t>
            </a:r>
            <a:r>
              <a:rPr lang="en-US" sz="2400" b="1" dirty="0">
                <a:solidFill>
                  <a:srgbClr val="C00000"/>
                </a:solidFill>
                <a:cs typeface="Times New Roman" pitchFamily="18" charset="0"/>
              </a:rPr>
              <a:t>throw</a:t>
            </a:r>
            <a:r>
              <a:rPr lang="en-US" sz="2400" dirty="0">
                <a:cs typeface="Times New Roman" pitchFamily="18" charset="0"/>
              </a:rPr>
              <a:t> exceptions</a:t>
            </a:r>
            <a:endParaRPr lang="en-US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800" dirty="0">
                <a:cs typeface="Times New Roman" pitchFamily="18" charset="0"/>
              </a:rPr>
              <a:t>}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catch</a:t>
            </a:r>
            <a:r>
              <a:rPr lang="en-US" sz="2800" dirty="0">
                <a:cs typeface="Times New Roman" pitchFamily="18" charset="0"/>
              </a:rPr>
              <a:t> (Exception1 exVar1) {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800" dirty="0">
                <a:cs typeface="Times New Roman" pitchFamily="18" charset="0"/>
              </a:rPr>
              <a:t>     handler for exception1;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800" dirty="0">
                <a:cs typeface="Times New Roman" pitchFamily="18" charset="0"/>
              </a:rPr>
              <a:t>}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catch</a:t>
            </a:r>
            <a:r>
              <a:rPr lang="en-US" sz="2800" dirty="0">
                <a:cs typeface="Times New Roman" pitchFamily="18" charset="0"/>
              </a:rPr>
              <a:t> (Exception2 exVar2) {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800" dirty="0">
                <a:cs typeface="Times New Roman" pitchFamily="18" charset="0"/>
              </a:rPr>
              <a:t>     handler for exception2;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800" dirty="0">
                <a:cs typeface="Times New Roman" pitchFamily="18" charset="0"/>
              </a:rPr>
              <a:t>}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800" dirty="0">
                <a:cs typeface="Times New Roman" pitchFamily="18" charset="0"/>
              </a:rPr>
              <a:t>...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catch</a:t>
            </a:r>
            <a:r>
              <a:rPr lang="en-US" sz="2800" dirty="0">
                <a:cs typeface="Times New Roman" pitchFamily="18" charset="0"/>
              </a:rPr>
              <a:t> (</a:t>
            </a:r>
            <a:r>
              <a:rPr lang="en-US" sz="2800" dirty="0" err="1">
                <a:cs typeface="Times New Roman" pitchFamily="18" charset="0"/>
              </a:rPr>
              <a:t>ExceptionN</a:t>
            </a:r>
            <a:r>
              <a:rPr lang="en-US" sz="2800" dirty="0">
                <a:cs typeface="Times New Roman" pitchFamily="18" charset="0"/>
              </a:rPr>
              <a:t> exVar3) {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800" dirty="0">
                <a:cs typeface="Times New Roman" pitchFamily="18" charset="0"/>
              </a:rPr>
              <a:t>     handler for </a:t>
            </a:r>
            <a:r>
              <a:rPr lang="en-US" sz="2800" dirty="0" err="1">
                <a:cs typeface="Times New Roman" pitchFamily="18" charset="0"/>
              </a:rPr>
              <a:t>exceptionN</a:t>
            </a:r>
            <a:r>
              <a:rPr lang="en-US" sz="2800" dirty="0">
                <a:cs typeface="Times New Roman" pitchFamily="18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800" dirty="0">
                <a:cs typeface="Times New Roman" pitchFamily="18" charset="0"/>
              </a:rPr>
              <a:t>}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48F5BA30-B6AC-4B8A-AF1C-985813D09EFE}" type="slidenum">
              <a:rPr lang="en-US"/>
              <a:pPr algn="r"/>
              <a:t>16</a:t>
            </a:fld>
            <a:endParaRPr lang="en-US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171432"/>
            <a:ext cx="8458200" cy="685800"/>
          </a:xfrm>
        </p:spPr>
        <p:txBody>
          <a:bodyPr/>
          <a:lstStyle/>
          <a:p>
            <a:r>
              <a:rPr lang="en-US" sz="4000" dirty="0"/>
              <a:t>Catch or Declare Checked Exceptions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2866256"/>
          </a:xfrm>
        </p:spPr>
        <p:txBody>
          <a:bodyPr/>
          <a:lstStyle/>
          <a:p>
            <a:pPr marL="0" indent="0"/>
            <a:r>
              <a:rPr lang="en-US" sz="2800" dirty="0">
                <a:cs typeface="Courier New" pitchFamily="49" charset="0"/>
              </a:rPr>
              <a:t> Java forces you to deal with checked exceptions. </a:t>
            </a:r>
          </a:p>
          <a:p>
            <a:pPr marL="0" indent="0"/>
            <a:r>
              <a:rPr lang="en-US" sz="2800" dirty="0">
                <a:cs typeface="Courier New" pitchFamily="49" charset="0"/>
              </a:rPr>
              <a:t> You must invoke it in a </a:t>
            </a:r>
            <a:r>
              <a:rPr lang="en-US" sz="2800" b="1" dirty="0">
                <a:solidFill>
                  <a:srgbClr val="C00000"/>
                </a:solidFill>
                <a:cs typeface="Courier New" pitchFamily="49" charset="0"/>
              </a:rPr>
              <a:t>try-catch</a:t>
            </a:r>
            <a:r>
              <a:rPr lang="en-US" sz="2800" dirty="0">
                <a:cs typeface="Courier New" pitchFamily="49" charset="0"/>
              </a:rPr>
              <a:t> block </a:t>
            </a:r>
            <a:r>
              <a:rPr lang="en-US" b="1" dirty="0">
                <a:cs typeface="Courier New" pitchFamily="49" charset="0"/>
              </a:rPr>
              <a:t>or</a:t>
            </a:r>
            <a:r>
              <a:rPr lang="en-US" sz="2800" dirty="0">
                <a:cs typeface="Courier New" pitchFamily="49" charset="0"/>
              </a:rPr>
              <a:t> declare to </a:t>
            </a:r>
            <a:r>
              <a:rPr lang="en-US" sz="2800" b="1" dirty="0">
                <a:solidFill>
                  <a:srgbClr val="C00000"/>
                </a:solidFill>
                <a:cs typeface="Courier New" pitchFamily="49" charset="0"/>
              </a:rPr>
              <a:t>throw</a:t>
            </a:r>
            <a:r>
              <a:rPr lang="en-US" sz="2800" dirty="0">
                <a:solidFill>
                  <a:srgbClr val="C00000"/>
                </a:solidFill>
                <a:cs typeface="Courier New" pitchFamily="49" charset="0"/>
              </a:rPr>
              <a:t> </a:t>
            </a:r>
            <a:r>
              <a:rPr lang="en-US" sz="2800" dirty="0">
                <a:cs typeface="Courier New" pitchFamily="49" charset="0"/>
              </a:rPr>
              <a:t>the exception in the calling method. </a:t>
            </a:r>
          </a:p>
          <a:p>
            <a:pPr marL="0" indent="0"/>
            <a:r>
              <a:rPr lang="en-US" sz="2800" dirty="0">
                <a:cs typeface="Courier New" pitchFamily="49" charset="0"/>
              </a:rPr>
              <a:t> For example, suppose that method </a:t>
            </a:r>
            <a:r>
              <a:rPr lang="en-US" sz="2800" b="1" dirty="0">
                <a:cs typeface="Courier New" pitchFamily="49" charset="0"/>
              </a:rPr>
              <a:t>p1</a:t>
            </a:r>
            <a:r>
              <a:rPr lang="en-US" sz="2800" dirty="0">
                <a:cs typeface="Courier New" pitchFamily="49" charset="0"/>
              </a:rPr>
              <a:t> invokes method </a:t>
            </a:r>
            <a:r>
              <a:rPr lang="en-US" sz="2800" b="1" dirty="0">
                <a:cs typeface="Courier New" pitchFamily="49" charset="0"/>
              </a:rPr>
              <a:t>p2</a:t>
            </a:r>
            <a:r>
              <a:rPr lang="en-US" sz="2800" dirty="0">
                <a:cs typeface="Courier New" pitchFamily="49" charset="0"/>
              </a:rPr>
              <a:t> and </a:t>
            </a:r>
            <a:r>
              <a:rPr lang="en-US" sz="2800" b="1" dirty="0">
                <a:cs typeface="Courier New" pitchFamily="49" charset="0"/>
              </a:rPr>
              <a:t>p2</a:t>
            </a:r>
            <a:r>
              <a:rPr lang="en-US" sz="2800" dirty="0">
                <a:cs typeface="Courier New" pitchFamily="49" charset="0"/>
              </a:rPr>
              <a:t> may throw a checked exception (e.g., </a:t>
            </a:r>
            <a:r>
              <a:rPr lang="en-US" sz="2800" b="1" dirty="0" err="1">
                <a:cs typeface="Courier New" pitchFamily="49" charset="0"/>
              </a:rPr>
              <a:t>IOException</a:t>
            </a:r>
            <a:r>
              <a:rPr lang="en-US" sz="2800" dirty="0">
                <a:cs typeface="Courier New" pitchFamily="49" charset="0"/>
              </a:rPr>
              <a:t>), you have to write the code as follow:</a:t>
            </a:r>
          </a:p>
        </p:txBody>
      </p:sp>
      <p:sp>
        <p:nvSpPr>
          <p:cNvPr id="288776" name="Rectangle 8"/>
          <p:cNvSpPr>
            <a:spLocks noChangeArrowheads="1"/>
          </p:cNvSpPr>
          <p:nvPr/>
        </p:nvSpPr>
        <p:spPr bwMode="auto">
          <a:xfrm>
            <a:off x="2362200" y="27479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CA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2005" y="4081455"/>
            <a:ext cx="4490557" cy="277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72126"/>
            <a:ext cx="3816424" cy="2708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285752"/>
            <a:ext cx="9144032" cy="657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Line Callout 1 3"/>
          <p:cNvSpPr/>
          <p:nvPr/>
        </p:nvSpPr>
        <p:spPr>
          <a:xfrm>
            <a:off x="3707904" y="3284984"/>
            <a:ext cx="3816424" cy="432048"/>
          </a:xfrm>
          <a:prstGeom prst="borderCallout1">
            <a:avLst>
              <a:gd name="adj1" fmla="val 60447"/>
              <a:gd name="adj2" fmla="val 106740"/>
              <a:gd name="adj3" fmla="val 257177"/>
              <a:gd name="adj4" fmla="val 1197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throws </a:t>
            </a:r>
            <a:r>
              <a:rPr lang="en-CA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IllegalArgumentException</a:t>
            </a:r>
            <a:endParaRPr lang="en-CA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7166"/>
            <a:ext cx="8297610" cy="6500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85786" y="285728"/>
            <a:ext cx="7429552" cy="3071834"/>
          </a:xfrm>
          <a:prstGeom prst="rect">
            <a:avLst/>
          </a:prstGeom>
          <a:solidFill>
            <a:schemeClr val="accent1">
              <a:alpha val="6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785794"/>
            <a:ext cx="8998542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140362" y="1428736"/>
            <a:ext cx="7929586" cy="2428892"/>
          </a:xfrm>
          <a:prstGeom prst="rect">
            <a:avLst/>
          </a:prstGeom>
          <a:solidFill>
            <a:schemeClr val="accent1">
              <a:alpha val="6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B16C5160-E5D9-472E-8208-DAE024232603}" type="slidenum">
              <a:rPr lang="en-US"/>
              <a:pPr/>
              <a:t>2</a:t>
            </a:fld>
            <a:endParaRPr 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14290"/>
            <a:ext cx="4695828" cy="77631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5400" dirty="0"/>
              <a:t>Runtime Error?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8920345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8BCD3BD6-BF73-4806-872A-B7182D02488A}" type="slidenum">
              <a:rPr lang="en-US"/>
              <a:pPr/>
              <a:t>20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142852"/>
            <a:ext cx="6786610" cy="857256"/>
          </a:xfrm>
          <a:noFill/>
          <a:ln/>
        </p:spPr>
        <p:txBody>
          <a:bodyPr/>
          <a:lstStyle/>
          <a:p>
            <a:r>
              <a:rPr lang="en-US" sz="5400" dirty="0" err="1">
                <a:solidFill>
                  <a:srgbClr val="C00000"/>
                </a:solidFill>
              </a:rPr>
              <a:t>Rethrowing</a:t>
            </a:r>
            <a:r>
              <a:rPr lang="en-US" sz="5400" dirty="0">
                <a:solidFill>
                  <a:srgbClr val="C00000"/>
                </a:solidFill>
              </a:rPr>
              <a:t> </a:t>
            </a:r>
            <a:r>
              <a:rPr lang="en-US" sz="5400" dirty="0"/>
              <a:t>Exceptions</a:t>
            </a:r>
            <a:endParaRPr lang="en-US" sz="5400" b="1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4394" y="1338274"/>
            <a:ext cx="7815258" cy="4591056"/>
          </a:xfrm>
          <a:solidFill>
            <a:schemeClr val="accent1">
              <a:lumMod val="20000"/>
              <a:lumOff val="80000"/>
            </a:schemeClr>
          </a:solidFill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4000" dirty="0"/>
              <a:t>try { 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4000" dirty="0"/>
              <a:t>  	   statements;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4000" dirty="0"/>
              <a:t>}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4000" dirty="0"/>
              <a:t>catch(</a:t>
            </a:r>
            <a:r>
              <a:rPr lang="en-US" sz="4000" dirty="0" err="1"/>
              <a:t>TheException</a:t>
            </a:r>
            <a:r>
              <a:rPr lang="en-US" sz="4000" dirty="0"/>
              <a:t> ex) {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4000" dirty="0"/>
              <a:t>  	   perform operations before exits;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4000" dirty="0"/>
              <a:t>  	   </a:t>
            </a:r>
            <a:r>
              <a:rPr lang="en-US" sz="4800" b="1" dirty="0">
                <a:solidFill>
                  <a:srgbClr val="C00000"/>
                </a:solidFill>
              </a:rPr>
              <a:t>throw ex;</a:t>
            </a:r>
            <a:endParaRPr lang="en-US" sz="4000" b="1" dirty="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4000" dirty="0"/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0B0EF3F7-C596-4AF7-9DB8-0A0F3D255515}" type="slidenum">
              <a:rPr lang="en-US"/>
              <a:pPr/>
              <a:t>21</a:t>
            </a:fld>
            <a:endParaRPr lang="en-US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142852"/>
            <a:ext cx="5643602" cy="785818"/>
          </a:xfrm>
          <a:noFill/>
          <a:ln/>
        </p:spPr>
        <p:txBody>
          <a:bodyPr/>
          <a:lstStyle/>
          <a:p>
            <a:r>
              <a:rPr lang="en-US" sz="5400" dirty="0"/>
              <a:t>The </a:t>
            </a:r>
            <a:r>
              <a:rPr lang="en-US" sz="5400" dirty="0">
                <a:solidFill>
                  <a:srgbClr val="C00000"/>
                </a:solidFill>
              </a:rPr>
              <a:t>finally</a:t>
            </a:r>
            <a:r>
              <a:rPr lang="en-US" sz="6000" dirty="0"/>
              <a:t> </a:t>
            </a:r>
            <a:r>
              <a:rPr lang="en-US" sz="5400" dirty="0"/>
              <a:t>Clause</a:t>
            </a:r>
            <a:endParaRPr lang="en-US" sz="5400" b="1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1604" y="1371600"/>
            <a:ext cx="5572164" cy="5129234"/>
          </a:xfrm>
          <a:solidFill>
            <a:schemeClr val="accent1">
              <a:lumMod val="20000"/>
              <a:lumOff val="80000"/>
            </a:schemeClr>
          </a:solidFill>
          <a:ln/>
        </p:spPr>
        <p:txBody>
          <a:bodyPr/>
          <a:lstStyle/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4000" dirty="0"/>
              <a:t>try { 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4000" dirty="0"/>
              <a:t>  	  statements;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4000" dirty="0"/>
              <a:t>}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4000" dirty="0"/>
              <a:t>catch(</a:t>
            </a:r>
            <a:r>
              <a:rPr lang="en-US" sz="4000" dirty="0" err="1"/>
              <a:t>TheException</a:t>
            </a:r>
            <a:r>
              <a:rPr lang="en-US" sz="4000" dirty="0"/>
              <a:t> ex) {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4000" dirty="0"/>
              <a:t>  	  handling ex;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4000" dirty="0"/>
              <a:t>}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4400" b="1" dirty="0">
                <a:solidFill>
                  <a:srgbClr val="C00000"/>
                </a:solidFill>
              </a:rPr>
              <a:t>finally</a:t>
            </a:r>
            <a:r>
              <a:rPr lang="en-US" sz="4400" dirty="0"/>
              <a:t> </a:t>
            </a:r>
            <a:r>
              <a:rPr lang="en-US" sz="4000" dirty="0"/>
              <a:t>{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4000" dirty="0"/>
              <a:t>  	  </a:t>
            </a:r>
            <a:r>
              <a:rPr lang="en-US" sz="4000" dirty="0" err="1"/>
              <a:t>finalStatements</a:t>
            </a:r>
            <a:r>
              <a:rPr lang="en-US" sz="4000" dirty="0"/>
              <a:t>;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4000" dirty="0"/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0A780AAE-5EF1-4E82-AD28-5946808BDF11}" type="slidenum">
              <a:rPr lang="en-US"/>
              <a:pPr/>
              <a:t>22</a:t>
            </a:fld>
            <a:endParaRPr lang="en-US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62" y="304800"/>
            <a:ext cx="7772400" cy="533400"/>
          </a:xfrm>
          <a:noFill/>
          <a:ln/>
        </p:spPr>
        <p:txBody>
          <a:bodyPr/>
          <a:lstStyle/>
          <a:p>
            <a:r>
              <a:rPr lang="en-US" sz="5400" dirty="0"/>
              <a:t>Trace a Program Execution</a:t>
            </a:r>
          </a:p>
        </p:txBody>
      </p:sp>
      <p:sp>
        <p:nvSpPr>
          <p:cNvPr id="29185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304800" y="1214422"/>
            <a:ext cx="4910142" cy="4729178"/>
          </a:xfrm>
          <a:solidFill>
            <a:schemeClr val="accent1">
              <a:lumMod val="20000"/>
              <a:lumOff val="80000"/>
            </a:schemeClr>
          </a:solidFill>
          <a:ln/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800" dirty="0"/>
              <a:t>try {  </a:t>
            </a:r>
            <a:endParaRPr lang="en-US" sz="2800" b="1" dirty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800" b="1" dirty="0">
                <a:solidFill>
                  <a:srgbClr val="C00000"/>
                </a:solidFill>
              </a:rPr>
              <a:t>  statements;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800" dirty="0"/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800" dirty="0"/>
              <a:t>catch(</a:t>
            </a:r>
            <a:r>
              <a:rPr lang="en-US" sz="2800" dirty="0" err="1"/>
              <a:t>TheException</a:t>
            </a:r>
            <a:r>
              <a:rPr lang="en-US" sz="2800" dirty="0"/>
              <a:t> ex)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800" dirty="0"/>
              <a:t>  handling ex;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800" dirty="0"/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800" dirty="0"/>
              <a:t>finally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800" dirty="0"/>
              <a:t>  </a:t>
            </a:r>
            <a:r>
              <a:rPr lang="en-US" sz="2800" dirty="0" err="1"/>
              <a:t>finalStatements</a:t>
            </a:r>
            <a:r>
              <a:rPr lang="en-US" sz="2800" dirty="0"/>
              <a:t>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800" dirty="0"/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sz="2800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800" dirty="0"/>
              <a:t>Next statement;</a:t>
            </a:r>
          </a:p>
        </p:txBody>
      </p:sp>
      <p:sp>
        <p:nvSpPr>
          <p:cNvPr id="291846" name="Rectangle 6"/>
          <p:cNvSpPr>
            <a:spLocks noChangeArrowheads="1"/>
          </p:cNvSpPr>
          <p:nvPr/>
        </p:nvSpPr>
        <p:spPr bwMode="auto">
          <a:xfrm>
            <a:off x="428596" y="1643050"/>
            <a:ext cx="2571768" cy="35719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91847" name="AutoShape 7"/>
          <p:cNvSpPr>
            <a:spLocks noChangeArrowheads="1"/>
          </p:cNvSpPr>
          <p:nvPr/>
        </p:nvSpPr>
        <p:spPr bwMode="auto">
          <a:xfrm>
            <a:off x="5786446" y="2000240"/>
            <a:ext cx="2927350" cy="1301751"/>
          </a:xfrm>
          <a:prstGeom prst="wedgeRoundRectCallout">
            <a:avLst>
              <a:gd name="adj1" fmla="val -148850"/>
              <a:gd name="adj2" fmla="val -6687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200" dirty="0">
                <a:solidFill>
                  <a:schemeClr val="bg1"/>
                </a:solidFill>
                <a:latin typeface="+mn-lt"/>
              </a:rPr>
              <a:t>Suppose no exceptions in the statements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304800" y="1214422"/>
            <a:ext cx="4910142" cy="47291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try { 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statements;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catch(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TheException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ex) {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handling ex;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finally {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finalStatements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 statement;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DCF0B22D-44DC-4D2D-8EE9-26C88D8B2811}" type="slidenum">
              <a:rPr lang="en-US"/>
              <a:pPr/>
              <a:t>23</a:t>
            </a:fld>
            <a:endParaRPr lang="en-US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304800"/>
            <a:ext cx="7772400" cy="533400"/>
          </a:xfrm>
          <a:noFill/>
          <a:ln/>
        </p:spPr>
        <p:txBody>
          <a:bodyPr/>
          <a:lstStyle/>
          <a:p>
            <a:r>
              <a:rPr lang="en-US" sz="5400" dirty="0"/>
              <a:t>Trace a Program Execution</a:t>
            </a:r>
          </a:p>
        </p:txBody>
      </p:sp>
      <p:sp>
        <p:nvSpPr>
          <p:cNvPr id="292870" name="AutoShape 6"/>
          <p:cNvSpPr>
            <a:spLocks noChangeArrowheads="1"/>
          </p:cNvSpPr>
          <p:nvPr/>
        </p:nvSpPr>
        <p:spPr bwMode="auto">
          <a:xfrm>
            <a:off x="5572132" y="2786058"/>
            <a:ext cx="2857528" cy="1338258"/>
          </a:xfrm>
          <a:prstGeom prst="wedgeRoundRectCallout">
            <a:avLst>
              <a:gd name="adj1" fmla="val -127529"/>
              <a:gd name="adj2" fmla="val 68442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200" dirty="0">
                <a:solidFill>
                  <a:schemeClr val="bg1"/>
                </a:solidFill>
                <a:latin typeface="+mn-lt"/>
              </a:rPr>
              <a:t>The final block is always executed</a:t>
            </a:r>
          </a:p>
        </p:txBody>
      </p:sp>
      <p:sp>
        <p:nvSpPr>
          <p:cNvPr id="292871" name="Rectangle 7"/>
          <p:cNvSpPr>
            <a:spLocks noChangeArrowheads="1"/>
          </p:cNvSpPr>
          <p:nvPr/>
        </p:nvSpPr>
        <p:spPr bwMode="auto">
          <a:xfrm>
            <a:off x="500034" y="4143380"/>
            <a:ext cx="3000396" cy="428628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304800" y="1214422"/>
            <a:ext cx="4910142" cy="47291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try { 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statements;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catch(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TheException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ex) {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handling ex;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finally {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finalStatements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 statement;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F0A96F61-6EA3-41F1-9EBE-748BDF19AB92}" type="slidenum">
              <a:rPr lang="en-US"/>
              <a:pPr/>
              <a:t>24</a:t>
            </a:fld>
            <a:endParaRPr lang="en-US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62" y="304800"/>
            <a:ext cx="7772400" cy="533400"/>
          </a:xfrm>
          <a:noFill/>
          <a:ln/>
        </p:spPr>
        <p:txBody>
          <a:bodyPr/>
          <a:lstStyle/>
          <a:p>
            <a:r>
              <a:rPr lang="en-US" sz="5400" dirty="0"/>
              <a:t>Trace a Program Execution</a:t>
            </a:r>
          </a:p>
        </p:txBody>
      </p:sp>
      <p:sp>
        <p:nvSpPr>
          <p:cNvPr id="293893" name="AutoShape 5"/>
          <p:cNvSpPr>
            <a:spLocks noChangeArrowheads="1"/>
          </p:cNvSpPr>
          <p:nvPr/>
        </p:nvSpPr>
        <p:spPr bwMode="auto">
          <a:xfrm>
            <a:off x="5857884" y="4500570"/>
            <a:ext cx="2927350" cy="1266820"/>
          </a:xfrm>
          <a:prstGeom prst="wedgeRoundRectCallout">
            <a:avLst>
              <a:gd name="adj1" fmla="val -133698"/>
              <a:gd name="adj2" fmla="val 3826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200" dirty="0">
                <a:solidFill>
                  <a:schemeClr val="bg1"/>
                </a:solidFill>
                <a:latin typeface="+mn-lt"/>
              </a:rPr>
              <a:t>Next statement in the method is executed</a:t>
            </a:r>
          </a:p>
        </p:txBody>
      </p:sp>
      <p:sp>
        <p:nvSpPr>
          <p:cNvPr id="293894" name="Rectangle 6"/>
          <p:cNvSpPr>
            <a:spLocks noChangeArrowheads="1"/>
          </p:cNvSpPr>
          <p:nvPr/>
        </p:nvSpPr>
        <p:spPr bwMode="auto">
          <a:xfrm>
            <a:off x="357158" y="5429264"/>
            <a:ext cx="3148042" cy="438136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B22DA794-F8BA-4F42-ACE4-39B6B7012B9C}" type="slidenum">
              <a:rPr lang="en-US"/>
              <a:pPr/>
              <a:t>25</a:t>
            </a:fld>
            <a:endParaRPr lang="en-US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304800"/>
            <a:ext cx="7772400" cy="533400"/>
          </a:xfrm>
          <a:noFill/>
          <a:ln/>
        </p:spPr>
        <p:txBody>
          <a:bodyPr/>
          <a:lstStyle/>
          <a:p>
            <a:r>
              <a:rPr lang="en-US" sz="5400" dirty="0"/>
              <a:t>Trace a Program Execution</a:t>
            </a:r>
          </a:p>
        </p:txBody>
      </p:sp>
      <p:sp>
        <p:nvSpPr>
          <p:cNvPr id="2949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162048"/>
            <a:ext cx="4648200" cy="4910158"/>
          </a:xfrm>
          <a:solidFill>
            <a:schemeClr val="accent1">
              <a:lumMod val="20000"/>
              <a:lumOff val="80000"/>
            </a:schemeClr>
          </a:solidFill>
          <a:ln/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/>
              <a:t>try {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/>
              <a:t>  statement1;</a:t>
            </a:r>
            <a:endParaRPr lang="en-US" sz="2400" b="1" dirty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b="1" dirty="0">
                <a:solidFill>
                  <a:srgbClr val="C00000"/>
                </a:solidFill>
              </a:rPr>
              <a:t>  statement2;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/>
              <a:t>  statement3;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/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/>
              <a:t>catch(Exception1 ex)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/>
              <a:t>  handling ex;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/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/>
              <a:t>finally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/>
              <a:t>  </a:t>
            </a:r>
            <a:r>
              <a:rPr lang="en-US" sz="2400" dirty="0" err="1"/>
              <a:t>finalStatements</a:t>
            </a:r>
            <a:r>
              <a:rPr lang="en-US" sz="2400" dirty="0"/>
              <a:t>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/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sz="2400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/>
              <a:t>Next statement;</a:t>
            </a:r>
          </a:p>
        </p:txBody>
      </p:sp>
      <p:sp>
        <p:nvSpPr>
          <p:cNvPr id="294917" name="Rectangle 5"/>
          <p:cNvSpPr>
            <a:spLocks noChangeArrowheads="1"/>
          </p:cNvSpPr>
          <p:nvPr/>
        </p:nvSpPr>
        <p:spPr bwMode="auto">
          <a:xfrm>
            <a:off x="428596" y="1909754"/>
            <a:ext cx="2819400" cy="3048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94918" name="AutoShape 6"/>
          <p:cNvSpPr>
            <a:spLocks noChangeArrowheads="1"/>
          </p:cNvSpPr>
          <p:nvPr/>
        </p:nvSpPr>
        <p:spPr bwMode="auto">
          <a:xfrm>
            <a:off x="5715000" y="1371600"/>
            <a:ext cx="3200400" cy="2200276"/>
          </a:xfrm>
          <a:prstGeom prst="wedgeRoundRectCallout">
            <a:avLst>
              <a:gd name="adj1" fmla="val -132701"/>
              <a:gd name="adj2" fmla="val -1712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200" dirty="0">
                <a:solidFill>
                  <a:schemeClr val="bg1"/>
                </a:solidFill>
                <a:latin typeface="+mn-lt"/>
              </a:rPr>
              <a:t>Suppose an exception of type Exception1 is thrown in statement2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304800" y="1162048"/>
            <a:ext cx="4648200" cy="49101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try { 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statement1;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statement2;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statement3;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catch(Exception1 ex) {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handling ex;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finally {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finalStatements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 statement;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D3985FB9-C268-459B-91FF-B1E679FDB031}" type="slidenum">
              <a:rPr lang="en-US"/>
              <a:pPr/>
              <a:t>26</a:t>
            </a:fld>
            <a:endParaRPr lang="en-US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62" y="304800"/>
            <a:ext cx="7772400" cy="533400"/>
          </a:xfrm>
          <a:noFill/>
          <a:ln/>
        </p:spPr>
        <p:txBody>
          <a:bodyPr/>
          <a:lstStyle/>
          <a:p>
            <a:r>
              <a:rPr lang="en-US" sz="5400" dirty="0"/>
              <a:t>Trace a Program Execution</a:t>
            </a:r>
          </a:p>
        </p:txBody>
      </p:sp>
      <p:sp>
        <p:nvSpPr>
          <p:cNvPr id="299013" name="Rectangle 5"/>
          <p:cNvSpPr>
            <a:spLocks noChangeArrowheads="1"/>
          </p:cNvSpPr>
          <p:nvPr/>
        </p:nvSpPr>
        <p:spPr bwMode="auto">
          <a:xfrm>
            <a:off x="357158" y="3000372"/>
            <a:ext cx="3071842" cy="107157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99014" name="AutoShape 6"/>
          <p:cNvSpPr>
            <a:spLocks noChangeArrowheads="1"/>
          </p:cNvSpPr>
          <p:nvPr/>
        </p:nvSpPr>
        <p:spPr bwMode="auto">
          <a:xfrm>
            <a:off x="5572132" y="2500306"/>
            <a:ext cx="3200400" cy="1143000"/>
          </a:xfrm>
          <a:prstGeom prst="wedgeRoundRectCallout">
            <a:avLst>
              <a:gd name="adj1" fmla="val -120928"/>
              <a:gd name="adj2" fmla="val 4002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200">
                <a:solidFill>
                  <a:schemeClr val="bg1"/>
                </a:solidFill>
                <a:latin typeface="+mn-lt"/>
              </a:rPr>
              <a:t>The exception is handled.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304800" y="1162048"/>
            <a:ext cx="4648200" cy="49101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try { 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statement1;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statement2;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statement3;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catch(Exception1 ex) {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handling ex;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finally {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finalStatements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 statement;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21D14E48-1524-4FAB-9296-203AB3DB5E4E}" type="slidenum">
              <a:rPr lang="en-US"/>
              <a:pPr/>
              <a:t>27</a:t>
            </a:fld>
            <a:endParaRPr lang="en-US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304800"/>
            <a:ext cx="7772400" cy="533400"/>
          </a:xfrm>
          <a:noFill/>
          <a:ln/>
        </p:spPr>
        <p:txBody>
          <a:bodyPr/>
          <a:lstStyle/>
          <a:p>
            <a:r>
              <a:rPr lang="en-US" sz="5400" dirty="0"/>
              <a:t>Trace a Program Execution</a:t>
            </a:r>
          </a:p>
        </p:txBody>
      </p:sp>
      <p:sp>
        <p:nvSpPr>
          <p:cNvPr id="300037" name="Rectangle 5"/>
          <p:cNvSpPr>
            <a:spLocks noChangeArrowheads="1"/>
          </p:cNvSpPr>
          <p:nvPr/>
        </p:nvSpPr>
        <p:spPr bwMode="auto">
          <a:xfrm>
            <a:off x="357158" y="4071942"/>
            <a:ext cx="3148042" cy="107157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00038" name="AutoShape 6"/>
          <p:cNvSpPr>
            <a:spLocks noChangeArrowheads="1"/>
          </p:cNvSpPr>
          <p:nvPr/>
        </p:nvSpPr>
        <p:spPr bwMode="auto">
          <a:xfrm>
            <a:off x="5572132" y="3357562"/>
            <a:ext cx="3200400" cy="1500198"/>
          </a:xfrm>
          <a:prstGeom prst="wedgeRoundRectCallout">
            <a:avLst>
              <a:gd name="adj1" fmla="val -117978"/>
              <a:gd name="adj2" fmla="val 3863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600">
                <a:solidFill>
                  <a:schemeClr val="bg1"/>
                </a:solidFill>
                <a:latin typeface="+mn-lt"/>
              </a:rPr>
              <a:t>The final block is always executed.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304800" y="1162048"/>
            <a:ext cx="4648200" cy="49101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try { 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statement1;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statement2;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statement3;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catch(Exception1 ex) {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handling ex;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finally {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finalStatements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 statement;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ECDAA514-7A68-4558-9891-C8A0E61C1C72}" type="slidenum">
              <a:rPr lang="en-US"/>
              <a:pPr/>
              <a:t>28</a:t>
            </a:fld>
            <a:endParaRPr lang="en-US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304800"/>
            <a:ext cx="7772400" cy="533400"/>
          </a:xfrm>
          <a:noFill/>
          <a:ln/>
        </p:spPr>
        <p:txBody>
          <a:bodyPr/>
          <a:lstStyle/>
          <a:p>
            <a:r>
              <a:rPr lang="en-US" sz="5400" dirty="0"/>
              <a:t>Trace a Program Execution</a:t>
            </a:r>
          </a:p>
        </p:txBody>
      </p:sp>
      <p:sp>
        <p:nvSpPr>
          <p:cNvPr id="301061" name="Rectangle 5"/>
          <p:cNvSpPr>
            <a:spLocks noChangeArrowheads="1"/>
          </p:cNvSpPr>
          <p:nvPr/>
        </p:nvSpPr>
        <p:spPr bwMode="auto">
          <a:xfrm>
            <a:off x="357158" y="5500702"/>
            <a:ext cx="2819400" cy="3810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01062" name="AutoShape 6"/>
          <p:cNvSpPr>
            <a:spLocks noChangeArrowheads="1"/>
          </p:cNvSpPr>
          <p:nvPr/>
        </p:nvSpPr>
        <p:spPr bwMode="auto">
          <a:xfrm>
            <a:off x="5500694" y="3643314"/>
            <a:ext cx="3200400" cy="1785950"/>
          </a:xfrm>
          <a:prstGeom prst="wedgeRoundRectCallout">
            <a:avLst>
              <a:gd name="adj1" fmla="val -127363"/>
              <a:gd name="adj2" fmla="val 66517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200">
                <a:solidFill>
                  <a:schemeClr val="bg1"/>
                </a:solidFill>
                <a:latin typeface="+mn-lt"/>
              </a:rPr>
              <a:t>The next statement in the method is now executed.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304800" y="1162048"/>
            <a:ext cx="4648200" cy="53387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try { 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  statement1;</a:t>
            </a:r>
            <a:endParaRPr lang="en-US" sz="2000" b="1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C00000"/>
                </a:solidFill>
                <a:latin typeface="+mn-lt"/>
                <a:cs typeface="+mn-cs"/>
              </a:rPr>
              <a:t>  statement2;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  statement3;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}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catch(Exception1 ex) {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  handling ex;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}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catch(Exception2 ex) {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  handling ex;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  throw ex;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}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finally {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  </a:t>
            </a:r>
            <a:r>
              <a:rPr lang="en-US" sz="2000" dirty="0" err="1">
                <a:latin typeface="+mn-lt"/>
                <a:cs typeface="+mn-cs"/>
              </a:rPr>
              <a:t>finalStatements</a:t>
            </a:r>
            <a:r>
              <a:rPr lang="en-US" sz="2000" dirty="0">
                <a:latin typeface="+mn-lt"/>
                <a:cs typeface="+mn-cs"/>
              </a:rPr>
              <a:t>;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}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endParaRPr lang="en-US" sz="2000" dirty="0">
              <a:latin typeface="+mn-lt"/>
              <a:cs typeface="+mn-cs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Next statement;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C65E7353-5372-47DF-8B69-7F77FE5A45AC}" type="slidenum">
              <a:rPr lang="en-US"/>
              <a:pPr/>
              <a:t>29</a:t>
            </a:fld>
            <a:endParaRPr lang="en-US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304800"/>
            <a:ext cx="7772400" cy="533400"/>
          </a:xfrm>
          <a:noFill/>
          <a:ln/>
        </p:spPr>
        <p:txBody>
          <a:bodyPr/>
          <a:lstStyle/>
          <a:p>
            <a:r>
              <a:rPr lang="en-US" sz="5400" dirty="0"/>
              <a:t>Trace a Program Execution</a:t>
            </a:r>
          </a:p>
        </p:txBody>
      </p:sp>
      <p:sp>
        <p:nvSpPr>
          <p:cNvPr id="302085" name="Rectangle 5"/>
          <p:cNvSpPr>
            <a:spLocks noChangeArrowheads="1"/>
          </p:cNvSpPr>
          <p:nvPr/>
        </p:nvSpPr>
        <p:spPr bwMode="auto">
          <a:xfrm>
            <a:off x="428596" y="1785926"/>
            <a:ext cx="2819400" cy="3048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02086" name="AutoShape 6"/>
          <p:cNvSpPr>
            <a:spLocks noChangeArrowheads="1"/>
          </p:cNvSpPr>
          <p:nvPr/>
        </p:nvSpPr>
        <p:spPr bwMode="auto">
          <a:xfrm>
            <a:off x="5715000" y="1371600"/>
            <a:ext cx="3200400" cy="1771648"/>
          </a:xfrm>
          <a:prstGeom prst="wedgeRoundRectCallout">
            <a:avLst>
              <a:gd name="adj1" fmla="val -131075"/>
              <a:gd name="adj2" fmla="val -1641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200">
                <a:solidFill>
                  <a:schemeClr val="bg1"/>
                </a:solidFill>
                <a:latin typeface="+mn-lt"/>
              </a:rPr>
              <a:t>statement2 throws an exception of type Exception2.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32897"/>
            <a:ext cx="8856984" cy="5076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B16C5160-E5D9-472E-8208-DAE024232603}" type="slidenum">
              <a:rPr lang="en-US"/>
              <a:pPr/>
              <a:t>3</a:t>
            </a:fld>
            <a:endParaRPr 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14290"/>
            <a:ext cx="8053414" cy="704872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5400" dirty="0"/>
              <a:t>Fix it Using an </a:t>
            </a:r>
            <a:r>
              <a:rPr lang="en-US" sz="5400" dirty="0">
                <a:solidFill>
                  <a:srgbClr val="C00000"/>
                </a:solidFill>
              </a:rPr>
              <a:t>if</a:t>
            </a:r>
            <a:r>
              <a:rPr lang="en-US" sz="5400" dirty="0"/>
              <a:t> Statement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11560" y="4215958"/>
            <a:ext cx="8352928" cy="1589305"/>
          </a:xfrm>
          <a:prstGeom prst="rect">
            <a:avLst/>
          </a:prstGeom>
          <a:solidFill>
            <a:schemeClr val="accent1">
              <a:alpha val="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304800" y="1162048"/>
            <a:ext cx="4648200" cy="53387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try { 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  statement1;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  statement2;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  statement3;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}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catch(Exception1 ex) {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  handling ex;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}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catch(Exception2 ex) {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C00000"/>
                </a:solidFill>
                <a:latin typeface="+mn-lt"/>
                <a:cs typeface="+mn-cs"/>
              </a:rPr>
              <a:t>  handling ex;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C00000"/>
                </a:solidFill>
                <a:latin typeface="+mn-lt"/>
                <a:cs typeface="+mn-cs"/>
              </a:rPr>
              <a:t>  </a:t>
            </a:r>
            <a:r>
              <a:rPr lang="en-US" sz="2000" dirty="0">
                <a:latin typeface="+mn-lt"/>
                <a:cs typeface="+mn-cs"/>
              </a:rPr>
              <a:t>throw ex;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}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finally {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  </a:t>
            </a:r>
            <a:r>
              <a:rPr lang="en-US" sz="2000" dirty="0" err="1">
                <a:latin typeface="+mn-lt"/>
                <a:cs typeface="+mn-cs"/>
              </a:rPr>
              <a:t>finalStatements</a:t>
            </a:r>
            <a:r>
              <a:rPr lang="en-US" sz="2000" dirty="0">
                <a:latin typeface="+mn-lt"/>
                <a:cs typeface="+mn-cs"/>
              </a:rPr>
              <a:t>;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}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endParaRPr lang="en-US" sz="2000" dirty="0">
              <a:latin typeface="+mn-lt"/>
              <a:cs typeface="+mn-cs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Next statement;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EFF29F01-8FDB-4D5D-92CB-211700A85C6E}" type="slidenum">
              <a:rPr lang="en-US"/>
              <a:pPr/>
              <a:t>30</a:t>
            </a:fld>
            <a:endParaRPr lang="en-US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304800"/>
            <a:ext cx="7772400" cy="533400"/>
          </a:xfrm>
          <a:noFill/>
          <a:ln/>
        </p:spPr>
        <p:txBody>
          <a:bodyPr/>
          <a:lstStyle/>
          <a:p>
            <a:r>
              <a:rPr lang="en-US" sz="5400" dirty="0"/>
              <a:t>Trace a Program Execution</a:t>
            </a:r>
          </a:p>
        </p:txBody>
      </p:sp>
      <p:sp>
        <p:nvSpPr>
          <p:cNvPr id="303110" name="AutoShape 6"/>
          <p:cNvSpPr>
            <a:spLocks noChangeArrowheads="1"/>
          </p:cNvSpPr>
          <p:nvPr/>
        </p:nvSpPr>
        <p:spPr bwMode="auto">
          <a:xfrm>
            <a:off x="5500694" y="3000372"/>
            <a:ext cx="3200400" cy="1128706"/>
          </a:xfrm>
          <a:prstGeom prst="wedgeRoundRectCallout">
            <a:avLst>
              <a:gd name="adj1" fmla="val -127878"/>
              <a:gd name="adj2" fmla="val 4635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600">
                <a:solidFill>
                  <a:schemeClr val="bg1"/>
                </a:solidFill>
                <a:latin typeface="+mn-lt"/>
              </a:rPr>
              <a:t>Handling exception</a:t>
            </a:r>
          </a:p>
        </p:txBody>
      </p:sp>
      <p:sp>
        <p:nvSpPr>
          <p:cNvPr id="303111" name="Rectangle 7"/>
          <p:cNvSpPr>
            <a:spLocks noChangeArrowheads="1"/>
          </p:cNvSpPr>
          <p:nvPr/>
        </p:nvSpPr>
        <p:spPr bwMode="auto">
          <a:xfrm>
            <a:off x="357158" y="3929066"/>
            <a:ext cx="2819400" cy="285752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304800" y="1162048"/>
            <a:ext cx="4648200" cy="53387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try { 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  statement1;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  statement2;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  statement3;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}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catch(Exception1 ex) {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  handling ex;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}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catch(Exception2 ex) {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  handling ex;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  throw ex;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}</a:t>
            </a:r>
            <a:endParaRPr lang="en-US" sz="2000" b="1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C00000"/>
                </a:solidFill>
                <a:latin typeface="+mn-lt"/>
                <a:cs typeface="+mn-cs"/>
              </a:rPr>
              <a:t>finally {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C00000"/>
                </a:solidFill>
                <a:latin typeface="+mn-lt"/>
                <a:cs typeface="+mn-cs"/>
              </a:rPr>
              <a:t>  </a:t>
            </a:r>
            <a:r>
              <a:rPr lang="en-US" sz="2000" b="1" dirty="0" err="1">
                <a:solidFill>
                  <a:srgbClr val="C00000"/>
                </a:solidFill>
                <a:latin typeface="+mn-lt"/>
                <a:cs typeface="+mn-cs"/>
              </a:rPr>
              <a:t>finalStatements</a:t>
            </a:r>
            <a:r>
              <a:rPr lang="en-US" sz="2000" b="1" dirty="0">
                <a:solidFill>
                  <a:srgbClr val="C00000"/>
                </a:solidFill>
                <a:latin typeface="+mn-lt"/>
                <a:cs typeface="+mn-cs"/>
              </a:rPr>
              <a:t>;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C00000"/>
                </a:solidFill>
                <a:latin typeface="+mn-lt"/>
                <a:cs typeface="+mn-cs"/>
              </a:rPr>
              <a:t>}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endParaRPr lang="en-US" sz="2000" dirty="0">
              <a:latin typeface="+mn-lt"/>
              <a:cs typeface="+mn-cs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Next statement;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DBDD7A6F-BE31-414C-82BD-68C68B6F21AA}" type="slidenum">
              <a:rPr lang="en-US"/>
              <a:pPr/>
              <a:t>31</a:t>
            </a:fld>
            <a:endParaRPr lang="en-US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304800"/>
            <a:ext cx="7772400" cy="533400"/>
          </a:xfrm>
          <a:noFill/>
          <a:ln/>
        </p:spPr>
        <p:txBody>
          <a:bodyPr/>
          <a:lstStyle/>
          <a:p>
            <a:r>
              <a:rPr lang="en-US" sz="5400" dirty="0"/>
              <a:t>Trace a Program Execution</a:t>
            </a:r>
          </a:p>
        </p:txBody>
      </p:sp>
      <p:sp>
        <p:nvSpPr>
          <p:cNvPr id="305157" name="AutoShape 5"/>
          <p:cNvSpPr>
            <a:spLocks noChangeArrowheads="1"/>
          </p:cNvSpPr>
          <p:nvPr/>
        </p:nvSpPr>
        <p:spPr bwMode="auto">
          <a:xfrm>
            <a:off x="5500694" y="4357694"/>
            <a:ext cx="3200400" cy="1200144"/>
          </a:xfrm>
          <a:prstGeom prst="wedgeRoundRectCallout">
            <a:avLst>
              <a:gd name="adj1" fmla="val -131549"/>
              <a:gd name="adj2" fmla="val 25833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600" dirty="0">
                <a:solidFill>
                  <a:schemeClr val="bg1"/>
                </a:solidFill>
                <a:latin typeface="+mn-lt"/>
              </a:rPr>
              <a:t>Execute the final block</a:t>
            </a:r>
          </a:p>
        </p:txBody>
      </p:sp>
      <p:sp>
        <p:nvSpPr>
          <p:cNvPr id="305158" name="Rectangle 6"/>
          <p:cNvSpPr>
            <a:spLocks noChangeArrowheads="1"/>
          </p:cNvSpPr>
          <p:nvPr/>
        </p:nvSpPr>
        <p:spPr bwMode="auto">
          <a:xfrm>
            <a:off x="357158" y="4786322"/>
            <a:ext cx="2819400" cy="1000132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304800" y="1162048"/>
            <a:ext cx="4648200" cy="53387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try { 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  statement1;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  statement2;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  statement3;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}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catch(Exception1 ex) {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  handling ex;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}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catch(Exception2 ex) {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  handling ex; </a:t>
            </a:r>
            <a:endParaRPr lang="en-US" sz="2000" b="1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C00000"/>
                </a:solidFill>
                <a:latin typeface="+mn-lt"/>
                <a:cs typeface="+mn-cs"/>
              </a:rPr>
              <a:t>  throw ex;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}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finally {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  </a:t>
            </a:r>
            <a:r>
              <a:rPr lang="en-US" sz="2000" dirty="0" err="1">
                <a:latin typeface="+mn-lt"/>
                <a:cs typeface="+mn-cs"/>
              </a:rPr>
              <a:t>finalStatements</a:t>
            </a:r>
            <a:r>
              <a:rPr lang="en-US" sz="2000" dirty="0">
                <a:latin typeface="+mn-lt"/>
                <a:cs typeface="+mn-cs"/>
              </a:rPr>
              <a:t>;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}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endParaRPr lang="en-US" sz="2000" dirty="0">
              <a:latin typeface="+mn-lt"/>
              <a:cs typeface="+mn-cs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Next statement;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1512B253-BF42-4437-96B6-C3D72D15B087}" type="slidenum">
              <a:rPr lang="en-US"/>
              <a:pPr/>
              <a:t>32</a:t>
            </a:fld>
            <a:endParaRPr lang="en-US"/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304800"/>
            <a:ext cx="7772400" cy="533400"/>
          </a:xfrm>
          <a:noFill/>
          <a:ln/>
        </p:spPr>
        <p:txBody>
          <a:bodyPr/>
          <a:lstStyle/>
          <a:p>
            <a:r>
              <a:rPr lang="en-US" sz="5400" dirty="0"/>
              <a:t>Trace a Program Execution</a:t>
            </a:r>
          </a:p>
        </p:txBody>
      </p:sp>
      <p:sp>
        <p:nvSpPr>
          <p:cNvPr id="304133" name="AutoShape 5"/>
          <p:cNvSpPr>
            <a:spLocks noChangeArrowheads="1"/>
          </p:cNvSpPr>
          <p:nvPr/>
        </p:nvSpPr>
        <p:spPr bwMode="auto">
          <a:xfrm>
            <a:off x="5143504" y="2643182"/>
            <a:ext cx="3571868" cy="2200276"/>
          </a:xfrm>
          <a:prstGeom prst="wedgeRoundRectCallout">
            <a:avLst>
              <a:gd name="adj1" fmla="val -106123"/>
              <a:gd name="adj2" fmla="val 3021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200">
                <a:solidFill>
                  <a:schemeClr val="bg1"/>
                </a:solidFill>
                <a:latin typeface="+mn-lt"/>
              </a:rPr>
              <a:t>Rethrow the exception and control is transferred to the caller</a:t>
            </a:r>
          </a:p>
        </p:txBody>
      </p:sp>
      <p:sp>
        <p:nvSpPr>
          <p:cNvPr id="304134" name="Rectangle 6"/>
          <p:cNvSpPr>
            <a:spLocks noChangeArrowheads="1"/>
          </p:cNvSpPr>
          <p:nvPr/>
        </p:nvSpPr>
        <p:spPr bwMode="auto">
          <a:xfrm>
            <a:off x="381000" y="4214818"/>
            <a:ext cx="2819400" cy="3048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207C0693-6330-45C4-856A-F2D4424B4EA9}" type="slidenum">
              <a:rPr lang="en-US"/>
              <a:pPr/>
              <a:t>33</a:t>
            </a:fld>
            <a:endParaRPr lang="en-US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62" y="214290"/>
            <a:ext cx="8558218" cy="785818"/>
          </a:xfrm>
          <a:noFill/>
          <a:ln/>
        </p:spPr>
        <p:txBody>
          <a:bodyPr/>
          <a:lstStyle/>
          <a:p>
            <a:r>
              <a:rPr lang="en-US" sz="4800" dirty="0"/>
              <a:t>Cautions When Using Exceptions</a:t>
            </a:r>
            <a:endParaRPr lang="en-US" sz="4800" b="1" dirty="0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724400"/>
          </a:xfrm>
          <a:noFill/>
          <a:ln/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 Exception handling separates error-handling code from normal programming tasks, thus making programs </a:t>
            </a:r>
            <a:r>
              <a:rPr lang="en-US" sz="3600" b="1" dirty="0">
                <a:solidFill>
                  <a:srgbClr val="C00000"/>
                </a:solidFill>
              </a:rPr>
              <a:t>easier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dirty="0"/>
              <a:t>to read and to modify. </a:t>
            </a:r>
          </a:p>
          <a:p>
            <a:pPr>
              <a:spcAft>
                <a:spcPts val="1200"/>
              </a:spcAft>
            </a:pPr>
            <a:r>
              <a:rPr lang="en-US" dirty="0"/>
              <a:t> Be aware, however, that exception handling usually requires </a:t>
            </a:r>
            <a:r>
              <a:rPr lang="en-US" sz="3600" b="1" dirty="0">
                <a:solidFill>
                  <a:srgbClr val="C00000"/>
                </a:solidFill>
              </a:rPr>
              <a:t>more time and resources</a:t>
            </a:r>
            <a:r>
              <a:rPr lang="en-US" b="1" dirty="0"/>
              <a:t> </a:t>
            </a:r>
            <a:r>
              <a:rPr lang="en-US" dirty="0"/>
              <a:t>because it requires instantiating a new exception object, rolling back the call stack, and propagating the errors to the calling methods.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B76B8FAF-9534-4790-8635-5DD4E26B2BF0}" type="slidenum">
              <a:rPr lang="en-US"/>
              <a:pPr/>
              <a:t>34</a:t>
            </a:fld>
            <a:endParaRPr lang="en-US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142852"/>
            <a:ext cx="8172480" cy="785818"/>
          </a:xfrm>
          <a:noFill/>
          <a:ln/>
        </p:spPr>
        <p:txBody>
          <a:bodyPr/>
          <a:lstStyle/>
          <a:p>
            <a:r>
              <a:rPr lang="en-US" sz="5400" dirty="0"/>
              <a:t>When to Throw Exceptions</a:t>
            </a:r>
            <a:endParaRPr lang="en-US" sz="5400" b="1" dirty="0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724400"/>
          </a:xfrm>
          <a:noFill/>
          <a:ln/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3600" dirty="0">
                <a:cs typeface="Times New Roman" pitchFamily="18" charset="0"/>
              </a:rPr>
              <a:t> An exception occurs in a method. </a:t>
            </a:r>
          </a:p>
          <a:p>
            <a:pPr>
              <a:spcAft>
                <a:spcPts val="1200"/>
              </a:spcAft>
            </a:pPr>
            <a:r>
              <a:rPr lang="en-US" sz="3600" dirty="0">
                <a:cs typeface="Times New Roman" pitchFamily="18" charset="0"/>
              </a:rPr>
              <a:t> If you want the exception to be processed by its caller, you should create an exception object and throw it. </a:t>
            </a:r>
          </a:p>
          <a:p>
            <a:pPr>
              <a:spcAft>
                <a:spcPts val="1200"/>
              </a:spcAft>
            </a:pPr>
            <a:r>
              <a:rPr lang="en-US" sz="3600" dirty="0">
                <a:cs typeface="Times New Roman" pitchFamily="18" charset="0"/>
              </a:rPr>
              <a:t> If you can handle the exception in the method where it occurs, there is no need to throw it</a:t>
            </a:r>
            <a:r>
              <a:rPr lang="en-US" sz="3600" dirty="0"/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6833A3FC-00E0-4092-AA53-2F5D53FA4A4D}" type="slidenum">
              <a:rPr lang="en-US"/>
              <a:pPr/>
              <a:t>35</a:t>
            </a:fld>
            <a:endParaRPr lang="en-US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85728"/>
            <a:ext cx="7772400" cy="642942"/>
          </a:xfrm>
          <a:noFill/>
          <a:ln/>
        </p:spPr>
        <p:txBody>
          <a:bodyPr/>
          <a:lstStyle/>
          <a:p>
            <a:r>
              <a:rPr lang="en-US" sz="5400" dirty="0"/>
              <a:t>When to Use Exceptions</a:t>
            </a:r>
            <a:endParaRPr lang="en-US" sz="5400" b="1" dirty="0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85860"/>
            <a:ext cx="8458200" cy="2357454"/>
          </a:xfrm>
          <a:noFill/>
          <a:ln/>
        </p:spPr>
        <p:txBody>
          <a:bodyPr/>
          <a:lstStyle/>
          <a:p>
            <a:pPr marL="0" indent="0">
              <a:lnSpc>
                <a:spcPct val="90000"/>
              </a:lnSpc>
              <a:spcAft>
                <a:spcPts val="1200"/>
              </a:spcAft>
            </a:pPr>
            <a:r>
              <a:rPr lang="en-US" dirty="0">
                <a:cs typeface="Times New Roman" pitchFamily="18" charset="0"/>
              </a:rPr>
              <a:t> You should use it to deal with </a:t>
            </a:r>
            <a:r>
              <a:rPr lang="en-US" sz="3600" b="1" dirty="0">
                <a:solidFill>
                  <a:srgbClr val="C00000"/>
                </a:solidFill>
                <a:cs typeface="Times New Roman" pitchFamily="18" charset="0"/>
              </a:rPr>
              <a:t>unexpected</a:t>
            </a:r>
            <a:r>
              <a:rPr lang="en-US" dirty="0">
                <a:cs typeface="Times New Roman" pitchFamily="18" charset="0"/>
              </a:rPr>
              <a:t> error conditions. </a:t>
            </a:r>
          </a:p>
          <a:p>
            <a:pPr marL="0" indent="0">
              <a:lnSpc>
                <a:spcPct val="90000"/>
              </a:lnSpc>
              <a:spcAft>
                <a:spcPts val="1200"/>
              </a:spcAft>
            </a:pPr>
            <a:r>
              <a:rPr lang="en-US" dirty="0">
                <a:cs typeface="Times New Roman" pitchFamily="18" charset="0"/>
              </a:rPr>
              <a:t> Do not use it to deal with simple, expected situations. For example, the following code: </a:t>
            </a:r>
          </a:p>
        </p:txBody>
      </p:sp>
      <p:sp>
        <p:nvSpPr>
          <p:cNvPr id="279556" name="Rectangle 4"/>
          <p:cNvSpPr>
            <a:spLocks noChangeArrowheads="1"/>
          </p:cNvSpPr>
          <p:nvPr/>
        </p:nvSpPr>
        <p:spPr bwMode="auto">
          <a:xfrm>
            <a:off x="1644182" y="3714752"/>
            <a:ext cx="5160066" cy="26665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latin typeface="+mn-lt"/>
                <a:cs typeface="Times New Roman" pitchFamily="18" charset="0"/>
              </a:rPr>
              <a:t>try {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latin typeface="+mn-lt"/>
                <a:cs typeface="Times New Roman" pitchFamily="18" charset="0"/>
              </a:rPr>
              <a:t>     </a:t>
            </a:r>
            <a:r>
              <a:rPr lang="en-US" sz="2400" dirty="0" err="1">
                <a:latin typeface="+mn-lt"/>
                <a:cs typeface="Times New Roman" pitchFamily="18" charset="0"/>
              </a:rPr>
              <a:t>System.out.println</a:t>
            </a:r>
            <a:r>
              <a:rPr lang="en-US" sz="2400" dirty="0">
                <a:latin typeface="+mn-lt"/>
                <a:cs typeface="Times New Roman" pitchFamily="18" charset="0"/>
              </a:rPr>
              <a:t>(</a:t>
            </a:r>
            <a:r>
              <a:rPr lang="en-US" sz="2400" dirty="0" err="1">
                <a:latin typeface="+mn-lt"/>
                <a:cs typeface="Times New Roman" pitchFamily="18" charset="0"/>
              </a:rPr>
              <a:t>refVar.toString</a:t>
            </a:r>
            <a:r>
              <a:rPr lang="en-US" sz="2400" dirty="0">
                <a:latin typeface="+mn-lt"/>
                <a:cs typeface="Times New Roman" pitchFamily="18" charset="0"/>
              </a:rPr>
              <a:t>());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latin typeface="+mn-lt"/>
                <a:cs typeface="Times New Roman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latin typeface="+mn-lt"/>
                <a:cs typeface="Times New Roman" pitchFamily="18" charset="0"/>
              </a:rPr>
              <a:t>catch (</a:t>
            </a:r>
            <a:r>
              <a:rPr lang="en-US" sz="2400" dirty="0" err="1">
                <a:latin typeface="+mn-lt"/>
                <a:cs typeface="Times New Roman" pitchFamily="18" charset="0"/>
              </a:rPr>
              <a:t>NullPointerException</a:t>
            </a:r>
            <a:r>
              <a:rPr lang="en-US" sz="2400" dirty="0">
                <a:latin typeface="+mn-lt"/>
                <a:cs typeface="Times New Roman" pitchFamily="18" charset="0"/>
              </a:rPr>
              <a:t> ex) {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latin typeface="+mn-lt"/>
                <a:cs typeface="Times New Roman" pitchFamily="18" charset="0"/>
              </a:rPr>
              <a:t>     </a:t>
            </a:r>
            <a:r>
              <a:rPr lang="en-US" sz="2400" dirty="0" err="1">
                <a:latin typeface="+mn-lt"/>
                <a:cs typeface="Times New Roman" pitchFamily="18" charset="0"/>
              </a:rPr>
              <a:t>System.out.println</a:t>
            </a:r>
            <a:r>
              <a:rPr lang="en-US" sz="2400" dirty="0">
                <a:latin typeface="+mn-lt"/>
                <a:cs typeface="Times New Roman" pitchFamily="18" charset="0"/>
              </a:rPr>
              <a:t>("</a:t>
            </a:r>
            <a:r>
              <a:rPr lang="en-US" sz="2400" dirty="0" err="1">
                <a:latin typeface="+mn-lt"/>
                <a:cs typeface="Times New Roman" pitchFamily="18" charset="0"/>
              </a:rPr>
              <a:t>refVar</a:t>
            </a:r>
            <a:r>
              <a:rPr lang="en-US" sz="2400" dirty="0">
                <a:latin typeface="+mn-lt"/>
                <a:cs typeface="Times New Roman" pitchFamily="18" charset="0"/>
              </a:rPr>
              <a:t> is null");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latin typeface="+mn-lt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0566B3BC-A71C-4638-A24C-DD897BBE6077}" type="slidenum">
              <a:rPr lang="en-US"/>
              <a:pPr/>
              <a:t>36</a:t>
            </a:fld>
            <a:endParaRPr lang="en-US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85728"/>
            <a:ext cx="7772400" cy="714380"/>
          </a:xfrm>
          <a:noFill/>
          <a:ln/>
        </p:spPr>
        <p:txBody>
          <a:bodyPr/>
          <a:lstStyle/>
          <a:p>
            <a:r>
              <a:rPr lang="en-US" sz="5400" dirty="0"/>
              <a:t>When to Use Exceptions</a:t>
            </a:r>
            <a:endParaRPr lang="en-US" sz="5400" b="1" dirty="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609600"/>
          </a:xfrm>
          <a:noFill/>
          <a:ln/>
        </p:spPr>
        <p:txBody>
          <a:bodyPr/>
          <a:lstStyle/>
          <a:p>
            <a:pPr marL="0" indent="0">
              <a:spcAft>
                <a:spcPts val="1200"/>
              </a:spcAft>
            </a:pPr>
            <a:r>
              <a:rPr lang="en-US" sz="3600" dirty="0">
                <a:cs typeface="Times New Roman" pitchFamily="18" charset="0"/>
              </a:rPr>
              <a:t> is better to be replaced by: </a:t>
            </a:r>
          </a:p>
        </p:txBody>
      </p:sp>
      <p:sp>
        <p:nvSpPr>
          <p:cNvPr id="280580" name="Rectangle 4"/>
          <p:cNvSpPr>
            <a:spLocks noChangeArrowheads="1"/>
          </p:cNvSpPr>
          <p:nvPr/>
        </p:nvSpPr>
        <p:spPr bwMode="auto">
          <a:xfrm>
            <a:off x="857224" y="2714628"/>
            <a:ext cx="7286676" cy="2643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200" dirty="0">
                <a:latin typeface="+mn-lt"/>
                <a:cs typeface="Times New Roman" pitchFamily="18" charset="0"/>
              </a:rPr>
              <a:t>if (</a:t>
            </a:r>
            <a:r>
              <a:rPr lang="en-US" sz="3200" dirty="0" err="1">
                <a:latin typeface="+mn-lt"/>
                <a:cs typeface="Times New Roman" pitchFamily="18" charset="0"/>
              </a:rPr>
              <a:t>refVar</a:t>
            </a:r>
            <a:r>
              <a:rPr lang="en-US" sz="3200" dirty="0">
                <a:latin typeface="+mn-lt"/>
                <a:cs typeface="Times New Roman" pitchFamily="18" charset="0"/>
              </a:rPr>
              <a:t> != null)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200" dirty="0">
                <a:latin typeface="+mn-lt"/>
                <a:cs typeface="Times New Roman" pitchFamily="18" charset="0"/>
              </a:rPr>
              <a:t>    </a:t>
            </a:r>
            <a:r>
              <a:rPr lang="en-US" sz="3200" dirty="0" err="1">
                <a:latin typeface="+mn-lt"/>
                <a:cs typeface="Times New Roman" pitchFamily="18" charset="0"/>
              </a:rPr>
              <a:t>System.out.println</a:t>
            </a:r>
            <a:r>
              <a:rPr lang="en-US" sz="3200" dirty="0">
                <a:latin typeface="+mn-lt"/>
                <a:cs typeface="Times New Roman" pitchFamily="18" charset="0"/>
              </a:rPr>
              <a:t>(</a:t>
            </a:r>
            <a:r>
              <a:rPr lang="en-US" sz="3200" dirty="0" err="1">
                <a:latin typeface="+mn-lt"/>
                <a:cs typeface="Times New Roman" pitchFamily="18" charset="0"/>
              </a:rPr>
              <a:t>refVar.toString</a:t>
            </a:r>
            <a:r>
              <a:rPr lang="en-US" sz="3200" dirty="0">
                <a:latin typeface="+mn-lt"/>
                <a:cs typeface="Times New Roman" pitchFamily="18" charset="0"/>
              </a:rPr>
              <a:t>());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200" dirty="0">
                <a:latin typeface="+mn-lt"/>
                <a:cs typeface="Times New Roman" pitchFamily="18" charset="0"/>
              </a:rPr>
              <a:t>else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200" dirty="0">
                <a:latin typeface="+mn-lt"/>
                <a:cs typeface="Times New Roman" pitchFamily="18" charset="0"/>
              </a:rPr>
              <a:t>    </a:t>
            </a:r>
            <a:r>
              <a:rPr lang="en-US" sz="3200" dirty="0" err="1">
                <a:latin typeface="+mn-lt"/>
                <a:cs typeface="Times New Roman" pitchFamily="18" charset="0"/>
              </a:rPr>
              <a:t>System.out.println</a:t>
            </a:r>
            <a:r>
              <a:rPr lang="en-US" sz="3200" dirty="0">
                <a:latin typeface="+mn-lt"/>
                <a:cs typeface="Times New Roman" pitchFamily="18" charset="0"/>
              </a:rPr>
              <a:t>("</a:t>
            </a:r>
            <a:r>
              <a:rPr lang="en-US" sz="3200" dirty="0" err="1">
                <a:latin typeface="+mn-lt"/>
                <a:cs typeface="Times New Roman" pitchFamily="18" charset="0"/>
              </a:rPr>
              <a:t>refVar</a:t>
            </a:r>
            <a:r>
              <a:rPr lang="en-US" sz="3200" dirty="0">
                <a:latin typeface="+mn-lt"/>
                <a:cs typeface="Times New Roman" pitchFamily="18" charset="0"/>
              </a:rPr>
              <a:t> is null");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E3E7FF82-766A-4B47-8FAA-03B69A1DB421}" type="slidenum">
              <a:rPr lang="en-US"/>
              <a:pPr/>
              <a:t>37</a:t>
            </a:fld>
            <a:endParaRPr lang="en-US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85728"/>
            <a:ext cx="8501122" cy="628632"/>
          </a:xfrm>
          <a:noFill/>
          <a:ln/>
        </p:spPr>
        <p:txBody>
          <a:bodyPr/>
          <a:lstStyle/>
          <a:p>
            <a:r>
              <a:rPr lang="en-US" dirty="0"/>
              <a:t>Defining Custom Exception Classes</a:t>
            </a:r>
            <a:endParaRPr lang="en-US" sz="4800" b="1" dirty="0"/>
          </a:p>
        </p:txBody>
      </p:sp>
      <p:sp>
        <p:nvSpPr>
          <p:cNvPr id="256003" name="Text Box 3"/>
          <p:cNvSpPr txBox="1">
            <a:spLocks noChangeArrowheads="1"/>
          </p:cNvSpPr>
          <p:nvPr/>
        </p:nvSpPr>
        <p:spPr bwMode="auto">
          <a:xfrm>
            <a:off x="214282" y="1177713"/>
            <a:ext cx="8610600" cy="501675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01638" indent="-401638"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en-US" sz="4000" dirty="0">
                <a:latin typeface="+mn-lt"/>
              </a:rPr>
              <a:t>Use the exception classes in the </a:t>
            </a:r>
            <a:r>
              <a:rPr lang="en-US" sz="4000" b="1" dirty="0">
                <a:latin typeface="+mn-lt"/>
              </a:rPr>
              <a:t>API</a:t>
            </a:r>
            <a:r>
              <a:rPr lang="en-US" sz="4000" dirty="0">
                <a:latin typeface="+mn-lt"/>
              </a:rPr>
              <a:t> whenever possible.</a:t>
            </a:r>
          </a:p>
          <a:p>
            <a:pPr marL="401638" indent="-401638"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en-US" sz="4000" dirty="0">
                <a:latin typeface="+mn-lt"/>
              </a:rPr>
              <a:t>Define custom exception classes if the predefined classes are not sufficient.</a:t>
            </a:r>
          </a:p>
          <a:p>
            <a:pPr marL="401638" indent="-401638"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en-US" sz="4000" dirty="0">
                <a:latin typeface="+mn-lt"/>
              </a:rPr>
              <a:t>Define custom exception classes by extending Exception or a subclass of Exception.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F852F87A-ED7A-4A9B-B7DF-F4E6EB204043}" type="slidenum">
              <a:rPr lang="en-US"/>
              <a:pPr/>
              <a:t>38</a:t>
            </a:fld>
            <a:endParaRPr lang="en-US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357166"/>
            <a:ext cx="8153400" cy="533400"/>
          </a:xfrm>
          <a:noFill/>
          <a:ln/>
        </p:spPr>
        <p:txBody>
          <a:bodyPr/>
          <a:lstStyle/>
          <a:p>
            <a:r>
              <a:rPr lang="en-US" dirty="0"/>
              <a:t>Custom Exception Class Example</a:t>
            </a:r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9" y="1071547"/>
            <a:ext cx="7786741" cy="349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4618611"/>
            <a:ext cx="5976664" cy="223939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4581128"/>
            <a:ext cx="6896098" cy="227687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56376" y="6399213"/>
            <a:ext cx="501824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2DD148-E210-4688-B1DF-8387371F332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52400"/>
            <a:ext cx="4176464" cy="819150"/>
          </a:xfrm>
        </p:spPr>
        <p:txBody>
          <a:bodyPr/>
          <a:lstStyle/>
          <a:p>
            <a:r>
              <a:rPr lang="en-US" altLang="en-US" sz="5400" dirty="0"/>
              <a:t>The </a:t>
            </a:r>
            <a:r>
              <a:rPr lang="en-US" altLang="en-US" sz="5400" dirty="0">
                <a:solidFill>
                  <a:srgbClr val="C00000"/>
                </a:solidFill>
              </a:rPr>
              <a:t>File</a:t>
            </a:r>
            <a:r>
              <a:rPr lang="en-US" altLang="en-US" sz="5400" dirty="0"/>
              <a:t> Class</a:t>
            </a:r>
            <a:endParaRPr lang="en-US" altLang="en-US" sz="5400" b="1" dirty="0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4950296"/>
          </a:xfrm>
        </p:spPr>
        <p:txBody>
          <a:bodyPr/>
          <a:lstStyle/>
          <a:p>
            <a:r>
              <a:rPr lang="en-US" altLang="en-US" sz="4000" dirty="0">
                <a:cs typeface="Times New Roman" pitchFamily="18" charset="0"/>
              </a:rPr>
              <a:t> The </a:t>
            </a:r>
            <a:r>
              <a:rPr lang="en-US" altLang="en-US" sz="4000" b="1" dirty="0">
                <a:solidFill>
                  <a:srgbClr val="C00000"/>
                </a:solidFill>
                <a:cs typeface="Times New Roman" pitchFamily="18" charset="0"/>
              </a:rPr>
              <a:t>File</a:t>
            </a:r>
            <a:r>
              <a:rPr lang="en-US" altLang="en-US" sz="4000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altLang="en-US" sz="4000" dirty="0">
                <a:cs typeface="Times New Roman" pitchFamily="18" charset="0"/>
              </a:rPr>
              <a:t>class is intended to provide an abstraction that deals with most of the machine-dependent complexities of files and path names in a machine-independent fashion. </a:t>
            </a:r>
          </a:p>
          <a:p>
            <a:r>
              <a:rPr lang="en-US" altLang="en-US" sz="4000" dirty="0">
                <a:cs typeface="Times New Roman" pitchFamily="18" charset="0"/>
              </a:rPr>
              <a:t> The filename is a string. </a:t>
            </a:r>
          </a:p>
          <a:p>
            <a:r>
              <a:rPr lang="en-US" altLang="en-US" sz="4000" dirty="0">
                <a:cs typeface="Times New Roman" pitchFamily="18" charset="0"/>
              </a:rPr>
              <a:t> The </a:t>
            </a:r>
            <a:r>
              <a:rPr lang="en-US" altLang="en-US" sz="4000" b="1" dirty="0">
                <a:solidFill>
                  <a:srgbClr val="C00000"/>
                </a:solidFill>
                <a:cs typeface="Times New Roman" pitchFamily="18" charset="0"/>
              </a:rPr>
              <a:t>File</a:t>
            </a:r>
            <a:r>
              <a:rPr lang="en-US" altLang="en-US" sz="4000" dirty="0">
                <a:cs typeface="Times New Roman" pitchFamily="18" charset="0"/>
              </a:rPr>
              <a:t> class is a wrapper class for the file name and its directory path. </a:t>
            </a:r>
          </a:p>
        </p:txBody>
      </p:sp>
    </p:spTree>
    <p:extLst>
      <p:ext uri="{BB962C8B-B14F-4D97-AF65-F5344CB8AC3E}">
        <p14:creationId xmlns:p14="http://schemas.microsoft.com/office/powerpoint/2010/main" val="301406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CE108A74-C05D-42EE-98A7-79D00C2B72CD}" type="slidenum">
              <a:rPr lang="en-US"/>
              <a:pPr/>
              <a:t>4</a:t>
            </a:fld>
            <a:endParaRPr lang="en-US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14290"/>
            <a:ext cx="6124588" cy="752476"/>
          </a:xfrm>
          <a:noFill/>
          <a:ln/>
        </p:spPr>
        <p:txBody>
          <a:bodyPr/>
          <a:lstStyle/>
          <a:p>
            <a:r>
              <a:rPr lang="en-US" sz="5400" dirty="0"/>
              <a:t>Exception Handling</a:t>
            </a:r>
          </a:p>
        </p:txBody>
      </p:sp>
      <p:sp>
        <p:nvSpPr>
          <p:cNvPr id="307209" name="Text Box 9"/>
          <p:cNvSpPr txBox="1">
            <a:spLocks noChangeArrowheads="1"/>
          </p:cNvSpPr>
          <p:nvPr/>
        </p:nvSpPr>
        <p:spPr bwMode="auto">
          <a:xfrm>
            <a:off x="285720" y="1268760"/>
            <a:ext cx="8534400" cy="32624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3600" dirty="0">
                <a:latin typeface="+mn-lt"/>
              </a:rPr>
              <a:t> Exception handling technique enables a method to </a:t>
            </a:r>
            <a:r>
              <a:rPr lang="en-US" sz="4400" b="1" dirty="0">
                <a:solidFill>
                  <a:srgbClr val="C00000"/>
                </a:solidFill>
                <a:latin typeface="+mn-lt"/>
              </a:rPr>
              <a:t>throw</a:t>
            </a:r>
            <a:r>
              <a:rPr lang="en-US" sz="44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600" dirty="0">
                <a:latin typeface="+mn-lt"/>
              </a:rPr>
              <a:t>an exception to its caller. </a:t>
            </a:r>
          </a:p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3600" dirty="0">
                <a:latin typeface="+mn-lt"/>
              </a:rPr>
              <a:t> Without this capability, a method must handle the exception or terminate the program.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657" y="4963240"/>
            <a:ext cx="6964525" cy="1850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6360" y="6400800"/>
            <a:ext cx="429816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03F367-DC44-4B87-B49D-B4FC9B75FE7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 dirty="0"/>
          </a:p>
        </p:txBody>
      </p:sp>
      <p:sp>
        <p:nvSpPr>
          <p:cNvPr id="56323" name="Rectangle 2"/>
          <p:cNvSpPr>
            <a:spLocks noChangeArrowheads="1"/>
          </p:cNvSpPr>
          <p:nvPr/>
        </p:nvSpPr>
        <p:spPr bwMode="auto">
          <a:xfrm>
            <a:off x="2143125" y="966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23528" y="341367"/>
            <a:ext cx="3168352" cy="381000"/>
          </a:xfrm>
          <a:noFill/>
        </p:spPr>
        <p:txBody>
          <a:bodyPr/>
          <a:lstStyle/>
          <a:p>
            <a:pPr algn="l"/>
            <a:r>
              <a:rPr lang="en-US" altLang="en-US" sz="5400" dirty="0">
                <a:solidFill>
                  <a:srgbClr val="C00000"/>
                </a:solidFill>
              </a:rPr>
              <a:t>File</a:t>
            </a:r>
            <a:r>
              <a:rPr lang="en-US" altLang="en-US" sz="5400" dirty="0"/>
              <a:t> class</a:t>
            </a:r>
            <a:endParaRPr lang="en-US" altLang="en-US" sz="5400" b="1" dirty="0"/>
          </a:p>
        </p:txBody>
      </p:sp>
      <p:sp>
        <p:nvSpPr>
          <p:cNvPr id="56325" name="Rectangle 6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12" y="1330087"/>
            <a:ext cx="8660768" cy="357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2599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6360" y="6400800"/>
            <a:ext cx="429816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03F367-DC44-4B87-B49D-B4FC9B75FE7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 dirty="0"/>
          </a:p>
        </p:txBody>
      </p:sp>
      <p:sp>
        <p:nvSpPr>
          <p:cNvPr id="56323" name="Rectangle 2"/>
          <p:cNvSpPr>
            <a:spLocks noChangeArrowheads="1"/>
          </p:cNvSpPr>
          <p:nvPr/>
        </p:nvSpPr>
        <p:spPr bwMode="auto">
          <a:xfrm>
            <a:off x="2143125" y="966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23528" y="341367"/>
            <a:ext cx="3168352" cy="381000"/>
          </a:xfrm>
          <a:noFill/>
        </p:spPr>
        <p:txBody>
          <a:bodyPr/>
          <a:lstStyle/>
          <a:p>
            <a:pPr algn="l"/>
            <a:r>
              <a:rPr lang="en-US" altLang="en-US" sz="5400" dirty="0">
                <a:solidFill>
                  <a:srgbClr val="C00000"/>
                </a:solidFill>
              </a:rPr>
              <a:t>File</a:t>
            </a:r>
            <a:r>
              <a:rPr lang="en-US" altLang="en-US" sz="5400" dirty="0"/>
              <a:t> class</a:t>
            </a:r>
            <a:endParaRPr lang="en-US" altLang="en-US" sz="5400" b="1" dirty="0"/>
          </a:p>
        </p:txBody>
      </p:sp>
      <p:sp>
        <p:nvSpPr>
          <p:cNvPr id="56325" name="Rectangle 6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8909001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1702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CBF3CD-CC37-4590-9284-68652E7443E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52400"/>
            <a:ext cx="2518048" cy="819150"/>
          </a:xfrm>
        </p:spPr>
        <p:txBody>
          <a:bodyPr/>
          <a:lstStyle/>
          <a:p>
            <a:r>
              <a:rPr lang="en-US" altLang="en-US" sz="5400" dirty="0"/>
              <a:t>Text I/O</a:t>
            </a:r>
            <a:endParaRPr lang="en-US" altLang="en-US" sz="5400" b="1" dirty="0"/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509012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800" dirty="0"/>
              <a:t> A </a:t>
            </a:r>
            <a:r>
              <a:rPr lang="en-US" altLang="en-US" sz="2800" b="1" dirty="0">
                <a:solidFill>
                  <a:srgbClr val="C00000"/>
                </a:solidFill>
              </a:rPr>
              <a:t>File</a:t>
            </a:r>
            <a:r>
              <a:rPr lang="en-US" altLang="en-US" sz="2800" dirty="0">
                <a:solidFill>
                  <a:srgbClr val="C00000"/>
                </a:solidFill>
              </a:rPr>
              <a:t> </a:t>
            </a:r>
            <a:r>
              <a:rPr lang="en-US" altLang="en-US" sz="2800" dirty="0"/>
              <a:t>object encapsulates the properties of a file or a path, but does not contain the methods for reading/writing data from/to a file. </a:t>
            </a:r>
          </a:p>
          <a:p>
            <a:pPr>
              <a:lnSpc>
                <a:spcPct val="110000"/>
              </a:lnSpc>
            </a:pPr>
            <a:r>
              <a:rPr lang="en-US" altLang="en-US" sz="2800" dirty="0"/>
              <a:t> In order to perform I/O, you need to create objects using appropriate Java I/O classes. </a:t>
            </a:r>
          </a:p>
          <a:p>
            <a:pPr>
              <a:lnSpc>
                <a:spcPct val="110000"/>
              </a:lnSpc>
            </a:pPr>
            <a:r>
              <a:rPr lang="en-US" altLang="en-US" sz="2800" dirty="0"/>
              <a:t> The objects contain the methods for reading/writing data from/to a file. </a:t>
            </a:r>
          </a:p>
          <a:p>
            <a:pPr>
              <a:lnSpc>
                <a:spcPct val="110000"/>
              </a:lnSpc>
            </a:pPr>
            <a:r>
              <a:rPr lang="en-US" altLang="en-US" sz="2800" dirty="0"/>
              <a:t> This section introduces how to read/write strings and numeric values from/to a text file using the </a:t>
            </a:r>
            <a:r>
              <a:rPr lang="en-US" altLang="en-US" sz="2800" b="1" dirty="0">
                <a:solidFill>
                  <a:srgbClr val="C00000"/>
                </a:solidFill>
              </a:rPr>
              <a:t>Scanner</a:t>
            </a:r>
            <a:r>
              <a:rPr lang="en-US" altLang="en-US" sz="2800" dirty="0">
                <a:solidFill>
                  <a:srgbClr val="C00000"/>
                </a:solidFill>
              </a:rPr>
              <a:t> </a:t>
            </a:r>
            <a:r>
              <a:rPr lang="en-US" altLang="en-US" sz="2800" dirty="0"/>
              <a:t>and </a:t>
            </a:r>
            <a:r>
              <a:rPr lang="en-US" altLang="en-US" sz="2800" b="1" dirty="0" err="1">
                <a:solidFill>
                  <a:srgbClr val="C00000"/>
                </a:solidFill>
              </a:rPr>
              <a:t>PrintWriter</a:t>
            </a:r>
            <a:r>
              <a:rPr lang="en-US" altLang="en-US" sz="2800" dirty="0">
                <a:solidFill>
                  <a:srgbClr val="C00000"/>
                </a:solidFill>
              </a:rPr>
              <a:t> </a:t>
            </a:r>
            <a:r>
              <a:rPr lang="en-US" altLang="en-US" sz="2800" dirty="0"/>
              <a:t>classes.</a:t>
            </a:r>
          </a:p>
        </p:txBody>
      </p:sp>
    </p:spTree>
    <p:extLst>
      <p:ext uri="{BB962C8B-B14F-4D97-AF65-F5344CB8AC3E}">
        <p14:creationId xmlns:p14="http://schemas.microsoft.com/office/powerpoint/2010/main" val="6748133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56376" y="6399213"/>
            <a:ext cx="501824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1323A6-7AE9-4655-A55F-F5D6953698A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5040560" cy="685800"/>
          </a:xfrm>
        </p:spPr>
        <p:txBody>
          <a:bodyPr/>
          <a:lstStyle/>
          <a:p>
            <a:r>
              <a:rPr lang="en-US" altLang="en-US" sz="5400" dirty="0" err="1">
                <a:solidFill>
                  <a:srgbClr val="C00000"/>
                </a:solidFill>
              </a:rPr>
              <a:t>PrintWriter</a:t>
            </a:r>
            <a:r>
              <a:rPr lang="en-US" altLang="en-US" sz="5400" dirty="0">
                <a:solidFill>
                  <a:srgbClr val="C00000"/>
                </a:solidFill>
              </a:rPr>
              <a:t> </a:t>
            </a:r>
            <a:r>
              <a:rPr lang="en-US" altLang="en-US" sz="5400" dirty="0"/>
              <a:t>class</a:t>
            </a:r>
            <a:endParaRPr lang="en-US" altLang="en-US" sz="5400" dirty="0">
              <a:solidFill>
                <a:srgbClr val="C00000"/>
              </a:solidFill>
            </a:endParaRPr>
          </a:p>
        </p:txBody>
      </p:sp>
      <p:sp>
        <p:nvSpPr>
          <p:cNvPr id="59398" name="Rectangle 5"/>
          <p:cNvSpPr>
            <a:spLocks noChangeArrowheads="1"/>
          </p:cNvSpPr>
          <p:nvPr/>
        </p:nvSpPr>
        <p:spPr bwMode="auto">
          <a:xfrm>
            <a:off x="0" y="2255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8712968" cy="5004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21242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56376" y="6399213"/>
            <a:ext cx="501824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A44469-ADDB-4ECE-888C-630C3E2F9BC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400" dirty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04800"/>
            <a:ext cx="4120356" cy="609600"/>
          </a:xfrm>
        </p:spPr>
        <p:txBody>
          <a:bodyPr/>
          <a:lstStyle/>
          <a:p>
            <a:r>
              <a:rPr lang="en-US" altLang="en-US" sz="5400" dirty="0">
                <a:solidFill>
                  <a:srgbClr val="C00000"/>
                </a:solidFill>
              </a:rPr>
              <a:t>Scanner</a:t>
            </a:r>
            <a:r>
              <a:rPr lang="en-US" altLang="en-US" sz="5400" dirty="0"/>
              <a:t> class</a:t>
            </a:r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28575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271462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0" y="2274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8856984" cy="4945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90239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2440" y="6381328"/>
            <a:ext cx="429816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515343-ABD8-4FEB-B2FF-0690CDDD382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400" dirty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239713" y="188640"/>
            <a:ext cx="7772400" cy="819150"/>
          </a:xfrm>
        </p:spPr>
        <p:txBody>
          <a:bodyPr/>
          <a:lstStyle/>
          <a:p>
            <a:r>
              <a:rPr lang="en-US" altLang="en-US" sz="5400" dirty="0"/>
              <a:t>Problem: Replacing Text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730080"/>
          </a:xfrm>
        </p:spPr>
        <p:txBody>
          <a:bodyPr/>
          <a:lstStyle/>
          <a:p>
            <a:r>
              <a:rPr lang="en-US" altLang="en-US" sz="4000" dirty="0"/>
              <a:t> Write a class named </a:t>
            </a:r>
            <a:r>
              <a:rPr lang="en-US" altLang="en-US" sz="4000" b="1" dirty="0" err="1"/>
              <a:t>ReplaceText</a:t>
            </a:r>
            <a:r>
              <a:rPr lang="en-US" altLang="en-US" sz="4000" dirty="0"/>
              <a:t> that replaces a string in a text file with a new string. The filename and strings are passed as command-line arguments as follows:</a:t>
            </a:r>
            <a:endParaRPr lang="en-US" altLang="en-US" sz="4000" u="sng" dirty="0"/>
          </a:p>
          <a:p>
            <a:pPr lvl="1">
              <a:buFont typeface="Wingdings" pitchFamily="2" charset="2"/>
              <a:buChar char="Ø"/>
            </a:pPr>
            <a:r>
              <a:rPr lang="en-US" altLang="en-US" sz="3600" b="1" dirty="0">
                <a:solidFill>
                  <a:srgbClr val="C00000"/>
                </a:solidFill>
              </a:rPr>
              <a:t>   java </a:t>
            </a:r>
            <a:r>
              <a:rPr lang="en-US" altLang="en-US" sz="3600" b="1" dirty="0" err="1">
                <a:solidFill>
                  <a:srgbClr val="C00000"/>
                </a:solidFill>
              </a:rPr>
              <a:t>ReplaceText</a:t>
            </a:r>
            <a:r>
              <a:rPr lang="en-US" altLang="en-US" sz="3600" b="1" dirty="0">
                <a:solidFill>
                  <a:srgbClr val="C00000"/>
                </a:solidFill>
              </a:rPr>
              <a:t>   </a:t>
            </a:r>
            <a:r>
              <a:rPr lang="en-US" altLang="en-US" sz="3600" b="1" dirty="0" err="1">
                <a:solidFill>
                  <a:srgbClr val="C00000"/>
                </a:solidFill>
              </a:rPr>
              <a:t>sourceFile</a:t>
            </a:r>
            <a:r>
              <a:rPr lang="en-US" altLang="en-US" sz="3600" b="1" dirty="0">
                <a:solidFill>
                  <a:srgbClr val="C00000"/>
                </a:solidFill>
              </a:rPr>
              <a:t>     </a:t>
            </a:r>
            <a:r>
              <a:rPr lang="en-US" altLang="en-US" sz="3600" b="1" dirty="0" err="1">
                <a:solidFill>
                  <a:srgbClr val="C00000"/>
                </a:solidFill>
              </a:rPr>
              <a:t>targetFile</a:t>
            </a:r>
            <a:r>
              <a:rPr lang="en-US" altLang="en-US" sz="3600" b="1" dirty="0">
                <a:solidFill>
                  <a:srgbClr val="C00000"/>
                </a:solidFill>
              </a:rPr>
              <a:t>    </a:t>
            </a:r>
            <a:r>
              <a:rPr lang="en-US" altLang="en-US" sz="3600" b="1" dirty="0" err="1">
                <a:solidFill>
                  <a:srgbClr val="C00000"/>
                </a:solidFill>
              </a:rPr>
              <a:t>oldString</a:t>
            </a:r>
            <a:r>
              <a:rPr lang="en-US" altLang="en-US" sz="3600" b="1" dirty="0">
                <a:solidFill>
                  <a:srgbClr val="C00000"/>
                </a:solidFill>
              </a:rPr>
              <a:t>    </a:t>
            </a:r>
            <a:r>
              <a:rPr lang="en-US" altLang="en-US" sz="3600" b="1" dirty="0" err="1">
                <a:solidFill>
                  <a:srgbClr val="C00000"/>
                </a:solidFill>
              </a:rPr>
              <a:t>newString</a:t>
            </a:r>
            <a:endParaRPr lang="en-US" alt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6620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1AFED2-2CF3-47F2-904B-CB51C9BFFF1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40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8568952" cy="819150"/>
          </a:xfrm>
        </p:spPr>
        <p:txBody>
          <a:bodyPr/>
          <a:lstStyle/>
          <a:p>
            <a:r>
              <a:rPr lang="en-US" altLang="en-US" sz="5400" dirty="0"/>
              <a:t>Reading Data from the Web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16764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600"/>
              <a:t>Just like you can read data from a file on your computer, you can read data from a file on the Web.</a:t>
            </a:r>
          </a:p>
        </p:txBody>
      </p:sp>
      <p:sp>
        <p:nvSpPr>
          <p:cNvPr id="63493" name="Rectangle 7"/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6349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0"/>
            <a:ext cx="815816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49646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84368" y="6399213"/>
            <a:ext cx="573832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E7A4E6-0505-47D7-AE8B-44F17CA6597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400" dirty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253752" y="152400"/>
            <a:ext cx="8134672" cy="819150"/>
          </a:xfrm>
        </p:spPr>
        <p:txBody>
          <a:bodyPr/>
          <a:lstStyle/>
          <a:p>
            <a:r>
              <a:rPr lang="en-US" altLang="en-US" sz="5400" dirty="0"/>
              <a:t>Reading Data from the Web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018112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600" b="1" dirty="0">
                <a:solidFill>
                  <a:srgbClr val="C00000"/>
                </a:solidFill>
              </a:rPr>
              <a:t>URL </a:t>
            </a:r>
            <a:r>
              <a:rPr lang="en-US" altLang="en-US" sz="3600" b="1" dirty="0" err="1">
                <a:solidFill>
                  <a:srgbClr val="C00000"/>
                </a:solidFill>
              </a:rPr>
              <a:t>url</a:t>
            </a:r>
            <a:r>
              <a:rPr lang="en-US" altLang="en-US" sz="3600" b="1" dirty="0">
                <a:solidFill>
                  <a:srgbClr val="C00000"/>
                </a:solidFill>
              </a:rPr>
              <a:t> = new URL("www.google.com/index.html");</a:t>
            </a:r>
          </a:p>
          <a:p>
            <a:pPr>
              <a:lnSpc>
                <a:spcPct val="90000"/>
              </a:lnSpc>
            </a:pPr>
            <a:r>
              <a:rPr lang="en-US" altLang="en-US" sz="3600" dirty="0"/>
              <a:t> After a </a:t>
            </a:r>
            <a:r>
              <a:rPr lang="en-US" altLang="en-US" sz="3600" b="1" dirty="0">
                <a:solidFill>
                  <a:srgbClr val="C00000"/>
                </a:solidFill>
              </a:rPr>
              <a:t>URL</a:t>
            </a:r>
            <a:r>
              <a:rPr lang="en-US" altLang="en-US" sz="3600" dirty="0">
                <a:solidFill>
                  <a:srgbClr val="C00000"/>
                </a:solidFill>
              </a:rPr>
              <a:t> </a:t>
            </a:r>
            <a:r>
              <a:rPr lang="en-US" altLang="en-US" sz="3600" dirty="0"/>
              <a:t>object is created, you can use the </a:t>
            </a:r>
            <a:r>
              <a:rPr lang="en-US" altLang="en-US" sz="3600" b="1" dirty="0" err="1">
                <a:solidFill>
                  <a:srgbClr val="C00000"/>
                </a:solidFill>
              </a:rPr>
              <a:t>openStream</a:t>
            </a:r>
            <a:r>
              <a:rPr lang="en-US" altLang="en-US" sz="3600" b="1" dirty="0">
                <a:solidFill>
                  <a:srgbClr val="C00000"/>
                </a:solidFill>
              </a:rPr>
              <a:t>()</a:t>
            </a:r>
            <a:r>
              <a:rPr lang="en-US" altLang="en-US" sz="3600" dirty="0">
                <a:solidFill>
                  <a:srgbClr val="C00000"/>
                </a:solidFill>
              </a:rPr>
              <a:t> </a:t>
            </a:r>
            <a:r>
              <a:rPr lang="en-US" altLang="en-US" sz="3600" dirty="0"/>
              <a:t>method defined in the </a:t>
            </a:r>
            <a:r>
              <a:rPr lang="en-US" altLang="en-US" sz="3600" b="1" dirty="0">
                <a:solidFill>
                  <a:srgbClr val="C00000"/>
                </a:solidFill>
              </a:rPr>
              <a:t>URL</a:t>
            </a:r>
            <a:r>
              <a:rPr lang="en-US" altLang="en-US" sz="3600" dirty="0">
                <a:solidFill>
                  <a:srgbClr val="C00000"/>
                </a:solidFill>
              </a:rPr>
              <a:t> </a:t>
            </a:r>
            <a:r>
              <a:rPr lang="en-US" altLang="en-US" sz="3600" dirty="0"/>
              <a:t>class to open an input stream and use this stream to create a </a:t>
            </a:r>
            <a:r>
              <a:rPr lang="en-US" altLang="en-US" sz="3600" b="1" dirty="0">
                <a:solidFill>
                  <a:srgbClr val="C00000"/>
                </a:solidFill>
              </a:rPr>
              <a:t>Scanner</a:t>
            </a:r>
            <a:r>
              <a:rPr lang="en-US" altLang="en-US" sz="3600" dirty="0">
                <a:solidFill>
                  <a:srgbClr val="C00000"/>
                </a:solidFill>
              </a:rPr>
              <a:t> </a:t>
            </a:r>
            <a:r>
              <a:rPr lang="en-US" altLang="en-US" sz="3600" dirty="0"/>
              <a:t>object as follows:</a:t>
            </a:r>
          </a:p>
          <a:p>
            <a:pPr marL="0" indent="0"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600" dirty="0">
                <a:solidFill>
                  <a:srgbClr val="C00000"/>
                </a:solidFill>
              </a:rPr>
              <a:t>Scanner input = </a:t>
            </a:r>
            <a:r>
              <a:rPr lang="en-US" altLang="en-US" sz="3600" b="1" dirty="0">
                <a:solidFill>
                  <a:srgbClr val="C00000"/>
                </a:solidFill>
              </a:rPr>
              <a:t>new</a:t>
            </a:r>
            <a:r>
              <a:rPr lang="en-US" altLang="en-US" sz="3600" dirty="0">
                <a:solidFill>
                  <a:srgbClr val="C00000"/>
                </a:solidFill>
              </a:rPr>
              <a:t> Scanner(</a:t>
            </a:r>
            <a:r>
              <a:rPr lang="en-US" altLang="en-US" sz="3600" dirty="0" err="1">
                <a:solidFill>
                  <a:srgbClr val="C00000"/>
                </a:solidFill>
              </a:rPr>
              <a:t>url.openStream</a:t>
            </a:r>
            <a:r>
              <a:rPr lang="en-US" altLang="en-US" sz="3600" dirty="0">
                <a:solidFill>
                  <a:srgbClr val="C00000"/>
                </a:solidFill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0932037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42176" y="6400800"/>
            <a:ext cx="501824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1D8767-FFA3-4736-AC20-10F9F665F59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400" dirty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52400"/>
            <a:ext cx="7772400" cy="819150"/>
          </a:xfrm>
        </p:spPr>
        <p:txBody>
          <a:bodyPr/>
          <a:lstStyle/>
          <a:p>
            <a:r>
              <a:rPr lang="en-US" altLang="en-US" sz="5400" dirty="0"/>
              <a:t>Case Study: Web Crawler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10668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/>
              <a:t>This case study develops a program that travels the Web by following hyperlinks.</a:t>
            </a:r>
          </a:p>
        </p:txBody>
      </p:sp>
      <p:sp>
        <p:nvSpPr>
          <p:cNvPr id="65541" name="Rectangle 7"/>
          <p:cNvSpPr>
            <a:spLocks noChangeArrowheads="1"/>
          </p:cNvSpPr>
          <p:nvPr/>
        </p:nvSpPr>
        <p:spPr bwMode="auto">
          <a:xfrm>
            <a:off x="0" y="2124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6554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286000"/>
            <a:ext cx="7848600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14582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3D8A1E-B091-4E65-8ADE-5225B64ED72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40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52400"/>
            <a:ext cx="7772400" cy="819150"/>
          </a:xfrm>
        </p:spPr>
        <p:txBody>
          <a:bodyPr/>
          <a:lstStyle/>
          <a:p>
            <a:r>
              <a:rPr lang="en-US" altLang="en-US" sz="5400" dirty="0"/>
              <a:t>Case Study: Web Crawler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586064"/>
          </a:xfrm>
        </p:spPr>
        <p:txBody>
          <a:bodyPr/>
          <a:lstStyle/>
          <a:p>
            <a:r>
              <a:rPr lang="en-US" altLang="en-US" dirty="0"/>
              <a:t> The program follows the URLs to traverse the Web. </a:t>
            </a:r>
          </a:p>
          <a:p>
            <a:r>
              <a:rPr lang="en-US" altLang="en-US" dirty="0"/>
              <a:t> To avoid that each URL is traversed only once, the program maintains two lists of URLs. </a:t>
            </a:r>
          </a:p>
          <a:p>
            <a:pPr lvl="1"/>
            <a:r>
              <a:rPr lang="en-US" altLang="en-US" dirty="0"/>
              <a:t>One list stores the URLs pending for traversing and the other stores the URLs that have already been traversed. </a:t>
            </a:r>
          </a:p>
          <a:p>
            <a:r>
              <a:rPr lang="en-US" altLang="en-US" sz="3600" dirty="0"/>
              <a:t> The algorithm for this program can be described as follows:</a:t>
            </a:r>
          </a:p>
        </p:txBody>
      </p:sp>
    </p:spTree>
    <p:extLst>
      <p:ext uri="{BB962C8B-B14F-4D97-AF65-F5344CB8AC3E}">
        <p14:creationId xmlns:p14="http://schemas.microsoft.com/office/powerpoint/2010/main" val="946345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9000051F-C55D-452B-A718-9E78855BD2D0}" type="slidenum">
              <a:rPr lang="en-US"/>
              <a:pPr/>
              <a:t>5</a:t>
            </a:fld>
            <a:endParaRPr lang="en-US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142852"/>
            <a:ext cx="5072098" cy="819150"/>
          </a:xfrm>
          <a:noFill/>
          <a:ln/>
        </p:spPr>
        <p:txBody>
          <a:bodyPr/>
          <a:lstStyle/>
          <a:p>
            <a:r>
              <a:rPr lang="en-US" sz="5400" dirty="0"/>
              <a:t>Exception Types</a:t>
            </a:r>
            <a:endParaRPr lang="en-US" sz="5400" b="1" dirty="0"/>
          </a:p>
        </p:txBody>
      </p:sp>
      <p:sp>
        <p:nvSpPr>
          <p:cNvPr id="149514" name="Rectangle 10"/>
          <p:cNvSpPr>
            <a:spLocks noChangeArrowheads="1"/>
          </p:cNvSpPr>
          <p:nvPr/>
        </p:nvSpPr>
        <p:spPr bwMode="auto">
          <a:xfrm>
            <a:off x="0" y="20002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CA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285860"/>
            <a:ext cx="8913041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56376" y="6399213"/>
            <a:ext cx="501824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DCF052-2DD4-4DA6-8DDB-CCD7E840E16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400" dirty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52400"/>
            <a:ext cx="7772400" cy="819150"/>
          </a:xfrm>
        </p:spPr>
        <p:txBody>
          <a:bodyPr/>
          <a:lstStyle/>
          <a:p>
            <a:r>
              <a:rPr lang="en-US" altLang="en-US" sz="5400" dirty="0"/>
              <a:t>Case Study: Web Crawler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807896" cy="4874096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en-US" sz="2200" dirty="0"/>
              <a:t>Add the starting URL to a list named </a:t>
            </a:r>
            <a:r>
              <a:rPr lang="en-US" altLang="en-US" sz="2200" dirty="0" err="1"/>
              <a:t>listOfPendingURLs</a:t>
            </a:r>
            <a:r>
              <a:rPr lang="en-US" altLang="en-US" sz="2200" dirty="0"/>
              <a:t>; 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en-US" sz="2200" dirty="0"/>
              <a:t>while </a:t>
            </a:r>
            <a:r>
              <a:rPr lang="en-US" altLang="en-US" sz="2200" dirty="0" err="1"/>
              <a:t>listOfPendingURLs</a:t>
            </a:r>
            <a:r>
              <a:rPr lang="en-US" altLang="en-US" sz="2200" dirty="0"/>
              <a:t> is not empty {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en-US" sz="2200" dirty="0"/>
              <a:t>        Remove a URL from </a:t>
            </a:r>
            <a:r>
              <a:rPr lang="en-US" altLang="en-US" sz="2200" dirty="0" err="1"/>
              <a:t>listOfPendingURLs</a:t>
            </a:r>
            <a:r>
              <a:rPr lang="en-US" altLang="en-US" sz="2200" dirty="0"/>
              <a:t>;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en-US" sz="2200" dirty="0"/>
              <a:t>        if this URL is not in </a:t>
            </a:r>
            <a:r>
              <a:rPr lang="en-US" altLang="en-US" sz="2200" dirty="0" err="1"/>
              <a:t>listOfTraversedURLs</a:t>
            </a:r>
            <a:r>
              <a:rPr lang="en-US" altLang="en-US" sz="2200" dirty="0"/>
              <a:t> {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en-US" sz="2200" dirty="0"/>
              <a:t>          Add it to </a:t>
            </a:r>
            <a:r>
              <a:rPr lang="en-US" altLang="en-US" sz="2200" dirty="0" err="1"/>
              <a:t>listOfTraversedURLs</a:t>
            </a:r>
            <a:r>
              <a:rPr lang="en-US" altLang="en-US" sz="2200" dirty="0"/>
              <a:t>;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en-US" sz="2200" dirty="0"/>
              <a:t>          Display this URL;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en-US" sz="2200" dirty="0"/>
              <a:t>          Exit the while loop when the size of S is equal to 100. 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en-US" sz="2200" dirty="0"/>
              <a:t>          Read the page from this URL and for each URL contained in the page {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en-US" sz="2200" dirty="0"/>
              <a:t>            Add it to </a:t>
            </a:r>
            <a:r>
              <a:rPr lang="en-US" altLang="en-US" sz="2200" dirty="0" err="1"/>
              <a:t>listOfPendingURLs</a:t>
            </a:r>
            <a:r>
              <a:rPr lang="en-US" altLang="en-US" sz="2200" dirty="0"/>
              <a:t> if it is not is </a:t>
            </a:r>
            <a:r>
              <a:rPr lang="en-US" altLang="en-US" sz="2200" dirty="0" err="1"/>
              <a:t>listOfTraversedURLs</a:t>
            </a:r>
            <a:r>
              <a:rPr lang="en-US" altLang="en-US" sz="2200" dirty="0"/>
              <a:t>; 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en-US" sz="2200" dirty="0"/>
              <a:t>          }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en-US" sz="2200" dirty="0"/>
              <a:t>     }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en-US" sz="22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90547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124744"/>
            <a:ext cx="900112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7F943077-5144-442F-8482-8F6BA5F388FC}" type="slidenum">
              <a:rPr lang="en-US"/>
              <a:pPr algn="r"/>
              <a:t>6</a:t>
            </a:fld>
            <a:endParaRPr lang="en-US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142852"/>
            <a:ext cx="4357718" cy="819150"/>
          </a:xfrm>
          <a:noFill/>
          <a:ln/>
        </p:spPr>
        <p:txBody>
          <a:bodyPr/>
          <a:lstStyle/>
          <a:p>
            <a:r>
              <a:rPr lang="en-US" sz="5400" dirty="0"/>
              <a:t>System Errors</a:t>
            </a:r>
            <a:endParaRPr lang="en-US" sz="5400" b="1" dirty="0"/>
          </a:p>
        </p:txBody>
      </p:sp>
      <p:sp>
        <p:nvSpPr>
          <p:cNvPr id="310275" name="Rectangle 3"/>
          <p:cNvSpPr>
            <a:spLocks noChangeArrowheads="1"/>
          </p:cNvSpPr>
          <p:nvPr/>
        </p:nvSpPr>
        <p:spPr bwMode="auto">
          <a:xfrm>
            <a:off x="0" y="20002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10277" name="Rectangle 5"/>
          <p:cNvSpPr>
            <a:spLocks noChangeArrowheads="1"/>
          </p:cNvSpPr>
          <p:nvPr/>
        </p:nvSpPr>
        <p:spPr bwMode="auto">
          <a:xfrm>
            <a:off x="2777516" y="4005064"/>
            <a:ext cx="3522676" cy="1532400"/>
          </a:xfrm>
          <a:prstGeom prst="rect">
            <a:avLst/>
          </a:prstGeom>
          <a:solidFill>
            <a:schemeClr val="accent1">
              <a:alpha val="19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10278" name="Text Box 6"/>
          <p:cNvSpPr txBox="1">
            <a:spLocks noChangeArrowheads="1"/>
          </p:cNvSpPr>
          <p:nvPr/>
        </p:nvSpPr>
        <p:spPr bwMode="auto">
          <a:xfrm>
            <a:off x="214282" y="5689603"/>
            <a:ext cx="8786874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System errors </a:t>
            </a:r>
            <a:r>
              <a:rPr lang="en-US" sz="2800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are thrown by </a:t>
            </a:r>
            <a:r>
              <a:rPr lang="en-US" sz="28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JVM</a:t>
            </a:r>
            <a:r>
              <a:rPr lang="en-US" sz="2800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 and represented in the </a:t>
            </a:r>
            <a:r>
              <a:rPr lang="en-US" sz="28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Error</a:t>
            </a:r>
            <a:r>
              <a:rPr lang="en-US" sz="2800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 class. The Error class describes internal system errors.</a:t>
            </a:r>
            <a:endParaRPr lang="en-US" sz="2800" dirty="0">
              <a:solidFill>
                <a:srgbClr val="C0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7" grpId="0" animBg="1"/>
      <p:bldP spid="31027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052736"/>
            <a:ext cx="900112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72330" y="6400800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9C1AD321-C620-4E51-B0D1-E23D9470097A}" type="slidenum">
              <a:rPr lang="en-US"/>
              <a:pPr algn="r"/>
              <a:t>7</a:t>
            </a:fld>
            <a:endParaRPr lang="en-US" dirty="0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142852"/>
            <a:ext cx="3500462" cy="819150"/>
          </a:xfrm>
          <a:noFill/>
          <a:ln/>
        </p:spPr>
        <p:txBody>
          <a:bodyPr/>
          <a:lstStyle/>
          <a:p>
            <a:r>
              <a:rPr lang="en-US" sz="5400" dirty="0"/>
              <a:t>Exceptions</a:t>
            </a:r>
            <a:endParaRPr lang="en-US" sz="5400" b="1" dirty="0"/>
          </a:p>
        </p:txBody>
      </p:sp>
      <p:sp>
        <p:nvSpPr>
          <p:cNvPr id="311299" name="Rectangle 3"/>
          <p:cNvSpPr>
            <a:spLocks noChangeArrowheads="1"/>
          </p:cNvSpPr>
          <p:nvPr/>
        </p:nvSpPr>
        <p:spPr bwMode="auto">
          <a:xfrm>
            <a:off x="0" y="20002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11301" name="Text Box 5"/>
          <p:cNvSpPr txBox="1">
            <a:spLocks noChangeArrowheads="1"/>
          </p:cNvSpPr>
          <p:nvPr/>
        </p:nvSpPr>
        <p:spPr bwMode="auto">
          <a:xfrm>
            <a:off x="358298" y="5500702"/>
            <a:ext cx="8390166" cy="12926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6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 Exception</a:t>
            </a:r>
            <a:r>
              <a:rPr lang="en-US" sz="2600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 describes errors caused by </a:t>
            </a:r>
            <a:r>
              <a:rPr lang="en-US" sz="26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your program </a:t>
            </a:r>
            <a:r>
              <a:rPr lang="en-US" sz="2600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and external circumstances. 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 These errors can be caught and handled by your program. </a:t>
            </a:r>
            <a:endParaRPr lang="en-US" sz="2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11302" name="Rectangle 6"/>
          <p:cNvSpPr>
            <a:spLocks noChangeArrowheads="1"/>
          </p:cNvSpPr>
          <p:nvPr/>
        </p:nvSpPr>
        <p:spPr bwMode="auto">
          <a:xfrm>
            <a:off x="2678514" y="1000108"/>
            <a:ext cx="6357982" cy="2967038"/>
          </a:xfrm>
          <a:prstGeom prst="rect">
            <a:avLst/>
          </a:prstGeom>
          <a:solidFill>
            <a:schemeClr val="accent1">
              <a:alpha val="19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1" grpId="0" animBg="1" autoUpdateAnimBg="0"/>
      <p:bldP spid="31130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052736"/>
            <a:ext cx="900112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BB382A64-0943-493B-930B-E9C1F14FD479}" type="slidenum">
              <a:rPr lang="en-US"/>
              <a:pPr algn="r"/>
              <a:t>8</a:t>
            </a:fld>
            <a:endParaRPr lang="en-US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180958"/>
            <a:ext cx="6000792" cy="819150"/>
          </a:xfrm>
          <a:noFill/>
          <a:ln/>
        </p:spPr>
        <p:txBody>
          <a:bodyPr/>
          <a:lstStyle/>
          <a:p>
            <a:r>
              <a:rPr lang="en-US" sz="5400" dirty="0"/>
              <a:t>Runtime Exceptions</a:t>
            </a:r>
            <a:endParaRPr lang="en-US" sz="5400" b="1" dirty="0"/>
          </a:p>
        </p:txBody>
      </p:sp>
      <p:sp>
        <p:nvSpPr>
          <p:cNvPr id="312323" name="Rectangle 3"/>
          <p:cNvSpPr>
            <a:spLocks noChangeArrowheads="1"/>
          </p:cNvSpPr>
          <p:nvPr/>
        </p:nvSpPr>
        <p:spPr bwMode="auto">
          <a:xfrm>
            <a:off x="0" y="20002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12325" name="Text Box 5"/>
          <p:cNvSpPr txBox="1">
            <a:spLocks noChangeArrowheads="1"/>
          </p:cNvSpPr>
          <p:nvPr/>
        </p:nvSpPr>
        <p:spPr bwMode="auto">
          <a:xfrm>
            <a:off x="248482" y="5445224"/>
            <a:ext cx="8643998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n-lt"/>
              </a:rPr>
              <a:t>RuntimeException</a:t>
            </a:r>
            <a:r>
              <a:rPr lang="en-US" sz="2800" dirty="0">
                <a:solidFill>
                  <a:srgbClr val="C00000"/>
                </a:solidFill>
                <a:latin typeface="+mn-lt"/>
              </a:rPr>
              <a:t> is caused by </a:t>
            </a:r>
            <a:r>
              <a:rPr lang="en-US" sz="2800" b="1" dirty="0">
                <a:solidFill>
                  <a:srgbClr val="C00000"/>
                </a:solidFill>
                <a:latin typeface="+mn-lt"/>
              </a:rPr>
              <a:t>programming errors</a:t>
            </a:r>
            <a:r>
              <a:rPr lang="en-US" sz="2800" dirty="0">
                <a:solidFill>
                  <a:srgbClr val="C00000"/>
                </a:solidFill>
                <a:latin typeface="+mn-lt"/>
              </a:rPr>
              <a:t>, such as bad casting, accessing an out-of-bounds array, and numeric errors.</a:t>
            </a:r>
          </a:p>
        </p:txBody>
      </p:sp>
      <p:sp>
        <p:nvSpPr>
          <p:cNvPr id="312326" name="Rectangle 6"/>
          <p:cNvSpPr>
            <a:spLocks noChangeArrowheads="1"/>
          </p:cNvSpPr>
          <p:nvPr/>
        </p:nvSpPr>
        <p:spPr bwMode="auto">
          <a:xfrm>
            <a:off x="5943600" y="1428736"/>
            <a:ext cx="3057556" cy="2643206"/>
          </a:xfrm>
          <a:prstGeom prst="rect">
            <a:avLst/>
          </a:prstGeom>
          <a:solidFill>
            <a:schemeClr val="accent1">
              <a:alpha val="19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12327" name="Rectangle 7"/>
          <p:cNvSpPr>
            <a:spLocks noChangeArrowheads="1"/>
          </p:cNvSpPr>
          <p:nvPr/>
        </p:nvSpPr>
        <p:spPr bwMode="auto">
          <a:xfrm>
            <a:off x="4214810" y="2314572"/>
            <a:ext cx="1728790" cy="533400"/>
          </a:xfrm>
          <a:prstGeom prst="rect">
            <a:avLst/>
          </a:prstGeom>
          <a:solidFill>
            <a:schemeClr val="accent1">
              <a:alpha val="19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5" grpId="0" animBg="1" autoUpdateAnimBg="0"/>
      <p:bldP spid="312325" grpId="1" animBg="1"/>
      <p:bldP spid="312326" grpId="0" animBg="1"/>
      <p:bldP spid="3123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72FB1C1B-B094-4212-B769-067E7D5CD9E0}" type="slidenum">
              <a:rPr lang="en-US"/>
              <a:pPr/>
              <a:t>9</a:t>
            </a:fld>
            <a:endParaRPr lang="en-US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428604"/>
            <a:ext cx="8001056" cy="1000108"/>
          </a:xfrm>
          <a:noFill/>
          <a:ln/>
        </p:spPr>
        <p:txBody>
          <a:bodyPr/>
          <a:lstStyle/>
          <a:p>
            <a:r>
              <a:rPr lang="en-US" sz="5400" dirty="0"/>
              <a:t>Checked Exceptions vs. Unchecked Exceptions</a:t>
            </a:r>
            <a:endParaRPr lang="en-US" sz="5400" b="1" dirty="0"/>
          </a:p>
        </p:txBody>
      </p:sp>
      <p:sp>
        <p:nvSpPr>
          <p:cNvPr id="283651" name="Rectangle 3"/>
          <p:cNvSpPr>
            <a:spLocks noChangeArrowheads="1"/>
          </p:cNvSpPr>
          <p:nvPr/>
        </p:nvSpPr>
        <p:spPr bwMode="auto">
          <a:xfrm>
            <a:off x="2000250" y="2571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83652" name="Text Box 4"/>
          <p:cNvSpPr txBox="1">
            <a:spLocks noChangeArrowheads="1"/>
          </p:cNvSpPr>
          <p:nvPr/>
        </p:nvSpPr>
        <p:spPr bwMode="auto">
          <a:xfrm>
            <a:off x="285720" y="2132856"/>
            <a:ext cx="8534400" cy="412420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3200" dirty="0">
                <a:latin typeface="+mn-lt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C00000"/>
                </a:solidFill>
                <a:latin typeface="+mn-lt"/>
                <a:cs typeface="Times New Roman" pitchFamily="18" charset="0"/>
              </a:rPr>
              <a:t>RuntimeException</a:t>
            </a:r>
            <a:r>
              <a:rPr lang="en-US" sz="3600" dirty="0">
                <a:latin typeface="+mn-lt"/>
                <a:cs typeface="Times New Roman" pitchFamily="18" charset="0"/>
              </a:rPr>
              <a:t>, </a:t>
            </a:r>
            <a:r>
              <a:rPr lang="en-US" sz="36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Error</a:t>
            </a:r>
            <a:r>
              <a:rPr lang="en-US" sz="3600" dirty="0">
                <a:latin typeface="+mn-lt"/>
                <a:cs typeface="Times New Roman" pitchFamily="18" charset="0"/>
              </a:rPr>
              <a:t> </a:t>
            </a:r>
            <a:r>
              <a:rPr lang="en-US" sz="3200" dirty="0">
                <a:latin typeface="+mn-lt"/>
                <a:cs typeface="Times New Roman" pitchFamily="18" charset="0"/>
              </a:rPr>
              <a:t>and their subclasses are known as </a:t>
            </a:r>
            <a:r>
              <a:rPr lang="en-US" sz="36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unchecked exceptions</a:t>
            </a:r>
            <a:r>
              <a:rPr lang="en-US" sz="3200" dirty="0">
                <a:latin typeface="+mn-lt"/>
                <a:cs typeface="Times New Roman" pitchFamily="18" charset="0"/>
              </a:rPr>
              <a:t>. </a:t>
            </a:r>
          </a:p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3200" dirty="0">
                <a:latin typeface="+mn-lt"/>
                <a:cs typeface="Times New Roman" pitchFamily="18" charset="0"/>
              </a:rPr>
              <a:t> All other exceptions are known as </a:t>
            </a:r>
            <a:r>
              <a:rPr lang="en-US" sz="36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checked exceptions</a:t>
            </a:r>
            <a:r>
              <a:rPr lang="en-US" sz="3200" dirty="0">
                <a:latin typeface="+mn-lt"/>
                <a:cs typeface="Times New Roman" pitchFamily="18" charset="0"/>
              </a:rPr>
              <a:t>, meaning that the compiler forces the programmer to check and deal with the exceptions.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e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Templet</Template>
  <TotalTime>260</TotalTime>
  <Words>1853</Words>
  <Application>Microsoft Office PowerPoint</Application>
  <PresentationFormat>On-screen Show (4:3)</PresentationFormat>
  <Paragraphs>376</Paragraphs>
  <Slides>50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Book Antiqua</vt:lpstr>
      <vt:lpstr>Calibri</vt:lpstr>
      <vt:lpstr>Courier New</vt:lpstr>
      <vt:lpstr>Monotype Sorts</vt:lpstr>
      <vt:lpstr>Times New Roman</vt:lpstr>
      <vt:lpstr>Wingdings</vt:lpstr>
      <vt:lpstr>Templet</vt:lpstr>
      <vt:lpstr>Exception Handling          and  Text IO</vt:lpstr>
      <vt:lpstr>Runtime Error?</vt:lpstr>
      <vt:lpstr>Fix it Using an if Statement</vt:lpstr>
      <vt:lpstr>Exception Handling</vt:lpstr>
      <vt:lpstr>Exception Types</vt:lpstr>
      <vt:lpstr>System Errors</vt:lpstr>
      <vt:lpstr>Exceptions</vt:lpstr>
      <vt:lpstr>Runtime Exceptions</vt:lpstr>
      <vt:lpstr>Checked Exceptions vs. Unchecked Exceptions</vt:lpstr>
      <vt:lpstr>Unchecked Exceptions</vt:lpstr>
      <vt:lpstr>Declaring, Throwing, and Catching Exceptions</vt:lpstr>
      <vt:lpstr>Declaring Exceptions</vt:lpstr>
      <vt:lpstr>Throwing Exceptions</vt:lpstr>
      <vt:lpstr>Throwing Exceptions Example</vt:lpstr>
      <vt:lpstr>Catching Exceptions</vt:lpstr>
      <vt:lpstr>Catch or Declare Checked Exceptions</vt:lpstr>
      <vt:lpstr>PowerPoint Presentation</vt:lpstr>
      <vt:lpstr>PowerPoint Presentation</vt:lpstr>
      <vt:lpstr>PowerPoint Presentation</vt:lpstr>
      <vt:lpstr>Rethrowing Exceptions</vt:lpstr>
      <vt:lpstr>The finally Clause</vt:lpstr>
      <vt:lpstr>Trace a Program Execution</vt:lpstr>
      <vt:lpstr>Trace a Program Execution</vt:lpstr>
      <vt:lpstr>Trace a Program Execution</vt:lpstr>
      <vt:lpstr>Trace a Program Execution</vt:lpstr>
      <vt:lpstr>Trace a Program Execution</vt:lpstr>
      <vt:lpstr>Trace a Program Execution</vt:lpstr>
      <vt:lpstr>Trace a Program Execution</vt:lpstr>
      <vt:lpstr>Trace a Program Execution</vt:lpstr>
      <vt:lpstr>Trace a Program Execution</vt:lpstr>
      <vt:lpstr>Trace a Program Execution</vt:lpstr>
      <vt:lpstr>Trace a Program Execution</vt:lpstr>
      <vt:lpstr>Cautions When Using Exceptions</vt:lpstr>
      <vt:lpstr>When to Throw Exceptions</vt:lpstr>
      <vt:lpstr>When to Use Exceptions</vt:lpstr>
      <vt:lpstr>When to Use Exceptions</vt:lpstr>
      <vt:lpstr>Defining Custom Exception Classes</vt:lpstr>
      <vt:lpstr>Custom Exception Class Example</vt:lpstr>
      <vt:lpstr>The File Class</vt:lpstr>
      <vt:lpstr>File class</vt:lpstr>
      <vt:lpstr>File class</vt:lpstr>
      <vt:lpstr>Text I/O</vt:lpstr>
      <vt:lpstr>PrintWriter class</vt:lpstr>
      <vt:lpstr>Scanner class</vt:lpstr>
      <vt:lpstr>Problem: Replacing Text</vt:lpstr>
      <vt:lpstr>Reading Data from the Web</vt:lpstr>
      <vt:lpstr>Reading Data from the Web</vt:lpstr>
      <vt:lpstr>Case Study: Web Crawler</vt:lpstr>
      <vt:lpstr>Case Study: Web Crawler</vt:lpstr>
      <vt:lpstr>Case Study: Web Crawler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Mamoun Nawahdah</dc:creator>
  <cp:lastModifiedBy>Windows User</cp:lastModifiedBy>
  <cp:revision>69</cp:revision>
  <cp:lastPrinted>2014-11-10T11:44:19Z</cp:lastPrinted>
  <dcterms:created xsi:type="dcterms:W3CDTF">2013-12-31T20:02:51Z</dcterms:created>
  <dcterms:modified xsi:type="dcterms:W3CDTF">2017-08-31T00:04:55Z</dcterms:modified>
</cp:coreProperties>
</file>