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0" r:id="rId2"/>
    <p:sldId id="260" r:id="rId3"/>
    <p:sldId id="261" r:id="rId4"/>
    <p:sldId id="262" r:id="rId5"/>
    <p:sldId id="263" r:id="rId6"/>
    <p:sldId id="265" r:id="rId7"/>
    <p:sldId id="267" r:id="rId8"/>
    <p:sldId id="269" r:id="rId9"/>
    <p:sldId id="271" r:id="rId10"/>
    <p:sldId id="273" r:id="rId11"/>
    <p:sldId id="275" r:id="rId12"/>
    <p:sldId id="277" r:id="rId13"/>
    <p:sldId id="280" r:id="rId14"/>
    <p:sldId id="283" r:id="rId15"/>
    <p:sldId id="284" r:id="rId16"/>
    <p:sldId id="285" r:id="rId17"/>
    <p:sldId id="286" r:id="rId18"/>
    <p:sldId id="287" r:id="rId19"/>
  </p:sldIdLst>
  <p:sldSz cx="9144000" cy="6858000" type="screen4x3"/>
  <p:notesSz cx="7315200" cy="96012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2" autoAdjust="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490" cy="4803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002" y="0"/>
            <a:ext cx="3170490" cy="4803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3793-39EC-4F36-9A42-7910C3554A8F}" type="datetimeFigureOut">
              <a:rPr lang="en-US" smtClean="0"/>
              <a:pPr/>
              <a:t>30-Aug-17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299"/>
            <a:ext cx="3170490" cy="4803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002" y="9119299"/>
            <a:ext cx="3170490" cy="4803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A98E4-5BE1-43D4-AA06-7359E811ED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74D1224-D2BB-495A-AC9E-79CB17EBDFB0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6A9881-8487-4C6E-8D0E-74CC8473891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2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BDF8BB-0898-4DD5-A04C-17C2980AAD48}" type="slidenum">
              <a:rPr lang="en-CA">
                <a:latin typeface="Arial" charset="0"/>
                <a:cs typeface="Arial" charset="0"/>
              </a:rPr>
              <a:pPr/>
              <a:t>1</a:t>
            </a:fld>
            <a:endParaRPr lang="en-CA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61D40A-FAC4-4BC8-8660-0425AE64C419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7FAE46-EF19-4E8D-AEAD-FC2EC6FCB390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275726-F6F8-4959-AAD7-065479A710C1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9CCDD1-92B7-493F-9AB6-CAAA56F46D27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68BE32-FF91-4347-87E0-DB44B45D667F}" type="slidenum">
              <a:rPr lang="en-US" altLang="en-US" sz="1100"/>
              <a:pPr/>
              <a:t>16</a:t>
            </a:fld>
            <a:endParaRPr lang="en-US" altLang="en-US" sz="11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3F8639-2500-477B-A546-9AAA5048DD09}" type="slidenum">
              <a:rPr lang="en-US" altLang="en-US" sz="1100"/>
              <a:pPr/>
              <a:t>17</a:t>
            </a:fld>
            <a:endParaRPr lang="en-US" altLang="en-US" sz="11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A7D164-682C-4DC5-A77E-1FCE7ACF8457}" type="slidenum">
              <a:rPr lang="en-US" altLang="en-US" sz="1100"/>
              <a:pPr/>
              <a:t>18</a:t>
            </a:fld>
            <a:endParaRPr lang="en-US" altLang="en-US" sz="11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5282A5-2F83-4377-926A-BB51ECF6CDCC}" type="slidenum">
              <a:rPr lang="en-US" altLang="en-US" sz="1100"/>
              <a:pPr/>
              <a:t>2</a:t>
            </a:fld>
            <a:endParaRPr lang="en-US" altLang="en-US" sz="11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CD2C45-B198-458B-9554-ADF77E374FC8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88058B-43D4-4DD4-84FF-8F2FFCF1ED78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C09DD6-1DFE-4059-8DDA-ADB99810CD58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E4956B-4C02-4B4C-B8C4-711BD253D33A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44DABF-7A81-44F3-8374-9A393A653F98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453A1A-DA74-49A9-A88C-55287328BFAB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93E5DD-C583-4A25-8176-C5C499C11E56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B7D20-186D-4982-9924-FF1FB1887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D39FE-F508-4B38-847D-B59B389F0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55CCB-B4BA-4D37-84E5-309F09B4A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30564D-B158-4614-A1FC-27CB759AC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ml/TicTacTo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-4936" y="1447564"/>
            <a:ext cx="8969424" cy="2954759"/>
          </a:xfrm>
        </p:spPr>
        <p:txBody>
          <a:bodyPr/>
          <a:lstStyle/>
          <a:p>
            <a:r>
              <a:rPr lang="en-US" sz="8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JavaFX UI Controls </a:t>
            </a:r>
            <a:endParaRPr lang="en-US" sz="8800" strike="sngStrike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933056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2376"/>
            <a:ext cx="7344816" cy="1872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7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C50ECA-5EEA-4CB7-81F1-D2F3CAFB33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3744416" cy="504056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  <a:latin typeface="+mn-lt"/>
              </a:rPr>
              <a:t>ComboBox</a:t>
            </a:r>
            <a:endParaRPr lang="en-US" altLang="en-US" sz="5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7398"/>
            <a:ext cx="8757282" cy="1509514"/>
          </a:xfrm>
          <a:noFill/>
        </p:spPr>
        <p:txBody>
          <a:bodyPr/>
          <a:lstStyle/>
          <a:p>
            <a:r>
              <a:rPr lang="en-US" altLang="en-US" dirty="0"/>
              <a:t> A combo box, also known as a choice list or drop-down list, contains a list of items from which the user can choose.</a:t>
            </a:r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72" y="2780928"/>
            <a:ext cx="84582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71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3DFC79-C1BF-43E7-AE85-2F65890521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81000"/>
            <a:ext cx="2950096" cy="533400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  <a:latin typeface="+mn-lt"/>
              </a:rPr>
              <a:t>ListView</a:t>
            </a:r>
            <a:endParaRPr lang="en-US" altLang="en-US" sz="5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177356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 A </a:t>
            </a:r>
            <a:r>
              <a:rPr lang="en-US" altLang="en-US" sz="3600" i="1" dirty="0"/>
              <a:t>list view</a:t>
            </a:r>
            <a:r>
              <a:rPr lang="en-US" altLang="en-US" sz="3600" dirty="0"/>
              <a:t> is a component that performs basically the same function as a combo box, but it enables the user to choose a single value or multiple values.</a:t>
            </a:r>
            <a:r>
              <a:rPr lang="en-US" altLang="en-US" sz="4000" dirty="0"/>
              <a:t> </a:t>
            </a:r>
          </a:p>
        </p:txBody>
      </p:sp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202406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3501008"/>
            <a:ext cx="902017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04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6CE546-733B-489E-8503-5BC2E643A9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5760" y="294928"/>
            <a:ext cx="2950096" cy="685800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  <a:latin typeface="+mn-lt"/>
              </a:rPr>
              <a:t>ScrollBar</a:t>
            </a:r>
            <a:endParaRPr lang="en-US" altLang="en-US" sz="6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124744"/>
            <a:ext cx="4860900" cy="2064496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/>
              <a:t> A </a:t>
            </a:r>
            <a:r>
              <a:rPr lang="en-US" altLang="en-US" sz="2800" i="1" dirty="0"/>
              <a:t>scroll bar</a:t>
            </a:r>
            <a:r>
              <a:rPr lang="en-US" altLang="en-US" sz="2800" dirty="0"/>
              <a:t> is a control that enables the user to select from a range of values. The scrollbar appears in two styles: </a:t>
            </a:r>
            <a:r>
              <a:rPr lang="en-US" altLang="en-US" sz="2800" i="1" dirty="0"/>
              <a:t>horizontal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vertical</a:t>
            </a:r>
            <a:r>
              <a:rPr lang="en-US" altLang="en-US" sz="2800" dirty="0"/>
              <a:t>.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9" y="3332187"/>
            <a:ext cx="89439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02" y="1340768"/>
            <a:ext cx="4180741" cy="18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50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32D0A8-115C-4159-84C9-D04FDB1CA2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2086000" cy="685800"/>
          </a:xfrm>
          <a:noFill/>
        </p:spPr>
        <p:txBody>
          <a:bodyPr/>
          <a:lstStyle/>
          <a:p>
            <a:r>
              <a:rPr lang="en-US" altLang="en-US" sz="5400" dirty="0">
                <a:solidFill>
                  <a:srgbClr val="C00000"/>
                </a:solidFill>
                <a:latin typeface="+mn-lt"/>
              </a:rPr>
              <a:t>Slider</a:t>
            </a:r>
            <a:endParaRPr lang="en-US" altLang="en-US" sz="6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631432" cy="1925960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b="1" dirty="0">
                <a:solidFill>
                  <a:srgbClr val="C00000"/>
                </a:solidFill>
              </a:rPr>
              <a:t> Slider</a:t>
            </a:r>
            <a:r>
              <a:rPr lang="en-US" altLang="en-US" dirty="0"/>
              <a:t> is similar to </a:t>
            </a:r>
            <a:r>
              <a:rPr lang="en-US" altLang="en-US" b="1" dirty="0" err="1">
                <a:solidFill>
                  <a:srgbClr val="C00000"/>
                </a:solidFill>
              </a:rPr>
              <a:t>ScrollBar</a:t>
            </a:r>
            <a:r>
              <a:rPr lang="en-US" altLang="en-US" dirty="0"/>
              <a:t>, but Slider has more properties and can appear in many forms.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024063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0" y="1855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" y="3068960"/>
            <a:ext cx="89058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4680"/>
            <a:ext cx="3832424" cy="188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41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66" y="1268760"/>
            <a:ext cx="3196867" cy="20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111196-4B1A-47D6-96D2-38D9ECFDA2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543800" cy="533400"/>
          </a:xfrm>
        </p:spPr>
        <p:txBody>
          <a:bodyPr/>
          <a:lstStyle/>
          <a:p>
            <a:r>
              <a:rPr lang="en-US" altLang="en-US" sz="5400" dirty="0"/>
              <a:t>Case Study: </a:t>
            </a:r>
            <a:r>
              <a:rPr lang="en-US" altLang="en-US" sz="5400" dirty="0" err="1"/>
              <a:t>TicTacToe</a:t>
            </a:r>
            <a:endParaRPr lang="en-US" altLang="en-US" sz="6000" u="sng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2770188" y="254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2" name="Rectangle 14"/>
          <p:cNvSpPr>
            <a:spLocks noChangeArrowheads="1"/>
          </p:cNvSpPr>
          <p:nvPr/>
        </p:nvSpPr>
        <p:spPr bwMode="auto">
          <a:xfrm>
            <a:off x="2166938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Rectangle 16"/>
          <p:cNvSpPr>
            <a:spLocks noChangeArrowheads="1"/>
          </p:cNvSpPr>
          <p:nvPr/>
        </p:nvSpPr>
        <p:spPr bwMode="auto">
          <a:xfrm>
            <a:off x="28003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4" name="Rectangle 21"/>
          <p:cNvSpPr>
            <a:spLocks noChangeArrowheads="1"/>
          </p:cNvSpPr>
          <p:nvPr/>
        </p:nvSpPr>
        <p:spPr bwMode="auto">
          <a:xfrm>
            <a:off x="3443288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97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81" y="1268760"/>
            <a:ext cx="3218284" cy="20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42" y="3645024"/>
            <a:ext cx="770711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3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EF629-32A9-422E-B6D2-FED05F0B6E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99120"/>
            <a:ext cx="7772400" cy="609600"/>
          </a:xfrm>
        </p:spPr>
        <p:txBody>
          <a:bodyPr/>
          <a:lstStyle/>
          <a:p>
            <a:r>
              <a:rPr lang="en-US" altLang="en-US" sz="5400" dirty="0"/>
              <a:t>Case Study: </a:t>
            </a:r>
            <a:r>
              <a:rPr lang="en-US" altLang="en-US" sz="5400" dirty="0" err="1"/>
              <a:t>TicTacToe</a:t>
            </a:r>
            <a:r>
              <a:rPr lang="en-US" altLang="en-US" sz="5400" dirty="0"/>
              <a:t> </a:t>
            </a:r>
            <a:r>
              <a:rPr lang="en-US" altLang="en-US" sz="4000" dirty="0"/>
              <a:t>cont.</a:t>
            </a:r>
            <a:endParaRPr lang="en-US" altLang="en-US" sz="5400" dirty="0"/>
          </a:p>
        </p:txBody>
      </p:sp>
      <p:sp>
        <p:nvSpPr>
          <p:cNvPr id="29491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059832" y="6324600"/>
            <a:ext cx="17526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 err="1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TicTacToe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770188" y="254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 bwMode="auto">
          <a:xfrm>
            <a:off x="234315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3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" y="1412776"/>
            <a:ext cx="911239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06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4EE64A-AC8C-4507-AD5C-7649E0B14B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2446040" cy="685800"/>
          </a:xfrm>
          <a:noFill/>
        </p:spPr>
        <p:txBody>
          <a:bodyPr/>
          <a:lstStyle/>
          <a:p>
            <a:r>
              <a:rPr lang="en-US" altLang="en-US" sz="5400" dirty="0">
                <a:solidFill>
                  <a:srgbClr val="C00000"/>
                </a:solidFill>
                <a:latin typeface="+mn-lt"/>
              </a:rPr>
              <a:t>Media</a:t>
            </a:r>
            <a:endParaRPr lang="en-US" altLang="en-US" sz="6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546" y="1268760"/>
            <a:ext cx="8812088" cy="2016224"/>
          </a:xfrm>
          <a:noFill/>
        </p:spPr>
        <p:txBody>
          <a:bodyPr/>
          <a:lstStyle/>
          <a:p>
            <a:r>
              <a:rPr lang="en-US" altLang="en-US" dirty="0"/>
              <a:t> You can use the </a:t>
            </a:r>
            <a:r>
              <a:rPr lang="en-US" altLang="en-US" b="1" dirty="0"/>
              <a:t>Media</a:t>
            </a:r>
            <a:r>
              <a:rPr lang="en-US" altLang="en-US" dirty="0"/>
              <a:t> class to obtain the source of the media, the </a:t>
            </a:r>
            <a:r>
              <a:rPr lang="en-US" altLang="en-US" b="1" dirty="0" err="1"/>
              <a:t>MediaPlayer</a:t>
            </a:r>
            <a:r>
              <a:rPr lang="en-US" altLang="en-US" dirty="0"/>
              <a:t> class to play and control the media, and the </a:t>
            </a:r>
            <a:r>
              <a:rPr lang="en-US" altLang="en-US" b="1" dirty="0"/>
              <a:t>MediaView</a:t>
            </a:r>
            <a:r>
              <a:rPr lang="en-US" altLang="en-US" dirty="0"/>
              <a:t> class to display the video.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6" y="3505820"/>
            <a:ext cx="8796908" cy="251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01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A41C3E-EB16-4336-94E2-EF3A7DE29E4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4030216" cy="685800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  <a:latin typeface="+mn-lt"/>
              </a:rPr>
              <a:t>MediaPlayer</a:t>
            </a:r>
            <a:endParaRPr lang="en-US" altLang="en-US" sz="6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45171"/>
            <a:ext cx="8928992" cy="1463749"/>
          </a:xfrm>
          <a:noFill/>
        </p:spPr>
        <p:txBody>
          <a:bodyPr/>
          <a:lstStyle/>
          <a:p>
            <a:r>
              <a:rPr lang="en-US" altLang="en-US" sz="3000" dirty="0"/>
              <a:t>The </a:t>
            </a:r>
            <a:r>
              <a:rPr lang="en-US" altLang="en-US" sz="3000" b="1" dirty="0" err="1"/>
              <a:t>MediaPlayer</a:t>
            </a:r>
            <a:r>
              <a:rPr lang="en-US" altLang="en-US" sz="3000" dirty="0"/>
              <a:t> class </a:t>
            </a:r>
            <a:r>
              <a:rPr lang="en-US" altLang="en-US" sz="3000" dirty="0" err="1"/>
              <a:t>playes</a:t>
            </a:r>
            <a:r>
              <a:rPr lang="en-US" altLang="en-US" sz="3000" dirty="0"/>
              <a:t> and controls the media with properties such as </a:t>
            </a:r>
            <a:r>
              <a:rPr lang="en-US" altLang="en-US" sz="3000" b="1" dirty="0" err="1"/>
              <a:t>autoPlay</a:t>
            </a:r>
            <a:r>
              <a:rPr lang="en-US" altLang="en-US" sz="3000" dirty="0"/>
              <a:t>, </a:t>
            </a:r>
            <a:r>
              <a:rPr lang="en-US" altLang="en-US" sz="3000" b="1" dirty="0" err="1"/>
              <a:t>currentCount</a:t>
            </a:r>
            <a:r>
              <a:rPr lang="en-US" altLang="en-US" sz="3000" dirty="0"/>
              <a:t>,  </a:t>
            </a:r>
            <a:r>
              <a:rPr lang="en-US" altLang="en-US" sz="3000" b="1" dirty="0" err="1"/>
              <a:t>cycleCount</a:t>
            </a:r>
            <a:r>
              <a:rPr lang="en-US" altLang="en-US" sz="3000" dirty="0"/>
              <a:t>, </a:t>
            </a:r>
            <a:r>
              <a:rPr lang="en-US" altLang="en-US" sz="3000" b="1" dirty="0"/>
              <a:t>mute</a:t>
            </a:r>
            <a:r>
              <a:rPr lang="en-US" altLang="en-US" sz="3000" dirty="0"/>
              <a:t>, </a:t>
            </a:r>
            <a:r>
              <a:rPr lang="en-US" altLang="en-US" sz="3000" b="1" dirty="0"/>
              <a:t>volume</a:t>
            </a:r>
            <a:r>
              <a:rPr lang="en-US" altLang="en-US" sz="3000" dirty="0"/>
              <a:t>, and </a:t>
            </a:r>
            <a:r>
              <a:rPr lang="en-US" altLang="en-US" sz="3000" b="1" dirty="0" err="1"/>
              <a:t>totalDuration</a:t>
            </a:r>
            <a:r>
              <a:rPr lang="en-US" altLang="en-US" sz="3000" dirty="0"/>
              <a:t>.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4" y="2780928"/>
            <a:ext cx="8572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25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CA7F42-2D63-47D2-9398-926E6B76C9B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8600"/>
            <a:ext cx="3742184" cy="685800"/>
          </a:xfrm>
          <a:noFill/>
        </p:spPr>
        <p:txBody>
          <a:bodyPr/>
          <a:lstStyle/>
          <a:p>
            <a:r>
              <a:rPr lang="en-US" altLang="en-US" sz="5400" dirty="0">
                <a:solidFill>
                  <a:srgbClr val="C00000"/>
                </a:solidFill>
              </a:rPr>
              <a:t>MediaView</a:t>
            </a:r>
            <a:endParaRPr lang="en-US" altLang="en-US" sz="6000" dirty="0">
              <a:solidFill>
                <a:srgbClr val="C00000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84" y="1196752"/>
            <a:ext cx="8686800" cy="2160240"/>
          </a:xfrm>
          <a:noFill/>
        </p:spPr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b="1" dirty="0"/>
              <a:t>MediaView</a:t>
            </a:r>
            <a:r>
              <a:rPr lang="en-US" altLang="en-US" dirty="0"/>
              <a:t> class is a subclass of </a:t>
            </a:r>
            <a:r>
              <a:rPr lang="en-US" altLang="en-US" b="1" dirty="0"/>
              <a:t>Node</a:t>
            </a:r>
            <a:r>
              <a:rPr lang="en-US" altLang="en-US" dirty="0"/>
              <a:t> that provides a view of the </a:t>
            </a:r>
            <a:r>
              <a:rPr lang="en-US" altLang="en-US" b="1" dirty="0"/>
              <a:t>Media</a:t>
            </a:r>
            <a:r>
              <a:rPr lang="en-US" altLang="en-US" dirty="0"/>
              <a:t> being played by a </a:t>
            </a:r>
            <a:r>
              <a:rPr lang="en-US" altLang="en-US" b="1" dirty="0" err="1"/>
              <a:t>MediaPlayer</a:t>
            </a:r>
            <a:r>
              <a:rPr lang="en-US" altLang="en-US" dirty="0"/>
              <a:t>. The  </a:t>
            </a:r>
            <a:r>
              <a:rPr lang="en-US" altLang="en-US" b="1" dirty="0"/>
              <a:t>MediaView</a:t>
            </a:r>
            <a:r>
              <a:rPr lang="en-US" altLang="en-US" dirty="0"/>
              <a:t> class provides the properties for viewing the media.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889298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24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62664" y="6399213"/>
            <a:ext cx="573832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847CB-2EE8-45C5-81C0-85BBBEE534F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3312"/>
            <a:ext cx="8229600" cy="533400"/>
          </a:xfrm>
          <a:noFill/>
        </p:spPr>
        <p:txBody>
          <a:bodyPr/>
          <a:lstStyle/>
          <a:p>
            <a:r>
              <a:rPr lang="en-US" altLang="en-US" sz="5400" dirty="0"/>
              <a:t>Frequently Used UI Controls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914400" y="1371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/>
              <a:buNone/>
            </a:pPr>
            <a:endParaRPr lang="en-US" altLang="en-US" sz="2600">
              <a:latin typeface="Courier New" pitchFamily="49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Rectangle 3"/>
          <p:cNvSpPr txBox="1">
            <a:spLocks noChangeArrowheads="1"/>
          </p:cNvSpPr>
          <p:nvPr/>
        </p:nvSpPr>
        <p:spPr bwMode="auto">
          <a:xfrm>
            <a:off x="940296" y="5301208"/>
            <a:ext cx="754603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n-lt"/>
              </a:rPr>
              <a:t>Throughout this book, the prefixes </a:t>
            </a:r>
            <a:r>
              <a:rPr lang="en-US" altLang="en-US" sz="2000" b="1" dirty="0" err="1">
                <a:latin typeface="+mn-lt"/>
              </a:rPr>
              <a:t>lbl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bt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chk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rb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tf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>
                <a:latin typeface="+mn-lt"/>
              </a:rPr>
              <a:t>pf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>
                <a:latin typeface="+mn-lt"/>
              </a:rPr>
              <a:t>ta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cbo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>
                <a:latin typeface="+mn-lt"/>
              </a:rPr>
              <a:t>lv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scb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sld</a:t>
            </a:r>
            <a:r>
              <a:rPr lang="en-US" altLang="en-US" sz="2000" dirty="0">
                <a:latin typeface="+mn-lt"/>
              </a:rPr>
              <a:t>, and </a:t>
            </a:r>
            <a:r>
              <a:rPr lang="en-US" altLang="en-US" sz="2000" b="1" dirty="0" err="1">
                <a:latin typeface="+mn-lt"/>
              </a:rPr>
              <a:t>mp</a:t>
            </a:r>
            <a:r>
              <a:rPr lang="en-US" altLang="en-US" sz="2000" dirty="0">
                <a:latin typeface="+mn-lt"/>
              </a:rPr>
              <a:t> are used to name reference variables for </a:t>
            </a:r>
            <a:r>
              <a:rPr lang="en-US" altLang="en-US" sz="2000" b="1" dirty="0">
                <a:latin typeface="+mn-lt"/>
              </a:rPr>
              <a:t>Label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>
                <a:latin typeface="+mn-lt"/>
              </a:rPr>
              <a:t>Button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CheckBox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RadioButton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TextField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PasswordField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TextArea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ComboBox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ListView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 err="1">
                <a:latin typeface="+mn-lt"/>
              </a:rPr>
              <a:t>ScrollBar</a:t>
            </a:r>
            <a:r>
              <a:rPr lang="en-US" altLang="en-US" sz="2000" dirty="0">
                <a:latin typeface="+mn-lt"/>
              </a:rPr>
              <a:t>, </a:t>
            </a:r>
            <a:r>
              <a:rPr lang="en-US" altLang="en-US" sz="2000" b="1" dirty="0">
                <a:latin typeface="+mn-lt"/>
              </a:rPr>
              <a:t>Slider</a:t>
            </a:r>
            <a:r>
              <a:rPr lang="en-US" altLang="en-US" sz="2000" dirty="0">
                <a:latin typeface="+mn-lt"/>
              </a:rPr>
              <a:t>, and </a:t>
            </a:r>
            <a:r>
              <a:rPr lang="en-US" altLang="en-US" sz="2000" b="1" dirty="0" err="1">
                <a:latin typeface="+mn-lt"/>
              </a:rPr>
              <a:t>MediaPlayer</a:t>
            </a:r>
            <a:r>
              <a:rPr lang="en-US" altLang="en-US" sz="2000" dirty="0">
                <a:latin typeface="+mn-lt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" y="1196752"/>
            <a:ext cx="905428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01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A0802D-5CD7-4E1A-A432-D9B819B4A4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79512"/>
            <a:ext cx="3094112" cy="457200"/>
          </a:xfrm>
          <a:noFill/>
        </p:spPr>
        <p:txBody>
          <a:bodyPr/>
          <a:lstStyle/>
          <a:p>
            <a:r>
              <a:rPr lang="en-US" altLang="en-US" sz="5400" dirty="0">
                <a:solidFill>
                  <a:srgbClr val="C00000"/>
                </a:solidFill>
                <a:latin typeface="+mn-lt"/>
              </a:rPr>
              <a:t>Labeled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90612"/>
            <a:ext cx="8458200" cy="1546299"/>
          </a:xfrm>
          <a:noFill/>
        </p:spPr>
        <p:txBody>
          <a:bodyPr/>
          <a:lstStyle/>
          <a:p>
            <a:r>
              <a:rPr lang="en-US" altLang="en-US" sz="2400" dirty="0"/>
              <a:t>A</a:t>
            </a:r>
            <a:r>
              <a:rPr lang="en-US" altLang="en-US" sz="2400" i="1" dirty="0"/>
              <a:t> </a:t>
            </a:r>
            <a:r>
              <a:rPr lang="en-US" altLang="en-US" sz="2400" b="1" i="1" dirty="0">
                <a:solidFill>
                  <a:srgbClr val="C00000"/>
                </a:solidFill>
              </a:rPr>
              <a:t>label</a:t>
            </a:r>
            <a:r>
              <a:rPr lang="en-US" altLang="en-US" sz="2400" i="1" dirty="0"/>
              <a:t> </a:t>
            </a:r>
            <a:r>
              <a:rPr lang="en-US" altLang="en-US" sz="2400" dirty="0"/>
              <a:t>is a display area for a short text, a node, or both. </a:t>
            </a:r>
          </a:p>
          <a:p>
            <a:r>
              <a:rPr lang="en-US" altLang="en-US" sz="2400" dirty="0"/>
              <a:t>It is often used to label other controls (usually text fields). </a:t>
            </a:r>
          </a:p>
          <a:p>
            <a:r>
              <a:rPr lang="en-US" altLang="en-US" sz="2400" dirty="0"/>
              <a:t>Labels and buttons share many common properties. These common properties are defined in the </a:t>
            </a:r>
            <a:r>
              <a:rPr lang="en-US" altLang="en-US" sz="2400" b="1" dirty="0">
                <a:solidFill>
                  <a:srgbClr val="C00000"/>
                </a:solidFill>
              </a:rPr>
              <a:t>Labeled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class.</a:t>
            </a: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898628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16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3A76AB-D3EF-4D0B-9BDA-66FCDB483E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79512"/>
            <a:ext cx="1941984" cy="457200"/>
          </a:xfrm>
          <a:noFill/>
        </p:spPr>
        <p:txBody>
          <a:bodyPr/>
          <a:lstStyle/>
          <a:p>
            <a:r>
              <a:rPr lang="en-US" altLang="en-US" sz="5400" dirty="0">
                <a:solidFill>
                  <a:srgbClr val="C00000"/>
                </a:solidFill>
              </a:rPr>
              <a:t>Label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33513"/>
            <a:ext cx="8534400" cy="457200"/>
          </a:xfrm>
          <a:noFill/>
        </p:spPr>
        <p:txBody>
          <a:bodyPr/>
          <a:lstStyle/>
          <a:p>
            <a:r>
              <a:rPr lang="en-US" altLang="en-US" sz="3600" dirty="0"/>
              <a:t> The </a:t>
            </a:r>
            <a:r>
              <a:rPr lang="en-US" altLang="en-US" sz="3600" b="1" dirty="0">
                <a:solidFill>
                  <a:srgbClr val="C00000"/>
                </a:solidFill>
              </a:rPr>
              <a:t>Label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r>
              <a:rPr lang="en-US" altLang="en-US" sz="3600" dirty="0"/>
              <a:t>class defines labels. </a:t>
            </a:r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820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" y="2492896"/>
            <a:ext cx="900550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04448" y="6400800"/>
            <a:ext cx="52896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E9EF72-7099-4980-94DE-A9BAD875A6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79512"/>
            <a:ext cx="7772400" cy="457200"/>
          </a:xfrm>
          <a:noFill/>
        </p:spPr>
        <p:txBody>
          <a:bodyPr/>
          <a:lstStyle/>
          <a:p>
            <a:r>
              <a:rPr lang="en-US" altLang="en-US" sz="4800" dirty="0" err="1">
                <a:solidFill>
                  <a:srgbClr val="C00000"/>
                </a:solidFill>
                <a:latin typeface="+mn-lt"/>
              </a:rPr>
              <a:t>ButtonBase</a:t>
            </a:r>
            <a:r>
              <a:rPr lang="en-US" altLang="en-US" sz="4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4800" dirty="0">
                <a:latin typeface="+mn-lt"/>
              </a:rPr>
              <a:t>and </a:t>
            </a:r>
            <a:r>
              <a:rPr lang="en-US" altLang="en-US" sz="4800" dirty="0">
                <a:solidFill>
                  <a:srgbClr val="C00000"/>
                </a:solidFill>
                <a:latin typeface="+mn-lt"/>
              </a:rPr>
              <a:t>Button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84976" cy="2652266"/>
          </a:xfrm>
          <a:noFill/>
        </p:spPr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b="1" i="1" dirty="0">
                <a:solidFill>
                  <a:srgbClr val="C00000"/>
                </a:solidFill>
              </a:rPr>
              <a:t>button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is a control that triggers an action event when clicked. </a:t>
            </a:r>
          </a:p>
          <a:p>
            <a:r>
              <a:rPr lang="en-US" altLang="en-US" sz="2800" dirty="0"/>
              <a:t>JavaFX provides regular buttons, toggle buttons, check box buttons, and radio buttons. </a:t>
            </a:r>
          </a:p>
          <a:p>
            <a:r>
              <a:rPr lang="en-US" altLang="en-US" sz="2800" dirty="0"/>
              <a:t>The common features of these buttons are defined in </a:t>
            </a:r>
            <a:r>
              <a:rPr lang="en-US" altLang="en-US" sz="2800" b="1" dirty="0" err="1">
                <a:solidFill>
                  <a:srgbClr val="C00000"/>
                </a:solidFill>
              </a:rPr>
              <a:t>ButtonBase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and </a:t>
            </a:r>
            <a:r>
              <a:rPr lang="en-US" altLang="en-US" sz="2800" b="1" dirty="0">
                <a:solidFill>
                  <a:srgbClr val="C00000"/>
                </a:solidFill>
              </a:rPr>
              <a:t>Labeled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classes.</a:t>
            </a:r>
          </a:p>
        </p:txBody>
      </p:sp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862306"/>
            <a:ext cx="7272808" cy="29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06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50696" y="6399213"/>
            <a:ext cx="429816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3DFBE-068E-47A8-B11F-D9A452EF7B4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79512"/>
            <a:ext cx="3238128" cy="457200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  <a:latin typeface="+mn-lt"/>
              </a:rPr>
              <a:t>CheckBox</a:t>
            </a:r>
            <a:endParaRPr lang="en-US" altLang="en-US" sz="5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060" y="1196752"/>
            <a:ext cx="8458200" cy="2232248"/>
          </a:xfrm>
          <a:noFill/>
        </p:spPr>
        <p:txBody>
          <a:bodyPr/>
          <a:lstStyle/>
          <a:p>
            <a:r>
              <a:rPr lang="en-US" altLang="en-US" sz="2800" dirty="0"/>
              <a:t>A </a:t>
            </a:r>
            <a:r>
              <a:rPr lang="en-US" altLang="en-US" sz="2800" b="1" dirty="0" err="1">
                <a:solidFill>
                  <a:srgbClr val="C00000"/>
                </a:solidFill>
              </a:rPr>
              <a:t>CheckBox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is used for the user to make a selection. </a:t>
            </a:r>
          </a:p>
          <a:p>
            <a:r>
              <a:rPr lang="en-US" altLang="en-US" sz="2800" dirty="0"/>
              <a:t>Like </a:t>
            </a:r>
            <a:r>
              <a:rPr lang="en-US" altLang="en-US" sz="2800" b="1" dirty="0">
                <a:solidFill>
                  <a:srgbClr val="C00000"/>
                </a:solidFill>
              </a:rPr>
              <a:t>Button</a:t>
            </a:r>
            <a:r>
              <a:rPr lang="en-US" altLang="en-US" sz="2800" dirty="0"/>
              <a:t>, </a:t>
            </a:r>
            <a:r>
              <a:rPr lang="en-US" altLang="en-US" sz="2800" b="1" dirty="0" err="1">
                <a:solidFill>
                  <a:srgbClr val="C00000"/>
                </a:solidFill>
              </a:rPr>
              <a:t>CheckBox</a:t>
            </a:r>
            <a:r>
              <a:rPr lang="en-US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inherits all the properties such as </a:t>
            </a:r>
            <a:r>
              <a:rPr lang="en-US" altLang="en-US" sz="2800" b="1" dirty="0" err="1"/>
              <a:t>onAction</a:t>
            </a:r>
            <a:r>
              <a:rPr lang="en-US" altLang="en-US" sz="2800" dirty="0"/>
              <a:t>, </a:t>
            </a:r>
            <a:r>
              <a:rPr lang="en-US" altLang="en-US" sz="2800" b="1" dirty="0"/>
              <a:t>text</a:t>
            </a:r>
            <a:r>
              <a:rPr lang="en-US" altLang="en-US" sz="2800" dirty="0"/>
              <a:t>, </a:t>
            </a:r>
            <a:r>
              <a:rPr lang="en-US" altLang="en-US" sz="2800" b="1" dirty="0"/>
              <a:t>graphic</a:t>
            </a:r>
            <a:r>
              <a:rPr lang="en-US" altLang="en-US" sz="2800" dirty="0"/>
              <a:t>, </a:t>
            </a:r>
            <a:r>
              <a:rPr lang="en-US" altLang="en-US" sz="2800" b="1" dirty="0"/>
              <a:t>alignment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graphicTextGap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textFill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contentDisplay</a:t>
            </a:r>
            <a:r>
              <a:rPr lang="en-US" altLang="en-US" sz="2800" dirty="0"/>
              <a:t> from </a:t>
            </a:r>
            <a:r>
              <a:rPr lang="en-US" altLang="en-US" sz="2800" b="1" dirty="0" err="1"/>
              <a:t>ButtonBase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Labeled</a:t>
            </a:r>
            <a:r>
              <a:rPr lang="en-US" altLang="en-US" sz="2800" dirty="0"/>
              <a:t>. </a:t>
            </a: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80" y="3284984"/>
            <a:ext cx="79248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59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22704" y="6399213"/>
            <a:ext cx="2858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DD2450-52AA-4F5C-9694-89DD8105A6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51520"/>
            <a:ext cx="4678288" cy="457200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</a:rPr>
              <a:t>RadioButton</a:t>
            </a:r>
            <a:endParaRPr lang="en-US" altLang="en-US" sz="5400" dirty="0">
              <a:solidFill>
                <a:srgbClr val="C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1" y="1124744"/>
            <a:ext cx="8458200" cy="1219200"/>
          </a:xfrm>
          <a:noFill/>
        </p:spPr>
        <p:txBody>
          <a:bodyPr/>
          <a:lstStyle/>
          <a:p>
            <a:r>
              <a:rPr lang="en-US" altLang="en-US" sz="2400" dirty="0"/>
              <a:t>Radio buttons, also known as </a:t>
            </a:r>
            <a:r>
              <a:rPr lang="en-US" altLang="en-US" sz="2400" i="1" dirty="0"/>
              <a:t>option buttons</a:t>
            </a:r>
            <a:r>
              <a:rPr lang="en-US" altLang="en-US" sz="2400" dirty="0"/>
              <a:t>, enable you to choose a single item from a group of choices. </a:t>
            </a:r>
          </a:p>
          <a:p>
            <a:r>
              <a:rPr lang="en-US" altLang="en-US" sz="2400" dirty="0"/>
              <a:t>In appearance radio buttons resemble check boxes, but check boxes display a square that is either checked or blank, whereas radio buttons display a circle that is either filled (if selected) or blank (if not selected).</a:t>
            </a:r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87534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4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D18221-85A6-4D9D-8779-9FD15CC343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57" y="404664"/>
            <a:ext cx="3094112" cy="457200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</a:rPr>
              <a:t>TextField</a:t>
            </a:r>
            <a:endParaRPr lang="en-US" altLang="en-US" sz="5400" dirty="0">
              <a:solidFill>
                <a:srgbClr val="C0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580" y="1268760"/>
            <a:ext cx="8792840" cy="1080120"/>
          </a:xfrm>
          <a:noFill/>
        </p:spPr>
        <p:txBody>
          <a:bodyPr/>
          <a:lstStyle/>
          <a:p>
            <a:r>
              <a:rPr lang="en-US" altLang="en-US" dirty="0"/>
              <a:t> A text field can be used to enter or display a string. </a:t>
            </a:r>
            <a:r>
              <a:rPr lang="en-US" altLang="en-US" b="1" dirty="0" err="1">
                <a:solidFill>
                  <a:srgbClr val="C00000"/>
                </a:solidFill>
              </a:rPr>
              <a:t>TextField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is a subclass of </a:t>
            </a:r>
            <a:r>
              <a:rPr lang="en-US" altLang="en-US" b="1" dirty="0" err="1">
                <a:solidFill>
                  <a:srgbClr val="C00000"/>
                </a:solidFill>
              </a:rPr>
              <a:t>TextInputControl</a:t>
            </a:r>
            <a:r>
              <a:rPr lang="en-US" altLang="en-US" dirty="0"/>
              <a:t>. </a:t>
            </a: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6" y="2564904"/>
            <a:ext cx="883556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3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CC2B0F-DB50-45F3-8F2E-A00F273D27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51520"/>
            <a:ext cx="3166120" cy="457200"/>
          </a:xfrm>
          <a:noFill/>
        </p:spPr>
        <p:txBody>
          <a:bodyPr/>
          <a:lstStyle/>
          <a:p>
            <a:r>
              <a:rPr lang="en-US" altLang="en-US" sz="5400" dirty="0" err="1">
                <a:solidFill>
                  <a:srgbClr val="C00000"/>
                </a:solidFill>
              </a:rPr>
              <a:t>TextArea</a:t>
            </a:r>
            <a:endParaRPr lang="en-US" altLang="en-US" sz="5400" dirty="0">
              <a:solidFill>
                <a:srgbClr val="C00000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784976" cy="936104"/>
          </a:xfrm>
          <a:noFill/>
        </p:spPr>
        <p:txBody>
          <a:bodyPr/>
          <a:lstStyle/>
          <a:p>
            <a:r>
              <a:rPr lang="en-US" altLang="en-US" sz="3600" dirty="0"/>
              <a:t> A </a:t>
            </a:r>
            <a:r>
              <a:rPr lang="en-US" altLang="en-US" sz="3600" b="1" dirty="0" err="1">
                <a:solidFill>
                  <a:srgbClr val="C00000"/>
                </a:solidFill>
              </a:rPr>
              <a:t>TextArea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r>
              <a:rPr lang="en-US" altLang="en-US" sz="3600" dirty="0"/>
              <a:t>enables the user to enter multiple lines of text.</a:t>
            </a: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02" y="2492896"/>
            <a:ext cx="88011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6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1447</TotalTime>
  <Words>565</Words>
  <Application>Microsoft Office PowerPoint</Application>
  <PresentationFormat>On-screen Show (4:3)</PresentationFormat>
  <Paragraphs>73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 Antiqua</vt:lpstr>
      <vt:lpstr>Calibri</vt:lpstr>
      <vt:lpstr>Courier New</vt:lpstr>
      <vt:lpstr>Monotype Sorts</vt:lpstr>
      <vt:lpstr>Times New Roman</vt:lpstr>
      <vt:lpstr>Wingdings</vt:lpstr>
      <vt:lpstr>Templet</vt:lpstr>
      <vt:lpstr>JavaFX UI Controls </vt:lpstr>
      <vt:lpstr>Frequently Used UI Controls</vt:lpstr>
      <vt:lpstr>Labeled</vt:lpstr>
      <vt:lpstr>Label</vt:lpstr>
      <vt:lpstr>ButtonBase and Button</vt:lpstr>
      <vt:lpstr>CheckBox</vt:lpstr>
      <vt:lpstr>RadioButton</vt:lpstr>
      <vt:lpstr>TextField</vt:lpstr>
      <vt:lpstr>TextArea</vt:lpstr>
      <vt:lpstr>ComboBox</vt:lpstr>
      <vt:lpstr>ListView</vt:lpstr>
      <vt:lpstr>ScrollBar</vt:lpstr>
      <vt:lpstr>Slider</vt:lpstr>
      <vt:lpstr>Case Study: TicTacToe</vt:lpstr>
      <vt:lpstr>Case Study: TicTacToe cont.</vt:lpstr>
      <vt:lpstr>Media</vt:lpstr>
      <vt:lpstr>MediaPlayer</vt:lpstr>
      <vt:lpstr>MediaView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178</cp:revision>
  <cp:lastPrinted>2014-11-10T11:17:05Z</cp:lastPrinted>
  <dcterms:created xsi:type="dcterms:W3CDTF">2013-12-30T19:55:41Z</dcterms:created>
  <dcterms:modified xsi:type="dcterms:W3CDTF">2017-08-31T00:05:46Z</dcterms:modified>
</cp:coreProperties>
</file>