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0" r:id="rId3"/>
    <p:sldId id="262" r:id="rId4"/>
    <p:sldId id="266" r:id="rId5"/>
    <p:sldId id="267" r:id="rId6"/>
    <p:sldId id="268" r:id="rId7"/>
    <p:sldId id="269" r:id="rId8"/>
    <p:sldId id="270" r:id="rId9"/>
    <p:sldId id="271" r:id="rId10"/>
    <p:sldId id="263"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7" r:id="rId25"/>
    <p:sldId id="288" r:id="rId26"/>
    <p:sldId id="296" r:id="rId27"/>
  </p:sldIdLst>
  <p:sldSz cx="9144000" cy="6858000" type="screen4x3"/>
  <p:notesSz cx="7315200" cy="9601200"/>
  <p:defaultTextStyle>
    <a:defPPr>
      <a:defRPr lang="en-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72" autoAdjust="0"/>
  </p:normalViewPr>
  <p:slideViewPr>
    <p:cSldViewPr>
      <p:cViewPr varScale="1">
        <p:scale>
          <a:sx n="66" d="100"/>
          <a:sy n="66" d="100"/>
        </p:scale>
        <p:origin x="1506"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490" cy="4803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002" y="0"/>
            <a:ext cx="3170490" cy="480367"/>
          </a:xfrm>
          <a:prstGeom prst="rect">
            <a:avLst/>
          </a:prstGeom>
        </p:spPr>
        <p:txBody>
          <a:bodyPr vert="horz" lIns="91440" tIns="45720" rIns="91440" bIns="45720" rtlCol="0"/>
          <a:lstStyle>
            <a:lvl1pPr algn="r">
              <a:defRPr sz="1200"/>
            </a:lvl1pPr>
          </a:lstStyle>
          <a:p>
            <a:fld id="{87B43793-39EC-4F36-9A42-7910C3554A8F}" type="datetimeFigureOut">
              <a:rPr lang="en-US" smtClean="0"/>
              <a:pPr/>
              <a:t>30-Aug-17</a:t>
            </a:fld>
            <a:endParaRPr lang="en-US"/>
          </a:p>
        </p:txBody>
      </p:sp>
      <p:sp>
        <p:nvSpPr>
          <p:cNvPr id="4" name="Footer Placeholder 3"/>
          <p:cNvSpPr>
            <a:spLocks noGrp="1"/>
          </p:cNvSpPr>
          <p:nvPr>
            <p:ph type="ftr" sz="quarter" idx="2"/>
          </p:nvPr>
        </p:nvSpPr>
        <p:spPr>
          <a:xfrm>
            <a:off x="1" y="9119299"/>
            <a:ext cx="3170490" cy="4803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002" y="9119299"/>
            <a:ext cx="3170490" cy="480367"/>
          </a:xfrm>
          <a:prstGeom prst="rect">
            <a:avLst/>
          </a:prstGeom>
        </p:spPr>
        <p:txBody>
          <a:bodyPr vert="horz" lIns="91440" tIns="45720" rIns="91440" bIns="45720" rtlCol="0" anchor="b"/>
          <a:lstStyle>
            <a:lvl1pPr algn="r">
              <a:defRPr sz="1200"/>
            </a:lvl1pPr>
          </a:lstStyle>
          <a:p>
            <a:fld id="{D7EA98E4-5BE1-43D4-AA06-7359E811EDC0}" type="slidenum">
              <a:rPr lang="en-US" smtClean="0"/>
              <a:pPr/>
              <a:t>‹#›</a:t>
            </a:fld>
            <a:endParaRPr lang="en-US"/>
          </a:p>
        </p:txBody>
      </p:sp>
    </p:spTree>
    <p:extLst>
      <p:ext uri="{BB962C8B-B14F-4D97-AF65-F5344CB8AC3E}">
        <p14:creationId xmlns:p14="http://schemas.microsoft.com/office/powerpoint/2010/main" val="4138098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smtClean="0">
                <a:latin typeface="Arial" pitchFamily="34" charset="0"/>
                <a:cs typeface="Arial" pitchFamily="34" charset="0"/>
              </a:defRPr>
            </a:lvl1pPr>
          </a:lstStyle>
          <a:p>
            <a:pPr>
              <a:defRPr/>
            </a:pPr>
            <a:endParaRPr lang="en-CA"/>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smtClean="0">
                <a:latin typeface="Arial" pitchFamily="34" charset="0"/>
                <a:cs typeface="Arial" pitchFamily="34" charset="0"/>
              </a:defRPr>
            </a:lvl1pPr>
          </a:lstStyle>
          <a:p>
            <a:pPr>
              <a:defRPr/>
            </a:pPr>
            <a:fld id="{374D1224-D2BB-495A-AC9E-79CB17EBDFB0}" type="datetimeFigureOut">
              <a:rPr lang="en-US"/>
              <a:pPr>
                <a:defRPr/>
              </a:pPr>
              <a:t>30-Aug-17</a:t>
            </a:fld>
            <a:endParaRPr lang="en-CA"/>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smtClean="0">
                <a:latin typeface="Arial" pitchFamily="34" charset="0"/>
                <a:cs typeface="Arial" pitchFamily="34" charset="0"/>
              </a:defRPr>
            </a:lvl1pPr>
          </a:lstStyle>
          <a:p>
            <a:pPr>
              <a:defRPr/>
            </a:pPr>
            <a:endParaRPr lang="en-CA"/>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smtClean="0">
                <a:latin typeface="Arial" pitchFamily="34" charset="0"/>
                <a:cs typeface="Arial" pitchFamily="34" charset="0"/>
              </a:defRPr>
            </a:lvl1pPr>
          </a:lstStyle>
          <a:p>
            <a:pPr>
              <a:defRPr/>
            </a:pPr>
            <a:fld id="{626A9881-8487-4C6E-8D0E-74CC8473891D}" type="slidenum">
              <a:rPr lang="en-CA"/>
              <a:pPr>
                <a:defRPr/>
              </a:pPr>
              <a:t>‹#›</a:t>
            </a:fld>
            <a:endParaRPr lang="en-CA"/>
          </a:p>
        </p:txBody>
      </p:sp>
    </p:spTree>
    <p:extLst>
      <p:ext uri="{BB962C8B-B14F-4D97-AF65-F5344CB8AC3E}">
        <p14:creationId xmlns:p14="http://schemas.microsoft.com/office/powerpoint/2010/main" val="25748214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BDF8BB-0898-4DD5-A04C-17C2980AAD48}" type="slidenum">
              <a:rPr lang="en-CA">
                <a:latin typeface="Arial" charset="0"/>
                <a:cs typeface="Arial" charset="0"/>
              </a:rPr>
              <a:pPr/>
              <a:t>1</a:t>
            </a:fld>
            <a:endParaRPr lang="en-CA">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https://encrypted-tbn0.gstatic.com/images?q=tbn:ANd9GcR4Bt44O92iWuOTUVmHTm47x5v6IF7FcD1UmHST8ixlI4AMKzN7"/>
          <p:cNvPicPr>
            <a:picLocks noChangeAspect="1" noChangeArrowheads="1"/>
          </p:cNvPicPr>
          <p:nvPr/>
        </p:nvPicPr>
        <p:blipFill>
          <a:blip r:embed="rId2" cstate="print"/>
          <a:srcRect/>
          <a:stretch>
            <a:fillRect/>
          </a:stretch>
        </p:blipFill>
        <p:spPr bwMode="auto">
          <a:xfrm>
            <a:off x="0" y="5791200"/>
            <a:ext cx="1066800" cy="1066800"/>
          </a:xfrm>
          <a:prstGeom prst="rect">
            <a:avLst/>
          </a:prstGeom>
          <a:noFill/>
          <a:ln w="9525">
            <a:noFill/>
            <a:miter lim="800000"/>
            <a:headEnd/>
            <a:tailEnd/>
          </a:ln>
        </p:spPr>
      </p:pic>
      <p:pic>
        <p:nvPicPr>
          <p:cNvPr id="5" name="Picture 2" descr="Home"/>
          <p:cNvPicPr>
            <a:picLocks noChangeAspect="1" noChangeArrowheads="1"/>
          </p:cNvPicPr>
          <p:nvPr/>
        </p:nvPicPr>
        <p:blipFill>
          <a:blip r:embed="rId3" cstate="print"/>
          <a:srcRect/>
          <a:stretch>
            <a:fillRect/>
          </a:stretch>
        </p:blipFill>
        <p:spPr bwMode="auto">
          <a:xfrm>
            <a:off x="1785938" y="30163"/>
            <a:ext cx="2071687" cy="89852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ctr">
              <a:defRPr sz="5400"/>
            </a:lvl1pPr>
          </a:lstStyle>
          <a:p>
            <a:r>
              <a:rPr lang="en-US"/>
              <a:t>Click to edit Master title style</a:t>
            </a:r>
          </a:p>
        </p:txBody>
      </p:sp>
      <p:sp>
        <p:nvSpPr>
          <p:cNvPr id="3" name="Subtitle 2"/>
          <p:cNvSpPr>
            <a:spLocks noGrp="1"/>
          </p:cNvSpPr>
          <p:nvPr>
            <p:ph type="subTitle" idx="1"/>
          </p:nvPr>
        </p:nvSpPr>
        <p:spPr>
          <a:xfrm>
            <a:off x="1447800" y="5867424"/>
            <a:ext cx="6400800" cy="990600"/>
          </a:xfrm>
        </p:spPr>
        <p:txBody>
          <a:bodyPr/>
          <a:lstStyle>
            <a:lvl1pPr marL="0" indent="0" algn="ctr">
              <a:buNone/>
              <a:defRPr sz="2000" b="1"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2F4B7D20-186D-4982-9924-FF1FB1887D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8077200" y="6356350"/>
            <a:ext cx="609600" cy="365125"/>
          </a:xfrm>
        </p:spPr>
        <p:txBody>
          <a:bodyPr/>
          <a:lstStyle>
            <a:lvl1pPr>
              <a:defRPr/>
            </a:lvl1pPr>
          </a:lstStyle>
          <a:p>
            <a:pPr>
              <a:defRPr/>
            </a:pPr>
            <a:fld id="{F3BD39FE-F508-4B38-847D-B59B389F04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655CCB-B4BA-4D37-84E5-309F09B4A5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3058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304800" y="1066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4"/>
          </p:nvPr>
        </p:nvSpPr>
        <p:spPr>
          <a:xfrm>
            <a:off x="8153400" y="6356350"/>
            <a:ext cx="533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30564D-B158-4614-A1FC-27CB759ACB38}" type="slidenum">
              <a:rPr lang="en-US"/>
              <a:pPr>
                <a:defRPr/>
              </a:pPr>
              <a:t>‹#›</a:t>
            </a:fld>
            <a:endParaRPr lang="en-US"/>
          </a:p>
        </p:txBody>
      </p:sp>
      <p:pic>
        <p:nvPicPr>
          <p:cNvPr id="1029" name="Picture 6" descr="bzulogo.png"/>
          <p:cNvPicPr>
            <a:picLocks noChangeAspect="1"/>
          </p:cNvPicPr>
          <p:nvPr/>
        </p:nvPicPr>
        <p:blipFill>
          <a:blip r:embed="rId5" cstate="print"/>
          <a:srcRect/>
          <a:stretch>
            <a:fillRect/>
          </a:stretch>
        </p:blipFill>
        <p:spPr bwMode="auto">
          <a:xfrm>
            <a:off x="0" y="6224588"/>
            <a:ext cx="955675" cy="633412"/>
          </a:xfrm>
          <a:prstGeom prst="rect">
            <a:avLst/>
          </a:prstGeom>
          <a:noFill/>
          <a:ln w="9525">
            <a:noFill/>
            <a:miter lim="800000"/>
            <a:headEnd/>
            <a:tailEnd/>
          </a:ln>
        </p:spPr>
      </p:pic>
      <p:cxnSp>
        <p:nvCxnSpPr>
          <p:cNvPr id="10" name="Straight Connector 9"/>
          <p:cNvCxnSpPr/>
          <p:nvPr/>
        </p:nvCxnSpPr>
        <p:spPr>
          <a:xfrm>
            <a:off x="285750" y="998538"/>
            <a:ext cx="5072063" cy="1587"/>
          </a:xfrm>
          <a:prstGeom prst="line">
            <a:avLst/>
          </a:prstGeom>
          <a:ln w="31750">
            <a:solidFill>
              <a:srgbClr val="3B780E"/>
            </a:solidFill>
          </a:ln>
          <a:effectLst>
            <a:outerShdw blurRad="114300" dist="50800" dir="5400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67" r:id="rId3"/>
  </p:sldLayoutIdLst>
  <p:txStyles>
    <p:titleStyle>
      <a:lvl1pPr algn="l" rtl="0" eaLnBrk="1" fontAlgn="base" hangingPunct="1">
        <a:spcBef>
          <a:spcPct val="0"/>
        </a:spcBef>
        <a:spcAft>
          <a:spcPct val="0"/>
        </a:spcAft>
        <a:defRPr sz="4400" b="1" kern="1200">
          <a:solidFill>
            <a:schemeClr val="tx1"/>
          </a:solidFill>
          <a:latin typeface="+mj-lt"/>
          <a:ea typeface="+mj-ea"/>
          <a:cs typeface="+mj-cs"/>
        </a:defRPr>
      </a:lvl1pPr>
      <a:lvl2pPr algn="l" rtl="0" eaLnBrk="1" fontAlgn="base" hangingPunct="1">
        <a:spcBef>
          <a:spcPct val="0"/>
        </a:spcBef>
        <a:spcAft>
          <a:spcPct val="0"/>
        </a:spcAft>
        <a:defRPr sz="4400" b="1">
          <a:solidFill>
            <a:schemeClr val="tx1"/>
          </a:solidFill>
          <a:latin typeface="Calibri" pitchFamily="34" charset="0"/>
        </a:defRPr>
      </a:lvl2pPr>
      <a:lvl3pPr algn="l" rtl="0" eaLnBrk="1" fontAlgn="base" hangingPunct="1">
        <a:spcBef>
          <a:spcPct val="0"/>
        </a:spcBef>
        <a:spcAft>
          <a:spcPct val="0"/>
        </a:spcAft>
        <a:defRPr sz="4400" b="1">
          <a:solidFill>
            <a:schemeClr val="tx1"/>
          </a:solidFill>
          <a:latin typeface="Calibri" pitchFamily="34" charset="0"/>
        </a:defRPr>
      </a:lvl3pPr>
      <a:lvl4pPr algn="l" rtl="0" eaLnBrk="1" fontAlgn="base" hangingPunct="1">
        <a:spcBef>
          <a:spcPct val="0"/>
        </a:spcBef>
        <a:spcAft>
          <a:spcPct val="0"/>
        </a:spcAft>
        <a:defRPr sz="4400" b="1">
          <a:solidFill>
            <a:schemeClr val="tx1"/>
          </a:solidFill>
          <a:latin typeface="Calibri" pitchFamily="34" charset="0"/>
        </a:defRPr>
      </a:lvl4pPr>
      <a:lvl5pPr algn="l" rtl="0" eaLnBrk="1" fontAlgn="base" hangingPunct="1">
        <a:spcBef>
          <a:spcPct val="0"/>
        </a:spcBef>
        <a:spcAft>
          <a:spcPct val="0"/>
        </a:spcAft>
        <a:defRPr sz="4400" b="1">
          <a:solidFill>
            <a:schemeClr val="tx1"/>
          </a:solidFill>
          <a:latin typeface="Calibri" pitchFamily="34" charset="0"/>
        </a:defRPr>
      </a:lvl5pPr>
      <a:lvl6pPr marL="457200" algn="l" rtl="0" eaLnBrk="1" fontAlgn="base" hangingPunct="1">
        <a:spcBef>
          <a:spcPct val="0"/>
        </a:spcBef>
        <a:spcAft>
          <a:spcPct val="0"/>
        </a:spcAft>
        <a:defRPr sz="4000" b="1">
          <a:solidFill>
            <a:schemeClr val="tx1"/>
          </a:solidFill>
          <a:latin typeface="Calibri" pitchFamily="34" charset="0"/>
        </a:defRPr>
      </a:lvl6pPr>
      <a:lvl7pPr marL="914400" algn="l" rtl="0" eaLnBrk="1" fontAlgn="base" hangingPunct="1">
        <a:spcBef>
          <a:spcPct val="0"/>
        </a:spcBef>
        <a:spcAft>
          <a:spcPct val="0"/>
        </a:spcAft>
        <a:defRPr sz="4000" b="1">
          <a:solidFill>
            <a:schemeClr val="tx1"/>
          </a:solidFill>
          <a:latin typeface="Calibri" pitchFamily="34" charset="0"/>
        </a:defRPr>
      </a:lvl7pPr>
      <a:lvl8pPr marL="1371600" algn="l" rtl="0" eaLnBrk="1" fontAlgn="base" hangingPunct="1">
        <a:spcBef>
          <a:spcPct val="0"/>
        </a:spcBef>
        <a:spcAft>
          <a:spcPct val="0"/>
        </a:spcAft>
        <a:defRPr sz="4000" b="1">
          <a:solidFill>
            <a:schemeClr val="tx1"/>
          </a:solidFill>
          <a:latin typeface="Calibri" pitchFamily="34" charset="0"/>
        </a:defRPr>
      </a:lvl8pPr>
      <a:lvl9pPr marL="1828800" algn="l"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ml/BounceBallControl.html" TargetMode="Externa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ml/BallPane.html"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6512" y="1986409"/>
            <a:ext cx="5542384" cy="2954759"/>
          </a:xfrm>
        </p:spPr>
        <p:txBody>
          <a:bodyPr/>
          <a:lstStyle/>
          <a:p>
            <a:r>
              <a:rPr lang="en-US" sz="7200" dirty="0">
                <a:solidFill>
                  <a:srgbClr val="C00000"/>
                </a:solidFill>
                <a:effectLst>
                  <a:outerShdw blurRad="38100" dist="38100" dir="2700000" algn="tl">
                    <a:srgbClr val="000000">
                      <a:alpha val="43137"/>
                    </a:srgbClr>
                  </a:outerShdw>
                </a:effectLst>
              </a:rPr>
              <a:t>Event-Driven Programming</a:t>
            </a:r>
            <a:endParaRPr lang="en-US" sz="7200" strike="sngStrike" dirty="0">
              <a:solidFill>
                <a:srgbClr val="C00000"/>
              </a:solidFill>
              <a:effectLst>
                <a:outerShdw blurRad="38100" dist="38100" dir="2700000" algn="tl">
                  <a:srgbClr val="000000">
                    <a:alpha val="43137"/>
                  </a:srgbClr>
                </a:outerShdw>
              </a:effectLst>
            </a:endParaRPr>
          </a:p>
        </p:txBody>
      </p:sp>
      <p:pic>
        <p:nvPicPr>
          <p:cNvPr id="39937" name="Picture 1"/>
          <p:cNvPicPr>
            <a:picLocks noChangeAspect="1" noChangeArrowheads="1"/>
          </p:cNvPicPr>
          <p:nvPr/>
        </p:nvPicPr>
        <p:blipFill>
          <a:blip r:embed="rId3" cstate="print"/>
          <a:srcRect/>
          <a:stretch>
            <a:fillRect/>
          </a:stretch>
        </p:blipFill>
        <p:spPr bwMode="auto">
          <a:xfrm>
            <a:off x="1357290" y="4929198"/>
            <a:ext cx="6581775" cy="2286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077" y="1268760"/>
            <a:ext cx="3508523" cy="366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6AAA9A5-AB84-4E3B-B7C0-771BED946CC1}" type="slidenum">
              <a:rPr lang="en-US" altLang="en-US" sz="1400"/>
              <a:pPr>
                <a:spcBef>
                  <a:spcPct val="0"/>
                </a:spcBef>
                <a:buClrTx/>
                <a:buSzTx/>
                <a:buFontTx/>
                <a:buNone/>
              </a:pPr>
              <a:t>10</a:t>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7C670853-5A12-4A08-BDBF-659161E57C8A}" type="slidenum">
              <a:rPr lang="en-US" altLang="en-US" sz="1400"/>
              <a:pPr algn="r">
                <a:spcBef>
                  <a:spcPct val="0"/>
                </a:spcBef>
                <a:buClrTx/>
                <a:buSzTx/>
                <a:buFontTx/>
                <a:buNone/>
              </a:pPr>
              <a:t>10</a:t>
            </a:fld>
            <a:endParaRPr lang="en-US" altLang="en-US" sz="1400"/>
          </a:p>
        </p:txBody>
      </p:sp>
      <p:sp>
        <p:nvSpPr>
          <p:cNvPr id="9221" name="Text Box 3"/>
          <p:cNvSpPr txBox="1">
            <a:spLocks noChangeArrowheads="1"/>
          </p:cNvSpPr>
          <p:nvPr/>
        </p:nvSpPr>
        <p:spPr bwMode="auto">
          <a:xfrm>
            <a:off x="228600" y="229196"/>
            <a:ext cx="8686800" cy="5632450"/>
          </a:xfrm>
          <a:prstGeom prst="rect">
            <a:avLst/>
          </a:prstGeom>
          <a:solidFill>
            <a:schemeClr val="accent1">
              <a:alpha val="10000"/>
            </a:schemeClr>
          </a:solidFill>
          <a:ln>
            <a:noFill/>
          </a:ln>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000" dirty="0"/>
              <a:t>public class </a:t>
            </a:r>
            <a:r>
              <a:rPr lang="en-US" altLang="en-US" sz="2000" dirty="0" err="1"/>
              <a:t>HandleEvent</a:t>
            </a:r>
            <a:r>
              <a:rPr lang="en-US" altLang="en-US" sz="2000" dirty="0"/>
              <a:t> extends Application {</a:t>
            </a:r>
          </a:p>
          <a:p>
            <a:pPr>
              <a:spcBef>
                <a:spcPct val="0"/>
              </a:spcBef>
              <a:buClrTx/>
              <a:buSzTx/>
              <a:buFontTx/>
              <a:buNone/>
            </a:pPr>
            <a:r>
              <a:rPr lang="en-US" altLang="en-US" sz="2000" dirty="0"/>
              <a:t>  public void start(Stage </a:t>
            </a:r>
            <a:r>
              <a:rPr lang="en-US" altLang="en-US" sz="2000" dirty="0" err="1"/>
              <a:t>primaryStage</a:t>
            </a:r>
            <a:r>
              <a:rPr lang="en-US" altLang="en-US" sz="2000" dirty="0"/>
              <a:t>) {</a:t>
            </a:r>
          </a:p>
          <a:p>
            <a:pPr>
              <a:spcBef>
                <a:spcPct val="0"/>
              </a:spcBef>
              <a:buClrTx/>
              <a:buSzTx/>
              <a:buFontTx/>
              <a:buNone/>
            </a:pPr>
            <a:r>
              <a:rPr lang="en-US" altLang="en-US" sz="2000" dirty="0"/>
              <a:t>    …</a:t>
            </a:r>
          </a:p>
          <a:p>
            <a:pPr>
              <a:spcBef>
                <a:spcPct val="0"/>
              </a:spcBef>
              <a:buClrTx/>
              <a:buSzTx/>
              <a:buFontTx/>
              <a:buNone/>
            </a:pPr>
            <a:r>
              <a:rPr lang="en-US" altLang="en-US" sz="2000" dirty="0">
                <a:solidFill>
                  <a:srgbClr val="C00000"/>
                </a:solidFill>
              </a:rPr>
              <a:t>    </a:t>
            </a:r>
            <a:r>
              <a:rPr lang="en-US" altLang="en-US" sz="2000" dirty="0" err="1">
                <a:solidFill>
                  <a:srgbClr val="C00000"/>
                </a:solidFill>
              </a:rPr>
              <a:t>OKHandlerClass</a:t>
            </a:r>
            <a:r>
              <a:rPr lang="en-US" altLang="en-US" sz="2000" dirty="0">
                <a:solidFill>
                  <a:srgbClr val="C00000"/>
                </a:solidFill>
              </a:rPr>
              <a:t> handler1 = new </a:t>
            </a:r>
            <a:r>
              <a:rPr lang="en-US" altLang="en-US" sz="2000" dirty="0" err="1">
                <a:solidFill>
                  <a:srgbClr val="C00000"/>
                </a:solidFill>
              </a:rPr>
              <a:t>OKHandlerClass</a:t>
            </a:r>
            <a:r>
              <a:rPr lang="en-US" altLang="en-US" sz="2000" dirty="0">
                <a:solidFill>
                  <a:srgbClr val="C00000"/>
                </a:solidFill>
              </a:rPr>
              <a:t>();</a:t>
            </a:r>
          </a:p>
          <a:p>
            <a:pPr>
              <a:spcBef>
                <a:spcPct val="0"/>
              </a:spcBef>
              <a:buClrTx/>
              <a:buSzTx/>
              <a:buFontTx/>
              <a:buNone/>
            </a:pPr>
            <a:r>
              <a:rPr lang="en-US" altLang="en-US" sz="2000" dirty="0">
                <a:solidFill>
                  <a:srgbClr val="C00000"/>
                </a:solidFill>
              </a:rPr>
              <a:t>    </a:t>
            </a:r>
            <a:r>
              <a:rPr lang="en-US" altLang="en-US" sz="2000" dirty="0" err="1">
                <a:solidFill>
                  <a:srgbClr val="C00000"/>
                </a:solidFill>
              </a:rPr>
              <a:t>btOK.setOnAction</a:t>
            </a:r>
            <a:r>
              <a:rPr lang="en-US" altLang="en-US" sz="2000" dirty="0">
                <a:solidFill>
                  <a:srgbClr val="C00000"/>
                </a:solidFill>
              </a:rPr>
              <a:t>(handler1);</a:t>
            </a:r>
          </a:p>
          <a:p>
            <a:pPr>
              <a:spcBef>
                <a:spcPct val="0"/>
              </a:spcBef>
              <a:buClrTx/>
              <a:buSzTx/>
              <a:buFontTx/>
              <a:buNone/>
            </a:pPr>
            <a:r>
              <a:rPr lang="en-US" altLang="en-US" sz="2000" dirty="0">
                <a:solidFill>
                  <a:srgbClr val="C00000"/>
                </a:solidFill>
              </a:rPr>
              <a:t>    </a:t>
            </a:r>
            <a:r>
              <a:rPr lang="en-US" altLang="en-US" sz="2000" dirty="0" err="1">
                <a:solidFill>
                  <a:srgbClr val="C00000"/>
                </a:solidFill>
              </a:rPr>
              <a:t>CancelHandlerClass</a:t>
            </a:r>
            <a:r>
              <a:rPr lang="en-US" altLang="en-US" sz="2000" dirty="0">
                <a:solidFill>
                  <a:srgbClr val="C00000"/>
                </a:solidFill>
              </a:rPr>
              <a:t> handler2 = new </a:t>
            </a:r>
            <a:r>
              <a:rPr lang="en-US" altLang="en-US" sz="2000" dirty="0" err="1">
                <a:solidFill>
                  <a:srgbClr val="C00000"/>
                </a:solidFill>
              </a:rPr>
              <a:t>CancelHandlerClass</a:t>
            </a:r>
            <a:r>
              <a:rPr lang="en-US" altLang="en-US" sz="2000" dirty="0">
                <a:solidFill>
                  <a:srgbClr val="C00000"/>
                </a:solidFill>
              </a:rPr>
              <a:t>();</a:t>
            </a:r>
          </a:p>
          <a:p>
            <a:pPr>
              <a:spcBef>
                <a:spcPct val="0"/>
              </a:spcBef>
              <a:buClrTx/>
              <a:buSzTx/>
              <a:buFontTx/>
              <a:buNone/>
            </a:pPr>
            <a:r>
              <a:rPr lang="en-US" altLang="en-US" sz="2000" dirty="0">
                <a:solidFill>
                  <a:srgbClr val="C00000"/>
                </a:solidFill>
              </a:rPr>
              <a:t>    </a:t>
            </a:r>
            <a:r>
              <a:rPr lang="en-US" altLang="en-US" sz="2000" dirty="0" err="1">
                <a:solidFill>
                  <a:srgbClr val="C00000"/>
                </a:solidFill>
              </a:rPr>
              <a:t>btCancel.setOnAction</a:t>
            </a:r>
            <a:r>
              <a:rPr lang="en-US" altLang="en-US" sz="2000" dirty="0">
                <a:solidFill>
                  <a:srgbClr val="C00000"/>
                </a:solidFill>
              </a:rPr>
              <a:t>(handler2);</a:t>
            </a:r>
          </a:p>
          <a:p>
            <a:pPr>
              <a:spcBef>
                <a:spcPct val="0"/>
              </a:spcBef>
              <a:buClrTx/>
              <a:buSzTx/>
              <a:buFontTx/>
              <a:buNone/>
            </a:pPr>
            <a:r>
              <a:rPr lang="en-US" altLang="en-US" sz="2000" dirty="0"/>
              <a:t>    …    </a:t>
            </a:r>
          </a:p>
          <a:p>
            <a:pPr>
              <a:spcBef>
                <a:spcPct val="0"/>
              </a:spcBef>
              <a:buClrTx/>
              <a:buSzTx/>
              <a:buFontTx/>
              <a:buNone/>
            </a:pPr>
            <a:r>
              <a:rPr lang="en-US" altLang="en-US" sz="2000" dirty="0"/>
              <a:t>    </a:t>
            </a:r>
            <a:r>
              <a:rPr lang="en-US" altLang="en-US" sz="2000" dirty="0" err="1"/>
              <a:t>primaryStage.show</a:t>
            </a:r>
            <a:r>
              <a:rPr lang="en-US" altLang="en-US" sz="2000" dirty="0"/>
              <a:t>(); // Display the stage</a:t>
            </a:r>
          </a:p>
          <a:p>
            <a:pPr>
              <a:spcBef>
                <a:spcPct val="0"/>
              </a:spcBef>
              <a:buClrTx/>
              <a:buSzTx/>
              <a:buFontTx/>
              <a:buNone/>
            </a:pPr>
            <a:r>
              <a:rPr lang="en-US" altLang="en-US" sz="2000" dirty="0"/>
              <a:t>  }</a:t>
            </a:r>
          </a:p>
          <a:p>
            <a:pPr>
              <a:spcBef>
                <a:spcPct val="0"/>
              </a:spcBef>
              <a:buClrTx/>
              <a:buSzTx/>
              <a:buFontTx/>
              <a:buNone/>
            </a:pPr>
            <a:r>
              <a:rPr lang="en-US" altLang="en-US" sz="2000" dirty="0"/>
              <a:t>} </a:t>
            </a:r>
          </a:p>
          <a:p>
            <a:pPr>
              <a:spcBef>
                <a:spcPct val="0"/>
              </a:spcBef>
              <a:buClrTx/>
              <a:buSzTx/>
              <a:buFontTx/>
              <a:buNone/>
            </a:pPr>
            <a:endParaRPr lang="en-US" altLang="en-US" sz="2000" dirty="0"/>
          </a:p>
          <a:p>
            <a:pPr>
              <a:spcBef>
                <a:spcPct val="0"/>
              </a:spcBef>
              <a:buClrTx/>
              <a:buSzTx/>
              <a:buFontTx/>
              <a:buNone/>
            </a:pPr>
            <a:r>
              <a:rPr lang="en-US" altLang="en-US" sz="2000" dirty="0"/>
              <a:t>class </a:t>
            </a:r>
            <a:r>
              <a:rPr lang="en-US" altLang="en-US" sz="2000" dirty="0" err="1"/>
              <a:t>OKHandlerClass</a:t>
            </a:r>
            <a:r>
              <a:rPr lang="en-US" altLang="en-US" sz="2000" dirty="0"/>
              <a:t> implements </a:t>
            </a:r>
            <a:r>
              <a:rPr lang="en-US" altLang="en-US" sz="2000" dirty="0" err="1"/>
              <a:t>EventHandler</a:t>
            </a:r>
            <a:r>
              <a:rPr lang="en-US" altLang="en-US" sz="2000" dirty="0"/>
              <a:t>&lt;</a:t>
            </a:r>
            <a:r>
              <a:rPr lang="en-US" altLang="en-US" sz="2000" dirty="0" err="1"/>
              <a:t>ActionEvent</a:t>
            </a:r>
            <a:r>
              <a:rPr lang="en-US" altLang="en-US" sz="2000" dirty="0"/>
              <a:t>&gt; {</a:t>
            </a:r>
          </a:p>
          <a:p>
            <a:pPr>
              <a:spcBef>
                <a:spcPct val="0"/>
              </a:spcBef>
              <a:buClrTx/>
              <a:buSzTx/>
              <a:buFontTx/>
              <a:buNone/>
            </a:pPr>
            <a:r>
              <a:rPr lang="en-US" altLang="en-US" sz="2000" dirty="0"/>
              <a:t>  @Override</a:t>
            </a:r>
          </a:p>
          <a:p>
            <a:pPr>
              <a:spcBef>
                <a:spcPct val="0"/>
              </a:spcBef>
              <a:buClrTx/>
              <a:buSzTx/>
              <a:buFontTx/>
              <a:buNone/>
            </a:pPr>
            <a:r>
              <a:rPr lang="en-US" altLang="en-US" sz="2000" dirty="0"/>
              <a:t>  public void handle(</a:t>
            </a:r>
            <a:r>
              <a:rPr lang="en-US" altLang="en-US" sz="2000" dirty="0" err="1"/>
              <a:t>ActionEvent</a:t>
            </a:r>
            <a:r>
              <a:rPr lang="en-US" altLang="en-US" sz="2000" dirty="0"/>
              <a:t> e) {</a:t>
            </a:r>
          </a:p>
          <a:p>
            <a:pPr>
              <a:spcBef>
                <a:spcPct val="0"/>
              </a:spcBef>
              <a:buClrTx/>
              <a:buSzTx/>
              <a:buFontTx/>
              <a:buNone/>
            </a:pPr>
            <a:r>
              <a:rPr lang="en-US" altLang="en-US" sz="2000" dirty="0"/>
              <a:t>    </a:t>
            </a:r>
            <a:r>
              <a:rPr lang="en-US" altLang="en-US" sz="2000" dirty="0" err="1"/>
              <a:t>System.out.println</a:t>
            </a:r>
            <a:r>
              <a:rPr lang="en-US" altLang="en-US" sz="2000" dirty="0"/>
              <a:t>("OK button clicked"); </a:t>
            </a:r>
          </a:p>
          <a:p>
            <a:pPr>
              <a:spcBef>
                <a:spcPct val="0"/>
              </a:spcBef>
              <a:buClrTx/>
              <a:buSzTx/>
              <a:buFontTx/>
              <a:buNone/>
            </a:pPr>
            <a:r>
              <a:rPr lang="en-US" altLang="en-US" sz="2000" dirty="0"/>
              <a:t>  }</a:t>
            </a:r>
          </a:p>
          <a:p>
            <a:pPr>
              <a:spcBef>
                <a:spcPct val="0"/>
              </a:spcBef>
              <a:buClrTx/>
              <a:buSzTx/>
              <a:buFontTx/>
              <a:buNone/>
            </a:pPr>
            <a:r>
              <a:rPr lang="en-US" altLang="en-US" sz="2000" dirty="0"/>
              <a:t>}</a:t>
            </a:r>
          </a:p>
        </p:txBody>
      </p:sp>
      <p:sp>
        <p:nvSpPr>
          <p:cNvPr id="9223" name="AutoShape 5"/>
          <p:cNvSpPr>
            <a:spLocks noChangeArrowheads="1"/>
          </p:cNvSpPr>
          <p:nvPr/>
        </p:nvSpPr>
        <p:spPr bwMode="auto">
          <a:xfrm>
            <a:off x="6172200" y="413048"/>
            <a:ext cx="2743200" cy="1143744"/>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b="1" dirty="0">
                <a:solidFill>
                  <a:schemeClr val="bg1"/>
                </a:solidFill>
              </a:rPr>
              <a:t>1. Start from the main method to create a window and display it</a:t>
            </a:r>
          </a:p>
        </p:txBody>
      </p:sp>
      <p:pic>
        <p:nvPicPr>
          <p:cNvPr id="92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1" y="2242591"/>
            <a:ext cx="2689284" cy="1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226" name="Line 8"/>
          <p:cNvSpPr>
            <a:spLocks noChangeShapeType="1"/>
          </p:cNvSpPr>
          <p:nvPr/>
        </p:nvSpPr>
        <p:spPr bwMode="auto">
          <a:xfrm>
            <a:off x="5076056" y="3045421"/>
            <a:ext cx="1096144" cy="49361"/>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 name="AutoShape 5"/>
          <p:cNvSpPr>
            <a:spLocks noChangeArrowheads="1"/>
          </p:cNvSpPr>
          <p:nvPr/>
        </p:nvSpPr>
        <p:spPr bwMode="auto">
          <a:xfrm>
            <a:off x="7479541" y="3950196"/>
            <a:ext cx="1581944" cy="414908"/>
          </a:xfrm>
          <a:prstGeom prst="wedgeRoundRectCallout">
            <a:avLst>
              <a:gd name="adj1" fmla="val -58938"/>
              <a:gd name="adj2" fmla="val -25672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b="1" dirty="0">
                <a:solidFill>
                  <a:schemeClr val="bg1"/>
                </a:solidFill>
              </a:rPr>
              <a:t>2. Click OK</a:t>
            </a:r>
          </a:p>
        </p:txBody>
      </p:sp>
      <p:sp>
        <p:nvSpPr>
          <p:cNvPr id="12" name="AutoShape 7"/>
          <p:cNvSpPr>
            <a:spLocks noChangeArrowheads="1"/>
          </p:cNvSpPr>
          <p:nvPr/>
        </p:nvSpPr>
        <p:spPr bwMode="auto">
          <a:xfrm>
            <a:off x="1619672" y="5589240"/>
            <a:ext cx="3721100" cy="809973"/>
          </a:xfrm>
          <a:prstGeom prst="wedgeRoundRectCallout">
            <a:avLst>
              <a:gd name="adj1" fmla="val -42675"/>
              <a:gd name="adj2" fmla="val -9522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b="1">
                <a:solidFill>
                  <a:schemeClr val="bg1"/>
                </a:solidFill>
              </a:rPr>
              <a:t>3. Click OK. The JVM invokes the listener’s handle method</a:t>
            </a:r>
          </a:p>
        </p:txBody>
      </p:sp>
      <p:pic>
        <p:nvPicPr>
          <p:cNvPr id="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58" y="5067746"/>
            <a:ext cx="3225555" cy="119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68099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BA4158D-95B3-4DBE-B959-B7F1ECD68D4B}" type="slidenum">
              <a:rPr lang="en-US" altLang="en-US" sz="1400"/>
              <a:pPr>
                <a:spcBef>
                  <a:spcPct val="0"/>
                </a:spcBef>
                <a:buClrTx/>
                <a:buSzTx/>
                <a:buFontTx/>
                <a:buNone/>
              </a:pPr>
              <a:t>11</a:t>
            </a:fld>
            <a:endParaRPr lang="en-US" altLang="en-US" sz="1400"/>
          </a:p>
        </p:txBody>
      </p:sp>
      <p:sp>
        <p:nvSpPr>
          <p:cNvPr id="19459" name="Rectangle 2"/>
          <p:cNvSpPr>
            <a:spLocks noGrp="1" noChangeArrowheads="1"/>
          </p:cNvSpPr>
          <p:nvPr>
            <p:ph type="title"/>
          </p:nvPr>
        </p:nvSpPr>
        <p:spPr>
          <a:xfrm>
            <a:off x="323528" y="152400"/>
            <a:ext cx="6840760" cy="828328"/>
          </a:xfrm>
        </p:spPr>
        <p:txBody>
          <a:bodyPr/>
          <a:lstStyle/>
          <a:p>
            <a:r>
              <a:rPr lang="en-US" altLang="en-US" sz="5400" dirty="0"/>
              <a:t>Example: </a:t>
            </a:r>
            <a:r>
              <a:rPr lang="en-US" altLang="en-US" sz="5400" dirty="0" err="1"/>
              <a:t>ControlCircle</a:t>
            </a:r>
            <a:endParaRPr lang="en-US" altLang="en-US" sz="5400" dirty="0"/>
          </a:p>
        </p:txBody>
      </p:sp>
      <p:sp>
        <p:nvSpPr>
          <p:cNvPr id="19460" name="Rectangle 3"/>
          <p:cNvSpPr>
            <a:spLocks noGrp="1" noChangeArrowheads="1"/>
          </p:cNvSpPr>
          <p:nvPr>
            <p:ph type="body" idx="1"/>
          </p:nvPr>
        </p:nvSpPr>
        <p:spPr>
          <a:xfrm>
            <a:off x="179512" y="1345704"/>
            <a:ext cx="8712968" cy="1579240"/>
          </a:xfrm>
        </p:spPr>
        <p:txBody>
          <a:bodyPr/>
          <a:lstStyle/>
          <a:p>
            <a:pPr>
              <a:spcBef>
                <a:spcPct val="50000"/>
              </a:spcBef>
            </a:pPr>
            <a:r>
              <a:rPr lang="en-US" altLang="en-US" sz="3600" dirty="0"/>
              <a:t> Now let us consider to write a program that uses two buttons to control the size of a circle. </a:t>
            </a:r>
          </a:p>
        </p:txBody>
      </p:sp>
      <p:pic>
        <p:nvPicPr>
          <p:cNvPr id="194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1140"/>
            <a:ext cx="3731096" cy="306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211140"/>
            <a:ext cx="3731096" cy="306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5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A6B2347-B4CF-461B-B175-7DD8BE44A795}" type="slidenum">
              <a:rPr lang="en-US" altLang="en-US" sz="1400"/>
              <a:pPr>
                <a:spcBef>
                  <a:spcPct val="0"/>
                </a:spcBef>
                <a:buClrTx/>
                <a:buSzTx/>
                <a:buFontTx/>
                <a:buNone/>
              </a:pPr>
              <a:t>12</a:t>
            </a:fld>
            <a:endParaRPr lang="en-US" altLang="en-US" sz="1400"/>
          </a:p>
        </p:txBody>
      </p:sp>
      <p:sp>
        <p:nvSpPr>
          <p:cNvPr id="20483" name="Rectangle 2"/>
          <p:cNvSpPr>
            <a:spLocks noGrp="1" noChangeArrowheads="1"/>
          </p:cNvSpPr>
          <p:nvPr>
            <p:ph type="title"/>
          </p:nvPr>
        </p:nvSpPr>
        <p:spPr>
          <a:xfrm>
            <a:off x="323528" y="260648"/>
            <a:ext cx="7772400" cy="720080"/>
          </a:xfrm>
        </p:spPr>
        <p:txBody>
          <a:bodyPr/>
          <a:lstStyle/>
          <a:p>
            <a:r>
              <a:rPr lang="en-US" altLang="en-US" sz="5400" dirty="0"/>
              <a:t>Inner Class Listeners</a:t>
            </a:r>
          </a:p>
        </p:txBody>
      </p:sp>
      <p:sp>
        <p:nvSpPr>
          <p:cNvPr id="20484" name="Rectangle 3"/>
          <p:cNvSpPr>
            <a:spLocks noGrp="1" noChangeArrowheads="1"/>
          </p:cNvSpPr>
          <p:nvPr>
            <p:ph type="body" idx="1"/>
          </p:nvPr>
        </p:nvSpPr>
        <p:spPr>
          <a:xfrm>
            <a:off x="251520" y="1371600"/>
            <a:ext cx="8712968" cy="4649688"/>
          </a:xfrm>
        </p:spPr>
        <p:txBody>
          <a:bodyPr/>
          <a:lstStyle/>
          <a:p>
            <a:pPr>
              <a:spcBef>
                <a:spcPct val="50000"/>
              </a:spcBef>
            </a:pPr>
            <a:r>
              <a:rPr lang="en-US" altLang="en-US" sz="3600" dirty="0"/>
              <a:t> A listener class is designed specifically to create a listener object for a GUI component (e.g., a button). </a:t>
            </a:r>
          </a:p>
          <a:p>
            <a:pPr>
              <a:spcBef>
                <a:spcPct val="50000"/>
              </a:spcBef>
            </a:pPr>
            <a:r>
              <a:rPr lang="en-US" altLang="en-US" sz="3600" dirty="0"/>
              <a:t> It will </a:t>
            </a:r>
            <a:r>
              <a:rPr lang="en-US" altLang="en-US" sz="3600" b="1" dirty="0"/>
              <a:t>not be shared </a:t>
            </a:r>
            <a:r>
              <a:rPr lang="en-US" altLang="en-US" sz="3600" dirty="0"/>
              <a:t>by other applications. </a:t>
            </a:r>
          </a:p>
          <a:p>
            <a:pPr>
              <a:spcBef>
                <a:spcPct val="50000"/>
              </a:spcBef>
            </a:pPr>
            <a:r>
              <a:rPr lang="en-US" altLang="en-US" sz="3600" dirty="0"/>
              <a:t> So, it is appropriate to define the listener class inside the frame class as an </a:t>
            </a:r>
            <a:r>
              <a:rPr lang="en-US" altLang="en-US" sz="3600" b="1" dirty="0">
                <a:solidFill>
                  <a:srgbClr val="C00000"/>
                </a:solidFill>
              </a:rPr>
              <a:t>inner class</a:t>
            </a:r>
            <a:r>
              <a:rPr lang="en-US" altLang="en-US" sz="3600" dirty="0"/>
              <a:t>. </a:t>
            </a:r>
          </a:p>
        </p:txBody>
      </p:sp>
    </p:spTree>
    <p:extLst>
      <p:ext uri="{BB962C8B-B14F-4D97-AF65-F5344CB8AC3E}">
        <p14:creationId xmlns:p14="http://schemas.microsoft.com/office/powerpoint/2010/main" val="188395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FF786AD-4D24-4C69-83E0-AFAF2920DD8E}" type="slidenum">
              <a:rPr lang="en-US" altLang="en-US" sz="1400"/>
              <a:pPr>
                <a:spcBef>
                  <a:spcPct val="0"/>
                </a:spcBef>
                <a:buClrTx/>
                <a:buSzTx/>
                <a:buFontTx/>
                <a:buNone/>
              </a:pPr>
              <a:t>13</a:t>
            </a:fld>
            <a:endParaRPr lang="en-US" altLang="en-US" sz="1400"/>
          </a:p>
        </p:txBody>
      </p:sp>
      <p:sp>
        <p:nvSpPr>
          <p:cNvPr id="21507" name="Rectangle 2"/>
          <p:cNvSpPr>
            <a:spLocks noGrp="1" noChangeArrowheads="1"/>
          </p:cNvSpPr>
          <p:nvPr>
            <p:ph type="title"/>
          </p:nvPr>
        </p:nvSpPr>
        <p:spPr>
          <a:xfrm>
            <a:off x="323528" y="260648"/>
            <a:ext cx="4248472" cy="720080"/>
          </a:xfrm>
        </p:spPr>
        <p:txBody>
          <a:bodyPr/>
          <a:lstStyle/>
          <a:p>
            <a:r>
              <a:rPr lang="en-US" altLang="en-US" sz="5400" dirty="0"/>
              <a:t>Inner Classes</a:t>
            </a:r>
          </a:p>
        </p:txBody>
      </p:sp>
      <p:sp>
        <p:nvSpPr>
          <p:cNvPr id="22532" name="Rectangle 3"/>
          <p:cNvSpPr>
            <a:spLocks noGrp="1" noChangeArrowheads="1"/>
          </p:cNvSpPr>
          <p:nvPr>
            <p:ph type="body" idx="1"/>
          </p:nvPr>
        </p:nvSpPr>
        <p:spPr>
          <a:xfrm>
            <a:off x="323528" y="1340768"/>
            <a:ext cx="8712968" cy="4824536"/>
          </a:xfrm>
        </p:spPr>
        <p:txBody>
          <a:bodyPr/>
          <a:lstStyle/>
          <a:p>
            <a:pPr>
              <a:spcBef>
                <a:spcPts val="1200"/>
              </a:spcBef>
              <a:defRPr/>
            </a:pPr>
            <a:r>
              <a:rPr lang="en-US" altLang="en-US" b="1" dirty="0">
                <a:solidFill>
                  <a:srgbClr val="C00000"/>
                </a:solidFill>
              </a:rPr>
              <a:t> Inner class</a:t>
            </a:r>
            <a:r>
              <a:rPr lang="en-US" altLang="en-US" dirty="0"/>
              <a:t>: A class is a member of another class.</a:t>
            </a:r>
          </a:p>
          <a:p>
            <a:pPr>
              <a:spcBef>
                <a:spcPts val="1200"/>
              </a:spcBef>
              <a:defRPr/>
            </a:pPr>
            <a:r>
              <a:rPr lang="en-US" altLang="en-US" dirty="0"/>
              <a:t> Advantages: In some applications, you can use an inner class to make programs </a:t>
            </a:r>
            <a:r>
              <a:rPr lang="en-US" altLang="en-US" b="1" dirty="0"/>
              <a:t>simple</a:t>
            </a:r>
            <a:r>
              <a:rPr lang="en-US" altLang="en-US" dirty="0"/>
              <a:t>:</a:t>
            </a:r>
          </a:p>
          <a:p>
            <a:pPr lvl="1">
              <a:spcBef>
                <a:spcPts val="1200"/>
              </a:spcBef>
              <a:defRPr/>
            </a:pPr>
            <a:r>
              <a:rPr lang="en-US" altLang="en-US" sz="3200" dirty="0"/>
              <a:t>An inner class can reference the data and methods defined in the outer class in which it nests, so you do not need to pass the reference of the outer class to the constructor of the inner class.</a:t>
            </a:r>
          </a:p>
        </p:txBody>
      </p:sp>
    </p:spTree>
    <p:extLst>
      <p:ext uri="{BB962C8B-B14F-4D97-AF65-F5344CB8AC3E}">
        <p14:creationId xmlns:p14="http://schemas.microsoft.com/office/powerpoint/2010/main" val="289502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33E0D09-6ADD-484F-8560-32896FD62C46}" type="slidenum">
              <a:rPr lang="en-US" altLang="en-US" sz="1400"/>
              <a:pPr>
                <a:spcBef>
                  <a:spcPct val="0"/>
                </a:spcBef>
                <a:buClrTx/>
                <a:buSzTx/>
                <a:buFontTx/>
                <a:buNone/>
              </a:pPr>
              <a:t>14</a:t>
            </a:fld>
            <a:endParaRPr lang="en-US" altLang="en-US" sz="1400"/>
          </a:p>
        </p:txBody>
      </p:sp>
      <p:sp>
        <p:nvSpPr>
          <p:cNvPr id="22531" name="Rectangle 2"/>
          <p:cNvSpPr>
            <a:spLocks noGrp="1" noChangeArrowheads="1"/>
          </p:cNvSpPr>
          <p:nvPr>
            <p:ph type="title"/>
          </p:nvPr>
        </p:nvSpPr>
        <p:spPr>
          <a:xfrm>
            <a:off x="323528" y="304800"/>
            <a:ext cx="7772400" cy="609600"/>
          </a:xfrm>
        </p:spPr>
        <p:txBody>
          <a:bodyPr/>
          <a:lstStyle/>
          <a:p>
            <a:r>
              <a:rPr lang="en-US" altLang="en-US" sz="5400" dirty="0"/>
              <a:t>Inner Classes </a:t>
            </a:r>
            <a:r>
              <a:rPr lang="en-US" altLang="en-US" sz="3200" dirty="0"/>
              <a:t>cont.</a:t>
            </a:r>
            <a:endParaRPr lang="en-US" altLang="en-US" sz="5400" dirty="0"/>
          </a:p>
        </p:txBody>
      </p:sp>
      <p:sp>
        <p:nvSpPr>
          <p:cNvPr id="22532"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09836"/>
            <a:ext cx="264795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60" y="3624411"/>
            <a:ext cx="2724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309836"/>
            <a:ext cx="501967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lowchart: Summing Junction 1"/>
          <p:cNvSpPr/>
          <p:nvPr/>
        </p:nvSpPr>
        <p:spPr>
          <a:xfrm>
            <a:off x="573460" y="1309836"/>
            <a:ext cx="2686050" cy="2083296"/>
          </a:xfrm>
          <a:prstGeom prst="flowChartSummingJunction">
            <a:avLst/>
          </a:prstGeom>
          <a:solidFill>
            <a:schemeClr val="accent1">
              <a:alpha val="19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4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2CB509A-A59B-4CEC-8E1A-D0604F3C665A}" type="slidenum">
              <a:rPr lang="en-US" altLang="en-US" sz="1400"/>
              <a:pPr>
                <a:spcBef>
                  <a:spcPct val="0"/>
                </a:spcBef>
                <a:buClrTx/>
                <a:buSzTx/>
                <a:buFontTx/>
                <a:buNone/>
              </a:pPr>
              <a:t>15</a:t>
            </a:fld>
            <a:endParaRPr lang="en-US" altLang="en-US" sz="1400"/>
          </a:p>
        </p:txBody>
      </p:sp>
      <p:sp>
        <p:nvSpPr>
          <p:cNvPr id="23555" name="Rectangle 2"/>
          <p:cNvSpPr>
            <a:spLocks noGrp="1" noChangeArrowheads="1"/>
          </p:cNvSpPr>
          <p:nvPr>
            <p:ph type="title"/>
          </p:nvPr>
        </p:nvSpPr>
        <p:spPr>
          <a:xfrm>
            <a:off x="323528" y="260648"/>
            <a:ext cx="6192688" cy="720080"/>
          </a:xfrm>
        </p:spPr>
        <p:txBody>
          <a:bodyPr/>
          <a:lstStyle/>
          <a:p>
            <a:r>
              <a:rPr lang="en-US" altLang="en-US" sz="5400" dirty="0"/>
              <a:t>Inner Classes </a:t>
            </a:r>
            <a:r>
              <a:rPr lang="en-US" altLang="en-US" sz="3600" dirty="0"/>
              <a:t>cont.</a:t>
            </a:r>
            <a:endParaRPr lang="en-US" altLang="en-US" sz="5400" dirty="0"/>
          </a:p>
        </p:txBody>
      </p:sp>
      <p:sp>
        <p:nvSpPr>
          <p:cNvPr id="23556" name="Rectangle 3"/>
          <p:cNvSpPr>
            <a:spLocks noGrp="1" noChangeArrowheads="1"/>
          </p:cNvSpPr>
          <p:nvPr>
            <p:ph type="body" idx="1"/>
          </p:nvPr>
        </p:nvSpPr>
        <p:spPr>
          <a:xfrm>
            <a:off x="323528" y="1196752"/>
            <a:ext cx="8496944" cy="4896544"/>
          </a:xfrm>
        </p:spPr>
        <p:txBody>
          <a:bodyPr/>
          <a:lstStyle/>
          <a:p>
            <a:pPr>
              <a:spcBef>
                <a:spcPct val="50000"/>
              </a:spcBef>
            </a:pPr>
            <a:r>
              <a:rPr lang="en-US" altLang="en-US" dirty="0">
                <a:cs typeface="Times New Roman" pitchFamily="18" charset="0"/>
              </a:rPr>
              <a:t> Inner classes can make programs simple and concise. </a:t>
            </a:r>
          </a:p>
          <a:p>
            <a:pPr>
              <a:spcBef>
                <a:spcPct val="50000"/>
              </a:spcBef>
            </a:pPr>
            <a:r>
              <a:rPr lang="en-US" altLang="en-US" dirty="0">
                <a:cs typeface="Times New Roman" pitchFamily="18" charset="0"/>
              </a:rPr>
              <a:t> An inner class supports the work of its containing outer class and is compiled into a class named </a:t>
            </a:r>
            <a:r>
              <a:rPr lang="en-US" altLang="en-US" b="1" i="1" dirty="0" err="1">
                <a:cs typeface="Times New Roman" pitchFamily="18" charset="0"/>
              </a:rPr>
              <a:t>OuterClassName</a:t>
            </a:r>
            <a:r>
              <a:rPr lang="en-US" altLang="en-US" b="1" dirty="0" err="1">
                <a:cs typeface="Times New Roman" pitchFamily="18" charset="0"/>
              </a:rPr>
              <a:t>$</a:t>
            </a:r>
            <a:r>
              <a:rPr lang="en-US" altLang="en-US" b="1" i="1" dirty="0" err="1">
                <a:cs typeface="Times New Roman" pitchFamily="18" charset="0"/>
              </a:rPr>
              <a:t>InnerClassName</a:t>
            </a:r>
            <a:r>
              <a:rPr lang="en-US" altLang="en-US" b="1" dirty="0" err="1">
                <a:cs typeface="Times New Roman" pitchFamily="18" charset="0"/>
              </a:rPr>
              <a:t>.class</a:t>
            </a:r>
            <a:r>
              <a:rPr lang="en-US" altLang="en-US" dirty="0">
                <a:cs typeface="Times New Roman" pitchFamily="18" charset="0"/>
              </a:rPr>
              <a:t>. </a:t>
            </a:r>
          </a:p>
          <a:p>
            <a:pPr lvl="1">
              <a:spcBef>
                <a:spcPct val="50000"/>
              </a:spcBef>
            </a:pPr>
            <a:r>
              <a:rPr lang="en-US" altLang="en-US" dirty="0">
                <a:cs typeface="Times New Roman" pitchFamily="18" charset="0"/>
              </a:rPr>
              <a:t>For example, the inner class </a:t>
            </a:r>
            <a:r>
              <a:rPr lang="en-US" altLang="en-US" b="1" dirty="0" err="1">
                <a:cs typeface="Times New Roman" pitchFamily="18" charset="0"/>
              </a:rPr>
              <a:t>InnerClass</a:t>
            </a:r>
            <a:r>
              <a:rPr lang="en-US" altLang="en-US" dirty="0">
                <a:cs typeface="Times New Roman" pitchFamily="18" charset="0"/>
              </a:rPr>
              <a:t> in </a:t>
            </a:r>
            <a:r>
              <a:rPr lang="en-US" altLang="en-US" b="1" dirty="0" err="1">
                <a:cs typeface="Times New Roman" pitchFamily="18" charset="0"/>
              </a:rPr>
              <a:t>OuterClass</a:t>
            </a:r>
            <a:r>
              <a:rPr lang="en-US" altLang="en-US" dirty="0">
                <a:cs typeface="Times New Roman" pitchFamily="18" charset="0"/>
              </a:rPr>
              <a:t> is compiled into </a:t>
            </a:r>
            <a:r>
              <a:rPr lang="en-US" altLang="en-US" b="1" i="1" dirty="0" err="1">
                <a:cs typeface="Times New Roman" pitchFamily="18" charset="0"/>
              </a:rPr>
              <a:t>OuterClass$InnerClass</a:t>
            </a:r>
            <a:r>
              <a:rPr lang="en-US" altLang="en-US" b="1" dirty="0" err="1">
                <a:cs typeface="Times New Roman" pitchFamily="18" charset="0"/>
              </a:rPr>
              <a:t>.class</a:t>
            </a:r>
            <a:r>
              <a:rPr lang="en-US" altLang="en-US" dirty="0">
                <a:latin typeface="Courier" charset="0"/>
                <a:cs typeface="Times New Roman" pitchFamily="18" charset="0"/>
              </a:rPr>
              <a:t>.</a:t>
            </a:r>
            <a:endParaRPr lang="en-US" altLang="en-US" dirty="0"/>
          </a:p>
        </p:txBody>
      </p:sp>
    </p:spTree>
    <p:extLst>
      <p:ext uri="{BB962C8B-B14F-4D97-AF65-F5344CB8AC3E}">
        <p14:creationId xmlns:p14="http://schemas.microsoft.com/office/powerpoint/2010/main" val="399534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E7926B6-C634-4424-9876-375BBA7C7379}" type="slidenum">
              <a:rPr lang="en-US" altLang="en-US" sz="1400"/>
              <a:pPr>
                <a:spcBef>
                  <a:spcPct val="0"/>
                </a:spcBef>
                <a:buClrTx/>
                <a:buSzTx/>
                <a:buFontTx/>
                <a:buNone/>
              </a:pPr>
              <a:t>16</a:t>
            </a:fld>
            <a:endParaRPr lang="en-US" altLang="en-US" sz="1400"/>
          </a:p>
        </p:txBody>
      </p:sp>
      <p:sp>
        <p:nvSpPr>
          <p:cNvPr id="24579" name="Rectangle 2"/>
          <p:cNvSpPr>
            <a:spLocks noGrp="1" noChangeArrowheads="1"/>
          </p:cNvSpPr>
          <p:nvPr>
            <p:ph type="title"/>
          </p:nvPr>
        </p:nvSpPr>
        <p:spPr>
          <a:xfrm>
            <a:off x="323528" y="188640"/>
            <a:ext cx="6262464" cy="792088"/>
          </a:xfrm>
        </p:spPr>
        <p:txBody>
          <a:bodyPr/>
          <a:lstStyle/>
          <a:p>
            <a:r>
              <a:rPr lang="en-US" altLang="en-US" sz="5400" dirty="0"/>
              <a:t>Inner Classes </a:t>
            </a:r>
            <a:r>
              <a:rPr lang="en-US" altLang="en-US" sz="3600" dirty="0"/>
              <a:t>cont.</a:t>
            </a:r>
            <a:endParaRPr lang="en-US" altLang="en-US" sz="5400" dirty="0"/>
          </a:p>
        </p:txBody>
      </p:sp>
      <p:sp>
        <p:nvSpPr>
          <p:cNvPr id="24580" name="Rectangle 3"/>
          <p:cNvSpPr>
            <a:spLocks noGrp="1" noChangeArrowheads="1"/>
          </p:cNvSpPr>
          <p:nvPr>
            <p:ph type="body" idx="1"/>
          </p:nvPr>
        </p:nvSpPr>
        <p:spPr>
          <a:xfrm>
            <a:off x="323528" y="1268760"/>
            <a:ext cx="8496944" cy="4896544"/>
          </a:xfrm>
        </p:spPr>
        <p:txBody>
          <a:bodyPr/>
          <a:lstStyle/>
          <a:p>
            <a:pPr>
              <a:spcBef>
                <a:spcPct val="50000"/>
              </a:spcBef>
            </a:pPr>
            <a:r>
              <a:rPr lang="en-US" altLang="en-US" dirty="0">
                <a:cs typeface="Times New Roman" pitchFamily="18" charset="0"/>
              </a:rPr>
              <a:t> An inner class can be declared </a:t>
            </a:r>
            <a:r>
              <a:rPr lang="en-US" altLang="en-US" b="1" dirty="0">
                <a:cs typeface="Times New Roman" pitchFamily="18" charset="0"/>
              </a:rPr>
              <a:t>public</a:t>
            </a:r>
            <a:r>
              <a:rPr lang="en-US" altLang="en-US" dirty="0">
                <a:cs typeface="Times New Roman" pitchFamily="18" charset="0"/>
              </a:rPr>
              <a:t>, </a:t>
            </a:r>
            <a:r>
              <a:rPr lang="en-US" altLang="en-US" b="1" dirty="0">
                <a:cs typeface="Times New Roman" pitchFamily="18" charset="0"/>
              </a:rPr>
              <a:t>protected</a:t>
            </a:r>
            <a:r>
              <a:rPr lang="en-US" altLang="en-US" dirty="0">
                <a:cs typeface="Times New Roman" pitchFamily="18" charset="0"/>
              </a:rPr>
              <a:t>, or </a:t>
            </a:r>
            <a:r>
              <a:rPr lang="en-US" altLang="en-US" b="1" dirty="0">
                <a:cs typeface="Times New Roman" pitchFamily="18" charset="0"/>
              </a:rPr>
              <a:t>private</a:t>
            </a:r>
            <a:r>
              <a:rPr lang="en-US" altLang="en-US" dirty="0">
                <a:cs typeface="Times New Roman" pitchFamily="18" charset="0"/>
              </a:rPr>
              <a:t> subject to the same visibility rules applied to a member of the class. </a:t>
            </a:r>
          </a:p>
          <a:p>
            <a:pPr>
              <a:spcBef>
                <a:spcPct val="50000"/>
              </a:spcBef>
            </a:pPr>
            <a:r>
              <a:rPr lang="en-US" altLang="en-US" dirty="0">
                <a:cs typeface="Times New Roman" pitchFamily="18" charset="0"/>
              </a:rPr>
              <a:t> An inner class can be declared </a:t>
            </a:r>
            <a:r>
              <a:rPr lang="en-US" altLang="en-US" b="1" dirty="0">
                <a:cs typeface="Times New Roman" pitchFamily="18" charset="0"/>
              </a:rPr>
              <a:t>static</a:t>
            </a:r>
            <a:r>
              <a:rPr lang="en-US" altLang="en-US" dirty="0">
                <a:cs typeface="Times New Roman" pitchFamily="18" charset="0"/>
              </a:rPr>
              <a:t>. </a:t>
            </a:r>
          </a:p>
          <a:p>
            <a:pPr>
              <a:spcBef>
                <a:spcPct val="50000"/>
              </a:spcBef>
            </a:pPr>
            <a:r>
              <a:rPr lang="en-US" altLang="en-US" dirty="0">
                <a:cs typeface="Times New Roman" pitchFamily="18" charset="0"/>
              </a:rPr>
              <a:t> A </a:t>
            </a:r>
            <a:r>
              <a:rPr lang="en-US" altLang="en-US" b="1" dirty="0">
                <a:cs typeface="Times New Roman" pitchFamily="18" charset="0"/>
              </a:rPr>
              <a:t>static</a:t>
            </a:r>
            <a:r>
              <a:rPr lang="en-US" altLang="en-US" dirty="0">
                <a:cs typeface="Times New Roman" pitchFamily="18" charset="0"/>
              </a:rPr>
              <a:t> inner class can be accessed using the outer class name. </a:t>
            </a:r>
          </a:p>
          <a:p>
            <a:pPr>
              <a:spcBef>
                <a:spcPct val="50000"/>
              </a:spcBef>
            </a:pPr>
            <a:r>
              <a:rPr lang="en-US" altLang="en-US" dirty="0">
                <a:cs typeface="Times New Roman" pitchFamily="18" charset="0"/>
              </a:rPr>
              <a:t> A </a:t>
            </a:r>
            <a:r>
              <a:rPr lang="en-US" altLang="en-US" b="1" dirty="0">
                <a:cs typeface="Times New Roman" pitchFamily="18" charset="0"/>
              </a:rPr>
              <a:t>static</a:t>
            </a:r>
            <a:r>
              <a:rPr lang="en-US" altLang="en-US" dirty="0">
                <a:cs typeface="Times New Roman" pitchFamily="18" charset="0"/>
              </a:rPr>
              <a:t> inner class cannot access non-static members of the outer class</a:t>
            </a:r>
            <a:r>
              <a:rPr lang="en-US" altLang="en-US" dirty="0">
                <a:latin typeface="Courier" charset="0"/>
                <a:cs typeface="Times New Roman" pitchFamily="18" charset="0"/>
              </a:rPr>
              <a:t> </a:t>
            </a:r>
          </a:p>
        </p:txBody>
      </p:sp>
    </p:spTree>
    <p:extLst>
      <p:ext uri="{BB962C8B-B14F-4D97-AF65-F5344CB8AC3E}">
        <p14:creationId xmlns:p14="http://schemas.microsoft.com/office/powerpoint/2010/main" val="2599311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A4CBF8A-647C-46DE-8D60-9993FD8124C3}" type="slidenum">
              <a:rPr lang="en-US" altLang="en-US" sz="1400"/>
              <a:pPr>
                <a:spcBef>
                  <a:spcPct val="0"/>
                </a:spcBef>
                <a:buClrTx/>
                <a:buSzTx/>
                <a:buFontTx/>
                <a:buNone/>
              </a:pPr>
              <a:t>17</a:t>
            </a:fld>
            <a:endParaRPr lang="en-US" altLang="en-US" sz="1400"/>
          </a:p>
        </p:txBody>
      </p:sp>
      <p:sp>
        <p:nvSpPr>
          <p:cNvPr id="25603" name="Rectangle 2"/>
          <p:cNvSpPr>
            <a:spLocks noGrp="1" noChangeArrowheads="1"/>
          </p:cNvSpPr>
          <p:nvPr>
            <p:ph type="title"/>
          </p:nvPr>
        </p:nvSpPr>
        <p:spPr>
          <a:xfrm>
            <a:off x="107504" y="188640"/>
            <a:ext cx="7772400" cy="792088"/>
          </a:xfrm>
        </p:spPr>
        <p:txBody>
          <a:bodyPr/>
          <a:lstStyle/>
          <a:p>
            <a:r>
              <a:rPr lang="en-US" altLang="en-US" sz="5400" dirty="0"/>
              <a:t>Anonymous Inner Classes</a:t>
            </a:r>
          </a:p>
        </p:txBody>
      </p:sp>
      <p:sp>
        <p:nvSpPr>
          <p:cNvPr id="25604" name="Rectangle 3"/>
          <p:cNvSpPr>
            <a:spLocks noGrp="1" noChangeArrowheads="1"/>
          </p:cNvSpPr>
          <p:nvPr>
            <p:ph type="body" idx="1"/>
          </p:nvPr>
        </p:nvSpPr>
        <p:spPr>
          <a:xfrm>
            <a:off x="304800" y="1185664"/>
            <a:ext cx="8623176" cy="4619600"/>
          </a:xfrm>
        </p:spPr>
        <p:txBody>
          <a:bodyPr/>
          <a:lstStyle/>
          <a:p>
            <a:pPr>
              <a:spcBef>
                <a:spcPts val="600"/>
              </a:spcBef>
            </a:pPr>
            <a:r>
              <a:rPr lang="en-US" altLang="en-US" sz="2400" dirty="0"/>
              <a:t>An anonymous inner class </a:t>
            </a:r>
            <a:r>
              <a:rPr lang="en-US" altLang="en-US" sz="2400" b="1" dirty="0">
                <a:solidFill>
                  <a:srgbClr val="C00000"/>
                </a:solidFill>
              </a:rPr>
              <a:t>must</a:t>
            </a:r>
            <a:r>
              <a:rPr lang="en-US" altLang="en-US" sz="2400" dirty="0">
                <a:solidFill>
                  <a:srgbClr val="C00000"/>
                </a:solidFill>
              </a:rPr>
              <a:t> </a:t>
            </a:r>
            <a:r>
              <a:rPr lang="en-US" altLang="en-US" sz="2400" dirty="0"/>
              <a:t>always extend a </a:t>
            </a:r>
          </a:p>
          <a:p>
            <a:pPr marL="0" indent="0">
              <a:spcBef>
                <a:spcPts val="600"/>
              </a:spcBef>
              <a:buNone/>
            </a:pPr>
            <a:r>
              <a:rPr lang="en-US" altLang="en-US" sz="2400" dirty="0"/>
              <a:t>superclass or implement an interface, </a:t>
            </a:r>
            <a:r>
              <a:rPr lang="en-US" altLang="en-US" sz="2400" b="1" dirty="0">
                <a:solidFill>
                  <a:srgbClr val="C00000"/>
                </a:solidFill>
              </a:rPr>
              <a:t>but</a:t>
            </a:r>
            <a:r>
              <a:rPr lang="en-US" altLang="en-US" sz="2400" dirty="0">
                <a:solidFill>
                  <a:srgbClr val="C00000"/>
                </a:solidFill>
              </a:rPr>
              <a:t> </a:t>
            </a:r>
            <a:r>
              <a:rPr lang="en-US" altLang="en-US" sz="2400" dirty="0"/>
              <a:t>it cannot have an explicit </a:t>
            </a:r>
            <a:r>
              <a:rPr lang="en-US" altLang="en-US" sz="2400" b="1" dirty="0"/>
              <a:t>extends</a:t>
            </a:r>
            <a:r>
              <a:rPr lang="en-US" altLang="en-US" sz="2400" dirty="0"/>
              <a:t> or </a:t>
            </a:r>
            <a:r>
              <a:rPr lang="en-US" altLang="en-US" sz="2400" b="1" dirty="0"/>
              <a:t>implements</a:t>
            </a:r>
            <a:r>
              <a:rPr lang="en-US" altLang="en-US" sz="2400" dirty="0"/>
              <a:t> clause. </a:t>
            </a:r>
          </a:p>
          <a:p>
            <a:pPr>
              <a:spcBef>
                <a:spcPts val="600"/>
              </a:spcBef>
            </a:pPr>
            <a:r>
              <a:rPr lang="en-US" altLang="en-US" sz="2400" dirty="0"/>
              <a:t>An anonymous inner class </a:t>
            </a:r>
            <a:r>
              <a:rPr lang="en-US" altLang="en-US" sz="2400" b="1" dirty="0">
                <a:solidFill>
                  <a:srgbClr val="C00000"/>
                </a:solidFill>
              </a:rPr>
              <a:t>must</a:t>
            </a:r>
            <a:r>
              <a:rPr lang="en-US" altLang="en-US" sz="2400" dirty="0">
                <a:solidFill>
                  <a:srgbClr val="C00000"/>
                </a:solidFill>
              </a:rPr>
              <a:t> </a:t>
            </a:r>
            <a:r>
              <a:rPr lang="en-US" altLang="en-US" sz="2400" dirty="0"/>
              <a:t>implement all the abstract methods in the superclass or in the interface. </a:t>
            </a:r>
          </a:p>
          <a:p>
            <a:pPr>
              <a:spcBef>
                <a:spcPts val="600"/>
              </a:spcBef>
            </a:pPr>
            <a:r>
              <a:rPr lang="en-US" altLang="en-US" sz="2400" dirty="0"/>
              <a:t>An anonymous inner class always uses the no-</a:t>
            </a:r>
            <a:r>
              <a:rPr lang="en-US" altLang="en-US" sz="2400" dirty="0" err="1"/>
              <a:t>arg</a:t>
            </a:r>
            <a:r>
              <a:rPr lang="en-US" altLang="en-US" sz="2400" dirty="0"/>
              <a:t> constructor from its superclass to create an instance. If an anonymous inner class implements an interface, the constructor is </a:t>
            </a:r>
            <a:r>
              <a:rPr lang="en-US" altLang="en-US" sz="2400" b="1" dirty="0"/>
              <a:t>Object()</a:t>
            </a:r>
            <a:r>
              <a:rPr lang="en-US" altLang="en-US" sz="2400" dirty="0"/>
              <a:t>.</a:t>
            </a:r>
          </a:p>
          <a:p>
            <a:pPr>
              <a:spcBef>
                <a:spcPts val="600"/>
              </a:spcBef>
            </a:pPr>
            <a:r>
              <a:rPr lang="en-US" altLang="en-US" sz="2400" dirty="0"/>
              <a:t>An anonymous inner class is compiled into a class named </a:t>
            </a:r>
            <a:r>
              <a:rPr lang="en-US" altLang="en-US" sz="2400" b="1" dirty="0" err="1"/>
              <a:t>OuterClassName$</a:t>
            </a:r>
            <a:r>
              <a:rPr lang="en-US" altLang="en-US" sz="2400" b="1" i="1" dirty="0" err="1">
                <a:solidFill>
                  <a:srgbClr val="C00000"/>
                </a:solidFill>
              </a:rPr>
              <a:t>n</a:t>
            </a:r>
            <a:r>
              <a:rPr lang="en-US" altLang="en-US" sz="2400" b="1" dirty="0" err="1"/>
              <a:t>.class</a:t>
            </a:r>
            <a:r>
              <a:rPr lang="en-US" altLang="en-US" sz="2400" dirty="0"/>
              <a:t>. </a:t>
            </a:r>
          </a:p>
          <a:p>
            <a:pPr lvl="1">
              <a:spcBef>
                <a:spcPts val="600"/>
              </a:spcBef>
            </a:pPr>
            <a:r>
              <a:rPr lang="en-US" altLang="en-US" sz="2400" dirty="0"/>
              <a:t>For example, if the outer class </a:t>
            </a:r>
            <a:r>
              <a:rPr lang="en-US" altLang="en-US" sz="2400" b="1" dirty="0">
                <a:solidFill>
                  <a:srgbClr val="C00000"/>
                </a:solidFill>
              </a:rPr>
              <a:t>Test</a:t>
            </a:r>
            <a:r>
              <a:rPr lang="en-US" altLang="en-US" sz="2400" dirty="0">
                <a:solidFill>
                  <a:srgbClr val="C00000"/>
                </a:solidFill>
              </a:rPr>
              <a:t> </a:t>
            </a:r>
            <a:r>
              <a:rPr lang="en-US" altLang="en-US" sz="2400" dirty="0"/>
              <a:t>has two anonymous inner classes, these two classes are compiled into </a:t>
            </a:r>
            <a:r>
              <a:rPr lang="en-US" altLang="en-US" sz="2400" b="1" dirty="0"/>
              <a:t>Test$1.class</a:t>
            </a:r>
            <a:r>
              <a:rPr lang="en-US" altLang="en-US" sz="2400" dirty="0"/>
              <a:t> and </a:t>
            </a:r>
            <a:r>
              <a:rPr lang="en-US" altLang="en-US" sz="2400" b="1" dirty="0"/>
              <a:t>Test$2.class</a:t>
            </a:r>
            <a:r>
              <a:rPr lang="en-US" altLang="en-US" sz="24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640" y="-22572"/>
            <a:ext cx="1200336" cy="165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23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a:xfrm>
            <a:off x="7239000" y="6400800"/>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6E237B0-F133-432F-9244-35AEB793AEE8}" type="slidenum">
              <a:rPr lang="en-US" altLang="en-US" sz="1400"/>
              <a:pPr>
                <a:spcBef>
                  <a:spcPct val="0"/>
                </a:spcBef>
                <a:buClrTx/>
                <a:buSzTx/>
                <a:buFontTx/>
                <a:buNone/>
              </a:pPr>
              <a:t>18</a:t>
            </a:fld>
            <a:endParaRPr lang="en-US" altLang="en-US" sz="1400"/>
          </a:p>
        </p:txBody>
      </p:sp>
      <p:sp>
        <p:nvSpPr>
          <p:cNvPr id="26627" name="Rectangle 2"/>
          <p:cNvSpPr>
            <a:spLocks noGrp="1" noChangeArrowheads="1"/>
          </p:cNvSpPr>
          <p:nvPr>
            <p:ph type="title"/>
          </p:nvPr>
        </p:nvSpPr>
        <p:spPr>
          <a:xfrm>
            <a:off x="323528" y="260648"/>
            <a:ext cx="8712968" cy="666750"/>
          </a:xfrm>
        </p:spPr>
        <p:txBody>
          <a:bodyPr/>
          <a:lstStyle/>
          <a:p>
            <a:r>
              <a:rPr lang="en-US" altLang="en-US" sz="5400" dirty="0"/>
              <a:t>Anonymous Inner Classes </a:t>
            </a:r>
            <a:r>
              <a:rPr lang="en-US" altLang="en-US" sz="3600" dirty="0"/>
              <a:t>cont.</a:t>
            </a:r>
            <a:endParaRPr lang="en-US" altLang="en-US" sz="5400" dirty="0"/>
          </a:p>
        </p:txBody>
      </p:sp>
      <p:sp>
        <p:nvSpPr>
          <p:cNvPr id="26628" name="Rectangle 3"/>
          <p:cNvSpPr>
            <a:spLocks noGrp="1" noChangeArrowheads="1"/>
          </p:cNvSpPr>
          <p:nvPr>
            <p:ph type="body" idx="1"/>
          </p:nvPr>
        </p:nvSpPr>
        <p:spPr>
          <a:xfrm>
            <a:off x="179512" y="1268760"/>
            <a:ext cx="8712968" cy="3240360"/>
          </a:xfrm>
        </p:spPr>
        <p:txBody>
          <a:bodyPr/>
          <a:lstStyle/>
          <a:p>
            <a:pPr>
              <a:spcBef>
                <a:spcPct val="0"/>
              </a:spcBef>
            </a:pPr>
            <a:r>
              <a:rPr lang="en-US" altLang="en-US" sz="2800" dirty="0"/>
              <a:t> Inner class listeners can be shortened using anonymous inner classes. </a:t>
            </a:r>
          </a:p>
          <a:p>
            <a:pPr>
              <a:spcBef>
                <a:spcPct val="0"/>
              </a:spcBef>
            </a:pPr>
            <a:r>
              <a:rPr lang="en-US" altLang="en-US" sz="2800" dirty="0"/>
              <a:t> An </a:t>
            </a:r>
            <a:r>
              <a:rPr lang="en-US" altLang="en-US" sz="2800" i="1" dirty="0"/>
              <a:t>anonymous inner class</a:t>
            </a:r>
            <a:r>
              <a:rPr lang="en-US" altLang="en-US" sz="2800" dirty="0"/>
              <a:t> is an inner class without a name. </a:t>
            </a:r>
          </a:p>
          <a:p>
            <a:pPr>
              <a:spcBef>
                <a:spcPct val="0"/>
              </a:spcBef>
            </a:pPr>
            <a:r>
              <a:rPr lang="en-US" altLang="en-US" sz="2800" dirty="0"/>
              <a:t> It combines declaring an inner class and creating an instance of the class in one step. </a:t>
            </a:r>
          </a:p>
          <a:p>
            <a:pPr>
              <a:spcBef>
                <a:spcPct val="0"/>
              </a:spcBef>
            </a:pPr>
            <a:r>
              <a:rPr lang="en-US" altLang="en-US" sz="2800" dirty="0"/>
              <a:t> An anonymous inner class is declared as follows:</a:t>
            </a:r>
          </a:p>
        </p:txBody>
      </p:sp>
      <p:sp>
        <p:nvSpPr>
          <p:cNvPr id="26629" name="Text Box 4"/>
          <p:cNvSpPr txBox="1">
            <a:spLocks noChangeArrowheads="1"/>
          </p:cNvSpPr>
          <p:nvPr/>
        </p:nvSpPr>
        <p:spPr bwMode="auto">
          <a:xfrm>
            <a:off x="539552" y="4581128"/>
            <a:ext cx="8208912" cy="1569660"/>
          </a:xfrm>
          <a:prstGeom prst="rect">
            <a:avLst/>
          </a:prstGeom>
          <a:solidFill>
            <a:schemeClr val="accent1">
              <a:alpha val="14000"/>
            </a:schemeClr>
          </a:solidFill>
          <a:ln>
            <a:noFill/>
          </a:ln>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400" b="1" dirty="0">
                <a:latin typeface="+mn-lt"/>
              </a:rPr>
              <a:t>new</a:t>
            </a:r>
            <a:r>
              <a:rPr lang="en-US" altLang="en-US" sz="2400" dirty="0">
                <a:latin typeface="+mn-lt"/>
              </a:rPr>
              <a:t> </a:t>
            </a:r>
            <a:r>
              <a:rPr lang="en-US" altLang="en-US" sz="2400" dirty="0" err="1">
                <a:latin typeface="+mn-lt"/>
              </a:rPr>
              <a:t>SuperClassName</a:t>
            </a:r>
            <a:r>
              <a:rPr lang="en-US" altLang="en-US" sz="2400" dirty="0">
                <a:latin typeface="+mn-lt"/>
              </a:rPr>
              <a:t>/</a:t>
            </a:r>
            <a:r>
              <a:rPr lang="en-US" altLang="en-US" sz="2400" dirty="0" err="1">
                <a:latin typeface="+mn-lt"/>
              </a:rPr>
              <a:t>InterfaceName</a:t>
            </a:r>
            <a:r>
              <a:rPr lang="en-US" altLang="en-US" sz="2400" dirty="0">
                <a:latin typeface="+mn-lt"/>
              </a:rPr>
              <a:t>() {</a:t>
            </a:r>
          </a:p>
          <a:p>
            <a:pPr>
              <a:spcBef>
                <a:spcPct val="0"/>
              </a:spcBef>
              <a:buClrTx/>
              <a:buSzTx/>
              <a:buFontTx/>
              <a:buNone/>
            </a:pPr>
            <a:r>
              <a:rPr lang="en-US" altLang="en-US" sz="2400" dirty="0">
                <a:latin typeface="+mn-lt"/>
              </a:rPr>
              <a:t>  // Implement or override methods in superclass or interface</a:t>
            </a:r>
          </a:p>
          <a:p>
            <a:pPr>
              <a:spcBef>
                <a:spcPct val="0"/>
              </a:spcBef>
              <a:buClrTx/>
              <a:buSzTx/>
              <a:buFontTx/>
              <a:buNone/>
            </a:pPr>
            <a:r>
              <a:rPr lang="en-US" altLang="en-US" sz="2400" dirty="0">
                <a:latin typeface="+mn-lt"/>
              </a:rPr>
              <a:t>  // Other methods if necessary</a:t>
            </a:r>
          </a:p>
          <a:p>
            <a:pPr>
              <a:spcBef>
                <a:spcPct val="0"/>
              </a:spcBef>
              <a:buClrTx/>
              <a:buSzTx/>
              <a:buFontTx/>
              <a:buNone/>
            </a:pPr>
            <a:r>
              <a:rPr lang="en-US" altLang="en-US" sz="2400" dirty="0">
                <a:latin typeface="+mn-lt"/>
              </a:rPr>
              <a:t>}</a:t>
            </a:r>
          </a:p>
        </p:txBody>
      </p:sp>
    </p:spTree>
    <p:extLst>
      <p:ext uri="{BB962C8B-B14F-4D97-AF65-F5344CB8AC3E}">
        <p14:creationId xmlns:p14="http://schemas.microsoft.com/office/powerpoint/2010/main" val="61494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C1AE4CE-29E1-4D21-A195-114C16ECD498}" type="slidenum">
              <a:rPr lang="en-US" altLang="en-US" sz="1400"/>
              <a:pPr>
                <a:spcBef>
                  <a:spcPct val="0"/>
                </a:spcBef>
                <a:buClrTx/>
                <a:buSzTx/>
                <a:buFontTx/>
                <a:buNone/>
              </a:pPr>
              <a:t>19</a:t>
            </a:fld>
            <a:endParaRPr lang="en-US" altLang="en-US" sz="1400"/>
          </a:p>
        </p:txBody>
      </p:sp>
      <p:sp>
        <p:nvSpPr>
          <p:cNvPr id="27651" name="Rectangle 2"/>
          <p:cNvSpPr>
            <a:spLocks noGrp="1" noChangeArrowheads="1"/>
          </p:cNvSpPr>
          <p:nvPr>
            <p:ph type="title"/>
          </p:nvPr>
        </p:nvSpPr>
        <p:spPr>
          <a:xfrm>
            <a:off x="179512" y="260648"/>
            <a:ext cx="8926388" cy="666750"/>
          </a:xfrm>
        </p:spPr>
        <p:txBody>
          <a:bodyPr/>
          <a:lstStyle/>
          <a:p>
            <a:r>
              <a:rPr lang="en-US" altLang="en-US" sz="5400" dirty="0"/>
              <a:t>Anonymous Inner Classes </a:t>
            </a:r>
            <a:r>
              <a:rPr lang="en-US" altLang="en-US" sz="3600" dirty="0"/>
              <a:t>cont.</a:t>
            </a: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22" y="1753952"/>
            <a:ext cx="4177895" cy="354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650" y="1766652"/>
            <a:ext cx="4620854" cy="3523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7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33CA344-9C75-4ABD-9399-6C7C66705C0B}" type="slidenum">
              <a:rPr lang="en-US" altLang="en-US" sz="1400"/>
              <a:pPr>
                <a:spcBef>
                  <a:spcPct val="0"/>
                </a:spcBef>
                <a:buClrTx/>
                <a:buSzTx/>
                <a:buFontTx/>
                <a:buNone/>
              </a:pPr>
              <a:t>2</a:t>
            </a:fld>
            <a:endParaRPr lang="en-US" altLang="en-US" sz="1400"/>
          </a:p>
        </p:txBody>
      </p:sp>
      <p:sp>
        <p:nvSpPr>
          <p:cNvPr id="6147" name="Rectangle 2"/>
          <p:cNvSpPr>
            <a:spLocks noGrp="1" noChangeArrowheads="1"/>
          </p:cNvSpPr>
          <p:nvPr>
            <p:ph type="title"/>
          </p:nvPr>
        </p:nvSpPr>
        <p:spPr>
          <a:xfrm>
            <a:off x="323528" y="432842"/>
            <a:ext cx="7772400" cy="1123950"/>
          </a:xfrm>
          <a:noFill/>
        </p:spPr>
        <p:txBody>
          <a:bodyPr/>
          <a:lstStyle/>
          <a:p>
            <a:r>
              <a:rPr lang="en-US" altLang="en-US" sz="5400" dirty="0"/>
              <a:t>Procedural vs. Event-Driven Programming</a:t>
            </a:r>
          </a:p>
        </p:txBody>
      </p:sp>
      <p:sp>
        <p:nvSpPr>
          <p:cNvPr id="6148" name="Rectangle 3"/>
          <p:cNvSpPr>
            <a:spLocks noGrp="1" noChangeArrowheads="1"/>
          </p:cNvSpPr>
          <p:nvPr>
            <p:ph type="body" idx="1"/>
          </p:nvPr>
        </p:nvSpPr>
        <p:spPr>
          <a:xfrm>
            <a:off x="457200" y="2276872"/>
            <a:ext cx="8363272" cy="2664296"/>
          </a:xfrm>
          <a:noFill/>
        </p:spPr>
        <p:txBody>
          <a:bodyPr/>
          <a:lstStyle/>
          <a:p>
            <a:pPr marL="274320" indent="-274320">
              <a:spcBef>
                <a:spcPts val="0"/>
              </a:spcBef>
              <a:buFont typeface="Wingdings" pitchFamily="2" charset="2"/>
              <a:buChar char="§"/>
            </a:pPr>
            <a:r>
              <a:rPr lang="en-US" altLang="en-US" sz="4000" b="1" i="1" dirty="0"/>
              <a:t>Procedural programming</a:t>
            </a:r>
            <a:r>
              <a:rPr lang="en-US" altLang="en-US" sz="4000" b="1" dirty="0"/>
              <a:t> </a:t>
            </a:r>
            <a:r>
              <a:rPr lang="en-US" altLang="en-US" sz="4000" dirty="0"/>
              <a:t>is executed in procedural order.</a:t>
            </a:r>
          </a:p>
          <a:p>
            <a:pPr marL="274320" indent="-274320">
              <a:spcBef>
                <a:spcPts val="0"/>
              </a:spcBef>
              <a:buFont typeface="Wingdings" pitchFamily="2" charset="2"/>
              <a:buChar char="§"/>
            </a:pPr>
            <a:r>
              <a:rPr lang="en-US" altLang="en-US" sz="4000" dirty="0"/>
              <a:t>In </a:t>
            </a:r>
            <a:r>
              <a:rPr lang="en-US" altLang="en-US" sz="4000" b="1" i="1" dirty="0"/>
              <a:t>event-driven programming</a:t>
            </a:r>
            <a:r>
              <a:rPr lang="en-US" altLang="en-US" sz="4000" dirty="0"/>
              <a:t>, code is executed upon activation of events.</a:t>
            </a:r>
            <a:r>
              <a:rPr lang="en-US" altLang="en-US" sz="4000" dirty="0">
                <a:latin typeface="Book Antiqua" pitchFamily="18" charset="0"/>
              </a:rPr>
              <a:t> </a:t>
            </a:r>
          </a:p>
        </p:txBody>
      </p:sp>
    </p:spTree>
    <p:extLst>
      <p:ext uri="{BB962C8B-B14F-4D97-AF65-F5344CB8AC3E}">
        <p14:creationId xmlns:p14="http://schemas.microsoft.com/office/powerpoint/2010/main" val="269918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BFEA7FD-0541-4C85-8AB1-FFCCC1A650CC}" type="slidenum">
              <a:rPr lang="en-US" altLang="en-US" sz="1400"/>
              <a:pPr>
                <a:spcBef>
                  <a:spcPct val="0"/>
                </a:spcBef>
                <a:buClrTx/>
                <a:buSzTx/>
                <a:buFontTx/>
                <a:buNone/>
              </a:pPr>
              <a:t>20</a:t>
            </a:fld>
            <a:endParaRPr lang="en-US" altLang="en-US" sz="1400"/>
          </a:p>
        </p:txBody>
      </p:sp>
      <p:sp>
        <p:nvSpPr>
          <p:cNvPr id="28675" name="Rectangle 2"/>
          <p:cNvSpPr>
            <a:spLocks noGrp="1" noChangeArrowheads="1"/>
          </p:cNvSpPr>
          <p:nvPr>
            <p:ph type="title"/>
          </p:nvPr>
        </p:nvSpPr>
        <p:spPr>
          <a:xfrm>
            <a:off x="304800" y="333400"/>
            <a:ext cx="8458200" cy="1295400"/>
          </a:xfrm>
        </p:spPr>
        <p:txBody>
          <a:bodyPr/>
          <a:lstStyle/>
          <a:p>
            <a:r>
              <a:rPr lang="en-US" altLang="en-US" sz="4800" dirty="0"/>
              <a:t>Simplifying Event Handing Using </a:t>
            </a:r>
            <a:r>
              <a:rPr lang="en-US" altLang="en-US" sz="4800" dirty="0">
                <a:solidFill>
                  <a:srgbClr val="C00000"/>
                </a:solidFill>
              </a:rPr>
              <a:t>Lambda Expressions</a:t>
            </a:r>
          </a:p>
        </p:txBody>
      </p:sp>
      <p:sp>
        <p:nvSpPr>
          <p:cNvPr id="28676" name="Rectangle 3"/>
          <p:cNvSpPr>
            <a:spLocks noGrp="1" noChangeArrowheads="1"/>
          </p:cNvSpPr>
          <p:nvPr>
            <p:ph type="body" idx="1"/>
          </p:nvPr>
        </p:nvSpPr>
        <p:spPr>
          <a:xfrm>
            <a:off x="228600" y="1676400"/>
            <a:ext cx="8807896" cy="2667000"/>
          </a:xfrm>
        </p:spPr>
        <p:txBody>
          <a:bodyPr/>
          <a:lstStyle/>
          <a:p>
            <a:r>
              <a:rPr lang="en-US" altLang="en-US" sz="2800" b="1" i="1" dirty="0">
                <a:solidFill>
                  <a:srgbClr val="C00000"/>
                </a:solidFill>
              </a:rPr>
              <a:t> Lambda expression</a:t>
            </a:r>
            <a:r>
              <a:rPr lang="en-US" altLang="en-US" sz="2800" b="1" dirty="0">
                <a:solidFill>
                  <a:srgbClr val="C00000"/>
                </a:solidFill>
              </a:rPr>
              <a:t> </a:t>
            </a:r>
            <a:r>
              <a:rPr lang="en-US" altLang="en-US" sz="2800" dirty="0"/>
              <a:t>is a new feature in </a:t>
            </a:r>
            <a:r>
              <a:rPr lang="en-US" altLang="en-US" sz="2800" b="1" dirty="0"/>
              <a:t>Java 8</a:t>
            </a:r>
            <a:r>
              <a:rPr lang="en-US" altLang="en-US" sz="2800" dirty="0"/>
              <a:t>. </a:t>
            </a:r>
          </a:p>
          <a:p>
            <a:r>
              <a:rPr lang="en-US" altLang="en-US" sz="2800" dirty="0"/>
              <a:t> Lambda expressions can be viewed as an anonymous method with a concise syntax. </a:t>
            </a:r>
          </a:p>
          <a:p>
            <a:r>
              <a:rPr lang="en-US" altLang="en-US" sz="2800" dirty="0"/>
              <a:t> For example, the following code in (a) can be greatly simplified using a lambda expression in (b) in three lines.</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68"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77072"/>
            <a:ext cx="48196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9"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979" y="4086597"/>
            <a:ext cx="38385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8A05AF3-1EFA-491F-976A-AECF818C5646}" type="slidenum">
              <a:rPr lang="en-US" altLang="en-US" sz="1400"/>
              <a:pPr>
                <a:spcBef>
                  <a:spcPct val="0"/>
                </a:spcBef>
                <a:buClrTx/>
                <a:buSzTx/>
                <a:buFontTx/>
                <a:buNone/>
              </a:pPr>
              <a:t>21</a:t>
            </a:fld>
            <a:endParaRPr lang="en-US" altLang="en-US" sz="1400"/>
          </a:p>
        </p:txBody>
      </p:sp>
      <p:sp>
        <p:nvSpPr>
          <p:cNvPr id="29699" name="Rectangle 2"/>
          <p:cNvSpPr>
            <a:spLocks noGrp="1" noChangeArrowheads="1"/>
          </p:cNvSpPr>
          <p:nvPr>
            <p:ph type="title"/>
          </p:nvPr>
        </p:nvSpPr>
        <p:spPr>
          <a:xfrm>
            <a:off x="152400" y="313978"/>
            <a:ext cx="8763000" cy="666750"/>
          </a:xfrm>
        </p:spPr>
        <p:txBody>
          <a:bodyPr/>
          <a:lstStyle/>
          <a:p>
            <a:r>
              <a:rPr lang="en-US" altLang="en-US" sz="4200" dirty="0"/>
              <a:t>Basic Syntax for a Lambda Expression</a:t>
            </a:r>
          </a:p>
        </p:txBody>
      </p:sp>
      <p:sp>
        <p:nvSpPr>
          <p:cNvPr id="29700" name="Rectangle 3"/>
          <p:cNvSpPr>
            <a:spLocks noGrp="1" noChangeArrowheads="1"/>
          </p:cNvSpPr>
          <p:nvPr>
            <p:ph type="body" idx="1"/>
          </p:nvPr>
        </p:nvSpPr>
        <p:spPr>
          <a:xfrm>
            <a:off x="107504" y="1224880"/>
            <a:ext cx="8915400" cy="4724400"/>
          </a:xfrm>
        </p:spPr>
        <p:txBody>
          <a:bodyPr/>
          <a:lstStyle/>
          <a:p>
            <a:pPr>
              <a:spcBef>
                <a:spcPts val="1200"/>
              </a:spcBef>
            </a:pPr>
            <a:r>
              <a:rPr lang="en-US" altLang="en-US" dirty="0"/>
              <a:t> The basic syntax for a lambda expression is either:</a:t>
            </a:r>
          </a:p>
          <a:p>
            <a:pPr marL="0" indent="0" algn="ctr">
              <a:spcBef>
                <a:spcPts val="1200"/>
              </a:spcBef>
              <a:buFont typeface="Monotype Sorts"/>
              <a:buNone/>
            </a:pPr>
            <a:r>
              <a:rPr lang="en-US" altLang="en-US" sz="2800" dirty="0">
                <a:solidFill>
                  <a:srgbClr val="C00000"/>
                </a:solidFill>
              </a:rPr>
              <a:t>  </a:t>
            </a:r>
            <a:r>
              <a:rPr lang="en-US" altLang="en-US" sz="2800" b="1" dirty="0">
                <a:solidFill>
                  <a:srgbClr val="C00000"/>
                </a:solidFill>
              </a:rPr>
              <a:t>(type1 param1, type2 param2, ...) -&gt; expression</a:t>
            </a:r>
          </a:p>
          <a:p>
            <a:pPr marL="0" indent="0" algn="ctr">
              <a:spcBef>
                <a:spcPts val="1200"/>
              </a:spcBef>
              <a:buFont typeface="Monotype Sorts"/>
              <a:buNone/>
            </a:pPr>
            <a:r>
              <a:rPr lang="en-US" altLang="en-US" dirty="0"/>
              <a:t>or</a:t>
            </a:r>
          </a:p>
          <a:p>
            <a:pPr marL="0" indent="0" algn="ctr">
              <a:spcBef>
                <a:spcPts val="1200"/>
              </a:spcBef>
              <a:buFont typeface="Monotype Sorts"/>
              <a:buNone/>
            </a:pPr>
            <a:r>
              <a:rPr lang="en-US" altLang="en-US" sz="2800" dirty="0">
                <a:solidFill>
                  <a:srgbClr val="C00000"/>
                </a:solidFill>
              </a:rPr>
              <a:t>  </a:t>
            </a:r>
            <a:r>
              <a:rPr lang="en-US" altLang="en-US" sz="2800" b="1" dirty="0">
                <a:solidFill>
                  <a:srgbClr val="C00000"/>
                </a:solidFill>
              </a:rPr>
              <a:t>(type1 param1, type2 param2, ...) -&gt; { statements; }</a:t>
            </a:r>
          </a:p>
          <a:p>
            <a:pPr>
              <a:spcBef>
                <a:spcPts val="1200"/>
              </a:spcBef>
            </a:pPr>
            <a:r>
              <a:rPr lang="en-US" altLang="en-US" dirty="0"/>
              <a:t> The data type for a parameter may be explicitly declared or implicitly inferred by the compiler. </a:t>
            </a:r>
          </a:p>
          <a:p>
            <a:pPr>
              <a:spcBef>
                <a:spcPts val="1200"/>
              </a:spcBef>
            </a:pPr>
            <a:r>
              <a:rPr lang="en-US" altLang="en-US" dirty="0"/>
              <a:t> The parentheses can be omitted if there is only one parameter without an explicit data type. </a:t>
            </a:r>
          </a:p>
        </p:txBody>
      </p:sp>
    </p:spTree>
    <p:extLst>
      <p:ext uri="{BB962C8B-B14F-4D97-AF65-F5344CB8AC3E}">
        <p14:creationId xmlns:p14="http://schemas.microsoft.com/office/powerpoint/2010/main" val="179839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0ED553F-8C41-4CA9-AC24-65D4AADF0216}" type="slidenum">
              <a:rPr lang="en-US" altLang="en-US" sz="1400"/>
              <a:pPr>
                <a:spcBef>
                  <a:spcPct val="0"/>
                </a:spcBef>
                <a:buClrTx/>
                <a:buSzTx/>
                <a:buFontTx/>
                <a:buNone/>
              </a:pPr>
              <a:t>22</a:t>
            </a:fld>
            <a:endParaRPr lang="en-US" altLang="en-US" sz="1400"/>
          </a:p>
        </p:txBody>
      </p:sp>
      <p:sp>
        <p:nvSpPr>
          <p:cNvPr id="30723" name="Rectangle 2"/>
          <p:cNvSpPr>
            <a:spLocks noGrp="1" noChangeArrowheads="1"/>
          </p:cNvSpPr>
          <p:nvPr>
            <p:ph type="title"/>
          </p:nvPr>
        </p:nvSpPr>
        <p:spPr>
          <a:xfrm>
            <a:off x="76200" y="332656"/>
            <a:ext cx="8991600" cy="666750"/>
          </a:xfrm>
        </p:spPr>
        <p:txBody>
          <a:bodyPr/>
          <a:lstStyle/>
          <a:p>
            <a:r>
              <a:rPr lang="en-US" altLang="en-US" sz="4200" dirty="0"/>
              <a:t>Single Abstract Method Interface (</a:t>
            </a:r>
            <a:r>
              <a:rPr lang="en-US" altLang="en-US" sz="4200" dirty="0">
                <a:solidFill>
                  <a:srgbClr val="C00000"/>
                </a:solidFill>
              </a:rPr>
              <a:t>SAM</a:t>
            </a:r>
            <a:r>
              <a:rPr lang="en-US" altLang="en-US" sz="4200" dirty="0"/>
              <a:t>)</a:t>
            </a:r>
          </a:p>
        </p:txBody>
      </p:sp>
      <p:sp>
        <p:nvSpPr>
          <p:cNvPr id="30724" name="Rectangle 3"/>
          <p:cNvSpPr>
            <a:spLocks noGrp="1" noChangeArrowheads="1"/>
          </p:cNvSpPr>
          <p:nvPr>
            <p:ph type="body" idx="1"/>
          </p:nvPr>
        </p:nvSpPr>
        <p:spPr>
          <a:xfrm>
            <a:off x="323528" y="1196752"/>
            <a:ext cx="8712968" cy="4724400"/>
          </a:xfrm>
        </p:spPr>
        <p:txBody>
          <a:bodyPr/>
          <a:lstStyle/>
          <a:p>
            <a:r>
              <a:rPr lang="en-US" altLang="en-US" dirty="0"/>
              <a:t> The statements in the lambda expression is all for that method. </a:t>
            </a:r>
          </a:p>
          <a:p>
            <a:r>
              <a:rPr lang="en-US" altLang="en-US" dirty="0"/>
              <a:t> If it contains multiple methods, the compiler will not be able to compile the lambda expression. </a:t>
            </a:r>
          </a:p>
          <a:p>
            <a:r>
              <a:rPr lang="en-US" altLang="en-US" dirty="0"/>
              <a:t> So, for the compiler to understand lambda expressions, the interface </a:t>
            </a:r>
            <a:r>
              <a:rPr lang="en-US" altLang="en-US" b="1" dirty="0"/>
              <a:t>must</a:t>
            </a:r>
            <a:r>
              <a:rPr lang="en-US" altLang="en-US" dirty="0"/>
              <a:t> contain exactly one abstract method. </a:t>
            </a:r>
          </a:p>
          <a:p>
            <a:r>
              <a:rPr lang="en-US" altLang="en-US" dirty="0"/>
              <a:t> Such an interface is known as a </a:t>
            </a:r>
            <a:r>
              <a:rPr lang="en-US" altLang="en-US" b="1" i="1" dirty="0"/>
              <a:t>functional interface</a:t>
            </a:r>
            <a:r>
              <a:rPr lang="en-US" altLang="en-US" dirty="0"/>
              <a:t>, or a </a:t>
            </a:r>
            <a:r>
              <a:rPr lang="en-US" altLang="en-US" b="1" i="1" dirty="0"/>
              <a:t>Single Abstract Method</a:t>
            </a:r>
            <a:r>
              <a:rPr lang="en-US" altLang="en-US" b="1" dirty="0"/>
              <a:t> (SAM) </a:t>
            </a:r>
            <a:r>
              <a:rPr lang="en-US" altLang="en-US" dirty="0"/>
              <a:t>interface. </a:t>
            </a:r>
          </a:p>
        </p:txBody>
      </p:sp>
    </p:spTree>
    <p:extLst>
      <p:ext uri="{BB962C8B-B14F-4D97-AF65-F5344CB8AC3E}">
        <p14:creationId xmlns:p14="http://schemas.microsoft.com/office/powerpoint/2010/main" val="661770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5EF06D8-8206-4F26-B237-9EF641717B21}" type="slidenum">
              <a:rPr lang="en-US" altLang="en-US" sz="1400"/>
              <a:pPr>
                <a:spcBef>
                  <a:spcPct val="0"/>
                </a:spcBef>
                <a:buClrTx/>
                <a:buSzTx/>
                <a:buFontTx/>
                <a:buNone/>
              </a:pPr>
              <a:t>23</a:t>
            </a:fld>
            <a:endParaRPr lang="en-US" altLang="en-US" sz="1400"/>
          </a:p>
        </p:txBody>
      </p:sp>
      <p:sp>
        <p:nvSpPr>
          <p:cNvPr id="32771" name="Rectangle 2"/>
          <p:cNvSpPr>
            <a:spLocks noGrp="1" noChangeArrowheads="1"/>
          </p:cNvSpPr>
          <p:nvPr>
            <p:ph type="title"/>
          </p:nvPr>
        </p:nvSpPr>
        <p:spPr>
          <a:xfrm>
            <a:off x="323528" y="304800"/>
            <a:ext cx="4248472" cy="609600"/>
          </a:xfrm>
        </p:spPr>
        <p:txBody>
          <a:bodyPr/>
          <a:lstStyle/>
          <a:p>
            <a:r>
              <a:rPr lang="en-US" altLang="en-US" sz="5400" dirty="0" err="1">
                <a:solidFill>
                  <a:srgbClr val="C00000"/>
                </a:solidFill>
              </a:rPr>
              <a:t>MouseEvent</a:t>
            </a:r>
            <a:endParaRPr lang="en-US" altLang="en-US" sz="5400" dirty="0">
              <a:solidFill>
                <a:srgbClr val="C00000"/>
              </a:solidFill>
            </a:endParaRPr>
          </a:p>
        </p:txBody>
      </p:sp>
      <p:sp>
        <p:nvSpPr>
          <p:cNvPr id="32772"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2773"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3277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6" y="1484784"/>
            <a:ext cx="8978900" cy="432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8688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8F99B0C-9986-4AF1-B92E-52306BA36F33}" type="slidenum">
              <a:rPr lang="en-US" altLang="en-US" sz="1400"/>
              <a:pPr>
                <a:spcBef>
                  <a:spcPct val="0"/>
                </a:spcBef>
                <a:buClrTx/>
                <a:buSzTx/>
                <a:buFontTx/>
                <a:buNone/>
              </a:pPr>
              <a:t>24</a:t>
            </a:fld>
            <a:endParaRPr lang="en-US" altLang="en-US" sz="1400"/>
          </a:p>
        </p:txBody>
      </p:sp>
      <p:sp>
        <p:nvSpPr>
          <p:cNvPr id="33795" name="Rectangle 2"/>
          <p:cNvSpPr>
            <a:spLocks noGrp="1" noChangeArrowheads="1"/>
          </p:cNvSpPr>
          <p:nvPr>
            <p:ph type="title"/>
          </p:nvPr>
        </p:nvSpPr>
        <p:spPr>
          <a:xfrm>
            <a:off x="251520" y="188640"/>
            <a:ext cx="6550496" cy="792088"/>
          </a:xfrm>
        </p:spPr>
        <p:txBody>
          <a:bodyPr/>
          <a:lstStyle/>
          <a:p>
            <a:r>
              <a:rPr lang="en-US" altLang="en-US" sz="5400" dirty="0"/>
              <a:t>The </a:t>
            </a:r>
            <a:r>
              <a:rPr lang="en-US" altLang="en-US" sz="5400" dirty="0" err="1">
                <a:solidFill>
                  <a:srgbClr val="C00000"/>
                </a:solidFill>
              </a:rPr>
              <a:t>KeyEvent</a:t>
            </a:r>
            <a:r>
              <a:rPr lang="en-US" altLang="en-US" sz="6000" dirty="0">
                <a:solidFill>
                  <a:srgbClr val="C00000"/>
                </a:solidFill>
              </a:rPr>
              <a:t> </a:t>
            </a:r>
            <a:r>
              <a:rPr lang="en-US" altLang="en-US" sz="5400" dirty="0"/>
              <a:t>Class</a:t>
            </a:r>
          </a:p>
        </p:txBody>
      </p:sp>
      <p:sp>
        <p:nvSpPr>
          <p:cNvPr id="33796"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3380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07840"/>
            <a:ext cx="8928992" cy="306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6334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4E6907E-A96A-49A2-8BA5-D960AB194DF2}" type="slidenum">
              <a:rPr lang="en-US" altLang="en-US" sz="1400"/>
              <a:pPr>
                <a:spcBef>
                  <a:spcPct val="0"/>
                </a:spcBef>
                <a:buClrTx/>
                <a:buSzTx/>
                <a:buFontTx/>
                <a:buNone/>
              </a:pPr>
              <a:t>25</a:t>
            </a:fld>
            <a:endParaRPr lang="en-US" altLang="en-US" sz="1400"/>
          </a:p>
        </p:txBody>
      </p:sp>
      <p:sp>
        <p:nvSpPr>
          <p:cNvPr id="34819" name="Rectangle 2"/>
          <p:cNvSpPr>
            <a:spLocks noGrp="1" noChangeArrowheads="1"/>
          </p:cNvSpPr>
          <p:nvPr>
            <p:ph type="title"/>
          </p:nvPr>
        </p:nvSpPr>
        <p:spPr>
          <a:xfrm>
            <a:off x="323528" y="116632"/>
            <a:ext cx="7772400" cy="864096"/>
          </a:xfrm>
        </p:spPr>
        <p:txBody>
          <a:bodyPr/>
          <a:lstStyle/>
          <a:p>
            <a:r>
              <a:rPr lang="en-US" altLang="en-US" sz="5400" dirty="0"/>
              <a:t>The </a:t>
            </a:r>
            <a:r>
              <a:rPr lang="en-US" altLang="en-US" sz="5400" dirty="0" err="1">
                <a:solidFill>
                  <a:srgbClr val="C00000"/>
                </a:solidFill>
              </a:rPr>
              <a:t>KeyCode</a:t>
            </a:r>
            <a:r>
              <a:rPr lang="en-US" altLang="en-US" sz="5400" dirty="0">
                <a:solidFill>
                  <a:srgbClr val="C00000"/>
                </a:solidFill>
              </a:rPr>
              <a:t> </a:t>
            </a:r>
            <a:r>
              <a:rPr lang="en-US" altLang="en-US" sz="5400" dirty="0"/>
              <a:t>Constants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348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484784"/>
            <a:ext cx="8883650" cy="413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30783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54126"/>
            <a:ext cx="6226175" cy="415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3011"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4454F84-3E2D-421C-BF9A-E4FE587FAADD}" type="slidenum">
              <a:rPr lang="en-US" altLang="en-US" sz="1400"/>
              <a:pPr>
                <a:spcBef>
                  <a:spcPct val="0"/>
                </a:spcBef>
                <a:buClrTx/>
                <a:buSzTx/>
                <a:buFontTx/>
                <a:buNone/>
              </a:pPr>
              <a:t>26</a:t>
            </a:fld>
            <a:endParaRPr lang="en-US" altLang="en-US" sz="1400"/>
          </a:p>
        </p:txBody>
      </p:sp>
      <p:sp>
        <p:nvSpPr>
          <p:cNvPr id="43012" name="Rectangle 2"/>
          <p:cNvSpPr>
            <a:spLocks noGrp="1" noChangeArrowheads="1"/>
          </p:cNvSpPr>
          <p:nvPr>
            <p:ph type="title"/>
          </p:nvPr>
        </p:nvSpPr>
        <p:spPr>
          <a:xfrm>
            <a:off x="327992" y="218728"/>
            <a:ext cx="7772400" cy="762000"/>
          </a:xfrm>
          <a:noFill/>
        </p:spPr>
        <p:txBody>
          <a:bodyPr/>
          <a:lstStyle/>
          <a:p>
            <a:r>
              <a:rPr lang="en-US" altLang="en-US" sz="5400" b="1" dirty="0"/>
              <a:t>Case Study: Bouncing Ball</a:t>
            </a:r>
            <a:endParaRPr lang="en-US" altLang="en-US" sz="5400"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30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31726"/>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1231726"/>
            <a:ext cx="2381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231726"/>
            <a:ext cx="23828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 name="AutoShape 7">
            <a:hlinkClick r:id="" action="ppaction://noaction" highlightClick="1"/>
          </p:cNvPr>
          <p:cNvSpPr>
            <a:spLocks noChangeArrowheads="1"/>
          </p:cNvSpPr>
          <p:nvPr/>
        </p:nvSpPr>
        <p:spPr bwMode="auto">
          <a:xfrm>
            <a:off x="7388225" y="4191000"/>
            <a:ext cx="16764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solidFill>
                  <a:schemeClr val="accent1"/>
                </a:solidFill>
                <a:latin typeface="Book Antiqua" pitchFamily="18" charset="0"/>
                <a:hlinkClick r:id="rId6" action="ppaction://program"/>
              </a:rPr>
              <a:t>BallPane</a:t>
            </a:r>
            <a:endParaRPr lang="en-US" altLang="en-US">
              <a:solidFill>
                <a:schemeClr val="accent1"/>
              </a:solidFill>
            </a:endParaRPr>
          </a:p>
        </p:txBody>
      </p:sp>
      <p:sp>
        <p:nvSpPr>
          <p:cNvPr id="18" name="AutoShape 7">
            <a:hlinkClick r:id="" action="ppaction://noaction" highlightClick="1"/>
          </p:cNvPr>
          <p:cNvSpPr>
            <a:spLocks noChangeArrowheads="1"/>
          </p:cNvSpPr>
          <p:nvPr/>
        </p:nvSpPr>
        <p:spPr bwMode="auto">
          <a:xfrm>
            <a:off x="6372225" y="4953000"/>
            <a:ext cx="272732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solidFill>
                  <a:schemeClr val="accent1"/>
                </a:solidFill>
                <a:latin typeface="Book Antiqua" pitchFamily="18" charset="0"/>
                <a:hlinkClick r:id="rId7" action="ppaction://program"/>
              </a:rPr>
              <a:t>BounceBallControl</a:t>
            </a:r>
            <a:endParaRPr lang="en-US" altLang="en-US">
              <a:solidFill>
                <a:schemeClr val="accent1"/>
              </a:solidFill>
            </a:endParaRPr>
          </a:p>
        </p:txBody>
      </p:sp>
    </p:spTree>
    <p:extLst>
      <p:ext uri="{BB962C8B-B14F-4D97-AF65-F5344CB8AC3E}">
        <p14:creationId xmlns:p14="http://schemas.microsoft.com/office/powerpoint/2010/main" val="425984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B04909C-DC8E-4F6E-BC2E-33734565171F}" type="slidenum">
              <a:rPr lang="en-US" altLang="en-US" sz="1400"/>
              <a:pPr>
                <a:spcBef>
                  <a:spcPct val="0"/>
                </a:spcBef>
                <a:buClrTx/>
                <a:buSzTx/>
                <a:buFontTx/>
                <a:buNone/>
              </a:pPr>
              <a:t>3</a:t>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953521A9-D3B9-4246-AD2A-6ED74B6C9696}" type="slidenum">
              <a:rPr lang="en-US" altLang="en-US" sz="1400"/>
              <a:pPr algn="r">
                <a:spcBef>
                  <a:spcPct val="0"/>
                </a:spcBef>
                <a:buClrTx/>
                <a:buSzTx/>
                <a:buFontTx/>
                <a:buNone/>
              </a:pPr>
              <a:t>3</a:t>
            </a:fld>
            <a:endParaRPr lang="en-US" altLang="en-US" sz="1400"/>
          </a:p>
        </p:txBody>
      </p:sp>
      <p:sp>
        <p:nvSpPr>
          <p:cNvPr id="8196" name="Rectangle 2"/>
          <p:cNvSpPr>
            <a:spLocks noGrp="1" noChangeArrowheads="1"/>
          </p:cNvSpPr>
          <p:nvPr>
            <p:ph type="title" idx="4294967295"/>
          </p:nvPr>
        </p:nvSpPr>
        <p:spPr>
          <a:xfrm>
            <a:off x="251520" y="260648"/>
            <a:ext cx="7108825" cy="685800"/>
          </a:xfrm>
        </p:spPr>
        <p:txBody>
          <a:bodyPr/>
          <a:lstStyle/>
          <a:p>
            <a:r>
              <a:rPr lang="en-US" altLang="en-US" sz="5400" dirty="0"/>
              <a:t>Handling GUI Events</a:t>
            </a:r>
            <a:endParaRPr lang="en-US" altLang="en-US" sz="5400" dirty="0">
              <a:solidFill>
                <a:schemeClr val="tx1"/>
              </a:solidFill>
              <a:latin typeface="Book Antiqua" pitchFamily="18" charset="0"/>
              <a:hlinkClick r:id="rId2" action="ppaction://program"/>
            </a:endParaRPr>
          </a:p>
        </p:txBody>
      </p:sp>
      <p:sp>
        <p:nvSpPr>
          <p:cNvPr id="8197" name="Rectangle 3"/>
          <p:cNvSpPr>
            <a:spLocks noGrp="1" noChangeArrowheads="1"/>
          </p:cNvSpPr>
          <p:nvPr>
            <p:ph type="body" idx="4294967295"/>
          </p:nvPr>
        </p:nvSpPr>
        <p:spPr>
          <a:xfrm>
            <a:off x="244251" y="1451992"/>
            <a:ext cx="8582118" cy="1905000"/>
          </a:xfrm>
        </p:spPr>
        <p:txBody>
          <a:bodyPr/>
          <a:lstStyle/>
          <a:p>
            <a:r>
              <a:rPr lang="en-US" altLang="en-US" sz="3600" dirty="0"/>
              <a:t> </a:t>
            </a:r>
            <a:r>
              <a:rPr lang="en-US" altLang="en-US" sz="3600" b="1" dirty="0">
                <a:solidFill>
                  <a:srgbClr val="C00000"/>
                </a:solidFill>
              </a:rPr>
              <a:t>Source object </a:t>
            </a:r>
            <a:r>
              <a:rPr lang="en-US" altLang="en-US" sz="3600" dirty="0"/>
              <a:t>(e.g., button)</a:t>
            </a:r>
          </a:p>
          <a:p>
            <a:r>
              <a:rPr lang="en-US" altLang="en-US" sz="3600" dirty="0"/>
              <a:t> </a:t>
            </a:r>
            <a:r>
              <a:rPr lang="en-US" altLang="en-US" sz="3600" b="1" dirty="0">
                <a:solidFill>
                  <a:srgbClr val="C00000"/>
                </a:solidFill>
              </a:rPr>
              <a:t>Listener object </a:t>
            </a:r>
            <a:r>
              <a:rPr lang="en-US" altLang="en-US" sz="3600" dirty="0"/>
              <a:t>contains a method for processing the event.</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3" y="3933056"/>
            <a:ext cx="885561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75604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69A54C8-1495-4554-9EDB-1701BE2FB75C}" type="slidenum">
              <a:rPr lang="en-US" altLang="en-US" sz="1400"/>
              <a:pPr>
                <a:spcBef>
                  <a:spcPct val="0"/>
                </a:spcBef>
                <a:buClrTx/>
                <a:buSzTx/>
                <a:buFontTx/>
                <a:buNone/>
              </a:pPr>
              <a:t>4</a:t>
            </a:fld>
            <a:endParaRPr lang="en-US" altLang="en-US" sz="1400"/>
          </a:p>
        </p:txBody>
      </p:sp>
      <p:sp>
        <p:nvSpPr>
          <p:cNvPr id="12291" name="Rectangle 2"/>
          <p:cNvSpPr>
            <a:spLocks noGrp="1" noChangeArrowheads="1"/>
          </p:cNvSpPr>
          <p:nvPr>
            <p:ph type="title"/>
          </p:nvPr>
        </p:nvSpPr>
        <p:spPr>
          <a:xfrm>
            <a:off x="323528" y="332656"/>
            <a:ext cx="2736304" cy="648072"/>
          </a:xfrm>
          <a:noFill/>
        </p:spPr>
        <p:txBody>
          <a:bodyPr/>
          <a:lstStyle/>
          <a:p>
            <a:r>
              <a:rPr lang="en-US" altLang="en-US" sz="5400" dirty="0"/>
              <a:t>Events</a:t>
            </a:r>
          </a:p>
        </p:txBody>
      </p:sp>
      <p:sp>
        <p:nvSpPr>
          <p:cNvPr id="12292" name="Rectangle 3"/>
          <p:cNvSpPr>
            <a:spLocks noGrp="1" noChangeArrowheads="1"/>
          </p:cNvSpPr>
          <p:nvPr>
            <p:ph type="body" idx="1"/>
          </p:nvPr>
        </p:nvSpPr>
        <p:spPr>
          <a:xfrm>
            <a:off x="381000" y="1268760"/>
            <a:ext cx="8655496" cy="4495800"/>
          </a:xfrm>
          <a:noFill/>
        </p:spPr>
        <p:txBody>
          <a:bodyPr/>
          <a:lstStyle/>
          <a:p>
            <a:pPr>
              <a:spcBef>
                <a:spcPts val="1800"/>
              </a:spcBef>
            </a:pPr>
            <a:r>
              <a:rPr lang="en-US" altLang="en-US" sz="4000" dirty="0"/>
              <a:t> An </a:t>
            </a:r>
            <a:r>
              <a:rPr lang="en-US" altLang="en-US" sz="4000" b="1" i="1" dirty="0">
                <a:solidFill>
                  <a:srgbClr val="C00000"/>
                </a:solidFill>
              </a:rPr>
              <a:t>event</a:t>
            </a:r>
            <a:r>
              <a:rPr lang="en-US" altLang="en-US" sz="4000" dirty="0">
                <a:solidFill>
                  <a:srgbClr val="C00000"/>
                </a:solidFill>
              </a:rPr>
              <a:t> </a:t>
            </a:r>
            <a:r>
              <a:rPr lang="en-US" altLang="en-US" sz="4000" dirty="0"/>
              <a:t>can be defined as a type of signal to the program that something has happened. </a:t>
            </a:r>
          </a:p>
          <a:p>
            <a:pPr>
              <a:spcBef>
                <a:spcPts val="1800"/>
              </a:spcBef>
            </a:pPr>
            <a:r>
              <a:rPr lang="en-US" altLang="en-US" sz="4000" dirty="0"/>
              <a:t> The event is generated by external user actions such as mouse movements, mouse clicks, or keystrokes.</a:t>
            </a:r>
          </a:p>
        </p:txBody>
      </p:sp>
    </p:spTree>
    <p:extLst>
      <p:ext uri="{BB962C8B-B14F-4D97-AF65-F5344CB8AC3E}">
        <p14:creationId xmlns:p14="http://schemas.microsoft.com/office/powerpoint/2010/main" val="351987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824E2EE-2076-4AEF-A4DD-362FA5989D75}" type="slidenum">
              <a:rPr lang="en-US" altLang="en-US" sz="1400"/>
              <a:pPr>
                <a:spcBef>
                  <a:spcPct val="0"/>
                </a:spcBef>
                <a:buClrTx/>
                <a:buSzTx/>
                <a:buFontTx/>
                <a:buNone/>
              </a:pPr>
              <a:t>5</a:t>
            </a:fld>
            <a:endParaRPr lang="en-US" altLang="en-US" sz="1400"/>
          </a:p>
        </p:txBody>
      </p:sp>
      <p:sp>
        <p:nvSpPr>
          <p:cNvPr id="13315" name="Rectangle 2"/>
          <p:cNvSpPr>
            <a:spLocks noGrp="1" noChangeArrowheads="1"/>
          </p:cNvSpPr>
          <p:nvPr>
            <p:ph type="title"/>
          </p:nvPr>
        </p:nvSpPr>
        <p:spPr>
          <a:xfrm>
            <a:off x="323528" y="260648"/>
            <a:ext cx="4824536" cy="720080"/>
          </a:xfrm>
          <a:noFill/>
        </p:spPr>
        <p:txBody>
          <a:bodyPr/>
          <a:lstStyle/>
          <a:p>
            <a:r>
              <a:rPr lang="en-US" altLang="en-US" sz="5400" dirty="0">
                <a:solidFill>
                  <a:srgbClr val="C00000"/>
                </a:solidFill>
              </a:rPr>
              <a:t>Event</a:t>
            </a:r>
            <a:r>
              <a:rPr lang="en-US" altLang="en-US" sz="5400" dirty="0"/>
              <a:t> Classes</a:t>
            </a:r>
            <a:endParaRPr lang="en-US" altLang="en-US" sz="5400" b="1" dirty="0"/>
          </a:p>
        </p:txBody>
      </p:sp>
      <p:sp>
        <p:nvSpPr>
          <p:cNvPr id="2"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33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57350"/>
            <a:ext cx="8922661" cy="414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4152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056D9B6-A813-42EA-B49B-D4E16D3DD7DD}" type="slidenum">
              <a:rPr lang="en-US" altLang="en-US" sz="1400"/>
              <a:pPr>
                <a:spcBef>
                  <a:spcPct val="0"/>
                </a:spcBef>
                <a:buClrTx/>
                <a:buSzTx/>
                <a:buFontTx/>
                <a:buNone/>
              </a:pPr>
              <a:t>6</a:t>
            </a:fld>
            <a:endParaRPr lang="en-US" altLang="en-US" sz="1400"/>
          </a:p>
        </p:txBody>
      </p:sp>
      <p:sp>
        <p:nvSpPr>
          <p:cNvPr id="14339" name="Rectangle 2"/>
          <p:cNvSpPr>
            <a:spLocks noGrp="1" noChangeArrowheads="1"/>
          </p:cNvSpPr>
          <p:nvPr>
            <p:ph type="title"/>
          </p:nvPr>
        </p:nvSpPr>
        <p:spPr>
          <a:xfrm>
            <a:off x="251520" y="188640"/>
            <a:ext cx="5544616" cy="792088"/>
          </a:xfrm>
          <a:noFill/>
        </p:spPr>
        <p:txBody>
          <a:bodyPr/>
          <a:lstStyle/>
          <a:p>
            <a:r>
              <a:rPr lang="en-US" altLang="en-US" sz="5400" dirty="0"/>
              <a:t>Event Information</a:t>
            </a:r>
          </a:p>
        </p:txBody>
      </p:sp>
      <p:sp>
        <p:nvSpPr>
          <p:cNvPr id="14340" name="Rectangle 3"/>
          <p:cNvSpPr>
            <a:spLocks noGrp="1" noChangeArrowheads="1"/>
          </p:cNvSpPr>
          <p:nvPr>
            <p:ph type="body" idx="1"/>
          </p:nvPr>
        </p:nvSpPr>
        <p:spPr>
          <a:xfrm>
            <a:off x="107504" y="1196752"/>
            <a:ext cx="8807896" cy="4899248"/>
          </a:xfrm>
          <a:noFill/>
        </p:spPr>
        <p:txBody>
          <a:bodyPr/>
          <a:lstStyle/>
          <a:p>
            <a:r>
              <a:rPr lang="en-US" altLang="en-US" dirty="0">
                <a:cs typeface="Times New Roman" pitchFamily="18" charset="0"/>
              </a:rPr>
              <a:t> An event object contains whatever properties are pertinent to the event. </a:t>
            </a:r>
          </a:p>
          <a:p>
            <a:r>
              <a:rPr lang="en-US" altLang="en-US" dirty="0">
                <a:cs typeface="Times New Roman" pitchFamily="18" charset="0"/>
              </a:rPr>
              <a:t> You can identify the source object of the event using the </a:t>
            </a:r>
            <a:r>
              <a:rPr lang="en-US" altLang="en-US" b="1" dirty="0" err="1">
                <a:solidFill>
                  <a:srgbClr val="C00000"/>
                </a:solidFill>
                <a:cs typeface="Times New Roman" pitchFamily="18" charset="0"/>
              </a:rPr>
              <a:t>getSource</a:t>
            </a:r>
            <a:r>
              <a:rPr lang="en-US" altLang="en-US" b="1" dirty="0">
                <a:solidFill>
                  <a:srgbClr val="C00000"/>
                </a:solidFill>
                <a:cs typeface="Times New Roman" pitchFamily="18" charset="0"/>
              </a:rPr>
              <a:t>() </a:t>
            </a:r>
            <a:r>
              <a:rPr lang="en-US" altLang="en-US" dirty="0">
                <a:cs typeface="Times New Roman" pitchFamily="18" charset="0"/>
              </a:rPr>
              <a:t>instance method in the </a:t>
            </a:r>
            <a:r>
              <a:rPr lang="en-US" altLang="en-US" b="1" dirty="0" err="1">
                <a:solidFill>
                  <a:srgbClr val="C00000"/>
                </a:solidFill>
                <a:cs typeface="Times New Roman" pitchFamily="18" charset="0"/>
              </a:rPr>
              <a:t>EventObject</a:t>
            </a:r>
            <a:r>
              <a:rPr lang="en-US" altLang="en-US" b="1" dirty="0">
                <a:solidFill>
                  <a:srgbClr val="C00000"/>
                </a:solidFill>
                <a:cs typeface="Times New Roman" pitchFamily="18" charset="0"/>
              </a:rPr>
              <a:t> </a:t>
            </a:r>
            <a:r>
              <a:rPr lang="en-US" altLang="en-US" dirty="0">
                <a:cs typeface="Times New Roman" pitchFamily="18" charset="0"/>
              </a:rPr>
              <a:t>class. </a:t>
            </a:r>
          </a:p>
          <a:p>
            <a:r>
              <a:rPr lang="en-US" altLang="en-US" dirty="0">
                <a:cs typeface="Times New Roman" pitchFamily="18" charset="0"/>
              </a:rPr>
              <a:t> The subclasses of </a:t>
            </a:r>
            <a:r>
              <a:rPr lang="en-US" altLang="en-US" b="1" dirty="0" err="1">
                <a:solidFill>
                  <a:srgbClr val="C00000"/>
                </a:solidFill>
                <a:cs typeface="Times New Roman" pitchFamily="18" charset="0"/>
              </a:rPr>
              <a:t>EventObject</a:t>
            </a:r>
            <a:r>
              <a:rPr lang="en-US" altLang="en-US" dirty="0">
                <a:solidFill>
                  <a:srgbClr val="C00000"/>
                </a:solidFill>
                <a:cs typeface="Times New Roman" pitchFamily="18" charset="0"/>
              </a:rPr>
              <a:t> </a:t>
            </a:r>
            <a:r>
              <a:rPr lang="en-US" altLang="en-US" dirty="0">
                <a:cs typeface="Times New Roman" pitchFamily="18" charset="0"/>
              </a:rPr>
              <a:t>deal with special types of events, such as button actions, window events, component events, mouse movements, and keystrokes. </a:t>
            </a:r>
          </a:p>
        </p:txBody>
      </p:sp>
    </p:spTree>
    <p:extLst>
      <p:ext uri="{BB962C8B-B14F-4D97-AF65-F5344CB8AC3E}">
        <p14:creationId xmlns:p14="http://schemas.microsoft.com/office/powerpoint/2010/main" val="212285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073E14D-41B3-4C95-948A-9B556E825C7C}" type="slidenum">
              <a:rPr lang="en-US" altLang="en-US" sz="1400"/>
              <a:pPr>
                <a:spcBef>
                  <a:spcPct val="0"/>
                </a:spcBef>
                <a:buClrTx/>
                <a:buSzTx/>
                <a:buFontTx/>
                <a:buNone/>
              </a:pPr>
              <a:t>7</a:t>
            </a:fld>
            <a:endParaRPr lang="en-US" altLang="en-US" sz="1400"/>
          </a:p>
        </p:txBody>
      </p:sp>
      <p:sp>
        <p:nvSpPr>
          <p:cNvPr id="15363" name="Rectangle 2"/>
          <p:cNvSpPr>
            <a:spLocks noGrp="1" noChangeArrowheads="1"/>
          </p:cNvSpPr>
          <p:nvPr>
            <p:ph type="title"/>
          </p:nvPr>
        </p:nvSpPr>
        <p:spPr>
          <a:xfrm>
            <a:off x="381000" y="494184"/>
            <a:ext cx="8382000" cy="990600"/>
          </a:xfrm>
          <a:noFill/>
        </p:spPr>
        <p:txBody>
          <a:bodyPr/>
          <a:lstStyle/>
          <a:p>
            <a:r>
              <a:rPr lang="en-US" altLang="en-US" sz="5400" dirty="0"/>
              <a:t>Selected User Actions and Handlers</a:t>
            </a:r>
            <a:endParaRPr lang="en-US" altLang="en-US" sz="5400" dirty="0">
              <a:solidFill>
                <a:schemeClr val="tx1"/>
              </a:solidFill>
              <a:latin typeface="Book Antiqua" pitchFamily="18" charset="0"/>
            </a:endParaRP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3016"/>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1010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8B10C0E-4648-4B4A-BC91-197F8604285A}" type="slidenum">
              <a:rPr lang="en-US" altLang="en-US" sz="1400"/>
              <a:pPr>
                <a:spcBef>
                  <a:spcPct val="0"/>
                </a:spcBef>
                <a:buClrTx/>
                <a:buSzTx/>
                <a:buFontTx/>
                <a:buNone/>
              </a:pPr>
              <a:t>8</a:t>
            </a:fld>
            <a:endParaRPr lang="en-US" altLang="en-US" sz="1400"/>
          </a:p>
        </p:txBody>
      </p:sp>
      <p:sp>
        <p:nvSpPr>
          <p:cNvPr id="16387" name="Rectangle 2"/>
          <p:cNvSpPr>
            <a:spLocks noGrp="1" noChangeArrowheads="1"/>
          </p:cNvSpPr>
          <p:nvPr>
            <p:ph type="title"/>
          </p:nvPr>
        </p:nvSpPr>
        <p:spPr>
          <a:xfrm>
            <a:off x="251520" y="260648"/>
            <a:ext cx="7772400" cy="685800"/>
          </a:xfrm>
        </p:spPr>
        <p:txBody>
          <a:bodyPr/>
          <a:lstStyle/>
          <a:p>
            <a:r>
              <a:rPr lang="en-US" altLang="en-US" sz="5400" dirty="0"/>
              <a:t>The Delegation Model</a:t>
            </a:r>
            <a:endParaRPr lang="en-US" altLang="en-US" sz="5400" b="1" dirty="0"/>
          </a:p>
        </p:txBody>
      </p:sp>
      <p:sp>
        <p:nvSpPr>
          <p:cNvPr id="16388"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8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0"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1"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2"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3"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 name="Rectangle 11"/>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 y="1304479"/>
            <a:ext cx="84296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811488"/>
            <a:ext cx="89535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5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378A113-9F00-4083-B8CC-7026822F01B1}" type="slidenum">
              <a:rPr lang="en-US" altLang="en-US" sz="1400"/>
              <a:pPr>
                <a:spcBef>
                  <a:spcPct val="0"/>
                </a:spcBef>
                <a:buClrTx/>
                <a:buSzTx/>
                <a:buFontTx/>
                <a:buNone/>
              </a:pPr>
              <a:t>9</a:t>
            </a:fld>
            <a:endParaRPr lang="en-US" altLang="en-US" sz="1400"/>
          </a:p>
        </p:txBody>
      </p:sp>
      <p:sp>
        <p:nvSpPr>
          <p:cNvPr id="17411" name="Rectangle 2"/>
          <p:cNvSpPr>
            <a:spLocks noGrp="1" noChangeArrowheads="1"/>
          </p:cNvSpPr>
          <p:nvPr>
            <p:ph type="title"/>
          </p:nvPr>
        </p:nvSpPr>
        <p:spPr>
          <a:xfrm>
            <a:off x="281880" y="260648"/>
            <a:ext cx="8610600" cy="648072"/>
          </a:xfrm>
        </p:spPr>
        <p:txBody>
          <a:bodyPr/>
          <a:lstStyle/>
          <a:p>
            <a:r>
              <a:rPr lang="en-US" altLang="en-US" sz="4800" dirty="0"/>
              <a:t>The Delegation Model: Example</a:t>
            </a:r>
            <a:endParaRPr lang="en-US" altLang="en-US" sz="4800" b="1" dirty="0"/>
          </a:p>
        </p:txBody>
      </p:sp>
      <p:sp>
        <p:nvSpPr>
          <p:cNvPr id="17412"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3"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4" name="Text Box 7"/>
          <p:cNvSpPr txBox="1">
            <a:spLocks noChangeArrowheads="1"/>
          </p:cNvSpPr>
          <p:nvPr/>
        </p:nvSpPr>
        <p:spPr bwMode="auto">
          <a:xfrm>
            <a:off x="228600" y="2667000"/>
            <a:ext cx="8610600" cy="2062103"/>
          </a:xfrm>
          <a:prstGeom prst="rect">
            <a:avLst/>
          </a:prstGeom>
          <a:solidFill>
            <a:schemeClr val="accent1">
              <a:alpha val="27000"/>
            </a:schemeClr>
          </a:solidFill>
          <a:ln>
            <a:noFill/>
          </a:ln>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dirty="0">
                <a:latin typeface="+mn-lt"/>
                <a:cs typeface="Courier New" pitchFamily="49" charset="0"/>
              </a:rPr>
              <a:t>Button </a:t>
            </a:r>
            <a:r>
              <a:rPr lang="en-US" altLang="en-US" dirty="0" err="1">
                <a:latin typeface="+mn-lt"/>
                <a:cs typeface="Courier New" pitchFamily="49" charset="0"/>
              </a:rPr>
              <a:t>btOK</a:t>
            </a:r>
            <a:r>
              <a:rPr lang="en-US" altLang="en-US" dirty="0">
                <a:latin typeface="+mn-lt"/>
                <a:cs typeface="Courier New" pitchFamily="49" charset="0"/>
              </a:rPr>
              <a:t> = new Button("OK");</a:t>
            </a:r>
          </a:p>
          <a:p>
            <a:pPr>
              <a:spcBef>
                <a:spcPct val="50000"/>
              </a:spcBef>
              <a:buClrTx/>
              <a:buSzTx/>
              <a:buFontTx/>
              <a:buNone/>
            </a:pPr>
            <a:r>
              <a:rPr lang="en-US" altLang="en-US" dirty="0" err="1">
                <a:latin typeface="+mn-lt"/>
                <a:cs typeface="Courier New" pitchFamily="49" charset="0"/>
              </a:rPr>
              <a:t>OKHandlerClass</a:t>
            </a:r>
            <a:r>
              <a:rPr lang="en-US" altLang="en-US" dirty="0">
                <a:latin typeface="+mn-lt"/>
                <a:cs typeface="Courier New" pitchFamily="49" charset="0"/>
              </a:rPr>
              <a:t> handler = new </a:t>
            </a:r>
            <a:r>
              <a:rPr lang="en-US" altLang="en-US" dirty="0" err="1">
                <a:latin typeface="+mn-lt"/>
                <a:cs typeface="Courier New" pitchFamily="49" charset="0"/>
              </a:rPr>
              <a:t>OKHandlerClass</a:t>
            </a:r>
            <a:r>
              <a:rPr lang="en-US" altLang="en-US" dirty="0">
                <a:latin typeface="+mn-lt"/>
                <a:cs typeface="Courier New" pitchFamily="49" charset="0"/>
              </a:rPr>
              <a:t>();</a:t>
            </a:r>
            <a:endParaRPr lang="en-US" altLang="en-US" dirty="0">
              <a:latin typeface="+mn-lt"/>
              <a:cs typeface="Times New Roman" pitchFamily="18" charset="0"/>
            </a:endParaRPr>
          </a:p>
          <a:p>
            <a:pPr>
              <a:spcBef>
                <a:spcPct val="50000"/>
              </a:spcBef>
              <a:buClrTx/>
              <a:buSzTx/>
              <a:buFontTx/>
              <a:buNone/>
            </a:pPr>
            <a:r>
              <a:rPr lang="en-US" altLang="en-US" dirty="0" err="1">
                <a:latin typeface="+mn-lt"/>
                <a:cs typeface="Courier New" pitchFamily="49" charset="0"/>
              </a:rPr>
              <a:t>btOK.</a:t>
            </a:r>
            <a:r>
              <a:rPr lang="en-US" altLang="en-US" b="1" dirty="0" err="1">
                <a:solidFill>
                  <a:srgbClr val="C00000"/>
                </a:solidFill>
                <a:latin typeface="+mn-lt"/>
                <a:cs typeface="Courier New" pitchFamily="49" charset="0"/>
              </a:rPr>
              <a:t>setOnAction</a:t>
            </a:r>
            <a:r>
              <a:rPr lang="en-US" altLang="en-US" dirty="0">
                <a:latin typeface="+mn-lt"/>
                <a:cs typeface="Courier New" pitchFamily="49" charset="0"/>
              </a:rPr>
              <a:t>(handler);</a:t>
            </a:r>
          </a:p>
        </p:txBody>
      </p:sp>
    </p:spTree>
    <p:extLst>
      <p:ext uri="{BB962C8B-B14F-4D97-AF65-F5344CB8AC3E}">
        <p14:creationId xmlns:p14="http://schemas.microsoft.com/office/powerpoint/2010/main" val="1852487256"/>
      </p:ext>
    </p:extLst>
  </p:cSld>
  <p:clrMapOvr>
    <a:masterClrMapping/>
  </p:clrMapOvr>
</p:sld>
</file>

<file path=ppt/theme/theme1.xml><?xml version="1.0" encoding="utf-8"?>
<a:theme xmlns:a="http://schemas.openxmlformats.org/drawingml/2006/main" name="Templ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Templet</Template>
  <TotalTime>2194</TotalTime>
  <Words>1067</Words>
  <Application>Microsoft Office PowerPoint</Application>
  <PresentationFormat>On-screen Show (4:3)</PresentationFormat>
  <Paragraphs>129</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Book Antiqua</vt:lpstr>
      <vt:lpstr>Calibri</vt:lpstr>
      <vt:lpstr>Courier</vt:lpstr>
      <vt:lpstr>Courier New</vt:lpstr>
      <vt:lpstr>Monotype Sorts</vt:lpstr>
      <vt:lpstr>Times New Roman</vt:lpstr>
      <vt:lpstr>Wingdings</vt:lpstr>
      <vt:lpstr>Templet</vt:lpstr>
      <vt:lpstr>Event-Driven Programming</vt:lpstr>
      <vt:lpstr>Procedural vs. Event-Driven Programming</vt:lpstr>
      <vt:lpstr>Handling GUI Events</vt:lpstr>
      <vt:lpstr>Events</vt:lpstr>
      <vt:lpstr>Event Classes</vt:lpstr>
      <vt:lpstr>Event Information</vt:lpstr>
      <vt:lpstr>Selected User Actions and Handlers</vt:lpstr>
      <vt:lpstr>The Delegation Model</vt:lpstr>
      <vt:lpstr>The Delegation Model: Example</vt:lpstr>
      <vt:lpstr>PowerPoint Presentation</vt:lpstr>
      <vt:lpstr>Example: ControlCircle</vt:lpstr>
      <vt:lpstr>Inner Class Listeners</vt:lpstr>
      <vt:lpstr>Inner Classes</vt:lpstr>
      <vt:lpstr>Inner Classes cont.</vt:lpstr>
      <vt:lpstr>Inner Classes cont.</vt:lpstr>
      <vt:lpstr>Inner Classes cont.</vt:lpstr>
      <vt:lpstr>Anonymous Inner Classes</vt:lpstr>
      <vt:lpstr>Anonymous Inner Classes cont.</vt:lpstr>
      <vt:lpstr>Anonymous Inner Classes cont.</vt:lpstr>
      <vt:lpstr>Simplifying Event Handing Using Lambda Expressions</vt:lpstr>
      <vt:lpstr>Basic Syntax for a Lambda Expression</vt:lpstr>
      <vt:lpstr>Single Abstract Method Interface (SAM)</vt:lpstr>
      <vt:lpstr>MouseEvent</vt:lpstr>
      <vt:lpstr>The KeyEvent Class</vt:lpstr>
      <vt:lpstr>The KeyCode Constants</vt:lpstr>
      <vt:lpstr>Case Study: Bouncing 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Mamoun Nawahdah</dc:creator>
  <cp:lastModifiedBy>Windows User</cp:lastModifiedBy>
  <cp:revision>198</cp:revision>
  <cp:lastPrinted>2014-11-10T11:17:05Z</cp:lastPrinted>
  <dcterms:created xsi:type="dcterms:W3CDTF">2013-12-30T19:55:41Z</dcterms:created>
  <dcterms:modified xsi:type="dcterms:W3CDTF">2017-08-31T00:06:16Z</dcterms:modified>
</cp:coreProperties>
</file>