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03" r:id="rId2"/>
    <p:sldId id="292" r:id="rId3"/>
    <p:sldId id="293" r:id="rId4"/>
    <p:sldId id="260" r:id="rId5"/>
    <p:sldId id="261" r:id="rId6"/>
    <p:sldId id="262" r:id="rId7"/>
    <p:sldId id="263" r:id="rId8"/>
    <p:sldId id="264" r:id="rId9"/>
    <p:sldId id="265" r:id="rId10"/>
    <p:sldId id="266" r:id="rId11"/>
    <p:sldId id="305" r:id="rId12"/>
    <p:sldId id="309" r:id="rId13"/>
    <p:sldId id="310" r:id="rId14"/>
    <p:sldId id="311" r:id="rId15"/>
    <p:sldId id="312" r:id="rId16"/>
    <p:sldId id="273" r:id="rId17"/>
    <p:sldId id="274" r:id="rId18"/>
    <p:sldId id="275" r:id="rId19"/>
    <p:sldId id="276" r:id="rId20"/>
    <p:sldId id="277" r:id="rId21"/>
    <p:sldId id="278" r:id="rId22"/>
    <p:sldId id="279" r:id="rId23"/>
    <p:sldId id="280" r:id="rId24"/>
    <p:sldId id="304" r:id="rId25"/>
    <p:sldId id="281" r:id="rId26"/>
    <p:sldId id="308" r:id="rId27"/>
    <p:sldId id="313" r:id="rId28"/>
    <p:sldId id="306" r:id="rId29"/>
    <p:sldId id="295" r:id="rId30"/>
    <p:sldId id="297" r:id="rId31"/>
    <p:sldId id="298" r:id="rId32"/>
    <p:sldId id="284" r:id="rId33"/>
    <p:sldId id="285" r:id="rId34"/>
    <p:sldId id="286" r:id="rId35"/>
    <p:sldId id="301" r:id="rId36"/>
    <p:sldId id="302" r:id="rId37"/>
    <p:sldId id="287" r:id="rId38"/>
    <p:sldId id="307" r:id="rId39"/>
    <p:sldId id="288" r:id="rId40"/>
    <p:sldId id="299" r:id="rId41"/>
    <p:sldId id="289" r:id="rId42"/>
    <p:sldId id="314" r:id="rId43"/>
    <p:sldId id="315" r:id="rId44"/>
    <p:sldId id="316" r:id="rId45"/>
  </p:sldIdLst>
  <p:sldSz cx="9144000" cy="6858000" type="screen4x3"/>
  <p:notesSz cx="7099300" cy="10234613"/>
  <p:defaultTextStyle>
    <a:defPPr>
      <a:defRPr lang="en-CA"/>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8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02" autoAdjust="0"/>
  </p:normalViewPr>
  <p:slideViewPr>
    <p:cSldViewPr>
      <p:cViewPr varScale="1">
        <p:scale>
          <a:sx n="58" d="100"/>
          <a:sy n="58" d="100"/>
        </p:scale>
        <p:origin x="1746"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59" tIns="47380" rIns="94759" bIns="47380" rtlCol="0"/>
          <a:lstStyle>
            <a:lvl1pPr algn="l">
              <a:defRPr sz="1200"/>
            </a:lvl1pPr>
          </a:lstStyle>
          <a:p>
            <a:endParaRPr lang="en-US"/>
          </a:p>
        </p:txBody>
      </p:sp>
      <p:sp>
        <p:nvSpPr>
          <p:cNvPr id="3" name="Date Placeholder 2"/>
          <p:cNvSpPr>
            <a:spLocks noGrp="1"/>
          </p:cNvSpPr>
          <p:nvPr>
            <p:ph type="dt" sz="quarter" idx="1"/>
          </p:nvPr>
        </p:nvSpPr>
        <p:spPr>
          <a:xfrm>
            <a:off x="4021295" y="0"/>
            <a:ext cx="3076363" cy="511731"/>
          </a:xfrm>
          <a:prstGeom prst="rect">
            <a:avLst/>
          </a:prstGeom>
        </p:spPr>
        <p:txBody>
          <a:bodyPr vert="horz" lIns="94759" tIns="47380" rIns="94759" bIns="47380" rtlCol="0"/>
          <a:lstStyle>
            <a:lvl1pPr algn="r">
              <a:defRPr sz="1200"/>
            </a:lvl1pPr>
          </a:lstStyle>
          <a:p>
            <a:fld id="{E47465E8-8E04-40F8-AA19-5D696CF38620}" type="datetimeFigureOut">
              <a:rPr lang="en-US" smtClean="0"/>
              <a:pPr/>
              <a:t>30-Aug-17</a:t>
            </a:fld>
            <a:endParaRPr lang="en-US"/>
          </a:p>
        </p:txBody>
      </p:sp>
      <p:sp>
        <p:nvSpPr>
          <p:cNvPr id="4" name="Footer Placeholder 3"/>
          <p:cNvSpPr>
            <a:spLocks noGrp="1"/>
          </p:cNvSpPr>
          <p:nvPr>
            <p:ph type="ftr" sz="quarter" idx="2"/>
          </p:nvPr>
        </p:nvSpPr>
        <p:spPr>
          <a:xfrm>
            <a:off x="1" y="9721106"/>
            <a:ext cx="3076363" cy="511731"/>
          </a:xfrm>
          <a:prstGeom prst="rect">
            <a:avLst/>
          </a:prstGeom>
        </p:spPr>
        <p:txBody>
          <a:bodyPr vert="horz" lIns="94759" tIns="47380" rIns="94759" bIns="47380"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6"/>
            <a:ext cx="3076363" cy="511731"/>
          </a:xfrm>
          <a:prstGeom prst="rect">
            <a:avLst/>
          </a:prstGeom>
        </p:spPr>
        <p:txBody>
          <a:bodyPr vert="horz" lIns="94759" tIns="47380" rIns="94759" bIns="47380" rtlCol="0" anchor="b"/>
          <a:lstStyle>
            <a:lvl1pPr algn="r">
              <a:defRPr sz="1200"/>
            </a:lvl1pPr>
          </a:lstStyle>
          <a:p>
            <a:fld id="{91713905-959B-406D-959D-BD02056993E8}" type="slidenum">
              <a:rPr lang="en-US" smtClean="0"/>
              <a:pPr/>
              <a:t>‹#›</a:t>
            </a:fld>
            <a:endParaRPr lang="en-US"/>
          </a:p>
        </p:txBody>
      </p:sp>
    </p:spTree>
    <p:extLst>
      <p:ext uri="{BB962C8B-B14F-4D97-AF65-F5344CB8AC3E}">
        <p14:creationId xmlns:p14="http://schemas.microsoft.com/office/powerpoint/2010/main" val="20323105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59" tIns="47380" rIns="94759" bIns="47380" rtlCol="0"/>
          <a:lstStyle>
            <a:lvl1pPr algn="l">
              <a:defRPr sz="1200" smtClean="0"/>
            </a:lvl1pPr>
          </a:lstStyle>
          <a:p>
            <a:pPr>
              <a:defRPr/>
            </a:pPr>
            <a:endParaRPr lang="en-CA"/>
          </a:p>
        </p:txBody>
      </p:sp>
      <p:sp>
        <p:nvSpPr>
          <p:cNvPr id="3" name="Date Placeholder 2"/>
          <p:cNvSpPr>
            <a:spLocks noGrp="1"/>
          </p:cNvSpPr>
          <p:nvPr>
            <p:ph type="dt" idx="1"/>
          </p:nvPr>
        </p:nvSpPr>
        <p:spPr>
          <a:xfrm>
            <a:off x="4021295" y="0"/>
            <a:ext cx="3076363" cy="511731"/>
          </a:xfrm>
          <a:prstGeom prst="rect">
            <a:avLst/>
          </a:prstGeom>
        </p:spPr>
        <p:txBody>
          <a:bodyPr vert="horz" lIns="94759" tIns="47380" rIns="94759" bIns="47380" rtlCol="0"/>
          <a:lstStyle>
            <a:lvl1pPr algn="r">
              <a:defRPr sz="1200" smtClean="0"/>
            </a:lvl1pPr>
          </a:lstStyle>
          <a:p>
            <a:pPr>
              <a:defRPr/>
            </a:pPr>
            <a:fld id="{48770F21-BAE3-4274-AB80-98750A00F4BB}" type="datetimeFigureOut">
              <a:rPr lang="en-US"/>
              <a:pPr>
                <a:defRPr/>
              </a:pPr>
              <a:t>30-Aug-17</a:t>
            </a:fld>
            <a:endParaRPr lang="en-CA"/>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4759" tIns="47380" rIns="94759" bIns="47380" rtlCol="0" anchor="ctr"/>
          <a:lstStyle/>
          <a:p>
            <a:pPr lvl="0"/>
            <a:endParaRPr lang="en-CA" noProof="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4759" tIns="47380" rIns="94759" bIns="4738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1" y="9721106"/>
            <a:ext cx="3076363" cy="511731"/>
          </a:xfrm>
          <a:prstGeom prst="rect">
            <a:avLst/>
          </a:prstGeom>
        </p:spPr>
        <p:txBody>
          <a:bodyPr vert="horz" lIns="94759" tIns="47380" rIns="94759" bIns="47380" rtlCol="0" anchor="b"/>
          <a:lstStyle>
            <a:lvl1pPr algn="l">
              <a:defRPr sz="1200" smtClean="0"/>
            </a:lvl1pPr>
          </a:lstStyle>
          <a:p>
            <a:pPr>
              <a:defRPr/>
            </a:pPr>
            <a:endParaRPr lang="en-CA"/>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59" tIns="47380" rIns="94759" bIns="47380" rtlCol="0" anchor="b"/>
          <a:lstStyle>
            <a:lvl1pPr algn="r">
              <a:defRPr sz="1200" smtClean="0"/>
            </a:lvl1pPr>
          </a:lstStyle>
          <a:p>
            <a:pPr>
              <a:defRPr/>
            </a:pPr>
            <a:fld id="{5AC8B75B-2D88-4FFE-B4EE-27A0B1F874B2}" type="slidenum">
              <a:rPr lang="en-CA"/>
              <a:pPr>
                <a:defRPr/>
              </a:pPr>
              <a:t>‹#›</a:t>
            </a:fld>
            <a:endParaRPr lang="en-CA"/>
          </a:p>
        </p:txBody>
      </p:sp>
    </p:spTree>
    <p:extLst>
      <p:ext uri="{BB962C8B-B14F-4D97-AF65-F5344CB8AC3E}">
        <p14:creationId xmlns:p14="http://schemas.microsoft.com/office/powerpoint/2010/main" val="18432566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dirty="0"/>
          </a:p>
        </p:txBody>
      </p:sp>
      <p:sp>
        <p:nvSpPr>
          <p:cNvPr id="409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7BBD3EB-6F06-4B19-A02B-CA45749ED0CB}" type="slidenum">
              <a:rPr lang="en-CA" smtClean="0"/>
              <a:pPr/>
              <a:t>1</a:t>
            </a:fld>
            <a:endParaRPr lang="en-CA"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txBox="1">
            <a:spLocks noGrp="1" noChangeArrowheads="1"/>
          </p:cNvSpPr>
          <p:nvPr/>
        </p:nvSpPr>
        <p:spPr bwMode="auto">
          <a:xfrm>
            <a:off x="4022938" y="9722882"/>
            <a:ext cx="3076363" cy="511731"/>
          </a:xfrm>
          <a:prstGeom prst="rect">
            <a:avLst/>
          </a:prstGeom>
          <a:noFill/>
          <a:ln w="9525">
            <a:noFill/>
            <a:miter lim="800000"/>
            <a:headEnd/>
            <a:tailEnd/>
          </a:ln>
        </p:spPr>
        <p:txBody>
          <a:bodyPr lIns="19742" tIns="0" rIns="19742" bIns="0" anchor="b"/>
          <a:lstStyle/>
          <a:p>
            <a:pPr algn="r"/>
            <a:fld id="{42DB8FE3-DA33-4817-855F-CA34A8F44E5A}" type="slidenum">
              <a:rPr lang="en-US" sz="1000" i="1"/>
              <a:pPr algn="r"/>
              <a:t>33</a:t>
            </a:fld>
            <a:endParaRPr lang="en-US" sz="1000" i="1"/>
          </a:p>
        </p:txBody>
      </p:sp>
      <p:sp>
        <p:nvSpPr>
          <p:cNvPr id="329731" name="Rectangle 2"/>
          <p:cNvSpPr>
            <a:spLocks noGrp="1" noRot="1" noChangeAspect="1" noChangeArrowheads="1" noTextEdit="1"/>
          </p:cNvSpPr>
          <p:nvPr>
            <p:ph type="sldImg"/>
          </p:nvPr>
        </p:nvSpPr>
        <p:spPr bwMode="auto">
          <a:xfrm>
            <a:off x="1000125" y="774700"/>
            <a:ext cx="5099050" cy="3824288"/>
          </a:xfrm>
          <a:prstGeom prst="rect">
            <a:avLst/>
          </a:prstGeom>
          <a:solidFill>
            <a:srgbClr val="FFFFFF"/>
          </a:solidFill>
          <a:ln>
            <a:solidFill>
              <a:srgbClr val="000000"/>
            </a:solidFill>
            <a:miter lim="800000"/>
            <a:headEnd/>
            <a:tailEnd/>
          </a:ln>
        </p:spPr>
      </p:sp>
      <p:sp>
        <p:nvSpPr>
          <p:cNvPr id="329732" name="Rectangle 3"/>
          <p:cNvSpPr>
            <a:spLocks noGrp="1" noChangeArrowheads="1"/>
          </p:cNvSpPr>
          <p:nvPr>
            <p:ph type="body" idx="1"/>
          </p:nvPr>
        </p:nvSpPr>
        <p:spPr bwMode="auto">
          <a:xfrm>
            <a:off x="946575" y="4861441"/>
            <a:ext cx="5206153" cy="4605576"/>
          </a:xfrm>
          <a:prstGeom prst="rect">
            <a:avLst/>
          </a:prstGeom>
          <a:solidFill>
            <a:srgbClr val="FFFFFF"/>
          </a:solidFill>
          <a:ln>
            <a:solidFill>
              <a:srgbClr val="000000"/>
            </a:solidFill>
            <a:miter lim="800000"/>
            <a:headEnd/>
            <a:tailEnd/>
          </a:ln>
        </p:spPr>
        <p:txBody>
          <a:bodyPr lIns="95417" tIns="47709" rIns="95417" bIns="47709"/>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txBox="1">
            <a:spLocks noGrp="1" noChangeArrowheads="1"/>
          </p:cNvSpPr>
          <p:nvPr/>
        </p:nvSpPr>
        <p:spPr bwMode="auto">
          <a:xfrm>
            <a:off x="4022938" y="9722882"/>
            <a:ext cx="3076363" cy="511731"/>
          </a:xfrm>
          <a:prstGeom prst="rect">
            <a:avLst/>
          </a:prstGeom>
          <a:noFill/>
          <a:ln w="9525">
            <a:noFill/>
            <a:miter lim="800000"/>
            <a:headEnd/>
            <a:tailEnd/>
          </a:ln>
        </p:spPr>
        <p:txBody>
          <a:bodyPr lIns="19742" tIns="0" rIns="19742" bIns="0" anchor="b"/>
          <a:lstStyle/>
          <a:p>
            <a:pPr algn="r"/>
            <a:fld id="{F62AA9B0-37A8-4568-A041-D8739AC3BC60}" type="slidenum">
              <a:rPr lang="en-US" sz="1000" i="1"/>
              <a:pPr algn="r"/>
              <a:t>34</a:t>
            </a:fld>
            <a:endParaRPr lang="en-US" sz="1000" i="1"/>
          </a:p>
        </p:txBody>
      </p:sp>
      <p:sp>
        <p:nvSpPr>
          <p:cNvPr id="331779" name="Rectangle 2"/>
          <p:cNvSpPr>
            <a:spLocks noGrp="1" noRot="1" noChangeAspect="1" noChangeArrowheads="1" noTextEdit="1"/>
          </p:cNvSpPr>
          <p:nvPr>
            <p:ph type="sldImg"/>
          </p:nvPr>
        </p:nvSpPr>
        <p:spPr bwMode="auto">
          <a:xfrm>
            <a:off x="1000125" y="774700"/>
            <a:ext cx="5099050" cy="3824288"/>
          </a:xfrm>
          <a:prstGeom prst="rect">
            <a:avLst/>
          </a:prstGeom>
          <a:solidFill>
            <a:srgbClr val="FFFFFF"/>
          </a:solidFill>
          <a:ln>
            <a:solidFill>
              <a:srgbClr val="000000"/>
            </a:solidFill>
            <a:miter lim="800000"/>
            <a:headEnd/>
            <a:tailEnd/>
          </a:ln>
        </p:spPr>
      </p:sp>
      <p:sp>
        <p:nvSpPr>
          <p:cNvPr id="331780" name="Rectangle 3"/>
          <p:cNvSpPr>
            <a:spLocks noGrp="1" noChangeArrowheads="1"/>
          </p:cNvSpPr>
          <p:nvPr>
            <p:ph type="body" idx="1"/>
          </p:nvPr>
        </p:nvSpPr>
        <p:spPr bwMode="auto">
          <a:xfrm>
            <a:off x="946575" y="4861441"/>
            <a:ext cx="5206153" cy="4605576"/>
          </a:xfrm>
          <a:prstGeom prst="rect">
            <a:avLst/>
          </a:prstGeom>
          <a:solidFill>
            <a:srgbClr val="FFFFFF"/>
          </a:solidFill>
          <a:ln>
            <a:solidFill>
              <a:srgbClr val="000000"/>
            </a:solidFill>
            <a:miter lim="800000"/>
            <a:headEnd/>
            <a:tailEnd/>
          </a:ln>
        </p:spPr>
        <p:txBody>
          <a:bodyPr lIns="95417" tIns="47709" rIns="95417" bIns="47709"/>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txBox="1">
            <a:spLocks noGrp="1" noChangeArrowheads="1"/>
          </p:cNvSpPr>
          <p:nvPr/>
        </p:nvSpPr>
        <p:spPr bwMode="auto">
          <a:xfrm>
            <a:off x="4022938" y="9722882"/>
            <a:ext cx="3076363" cy="511731"/>
          </a:xfrm>
          <a:prstGeom prst="rect">
            <a:avLst/>
          </a:prstGeom>
          <a:noFill/>
          <a:ln w="9525">
            <a:noFill/>
            <a:miter lim="800000"/>
            <a:headEnd/>
            <a:tailEnd/>
          </a:ln>
        </p:spPr>
        <p:txBody>
          <a:bodyPr lIns="19742" tIns="0" rIns="19742" bIns="0" anchor="b"/>
          <a:lstStyle/>
          <a:p>
            <a:pPr algn="r"/>
            <a:fld id="{F62AA9B0-37A8-4568-A041-D8739AC3BC60}" type="slidenum">
              <a:rPr lang="en-US" sz="1000" i="1"/>
              <a:pPr algn="r"/>
              <a:t>35</a:t>
            </a:fld>
            <a:endParaRPr lang="en-US" sz="1000" i="1"/>
          </a:p>
        </p:txBody>
      </p:sp>
      <p:sp>
        <p:nvSpPr>
          <p:cNvPr id="331779" name="Rectangle 2"/>
          <p:cNvSpPr>
            <a:spLocks noGrp="1" noRot="1" noChangeAspect="1" noChangeArrowheads="1" noTextEdit="1"/>
          </p:cNvSpPr>
          <p:nvPr>
            <p:ph type="sldImg"/>
          </p:nvPr>
        </p:nvSpPr>
        <p:spPr bwMode="auto">
          <a:xfrm>
            <a:off x="1000125" y="774700"/>
            <a:ext cx="5099050" cy="3824288"/>
          </a:xfrm>
          <a:prstGeom prst="rect">
            <a:avLst/>
          </a:prstGeom>
          <a:solidFill>
            <a:srgbClr val="FFFFFF"/>
          </a:solidFill>
          <a:ln>
            <a:solidFill>
              <a:srgbClr val="000000"/>
            </a:solidFill>
            <a:miter lim="800000"/>
            <a:headEnd/>
            <a:tailEnd/>
          </a:ln>
        </p:spPr>
      </p:sp>
      <p:sp>
        <p:nvSpPr>
          <p:cNvPr id="331780" name="Rectangle 3"/>
          <p:cNvSpPr>
            <a:spLocks noGrp="1" noChangeArrowheads="1"/>
          </p:cNvSpPr>
          <p:nvPr>
            <p:ph type="body" idx="1"/>
          </p:nvPr>
        </p:nvSpPr>
        <p:spPr bwMode="auto">
          <a:xfrm>
            <a:off x="946575" y="4861441"/>
            <a:ext cx="5206153" cy="4605576"/>
          </a:xfrm>
          <a:prstGeom prst="rect">
            <a:avLst/>
          </a:prstGeom>
          <a:solidFill>
            <a:srgbClr val="FFFFFF"/>
          </a:solidFill>
          <a:ln>
            <a:solidFill>
              <a:srgbClr val="000000"/>
            </a:solidFill>
            <a:miter lim="800000"/>
            <a:headEnd/>
            <a:tailEnd/>
          </a:ln>
        </p:spPr>
        <p:txBody>
          <a:bodyPr lIns="95417" tIns="47709" rIns="95417" bIns="47709"/>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txBox="1">
            <a:spLocks noGrp="1" noChangeArrowheads="1"/>
          </p:cNvSpPr>
          <p:nvPr/>
        </p:nvSpPr>
        <p:spPr bwMode="auto">
          <a:xfrm>
            <a:off x="4022938" y="9722882"/>
            <a:ext cx="3076363" cy="511731"/>
          </a:xfrm>
          <a:prstGeom prst="rect">
            <a:avLst/>
          </a:prstGeom>
          <a:noFill/>
          <a:ln w="9525">
            <a:noFill/>
            <a:miter lim="800000"/>
            <a:headEnd/>
            <a:tailEnd/>
          </a:ln>
        </p:spPr>
        <p:txBody>
          <a:bodyPr lIns="19742" tIns="0" rIns="19742" bIns="0" anchor="b"/>
          <a:lstStyle/>
          <a:p>
            <a:pPr algn="r"/>
            <a:fld id="{F62AA9B0-37A8-4568-A041-D8739AC3BC60}" type="slidenum">
              <a:rPr lang="en-US" sz="1000" i="1"/>
              <a:pPr algn="r"/>
              <a:t>36</a:t>
            </a:fld>
            <a:endParaRPr lang="en-US" sz="1000" i="1"/>
          </a:p>
        </p:txBody>
      </p:sp>
      <p:sp>
        <p:nvSpPr>
          <p:cNvPr id="331779" name="Rectangle 2"/>
          <p:cNvSpPr>
            <a:spLocks noGrp="1" noRot="1" noChangeAspect="1" noChangeArrowheads="1" noTextEdit="1"/>
          </p:cNvSpPr>
          <p:nvPr>
            <p:ph type="sldImg"/>
          </p:nvPr>
        </p:nvSpPr>
        <p:spPr bwMode="auto">
          <a:xfrm>
            <a:off x="1000125" y="774700"/>
            <a:ext cx="5099050" cy="3824288"/>
          </a:xfrm>
          <a:prstGeom prst="rect">
            <a:avLst/>
          </a:prstGeom>
          <a:solidFill>
            <a:srgbClr val="FFFFFF"/>
          </a:solidFill>
          <a:ln>
            <a:solidFill>
              <a:srgbClr val="000000"/>
            </a:solidFill>
            <a:miter lim="800000"/>
            <a:headEnd/>
            <a:tailEnd/>
          </a:ln>
        </p:spPr>
      </p:sp>
      <p:sp>
        <p:nvSpPr>
          <p:cNvPr id="331780" name="Rectangle 3"/>
          <p:cNvSpPr>
            <a:spLocks noGrp="1" noChangeArrowheads="1"/>
          </p:cNvSpPr>
          <p:nvPr>
            <p:ph type="body" idx="1"/>
          </p:nvPr>
        </p:nvSpPr>
        <p:spPr bwMode="auto">
          <a:xfrm>
            <a:off x="946575" y="4861441"/>
            <a:ext cx="5206153" cy="4605576"/>
          </a:xfrm>
          <a:prstGeom prst="rect">
            <a:avLst/>
          </a:prstGeom>
          <a:solidFill>
            <a:srgbClr val="FFFFFF"/>
          </a:solidFill>
          <a:ln>
            <a:solidFill>
              <a:srgbClr val="000000"/>
            </a:solidFill>
            <a:miter lim="800000"/>
            <a:headEnd/>
            <a:tailEnd/>
          </a:ln>
        </p:spPr>
        <p:txBody>
          <a:bodyPr lIns="95417" tIns="47709" rIns="95417" bIns="47709"/>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txBox="1">
            <a:spLocks noGrp="1" noChangeArrowheads="1"/>
          </p:cNvSpPr>
          <p:nvPr/>
        </p:nvSpPr>
        <p:spPr bwMode="auto">
          <a:xfrm>
            <a:off x="4022938" y="9722882"/>
            <a:ext cx="3076363" cy="511731"/>
          </a:xfrm>
          <a:prstGeom prst="rect">
            <a:avLst/>
          </a:prstGeom>
          <a:noFill/>
          <a:ln w="9525">
            <a:noFill/>
            <a:miter lim="800000"/>
            <a:headEnd/>
            <a:tailEnd/>
          </a:ln>
        </p:spPr>
        <p:txBody>
          <a:bodyPr lIns="19742" tIns="0" rIns="19742" bIns="0" anchor="b"/>
          <a:lstStyle/>
          <a:p>
            <a:pPr algn="r"/>
            <a:fld id="{6E3EB2D5-8D36-4BF3-8EE3-F6A195037D93}" type="slidenum">
              <a:rPr lang="en-US" sz="1000" i="1"/>
              <a:pPr algn="r"/>
              <a:t>37</a:t>
            </a:fld>
            <a:endParaRPr lang="en-US" sz="1000" i="1"/>
          </a:p>
        </p:txBody>
      </p:sp>
      <p:sp>
        <p:nvSpPr>
          <p:cNvPr id="333827" name="Rectangle 2"/>
          <p:cNvSpPr>
            <a:spLocks noGrp="1" noRot="1" noChangeAspect="1" noChangeArrowheads="1" noTextEdit="1"/>
          </p:cNvSpPr>
          <p:nvPr>
            <p:ph type="sldImg"/>
          </p:nvPr>
        </p:nvSpPr>
        <p:spPr bwMode="auto">
          <a:xfrm>
            <a:off x="1000125" y="774700"/>
            <a:ext cx="5099050" cy="3824288"/>
          </a:xfrm>
          <a:prstGeom prst="rect">
            <a:avLst/>
          </a:prstGeom>
          <a:solidFill>
            <a:srgbClr val="FFFFFF"/>
          </a:solidFill>
          <a:ln>
            <a:solidFill>
              <a:srgbClr val="000000"/>
            </a:solidFill>
            <a:miter lim="800000"/>
            <a:headEnd/>
            <a:tailEnd/>
          </a:ln>
        </p:spPr>
      </p:sp>
      <p:sp>
        <p:nvSpPr>
          <p:cNvPr id="333828" name="Rectangle 3"/>
          <p:cNvSpPr>
            <a:spLocks noGrp="1" noChangeArrowheads="1"/>
          </p:cNvSpPr>
          <p:nvPr>
            <p:ph type="body" idx="1"/>
          </p:nvPr>
        </p:nvSpPr>
        <p:spPr bwMode="auto">
          <a:xfrm>
            <a:off x="946575" y="4861441"/>
            <a:ext cx="5206153" cy="4605576"/>
          </a:xfrm>
          <a:prstGeom prst="rect">
            <a:avLst/>
          </a:prstGeom>
          <a:solidFill>
            <a:srgbClr val="FFFFFF"/>
          </a:solidFill>
          <a:ln>
            <a:solidFill>
              <a:srgbClr val="000000"/>
            </a:solidFill>
            <a:miter lim="800000"/>
            <a:headEnd/>
            <a:tailEnd/>
          </a:ln>
        </p:spPr>
        <p:txBody>
          <a:bodyPr lIns="95417" tIns="47709" rIns="95417" bIns="47709"/>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txBox="1">
            <a:spLocks noGrp="1" noChangeArrowheads="1"/>
          </p:cNvSpPr>
          <p:nvPr/>
        </p:nvSpPr>
        <p:spPr bwMode="auto">
          <a:xfrm>
            <a:off x="4022938" y="9722882"/>
            <a:ext cx="3076363" cy="511731"/>
          </a:xfrm>
          <a:prstGeom prst="rect">
            <a:avLst/>
          </a:prstGeom>
          <a:noFill/>
          <a:ln w="9525">
            <a:noFill/>
            <a:miter lim="800000"/>
            <a:headEnd/>
            <a:tailEnd/>
          </a:ln>
        </p:spPr>
        <p:txBody>
          <a:bodyPr lIns="19742" tIns="0" rIns="19742" bIns="0" anchor="b"/>
          <a:lstStyle/>
          <a:p>
            <a:pPr algn="r"/>
            <a:fld id="{6E3EB2D5-8D36-4BF3-8EE3-F6A195037D93}" type="slidenum">
              <a:rPr lang="en-US" sz="1000" i="1"/>
              <a:pPr algn="r"/>
              <a:t>38</a:t>
            </a:fld>
            <a:endParaRPr lang="en-US" sz="1000" i="1"/>
          </a:p>
        </p:txBody>
      </p:sp>
      <p:sp>
        <p:nvSpPr>
          <p:cNvPr id="333827" name="Rectangle 2"/>
          <p:cNvSpPr>
            <a:spLocks noGrp="1" noRot="1" noChangeAspect="1" noChangeArrowheads="1" noTextEdit="1"/>
          </p:cNvSpPr>
          <p:nvPr>
            <p:ph type="sldImg"/>
          </p:nvPr>
        </p:nvSpPr>
        <p:spPr bwMode="auto">
          <a:xfrm>
            <a:off x="1000125" y="774700"/>
            <a:ext cx="5099050" cy="3824288"/>
          </a:xfrm>
          <a:prstGeom prst="rect">
            <a:avLst/>
          </a:prstGeom>
          <a:solidFill>
            <a:srgbClr val="FFFFFF"/>
          </a:solidFill>
          <a:ln>
            <a:solidFill>
              <a:srgbClr val="000000"/>
            </a:solidFill>
            <a:miter lim="800000"/>
            <a:headEnd/>
            <a:tailEnd/>
          </a:ln>
        </p:spPr>
      </p:sp>
      <p:sp>
        <p:nvSpPr>
          <p:cNvPr id="333828" name="Rectangle 3"/>
          <p:cNvSpPr>
            <a:spLocks noGrp="1" noChangeArrowheads="1"/>
          </p:cNvSpPr>
          <p:nvPr>
            <p:ph type="body" idx="1"/>
          </p:nvPr>
        </p:nvSpPr>
        <p:spPr bwMode="auto">
          <a:xfrm>
            <a:off x="946575" y="4861441"/>
            <a:ext cx="5206153" cy="4605576"/>
          </a:xfrm>
          <a:prstGeom prst="rect">
            <a:avLst/>
          </a:prstGeom>
          <a:solidFill>
            <a:srgbClr val="FFFFFF"/>
          </a:solidFill>
          <a:ln>
            <a:solidFill>
              <a:srgbClr val="000000"/>
            </a:solidFill>
            <a:miter lim="800000"/>
            <a:headEnd/>
            <a:tailEnd/>
          </a:ln>
        </p:spPr>
        <p:txBody>
          <a:bodyPr lIns="95417" tIns="47709" rIns="95417" bIns="47709"/>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5AC8B75B-2D88-4FFE-B4EE-27A0B1F874B2}" type="slidenum">
              <a:rPr lang="en-CA" smtClean="0"/>
              <a:pPr>
                <a:defRPr/>
              </a:pPr>
              <a:t>39</a:t>
            </a:fld>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5AC8B75B-2D88-4FFE-B4EE-27A0B1F874B2}" type="slidenum">
              <a:rPr lang="en-CA" smtClean="0"/>
              <a:pPr>
                <a:defRPr/>
              </a:pPr>
              <a:t>41</a:t>
            </a:fld>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https://encrypted-tbn0.gstatic.com/images?q=tbn:ANd9GcR4Bt44O92iWuOTUVmHTm47x5v6IF7FcD1UmHST8ixlI4AMKzN7"/>
          <p:cNvPicPr>
            <a:picLocks noChangeAspect="1" noChangeArrowheads="1"/>
          </p:cNvPicPr>
          <p:nvPr/>
        </p:nvPicPr>
        <p:blipFill>
          <a:blip r:embed="rId2" cstate="print"/>
          <a:srcRect/>
          <a:stretch>
            <a:fillRect/>
          </a:stretch>
        </p:blipFill>
        <p:spPr bwMode="auto">
          <a:xfrm>
            <a:off x="0" y="5791200"/>
            <a:ext cx="1066800" cy="1066800"/>
          </a:xfrm>
          <a:prstGeom prst="rect">
            <a:avLst/>
          </a:prstGeom>
          <a:noFill/>
          <a:ln w="9525">
            <a:noFill/>
            <a:miter lim="800000"/>
            <a:headEnd/>
            <a:tailEnd/>
          </a:ln>
        </p:spPr>
      </p:pic>
      <p:pic>
        <p:nvPicPr>
          <p:cNvPr id="5" name="Picture 2" descr="Home"/>
          <p:cNvPicPr>
            <a:picLocks noChangeAspect="1" noChangeArrowheads="1"/>
          </p:cNvPicPr>
          <p:nvPr/>
        </p:nvPicPr>
        <p:blipFill>
          <a:blip r:embed="rId3" cstate="print"/>
          <a:srcRect/>
          <a:stretch>
            <a:fillRect/>
          </a:stretch>
        </p:blipFill>
        <p:spPr bwMode="auto">
          <a:xfrm>
            <a:off x="1785938" y="30163"/>
            <a:ext cx="2071687" cy="898525"/>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lvl1pPr algn="ctr">
              <a:defRPr sz="5400"/>
            </a:lvl1pPr>
          </a:lstStyle>
          <a:p>
            <a:r>
              <a:rPr lang="en-US"/>
              <a:t>Click to edit Master title style</a:t>
            </a:r>
          </a:p>
        </p:txBody>
      </p:sp>
      <p:sp>
        <p:nvSpPr>
          <p:cNvPr id="3" name="Subtitle 2"/>
          <p:cNvSpPr>
            <a:spLocks noGrp="1"/>
          </p:cNvSpPr>
          <p:nvPr>
            <p:ph type="subTitle" idx="1"/>
          </p:nvPr>
        </p:nvSpPr>
        <p:spPr>
          <a:xfrm>
            <a:off x="1447800" y="5867424"/>
            <a:ext cx="6400800" cy="990600"/>
          </a:xfrm>
        </p:spPr>
        <p:txBody>
          <a:bodyPr/>
          <a:lstStyle>
            <a:lvl1pPr marL="0" indent="0" algn="ctr">
              <a:buNone/>
              <a:defRPr sz="2000" b="1"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0901A081-0F1D-4112-A2CC-BC67C7902EB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p:cNvSpPr>
            <a:spLocks noGrp="1"/>
          </p:cNvSpPr>
          <p:nvPr>
            <p:ph type="sldNum" sz="quarter" idx="10"/>
          </p:nvPr>
        </p:nvSpPr>
        <p:spPr>
          <a:xfrm>
            <a:off x="8077200" y="6356350"/>
            <a:ext cx="609600" cy="365125"/>
          </a:xfrm>
        </p:spPr>
        <p:txBody>
          <a:bodyPr/>
          <a:lstStyle>
            <a:lvl1pPr>
              <a:defRPr/>
            </a:lvl1pPr>
          </a:lstStyle>
          <a:p>
            <a:pPr>
              <a:defRPr/>
            </a:pPr>
            <a:fld id="{E6495DBF-523D-4EF4-B5E7-63AFA5BD01F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6FE4645F-0757-4D68-98E4-48C109A9F8E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152400"/>
            <a:ext cx="8305800" cy="7159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027" name="Text Placeholder 2"/>
          <p:cNvSpPr>
            <a:spLocks noGrp="1"/>
          </p:cNvSpPr>
          <p:nvPr>
            <p:ph type="body" idx="1"/>
          </p:nvPr>
        </p:nvSpPr>
        <p:spPr bwMode="auto">
          <a:xfrm>
            <a:off x="304800" y="1066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4"/>
          </p:nvPr>
        </p:nvSpPr>
        <p:spPr>
          <a:xfrm>
            <a:off x="8153400" y="6356350"/>
            <a:ext cx="5334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43EDFE4-E35E-4B82-9F29-3B6F0BB9C068}" type="slidenum">
              <a:rPr lang="en-US"/>
              <a:pPr>
                <a:defRPr/>
              </a:pPr>
              <a:t>‹#›</a:t>
            </a:fld>
            <a:endParaRPr lang="en-US"/>
          </a:p>
        </p:txBody>
      </p:sp>
      <p:pic>
        <p:nvPicPr>
          <p:cNvPr id="1029" name="Picture 6" descr="bzulogo.png"/>
          <p:cNvPicPr>
            <a:picLocks noChangeAspect="1"/>
          </p:cNvPicPr>
          <p:nvPr/>
        </p:nvPicPr>
        <p:blipFill>
          <a:blip r:embed="rId5" cstate="print"/>
          <a:srcRect/>
          <a:stretch>
            <a:fillRect/>
          </a:stretch>
        </p:blipFill>
        <p:spPr bwMode="auto">
          <a:xfrm>
            <a:off x="0" y="6224588"/>
            <a:ext cx="955675" cy="633412"/>
          </a:xfrm>
          <a:prstGeom prst="rect">
            <a:avLst/>
          </a:prstGeom>
          <a:noFill/>
          <a:ln w="9525">
            <a:noFill/>
            <a:miter lim="800000"/>
            <a:headEnd/>
            <a:tailEnd/>
          </a:ln>
        </p:spPr>
      </p:pic>
      <p:cxnSp>
        <p:nvCxnSpPr>
          <p:cNvPr id="10" name="Straight Connector 9"/>
          <p:cNvCxnSpPr/>
          <p:nvPr/>
        </p:nvCxnSpPr>
        <p:spPr>
          <a:xfrm>
            <a:off x="285750" y="998538"/>
            <a:ext cx="5072063" cy="1587"/>
          </a:xfrm>
          <a:prstGeom prst="line">
            <a:avLst/>
          </a:prstGeom>
          <a:ln w="31750">
            <a:solidFill>
              <a:srgbClr val="3B780E"/>
            </a:solidFill>
          </a:ln>
          <a:effectLst>
            <a:outerShdw blurRad="114300" dist="50800" dir="5400000" algn="ctr" rotWithShape="0">
              <a:srgbClr val="000000">
                <a:alpha val="43137"/>
              </a:srgbClr>
            </a:outerShdw>
          </a:effectLst>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8" r:id="rId1"/>
    <p:sldLayoutId id="2147483669" r:id="rId2"/>
    <p:sldLayoutId id="2147483667" r:id="rId3"/>
  </p:sldLayoutIdLst>
  <p:txStyles>
    <p:titleStyle>
      <a:lvl1pPr algn="l" rtl="0" eaLnBrk="1" fontAlgn="base" hangingPunct="1">
        <a:spcBef>
          <a:spcPct val="0"/>
        </a:spcBef>
        <a:spcAft>
          <a:spcPct val="0"/>
        </a:spcAft>
        <a:defRPr sz="4400" b="1" kern="1200">
          <a:solidFill>
            <a:schemeClr val="tx1"/>
          </a:solidFill>
          <a:latin typeface="+mj-lt"/>
          <a:ea typeface="+mj-ea"/>
          <a:cs typeface="+mj-cs"/>
        </a:defRPr>
      </a:lvl1pPr>
      <a:lvl2pPr algn="l" rtl="0" eaLnBrk="1" fontAlgn="base" hangingPunct="1">
        <a:spcBef>
          <a:spcPct val="0"/>
        </a:spcBef>
        <a:spcAft>
          <a:spcPct val="0"/>
        </a:spcAft>
        <a:defRPr sz="4400" b="1">
          <a:solidFill>
            <a:schemeClr val="tx1"/>
          </a:solidFill>
          <a:latin typeface="Calibri" pitchFamily="34" charset="0"/>
        </a:defRPr>
      </a:lvl2pPr>
      <a:lvl3pPr algn="l" rtl="0" eaLnBrk="1" fontAlgn="base" hangingPunct="1">
        <a:spcBef>
          <a:spcPct val="0"/>
        </a:spcBef>
        <a:spcAft>
          <a:spcPct val="0"/>
        </a:spcAft>
        <a:defRPr sz="4400" b="1">
          <a:solidFill>
            <a:schemeClr val="tx1"/>
          </a:solidFill>
          <a:latin typeface="Calibri" pitchFamily="34" charset="0"/>
        </a:defRPr>
      </a:lvl3pPr>
      <a:lvl4pPr algn="l" rtl="0" eaLnBrk="1" fontAlgn="base" hangingPunct="1">
        <a:spcBef>
          <a:spcPct val="0"/>
        </a:spcBef>
        <a:spcAft>
          <a:spcPct val="0"/>
        </a:spcAft>
        <a:defRPr sz="4400" b="1">
          <a:solidFill>
            <a:schemeClr val="tx1"/>
          </a:solidFill>
          <a:latin typeface="Calibri" pitchFamily="34" charset="0"/>
        </a:defRPr>
      </a:lvl4pPr>
      <a:lvl5pPr algn="l" rtl="0" eaLnBrk="1" fontAlgn="base" hangingPunct="1">
        <a:spcBef>
          <a:spcPct val="0"/>
        </a:spcBef>
        <a:spcAft>
          <a:spcPct val="0"/>
        </a:spcAft>
        <a:defRPr sz="4400" b="1">
          <a:solidFill>
            <a:schemeClr val="tx1"/>
          </a:solidFill>
          <a:latin typeface="Calibri" pitchFamily="34" charset="0"/>
        </a:defRPr>
      </a:lvl5pPr>
      <a:lvl6pPr marL="457200" algn="l" rtl="0" eaLnBrk="1" fontAlgn="base" hangingPunct="1">
        <a:spcBef>
          <a:spcPct val="0"/>
        </a:spcBef>
        <a:spcAft>
          <a:spcPct val="0"/>
        </a:spcAft>
        <a:defRPr sz="4000" b="1">
          <a:solidFill>
            <a:schemeClr val="tx1"/>
          </a:solidFill>
          <a:latin typeface="Calibri" pitchFamily="34" charset="0"/>
        </a:defRPr>
      </a:lvl6pPr>
      <a:lvl7pPr marL="914400" algn="l" rtl="0" eaLnBrk="1" fontAlgn="base" hangingPunct="1">
        <a:spcBef>
          <a:spcPct val="0"/>
        </a:spcBef>
        <a:spcAft>
          <a:spcPct val="0"/>
        </a:spcAft>
        <a:defRPr sz="4000" b="1">
          <a:solidFill>
            <a:schemeClr val="tx1"/>
          </a:solidFill>
          <a:latin typeface="Calibri" pitchFamily="34" charset="0"/>
        </a:defRPr>
      </a:lvl7pPr>
      <a:lvl8pPr marL="1371600" algn="l" rtl="0" eaLnBrk="1" fontAlgn="base" hangingPunct="1">
        <a:spcBef>
          <a:spcPct val="0"/>
        </a:spcBef>
        <a:spcAft>
          <a:spcPct val="0"/>
        </a:spcAft>
        <a:defRPr sz="4000" b="1">
          <a:solidFill>
            <a:schemeClr val="tx1"/>
          </a:solidFill>
          <a:latin typeface="Calibri" pitchFamily="34" charset="0"/>
        </a:defRPr>
      </a:lvl8pPr>
      <a:lvl9pPr marL="1828800" algn="l" rtl="0" eaLnBrk="1" fontAlgn="base" hangingPunct="1">
        <a:spcBef>
          <a:spcPct val="0"/>
        </a:spcBef>
        <a:spcAft>
          <a:spcPct val="0"/>
        </a:spcAft>
        <a:defRPr sz="40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Wingdings"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ctrTitle"/>
          </p:nvPr>
        </p:nvSpPr>
        <p:spPr>
          <a:xfrm>
            <a:off x="0" y="1726465"/>
            <a:ext cx="6516216" cy="3214703"/>
          </a:xfrm>
        </p:spPr>
        <p:txBody>
          <a:bodyPr/>
          <a:lstStyle/>
          <a:p>
            <a:pPr>
              <a:lnSpc>
                <a:spcPts val="8000"/>
              </a:lnSpc>
              <a:defRPr/>
            </a:pPr>
            <a:r>
              <a:rPr lang="en-US" sz="6600" dirty="0">
                <a:solidFill>
                  <a:srgbClr val="C00000"/>
                </a:solidFill>
                <a:effectLst>
                  <a:outerShdw blurRad="38100" dist="38100" dir="2700000" algn="tl">
                    <a:srgbClr val="000000">
                      <a:alpha val="43137"/>
                    </a:srgbClr>
                  </a:outerShdw>
                </a:effectLst>
              </a:rPr>
              <a:t> </a:t>
            </a:r>
            <a:r>
              <a:rPr lang="en-US" sz="7200" dirty="0">
                <a:solidFill>
                  <a:srgbClr val="C00000"/>
                </a:solidFill>
                <a:effectLst>
                  <a:outerShdw blurRad="38100" dist="38100" dir="2700000" algn="tl">
                    <a:srgbClr val="000000">
                      <a:alpha val="43137"/>
                    </a:srgbClr>
                  </a:outerShdw>
                </a:effectLst>
              </a:rPr>
              <a:t>Abstract Classes and Interfaces</a:t>
            </a:r>
            <a:endParaRPr lang="en-US" sz="4000" dirty="0">
              <a:solidFill>
                <a:srgbClr val="C00000"/>
              </a:solidFill>
              <a:effectLst>
                <a:outerShdw blurRad="38100" dist="38100" dir="2700000" algn="tl">
                  <a:srgbClr val="000000">
                    <a:alpha val="43137"/>
                  </a:srgbClr>
                </a:outerShdw>
              </a:effectLst>
            </a:endParaRPr>
          </a:p>
        </p:txBody>
      </p:sp>
      <p:pic>
        <p:nvPicPr>
          <p:cNvPr id="9220" name="Picture 1"/>
          <p:cNvPicPr>
            <a:picLocks noChangeAspect="1" noChangeArrowheads="1"/>
          </p:cNvPicPr>
          <p:nvPr/>
        </p:nvPicPr>
        <p:blipFill>
          <a:blip r:embed="rId3" cstate="print"/>
          <a:srcRect/>
          <a:stretch>
            <a:fillRect/>
          </a:stretch>
        </p:blipFill>
        <p:spPr bwMode="auto">
          <a:xfrm>
            <a:off x="150465" y="4437112"/>
            <a:ext cx="6581775" cy="2286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8042" y="2276872"/>
            <a:ext cx="2370462"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E8E916BF-5F2C-4B39-A850-B67D66CF6E6F}" type="slidenum">
              <a:rPr lang="en-US"/>
              <a:pPr/>
              <a:t>10</a:t>
            </a:fld>
            <a:endParaRPr lang="en-US"/>
          </a:p>
        </p:txBody>
      </p:sp>
      <p:sp>
        <p:nvSpPr>
          <p:cNvPr id="305155" name="Rectangle 2"/>
          <p:cNvSpPr>
            <a:spLocks noGrp="1" noChangeArrowheads="1"/>
          </p:cNvSpPr>
          <p:nvPr>
            <p:ph type="title" idx="4294967295"/>
          </p:nvPr>
        </p:nvSpPr>
        <p:spPr>
          <a:xfrm>
            <a:off x="285720" y="214290"/>
            <a:ext cx="7643866" cy="685800"/>
          </a:xfrm>
          <a:noFill/>
        </p:spPr>
        <p:txBody>
          <a:bodyPr/>
          <a:lstStyle/>
          <a:p>
            <a:r>
              <a:rPr lang="en-US" sz="6000" dirty="0">
                <a:solidFill>
                  <a:srgbClr val="C00000"/>
                </a:solidFill>
              </a:rPr>
              <a:t>abstract</a:t>
            </a:r>
            <a:r>
              <a:rPr lang="en-US" sz="6000" dirty="0"/>
              <a:t> </a:t>
            </a:r>
            <a:r>
              <a:rPr lang="en-US" sz="5400" dirty="0"/>
              <a:t>Class as Type </a:t>
            </a:r>
          </a:p>
        </p:txBody>
      </p:sp>
      <p:sp>
        <p:nvSpPr>
          <p:cNvPr id="305156" name="Text Box 3"/>
          <p:cNvSpPr txBox="1">
            <a:spLocks noChangeArrowheads="1"/>
          </p:cNvSpPr>
          <p:nvPr/>
        </p:nvSpPr>
        <p:spPr bwMode="auto">
          <a:xfrm>
            <a:off x="214282" y="1295400"/>
            <a:ext cx="8678198" cy="4385816"/>
          </a:xfrm>
          <a:prstGeom prst="rect">
            <a:avLst/>
          </a:prstGeom>
          <a:noFill/>
          <a:ln w="12700">
            <a:noFill/>
            <a:miter lim="800000"/>
            <a:headEnd type="none" w="sm" len="sm"/>
            <a:tailEnd type="none" w="sm" len="sm"/>
          </a:ln>
        </p:spPr>
        <p:txBody>
          <a:bodyPr wrap="square">
            <a:spAutoFit/>
          </a:bodyPr>
          <a:lstStyle/>
          <a:p>
            <a:pPr>
              <a:spcBef>
                <a:spcPct val="50000"/>
              </a:spcBef>
              <a:buFont typeface="Wingdings" pitchFamily="2" charset="2"/>
              <a:buChar char="v"/>
            </a:pPr>
            <a:r>
              <a:rPr lang="en-US" sz="3600" dirty="0">
                <a:latin typeface="+mn-lt"/>
                <a:cs typeface="Times New Roman" pitchFamily="18" charset="0"/>
              </a:rPr>
              <a:t> You </a:t>
            </a:r>
            <a:r>
              <a:rPr lang="en-US" sz="3600" b="1" dirty="0">
                <a:latin typeface="+mn-lt"/>
                <a:cs typeface="Times New Roman" pitchFamily="18" charset="0"/>
              </a:rPr>
              <a:t>can’t</a:t>
            </a:r>
            <a:r>
              <a:rPr lang="en-US" sz="3600" dirty="0">
                <a:latin typeface="+mn-lt"/>
                <a:cs typeface="Times New Roman" pitchFamily="18" charset="0"/>
              </a:rPr>
              <a:t> create an instance from an </a:t>
            </a:r>
            <a:r>
              <a:rPr lang="en-US" sz="3600" b="1" dirty="0">
                <a:solidFill>
                  <a:srgbClr val="C00000"/>
                </a:solidFill>
                <a:latin typeface="+mn-lt"/>
                <a:cs typeface="Times New Roman" pitchFamily="18" charset="0"/>
              </a:rPr>
              <a:t>abstract</a:t>
            </a:r>
            <a:r>
              <a:rPr lang="en-US" sz="3600" dirty="0">
                <a:latin typeface="+mn-lt"/>
                <a:cs typeface="Times New Roman" pitchFamily="18" charset="0"/>
              </a:rPr>
              <a:t> class using the </a:t>
            </a:r>
            <a:r>
              <a:rPr lang="en-US" sz="3600" b="1" dirty="0">
                <a:latin typeface="+mn-lt"/>
                <a:cs typeface="Times New Roman" pitchFamily="18" charset="0"/>
              </a:rPr>
              <a:t>new</a:t>
            </a:r>
            <a:r>
              <a:rPr lang="en-US" sz="3600" dirty="0">
                <a:latin typeface="+mn-lt"/>
                <a:cs typeface="Times New Roman" pitchFamily="18" charset="0"/>
              </a:rPr>
              <a:t> operator, but an </a:t>
            </a:r>
            <a:r>
              <a:rPr lang="en-US" sz="3600" b="1" dirty="0">
                <a:solidFill>
                  <a:srgbClr val="C00000"/>
                </a:solidFill>
                <a:latin typeface="+mn-lt"/>
                <a:cs typeface="Times New Roman" pitchFamily="18" charset="0"/>
              </a:rPr>
              <a:t>abstract</a:t>
            </a:r>
            <a:r>
              <a:rPr lang="en-US" sz="3600" dirty="0">
                <a:latin typeface="+mn-lt"/>
                <a:cs typeface="Times New Roman" pitchFamily="18" charset="0"/>
              </a:rPr>
              <a:t> class can be used as a data type. </a:t>
            </a:r>
          </a:p>
          <a:p>
            <a:pPr>
              <a:spcBef>
                <a:spcPct val="50000"/>
              </a:spcBef>
              <a:buFont typeface="Wingdings" pitchFamily="2" charset="2"/>
              <a:buChar char="v"/>
            </a:pPr>
            <a:r>
              <a:rPr lang="en-US" sz="3600" dirty="0">
                <a:latin typeface="+mn-lt"/>
                <a:cs typeface="Times New Roman" pitchFamily="18" charset="0"/>
              </a:rPr>
              <a:t> Therefore, the following statement, which creates an array whose elements are of </a:t>
            </a:r>
            <a:r>
              <a:rPr lang="en-US" sz="3600" b="1" dirty="0" err="1">
                <a:latin typeface="+mn-lt"/>
                <a:cs typeface="Times New Roman" pitchFamily="18" charset="0"/>
              </a:rPr>
              <a:t>GeometricObject</a:t>
            </a:r>
            <a:r>
              <a:rPr lang="en-US" sz="3600" dirty="0">
                <a:latin typeface="+mn-lt"/>
                <a:cs typeface="Times New Roman" pitchFamily="18" charset="0"/>
              </a:rPr>
              <a:t> type, is correct: </a:t>
            </a:r>
          </a:p>
          <a:p>
            <a:pPr algn="ctr">
              <a:spcBef>
                <a:spcPct val="50000"/>
              </a:spcBef>
            </a:pPr>
            <a:r>
              <a:rPr lang="en-US" sz="3000" b="1" dirty="0" err="1">
                <a:solidFill>
                  <a:srgbClr val="C00000"/>
                </a:solidFill>
                <a:latin typeface="+mn-lt"/>
                <a:cs typeface="Times New Roman" pitchFamily="18" charset="0"/>
              </a:rPr>
              <a:t>GeometricObject</a:t>
            </a:r>
            <a:r>
              <a:rPr lang="en-US" sz="3000" b="1" dirty="0">
                <a:solidFill>
                  <a:srgbClr val="C00000"/>
                </a:solidFill>
                <a:latin typeface="+mn-lt"/>
                <a:cs typeface="Times New Roman" pitchFamily="18" charset="0"/>
              </a:rPr>
              <a:t>[]   geo = new </a:t>
            </a:r>
            <a:r>
              <a:rPr lang="en-US" sz="3000" b="1" dirty="0" err="1">
                <a:solidFill>
                  <a:srgbClr val="C00000"/>
                </a:solidFill>
                <a:latin typeface="+mn-lt"/>
                <a:cs typeface="Times New Roman" pitchFamily="18" charset="0"/>
              </a:rPr>
              <a:t>GeometricObject</a:t>
            </a:r>
            <a:r>
              <a:rPr lang="en-US" sz="3000" b="1" dirty="0">
                <a:solidFill>
                  <a:srgbClr val="C00000"/>
                </a:solidFill>
                <a:latin typeface="+mn-lt"/>
                <a:cs typeface="Times New Roman" pitchFamily="18" charset="0"/>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C709FA26-17B5-498C-AE71-A180A8D4AC9B}" type="slidenum">
              <a:rPr lang="en-US" altLang="en-US" sz="1400"/>
              <a:pPr algn="r"/>
              <a:t>11</a:t>
            </a:fld>
            <a:endParaRPr lang="en-US" altLang="en-US" sz="1400"/>
          </a:p>
        </p:txBody>
      </p:sp>
      <p:sp>
        <p:nvSpPr>
          <p:cNvPr id="13316" name="Rectangle 2"/>
          <p:cNvSpPr>
            <a:spLocks noGrp="1" noChangeArrowheads="1"/>
          </p:cNvSpPr>
          <p:nvPr>
            <p:ph type="title" idx="4294967295"/>
          </p:nvPr>
        </p:nvSpPr>
        <p:spPr>
          <a:xfrm>
            <a:off x="152400" y="296416"/>
            <a:ext cx="8991600" cy="1404392"/>
          </a:xfrm>
          <a:noFill/>
        </p:spPr>
        <p:txBody>
          <a:bodyPr/>
          <a:lstStyle/>
          <a:p>
            <a:r>
              <a:rPr lang="en-US" altLang="en-US" sz="5400" dirty="0"/>
              <a:t>Case Study: </a:t>
            </a:r>
            <a:br>
              <a:rPr lang="en-US" altLang="en-US" sz="5400" dirty="0"/>
            </a:br>
            <a:r>
              <a:rPr lang="en-US" altLang="en-US" sz="5400" dirty="0"/>
              <a:t>The Abstract </a:t>
            </a:r>
            <a:r>
              <a:rPr lang="en-US" altLang="en-US" sz="5400" dirty="0">
                <a:solidFill>
                  <a:srgbClr val="C00000"/>
                </a:solidFill>
              </a:rPr>
              <a:t>Number</a:t>
            </a:r>
            <a:r>
              <a:rPr lang="en-US" altLang="en-US" sz="5400" dirty="0"/>
              <a:t> Class</a:t>
            </a:r>
            <a:r>
              <a:rPr lang="en-US" altLang="en-US" sz="6000" dirty="0"/>
              <a:t> </a:t>
            </a:r>
          </a:p>
        </p:txBody>
      </p:sp>
      <p:sp>
        <p:nvSpPr>
          <p:cNvPr id="13317" name="Rectangle 6"/>
          <p:cNvSpPr>
            <a:spLocks noChangeArrowheads="1"/>
          </p:cNvSpPr>
          <p:nvPr/>
        </p:nvSpPr>
        <p:spPr bwMode="auto">
          <a:xfrm>
            <a:off x="0" y="1919288"/>
            <a:ext cx="9144000" cy="0"/>
          </a:xfrm>
          <a:prstGeom prst="rect">
            <a:avLst/>
          </a:prstGeom>
          <a:noFill/>
          <a:ln w="12700">
            <a:noFill/>
            <a:miter lim="800000"/>
            <a:headEnd type="none" w="sm" len="sm"/>
            <a:tailEnd type="none" w="sm" len="sm"/>
          </a:ln>
        </p:spPr>
        <p:txBody>
          <a:bodyPr wrap="none" anchor="ctr">
            <a:spAutoFit/>
          </a:bodyPr>
          <a:lstStyle/>
          <a:p>
            <a:endParaRPr lang="en-US" altLang="en-US"/>
          </a:p>
        </p:txBody>
      </p:sp>
      <p:sp>
        <p:nvSpPr>
          <p:cNvPr id="13318" name="Rectangle 7"/>
          <p:cNvSpPr>
            <a:spLocks noChangeArrowheads="1"/>
          </p:cNvSpPr>
          <p:nvPr/>
        </p:nvSpPr>
        <p:spPr bwMode="auto">
          <a:xfrm>
            <a:off x="0" y="2395538"/>
            <a:ext cx="9144000" cy="0"/>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sp>
        <p:nvSpPr>
          <p:cNvPr id="13319" name="Rectangle 8"/>
          <p:cNvSpPr>
            <a:spLocks noChangeArrowheads="1"/>
          </p:cNvSpPr>
          <p:nvPr/>
        </p:nvSpPr>
        <p:spPr bwMode="auto">
          <a:xfrm>
            <a:off x="0" y="4462463"/>
            <a:ext cx="9144000" cy="0"/>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pic>
        <p:nvPicPr>
          <p:cNvPr id="1026" name="Picture 2"/>
          <p:cNvPicPr>
            <a:picLocks noChangeAspect="1" noChangeArrowheads="1"/>
          </p:cNvPicPr>
          <p:nvPr/>
        </p:nvPicPr>
        <p:blipFill>
          <a:blip r:embed="rId2" cstate="print"/>
          <a:srcRect/>
          <a:stretch>
            <a:fillRect/>
          </a:stretch>
        </p:blipFill>
        <p:spPr bwMode="auto">
          <a:xfrm>
            <a:off x="2915816" y="1844824"/>
            <a:ext cx="2880320" cy="2419469"/>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85725" y="4295750"/>
            <a:ext cx="8972550" cy="122148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3F3EB0A-3A2B-4C7C-8103-C3E033BDB7E0}" type="slidenum">
              <a:rPr lang="en-US" altLang="en-US" sz="1400"/>
              <a:pPr>
                <a:spcBef>
                  <a:spcPct val="0"/>
                </a:spcBef>
                <a:buClrTx/>
                <a:buSzTx/>
                <a:buFontTx/>
                <a:buNone/>
              </a:pPr>
              <a:t>12</a:t>
            </a:fld>
            <a:endParaRPr lang="en-US" altLang="en-US" sz="1400"/>
          </a:p>
        </p:txBody>
      </p:sp>
      <p:sp>
        <p:nvSpPr>
          <p:cNvPr id="14340" name="Rectangle 2"/>
          <p:cNvSpPr>
            <a:spLocks noGrp="1" noChangeArrowheads="1"/>
          </p:cNvSpPr>
          <p:nvPr>
            <p:ph type="title" idx="4294967295"/>
          </p:nvPr>
        </p:nvSpPr>
        <p:spPr>
          <a:xfrm>
            <a:off x="152400" y="476672"/>
            <a:ext cx="8991600" cy="1047750"/>
          </a:xfrm>
          <a:noFill/>
        </p:spPr>
        <p:txBody>
          <a:bodyPr/>
          <a:lstStyle/>
          <a:p>
            <a:r>
              <a:rPr lang="en-US" altLang="en-US" sz="4800" dirty="0"/>
              <a:t>The Abstract </a:t>
            </a:r>
            <a:r>
              <a:rPr lang="en-US" altLang="en-US" sz="4800" dirty="0">
                <a:solidFill>
                  <a:srgbClr val="C00000"/>
                </a:solidFill>
              </a:rPr>
              <a:t>Calendar</a:t>
            </a:r>
            <a:r>
              <a:rPr lang="en-US" altLang="en-US" sz="4800" dirty="0"/>
              <a:t> Class and Its </a:t>
            </a:r>
            <a:r>
              <a:rPr lang="en-US" altLang="en-US" sz="4800" dirty="0">
                <a:solidFill>
                  <a:srgbClr val="C00000"/>
                </a:solidFill>
              </a:rPr>
              <a:t>GregorianCalendar</a:t>
            </a:r>
            <a:r>
              <a:rPr lang="en-US" altLang="en-US" sz="4800" dirty="0"/>
              <a:t> subclass</a:t>
            </a:r>
          </a:p>
        </p:txBody>
      </p:sp>
      <p:sp>
        <p:nvSpPr>
          <p:cNvPr id="14341" name="Rectangle 6"/>
          <p:cNvSpPr>
            <a:spLocks noChangeArrowheads="1"/>
          </p:cNvSpPr>
          <p:nvPr/>
        </p:nvSpPr>
        <p:spPr bwMode="auto">
          <a:xfrm>
            <a:off x="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1434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 y="1853902"/>
            <a:ext cx="91249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408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p:cNvSpPr>
            <a:spLocks noGrp="1"/>
          </p:cNvSpPr>
          <p:nvPr>
            <p:ph type="sldNum" sz="quarter" idx="4294967295"/>
          </p:nvPr>
        </p:nvSpPr>
        <p:spPr>
          <a:xfrm>
            <a:off x="7956376" y="6399213"/>
            <a:ext cx="501824"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6A9152F-A0DD-4F3B-A6AD-E54CA3EE1AB9}" type="slidenum">
              <a:rPr lang="en-US" altLang="en-US" sz="1400"/>
              <a:pPr>
                <a:spcBef>
                  <a:spcPct val="0"/>
                </a:spcBef>
                <a:buClrTx/>
                <a:buSzTx/>
                <a:buFontTx/>
                <a:buNone/>
              </a:pPr>
              <a:t>13</a:t>
            </a:fld>
            <a:endParaRPr lang="en-US" altLang="en-US" sz="1400" dirty="0"/>
          </a:p>
        </p:txBody>
      </p:sp>
      <p:sp>
        <p:nvSpPr>
          <p:cNvPr id="15364" name="Rectangle 2"/>
          <p:cNvSpPr>
            <a:spLocks noGrp="1" noChangeArrowheads="1"/>
          </p:cNvSpPr>
          <p:nvPr>
            <p:ph type="title" idx="4294967295"/>
          </p:nvPr>
        </p:nvSpPr>
        <p:spPr>
          <a:xfrm>
            <a:off x="152400" y="152400"/>
            <a:ext cx="8991600" cy="828328"/>
          </a:xfrm>
          <a:noFill/>
        </p:spPr>
        <p:txBody>
          <a:bodyPr/>
          <a:lstStyle/>
          <a:p>
            <a:r>
              <a:rPr lang="en-US" altLang="en-US" sz="5400" dirty="0">
                <a:solidFill>
                  <a:srgbClr val="C00000"/>
                </a:solidFill>
              </a:rPr>
              <a:t>GregorianCalendar </a:t>
            </a:r>
            <a:r>
              <a:rPr lang="en-US" altLang="en-US" sz="5400" dirty="0"/>
              <a:t>subclass</a:t>
            </a:r>
          </a:p>
        </p:txBody>
      </p:sp>
      <p:sp>
        <p:nvSpPr>
          <p:cNvPr id="15365" name="Rectangle 3"/>
          <p:cNvSpPr>
            <a:spLocks noGrp="1" noChangeArrowheads="1"/>
          </p:cNvSpPr>
          <p:nvPr>
            <p:ph type="body" idx="4294967295"/>
          </p:nvPr>
        </p:nvSpPr>
        <p:spPr>
          <a:xfrm>
            <a:off x="228600" y="1268760"/>
            <a:ext cx="8686800" cy="5132040"/>
          </a:xfrm>
          <a:noFill/>
        </p:spPr>
        <p:txBody>
          <a:bodyPr/>
          <a:lstStyle/>
          <a:p>
            <a:r>
              <a:rPr lang="en-US" altLang="en-US" sz="2800" dirty="0">
                <a:cs typeface="Times New Roman" pitchFamily="18" charset="0"/>
              </a:rPr>
              <a:t>An instance of </a:t>
            </a:r>
            <a:r>
              <a:rPr lang="en-US" altLang="en-US" sz="2800" b="1" dirty="0" err="1">
                <a:solidFill>
                  <a:srgbClr val="C00000"/>
                </a:solidFill>
                <a:cs typeface="Times New Roman" pitchFamily="18" charset="0"/>
              </a:rPr>
              <a:t>java.util.Date</a:t>
            </a:r>
            <a:r>
              <a:rPr lang="en-US" altLang="en-US" sz="2800" dirty="0">
                <a:cs typeface="Times New Roman" pitchFamily="18" charset="0"/>
              </a:rPr>
              <a:t> represents a specific instant in time with millisecond precision.</a:t>
            </a:r>
          </a:p>
          <a:p>
            <a:r>
              <a:rPr lang="en-US" altLang="en-US" sz="2800" dirty="0">
                <a:cs typeface="Times New Roman" pitchFamily="18" charset="0"/>
              </a:rPr>
              <a:t> </a:t>
            </a:r>
            <a:r>
              <a:rPr lang="en-US" altLang="en-US" sz="2800" b="1" dirty="0" err="1">
                <a:solidFill>
                  <a:srgbClr val="C00000"/>
                </a:solidFill>
                <a:cs typeface="Times New Roman" pitchFamily="18" charset="0"/>
              </a:rPr>
              <a:t>java.util.Calendar</a:t>
            </a:r>
            <a:r>
              <a:rPr lang="en-US" altLang="en-US" sz="2800" dirty="0">
                <a:cs typeface="Times New Roman" pitchFamily="18" charset="0"/>
              </a:rPr>
              <a:t> is an abstract base class for extracting detailed information such as year, month, date, hour, minute and second from a Date object. </a:t>
            </a:r>
          </a:p>
          <a:p>
            <a:r>
              <a:rPr lang="en-US" altLang="en-US" sz="2800" dirty="0">
                <a:cs typeface="Times New Roman" pitchFamily="18" charset="0"/>
              </a:rPr>
              <a:t> Subclasses of Calendar can implement specific calendar systems such as </a:t>
            </a:r>
            <a:r>
              <a:rPr lang="en-US" altLang="en-US" sz="2800" b="1" dirty="0">
                <a:cs typeface="Times New Roman" pitchFamily="18" charset="0"/>
              </a:rPr>
              <a:t>Gregorian calendar</a:t>
            </a:r>
            <a:r>
              <a:rPr lang="en-US" altLang="en-US" sz="2800" dirty="0">
                <a:cs typeface="Times New Roman" pitchFamily="18" charset="0"/>
              </a:rPr>
              <a:t>, </a:t>
            </a:r>
            <a:r>
              <a:rPr lang="en-US" altLang="en-US" sz="2800" b="1" dirty="0">
                <a:cs typeface="Times New Roman" pitchFamily="18" charset="0"/>
              </a:rPr>
              <a:t>Lunar Calendar </a:t>
            </a:r>
            <a:r>
              <a:rPr lang="en-US" altLang="en-US" sz="2800" dirty="0">
                <a:cs typeface="Times New Roman" pitchFamily="18" charset="0"/>
              </a:rPr>
              <a:t>and </a:t>
            </a:r>
            <a:r>
              <a:rPr lang="en-US" altLang="en-US" sz="2800" b="1" dirty="0">
                <a:cs typeface="Times New Roman" pitchFamily="18" charset="0"/>
              </a:rPr>
              <a:t>Jewish calendar</a:t>
            </a:r>
            <a:r>
              <a:rPr lang="en-US" altLang="en-US" sz="2800" dirty="0">
                <a:cs typeface="Times New Roman" pitchFamily="18" charset="0"/>
              </a:rPr>
              <a:t>. </a:t>
            </a:r>
          </a:p>
          <a:p>
            <a:r>
              <a:rPr lang="en-US" altLang="en-US" sz="2800" dirty="0">
                <a:cs typeface="Times New Roman" pitchFamily="18" charset="0"/>
              </a:rPr>
              <a:t> Currently, </a:t>
            </a:r>
            <a:r>
              <a:rPr lang="en-US" altLang="en-US" sz="2800" b="1" dirty="0" err="1">
                <a:solidFill>
                  <a:srgbClr val="C00000"/>
                </a:solidFill>
                <a:cs typeface="Times New Roman" pitchFamily="18" charset="0"/>
              </a:rPr>
              <a:t>java.util.GregorianCalendar</a:t>
            </a:r>
            <a:r>
              <a:rPr lang="en-US" altLang="en-US" sz="2800" dirty="0">
                <a:cs typeface="Times New Roman" pitchFamily="18" charset="0"/>
              </a:rPr>
              <a:t> for the Gregorian calendar is supported in the Java API. </a:t>
            </a:r>
            <a:endParaRPr lang="en-US" altLang="en-US" sz="2800" dirty="0"/>
          </a:p>
        </p:txBody>
      </p:sp>
    </p:spTree>
    <p:extLst>
      <p:ext uri="{BB962C8B-B14F-4D97-AF65-F5344CB8AC3E}">
        <p14:creationId xmlns:p14="http://schemas.microsoft.com/office/powerpoint/2010/main" val="36692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p:cNvSpPr>
            <a:spLocks noGrp="1"/>
          </p:cNvSpPr>
          <p:nvPr>
            <p:ph type="sldNum" sz="quarter" idx="4294967295"/>
          </p:nvPr>
        </p:nvSpPr>
        <p:spPr>
          <a:xfrm>
            <a:off x="8100392" y="6399213"/>
            <a:ext cx="504056"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79EAF4E1-00C0-40EA-AC92-CB509E21D6E1}" type="slidenum">
              <a:rPr lang="en-US" altLang="en-US" sz="1400"/>
              <a:pPr>
                <a:spcBef>
                  <a:spcPct val="0"/>
                </a:spcBef>
                <a:buClrTx/>
                <a:buSzTx/>
                <a:buFontTx/>
                <a:buNone/>
              </a:pPr>
              <a:t>14</a:t>
            </a:fld>
            <a:endParaRPr lang="en-US" altLang="en-US" sz="1400" dirty="0"/>
          </a:p>
        </p:txBody>
      </p:sp>
      <p:sp>
        <p:nvSpPr>
          <p:cNvPr id="16388" name="Rectangle 2"/>
          <p:cNvSpPr>
            <a:spLocks noGrp="1" noChangeArrowheads="1"/>
          </p:cNvSpPr>
          <p:nvPr>
            <p:ph type="title" idx="4294967295"/>
          </p:nvPr>
        </p:nvSpPr>
        <p:spPr>
          <a:xfrm>
            <a:off x="152400" y="152400"/>
            <a:ext cx="8991600" cy="828328"/>
          </a:xfrm>
          <a:noFill/>
        </p:spPr>
        <p:txBody>
          <a:bodyPr/>
          <a:lstStyle/>
          <a:p>
            <a:r>
              <a:rPr lang="en-US" altLang="en-US" sz="5400" dirty="0"/>
              <a:t>The </a:t>
            </a:r>
            <a:r>
              <a:rPr lang="en-US" altLang="en-US" sz="5400" dirty="0">
                <a:solidFill>
                  <a:srgbClr val="C00000"/>
                </a:solidFill>
              </a:rPr>
              <a:t>GregorianCalendar</a:t>
            </a:r>
            <a:r>
              <a:rPr lang="en-US" altLang="en-US" sz="5400" dirty="0"/>
              <a:t> Class</a:t>
            </a:r>
          </a:p>
        </p:txBody>
      </p:sp>
      <p:sp>
        <p:nvSpPr>
          <p:cNvPr id="16389" name="Rectangle 3"/>
          <p:cNvSpPr>
            <a:spLocks noGrp="1" noChangeArrowheads="1"/>
          </p:cNvSpPr>
          <p:nvPr>
            <p:ph type="body" idx="4294967295"/>
          </p:nvPr>
        </p:nvSpPr>
        <p:spPr>
          <a:xfrm>
            <a:off x="228600" y="1371600"/>
            <a:ext cx="8686800" cy="5029200"/>
          </a:xfrm>
          <a:noFill/>
        </p:spPr>
        <p:txBody>
          <a:bodyPr/>
          <a:lstStyle/>
          <a:p>
            <a:r>
              <a:rPr lang="en-US" altLang="en-US" sz="3600" dirty="0">
                <a:cs typeface="Times New Roman" pitchFamily="18" charset="0"/>
              </a:rPr>
              <a:t> You can use </a:t>
            </a:r>
            <a:r>
              <a:rPr lang="en-US" altLang="en-US" sz="3600" b="1" dirty="0">
                <a:solidFill>
                  <a:srgbClr val="C00000"/>
                </a:solidFill>
                <a:cs typeface="Times New Roman" pitchFamily="18" charset="0"/>
              </a:rPr>
              <a:t>new GregorianCalendar() </a:t>
            </a:r>
            <a:r>
              <a:rPr lang="en-US" altLang="en-US" sz="3600" dirty="0">
                <a:cs typeface="Times New Roman" pitchFamily="18" charset="0"/>
              </a:rPr>
              <a:t>to construct a default GregorianCalendar with the current time</a:t>
            </a:r>
          </a:p>
          <a:p>
            <a:r>
              <a:rPr lang="en-US" altLang="en-US" sz="3600" dirty="0">
                <a:cs typeface="Times New Roman" pitchFamily="18" charset="0"/>
              </a:rPr>
              <a:t> Use </a:t>
            </a:r>
            <a:r>
              <a:rPr lang="en-US" altLang="en-US" sz="3600" b="1" dirty="0">
                <a:solidFill>
                  <a:srgbClr val="C00000"/>
                </a:solidFill>
                <a:cs typeface="Times New Roman" pitchFamily="18" charset="0"/>
              </a:rPr>
              <a:t>new</a:t>
            </a:r>
            <a:r>
              <a:rPr lang="en-US" altLang="en-US" sz="3600" dirty="0">
                <a:solidFill>
                  <a:srgbClr val="C00000"/>
                </a:solidFill>
                <a:cs typeface="Times New Roman" pitchFamily="18" charset="0"/>
              </a:rPr>
              <a:t> </a:t>
            </a:r>
            <a:r>
              <a:rPr lang="en-US" altLang="en-US" sz="3600" b="1" dirty="0">
                <a:solidFill>
                  <a:srgbClr val="C00000"/>
                </a:solidFill>
                <a:cs typeface="Times New Roman" pitchFamily="18" charset="0"/>
              </a:rPr>
              <a:t>GregorianCalendar(year, month, date) </a:t>
            </a:r>
            <a:r>
              <a:rPr lang="en-US" altLang="en-US" sz="3600" dirty="0">
                <a:cs typeface="Times New Roman" pitchFamily="18" charset="0"/>
              </a:rPr>
              <a:t>to construct a GregorianCalendar with the specified year, month, and date. </a:t>
            </a:r>
          </a:p>
          <a:p>
            <a:r>
              <a:rPr lang="en-US" altLang="en-US" sz="3600" dirty="0">
                <a:cs typeface="Times New Roman" pitchFamily="18" charset="0"/>
              </a:rPr>
              <a:t> The month parameter is </a:t>
            </a:r>
            <a:r>
              <a:rPr lang="en-US" altLang="en-US" sz="3600" b="1" dirty="0">
                <a:cs typeface="Times New Roman" pitchFamily="18" charset="0"/>
              </a:rPr>
              <a:t>0-based</a:t>
            </a:r>
            <a:r>
              <a:rPr lang="en-US" altLang="en-US" sz="3600" dirty="0">
                <a:cs typeface="Times New Roman" pitchFamily="18" charset="0"/>
              </a:rPr>
              <a:t>, i.e., 0 is for </a:t>
            </a:r>
            <a:r>
              <a:rPr lang="en-US" altLang="en-US" sz="3600" b="1" i="1" dirty="0">
                <a:cs typeface="Times New Roman" pitchFamily="18" charset="0"/>
              </a:rPr>
              <a:t>January</a:t>
            </a:r>
            <a:r>
              <a:rPr lang="en-US" altLang="en-US" sz="3600" dirty="0">
                <a:cs typeface="Times New Roman" pitchFamily="18" charset="0"/>
              </a:rPr>
              <a:t>.</a:t>
            </a:r>
            <a:endParaRPr lang="en-US" altLang="en-US" sz="3600" dirty="0"/>
          </a:p>
        </p:txBody>
      </p:sp>
    </p:spTree>
    <p:extLst>
      <p:ext uri="{BB962C8B-B14F-4D97-AF65-F5344CB8AC3E}">
        <p14:creationId xmlns:p14="http://schemas.microsoft.com/office/powerpoint/2010/main" val="112930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4294967295"/>
          </p:nvPr>
        </p:nvSpPr>
        <p:spPr>
          <a:xfrm>
            <a:off x="8390656" y="6399213"/>
            <a:ext cx="501824"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26D213B0-BC45-4CC8-8981-CFD6A62CB975}" type="slidenum">
              <a:rPr lang="en-US" altLang="en-US" sz="1400"/>
              <a:pPr>
                <a:spcBef>
                  <a:spcPct val="0"/>
                </a:spcBef>
                <a:buClrTx/>
                <a:buSzTx/>
                <a:buFontTx/>
                <a:buNone/>
              </a:pPr>
              <a:t>15</a:t>
            </a:fld>
            <a:endParaRPr lang="en-US" altLang="en-US" sz="1400" dirty="0"/>
          </a:p>
        </p:txBody>
      </p:sp>
      <p:sp>
        <p:nvSpPr>
          <p:cNvPr id="17412" name="Rectangle 2"/>
          <p:cNvSpPr>
            <a:spLocks noGrp="1" noChangeArrowheads="1"/>
          </p:cNvSpPr>
          <p:nvPr>
            <p:ph type="title" idx="4294967295"/>
          </p:nvPr>
        </p:nvSpPr>
        <p:spPr>
          <a:xfrm>
            <a:off x="323528" y="299120"/>
            <a:ext cx="8305800" cy="609600"/>
          </a:xfrm>
          <a:noFill/>
        </p:spPr>
        <p:txBody>
          <a:bodyPr/>
          <a:lstStyle/>
          <a:p>
            <a:r>
              <a:rPr lang="en-US" altLang="en-US" dirty="0"/>
              <a:t>The get Method in Calendar Class</a:t>
            </a:r>
          </a:p>
        </p:txBody>
      </p:sp>
      <p:sp>
        <p:nvSpPr>
          <p:cNvPr id="17413" name="Rectangle 3"/>
          <p:cNvSpPr>
            <a:spLocks noGrp="1" noChangeArrowheads="1"/>
          </p:cNvSpPr>
          <p:nvPr>
            <p:ph type="body" idx="4294967295"/>
          </p:nvPr>
        </p:nvSpPr>
        <p:spPr>
          <a:xfrm>
            <a:off x="179512" y="1196752"/>
            <a:ext cx="8915400" cy="1224136"/>
          </a:xfrm>
          <a:noFill/>
        </p:spPr>
        <p:txBody>
          <a:bodyPr/>
          <a:lstStyle/>
          <a:p>
            <a:r>
              <a:rPr lang="en-US" altLang="en-US" sz="2400" dirty="0"/>
              <a:t>The </a:t>
            </a:r>
            <a:r>
              <a:rPr lang="en-US" altLang="en-US" sz="2400" b="1" dirty="0">
                <a:solidFill>
                  <a:srgbClr val="C00000"/>
                </a:solidFill>
              </a:rPr>
              <a:t>get(</a:t>
            </a:r>
            <a:r>
              <a:rPr lang="en-US" altLang="en-US" sz="2400" b="1" dirty="0" err="1">
                <a:solidFill>
                  <a:srgbClr val="C00000"/>
                </a:solidFill>
              </a:rPr>
              <a:t>int</a:t>
            </a:r>
            <a:r>
              <a:rPr lang="en-US" altLang="en-US" sz="2400" b="1" dirty="0">
                <a:solidFill>
                  <a:srgbClr val="C00000"/>
                </a:solidFill>
              </a:rPr>
              <a:t> field)</a:t>
            </a:r>
            <a:r>
              <a:rPr lang="en-US" altLang="en-US" sz="2400" dirty="0"/>
              <a:t> method defined in the </a:t>
            </a:r>
            <a:r>
              <a:rPr lang="en-US" altLang="en-US" sz="2400" b="1" dirty="0">
                <a:solidFill>
                  <a:srgbClr val="C00000"/>
                </a:solidFill>
              </a:rPr>
              <a:t>Calendar</a:t>
            </a:r>
            <a:r>
              <a:rPr lang="en-US" altLang="en-US" sz="2400" dirty="0">
                <a:solidFill>
                  <a:srgbClr val="C00000"/>
                </a:solidFill>
              </a:rPr>
              <a:t> </a:t>
            </a:r>
            <a:r>
              <a:rPr lang="en-US" altLang="en-US" sz="2400" dirty="0"/>
              <a:t>class is useful to extract the date and time information from a </a:t>
            </a:r>
            <a:r>
              <a:rPr lang="en-US" altLang="en-US" sz="2400" b="1" dirty="0">
                <a:solidFill>
                  <a:srgbClr val="C00000"/>
                </a:solidFill>
              </a:rPr>
              <a:t>Calendar</a:t>
            </a:r>
            <a:r>
              <a:rPr lang="en-US" altLang="en-US" sz="2400" dirty="0"/>
              <a:t> object. The fields are defined as constants, as shown in the following.</a:t>
            </a:r>
          </a:p>
        </p:txBody>
      </p:sp>
      <p:sp>
        <p:nvSpPr>
          <p:cNvPr id="17414" name="Rectangle 5"/>
          <p:cNvSpPr>
            <a:spLocks noChangeArrowheads="1"/>
          </p:cNvSpPr>
          <p:nvPr/>
        </p:nvSpPr>
        <p:spPr bwMode="auto">
          <a:xfrm>
            <a:off x="0" y="2046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17415"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250" y="2466231"/>
            <a:ext cx="7042150" cy="427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141704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5395075C-5C4F-40A1-80A4-F30233588236}" type="slidenum">
              <a:rPr lang="en-US"/>
              <a:pPr/>
              <a:t>16</a:t>
            </a:fld>
            <a:endParaRPr lang="en-US"/>
          </a:p>
        </p:txBody>
      </p:sp>
      <p:sp>
        <p:nvSpPr>
          <p:cNvPr id="311299" name="Rectangle 2"/>
          <p:cNvSpPr>
            <a:spLocks noGrp="1" noChangeArrowheads="1"/>
          </p:cNvSpPr>
          <p:nvPr>
            <p:ph type="title" idx="4294967295"/>
          </p:nvPr>
        </p:nvSpPr>
        <p:spPr>
          <a:xfrm>
            <a:off x="285720" y="214290"/>
            <a:ext cx="3500462" cy="685800"/>
          </a:xfrm>
          <a:noFill/>
        </p:spPr>
        <p:txBody>
          <a:bodyPr/>
          <a:lstStyle/>
          <a:p>
            <a:r>
              <a:rPr lang="en-US" sz="5400" dirty="0"/>
              <a:t>Interfaces</a:t>
            </a:r>
          </a:p>
        </p:txBody>
      </p:sp>
      <p:sp>
        <p:nvSpPr>
          <p:cNvPr id="311300" name="Rectangle 3"/>
          <p:cNvSpPr>
            <a:spLocks noGrp="1" noChangeArrowheads="1"/>
          </p:cNvSpPr>
          <p:nvPr>
            <p:ph type="body" idx="4294967295"/>
          </p:nvPr>
        </p:nvSpPr>
        <p:spPr>
          <a:xfrm>
            <a:off x="142844" y="1142984"/>
            <a:ext cx="5725300" cy="5022320"/>
          </a:xfrm>
          <a:noFill/>
        </p:spPr>
        <p:txBody>
          <a:bodyPr/>
          <a:lstStyle/>
          <a:p>
            <a:pPr marL="0" indent="0">
              <a:spcAft>
                <a:spcPts val="600"/>
              </a:spcAft>
            </a:pPr>
            <a:r>
              <a:rPr lang="en-US" sz="3600" dirty="0">
                <a:cs typeface="Courier New" pitchFamily="49" charset="0"/>
              </a:rPr>
              <a:t> </a:t>
            </a:r>
            <a:r>
              <a:rPr lang="en-CA" sz="3600" dirty="0">
                <a:cs typeface="Courier New" pitchFamily="49" charset="0"/>
              </a:rPr>
              <a:t>An </a:t>
            </a:r>
            <a:r>
              <a:rPr lang="en-CA" sz="3600" b="1" dirty="0">
                <a:solidFill>
                  <a:srgbClr val="C00000"/>
                </a:solidFill>
                <a:cs typeface="Courier New" pitchFamily="49" charset="0"/>
              </a:rPr>
              <a:t>interface</a:t>
            </a:r>
            <a:r>
              <a:rPr lang="en-CA" sz="3600" dirty="0">
                <a:cs typeface="Courier New" pitchFamily="49" charset="0"/>
              </a:rPr>
              <a:t> is a way to describe what classes should do, without specifying how they should do it. </a:t>
            </a:r>
          </a:p>
          <a:p>
            <a:pPr marL="0" indent="0">
              <a:spcAft>
                <a:spcPts val="600"/>
              </a:spcAft>
            </a:pPr>
            <a:r>
              <a:rPr lang="en-CA" sz="3600" dirty="0">
                <a:cs typeface="Courier New" pitchFamily="49" charset="0"/>
              </a:rPr>
              <a:t> It is not a </a:t>
            </a:r>
            <a:r>
              <a:rPr lang="en-CA" sz="4000" b="1" dirty="0">
                <a:cs typeface="Courier New" pitchFamily="49" charset="0"/>
              </a:rPr>
              <a:t>class</a:t>
            </a:r>
            <a:r>
              <a:rPr lang="en-CA" sz="3600" dirty="0">
                <a:cs typeface="Courier New" pitchFamily="49" charset="0"/>
              </a:rPr>
              <a:t> but a set of </a:t>
            </a:r>
            <a:r>
              <a:rPr lang="en-CA" sz="3600" b="1" dirty="0">
                <a:cs typeface="Courier New" pitchFamily="49" charset="0"/>
              </a:rPr>
              <a:t>requirements</a:t>
            </a:r>
            <a:r>
              <a:rPr lang="en-CA" sz="3600" dirty="0">
                <a:cs typeface="Courier New" pitchFamily="49" charset="0"/>
              </a:rPr>
              <a:t> for classes that want to conform to the </a:t>
            </a:r>
            <a:r>
              <a:rPr lang="en-CA" sz="3600" b="1" dirty="0">
                <a:cs typeface="Courier New" pitchFamily="49" charset="0"/>
              </a:rPr>
              <a:t>interface</a:t>
            </a:r>
            <a:r>
              <a:rPr lang="en-CA" sz="3600" dirty="0">
                <a:cs typeface="Courier New" pitchFamily="49" charset="0"/>
              </a:rPr>
              <a:t>.</a:t>
            </a:r>
            <a:endParaRPr lang="en-US" sz="3600" dirty="0">
              <a:cs typeface="Courier New" pitchFamily="49" charset="0"/>
            </a:endParaRPr>
          </a:p>
        </p:txBody>
      </p:sp>
      <p:pic>
        <p:nvPicPr>
          <p:cNvPr id="39938" name="Picture 2" descr="http://videos.web-03.net/diagramacao/eduardo/mrbool/begindiffjavap2/figure1.png"/>
          <p:cNvPicPr>
            <a:picLocks noChangeAspect="1" noChangeArrowheads="1"/>
          </p:cNvPicPr>
          <p:nvPr/>
        </p:nvPicPr>
        <p:blipFill>
          <a:blip r:embed="rId2" cstate="print"/>
          <a:srcRect/>
          <a:stretch>
            <a:fillRect/>
          </a:stretch>
        </p:blipFill>
        <p:spPr bwMode="auto">
          <a:xfrm>
            <a:off x="5643538" y="1700808"/>
            <a:ext cx="3500462" cy="356269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CABF9935-7C44-4623-A503-EB00090F1972}" type="slidenum">
              <a:rPr lang="en-US"/>
              <a:pPr/>
              <a:t>17</a:t>
            </a:fld>
            <a:endParaRPr lang="en-US"/>
          </a:p>
        </p:txBody>
      </p:sp>
      <p:sp>
        <p:nvSpPr>
          <p:cNvPr id="312323" name="Rectangle 2"/>
          <p:cNvSpPr>
            <a:spLocks noGrp="1" noChangeArrowheads="1"/>
          </p:cNvSpPr>
          <p:nvPr>
            <p:ph type="title" idx="4294967295"/>
          </p:nvPr>
        </p:nvSpPr>
        <p:spPr>
          <a:xfrm>
            <a:off x="285720" y="285728"/>
            <a:ext cx="6715172" cy="642942"/>
          </a:xfrm>
          <a:noFill/>
        </p:spPr>
        <p:txBody>
          <a:bodyPr/>
          <a:lstStyle/>
          <a:p>
            <a:r>
              <a:rPr lang="en-US" sz="5400" dirty="0">
                <a:cs typeface="Courier New" pitchFamily="49" charset="0"/>
              </a:rPr>
              <a:t>What is an </a:t>
            </a:r>
            <a:r>
              <a:rPr lang="en-US" sz="5400" dirty="0">
                <a:solidFill>
                  <a:srgbClr val="C00000"/>
                </a:solidFill>
                <a:cs typeface="Courier New" pitchFamily="49" charset="0"/>
              </a:rPr>
              <a:t>interface</a:t>
            </a:r>
            <a:r>
              <a:rPr lang="en-US" sz="5400" dirty="0">
                <a:cs typeface="Courier New" pitchFamily="49" charset="0"/>
              </a:rPr>
              <a:t>?</a:t>
            </a:r>
          </a:p>
        </p:txBody>
      </p:sp>
      <p:sp>
        <p:nvSpPr>
          <p:cNvPr id="312324" name="Rectangle 3"/>
          <p:cNvSpPr>
            <a:spLocks noGrp="1" noChangeArrowheads="1"/>
          </p:cNvSpPr>
          <p:nvPr>
            <p:ph type="body" idx="4294967295"/>
          </p:nvPr>
        </p:nvSpPr>
        <p:spPr>
          <a:xfrm>
            <a:off x="304800" y="1285860"/>
            <a:ext cx="8610600" cy="4786346"/>
          </a:xfrm>
          <a:noFill/>
        </p:spPr>
        <p:txBody>
          <a:bodyPr/>
          <a:lstStyle/>
          <a:p>
            <a:pPr marL="0" indent="0">
              <a:spcAft>
                <a:spcPts val="1200"/>
              </a:spcAft>
            </a:pPr>
            <a:r>
              <a:rPr lang="en-US" dirty="0"/>
              <a:t> An </a:t>
            </a:r>
            <a:r>
              <a:rPr lang="en-US" b="1" dirty="0">
                <a:solidFill>
                  <a:srgbClr val="C00000"/>
                </a:solidFill>
              </a:rPr>
              <a:t>interface</a:t>
            </a:r>
            <a:r>
              <a:rPr lang="en-US" dirty="0"/>
              <a:t> is a </a:t>
            </a:r>
            <a:r>
              <a:rPr lang="en-US" b="1" dirty="0"/>
              <a:t>class-like</a:t>
            </a:r>
            <a:r>
              <a:rPr lang="en-US" dirty="0"/>
              <a:t> construct that contains </a:t>
            </a:r>
            <a:r>
              <a:rPr lang="en-US" b="1" dirty="0"/>
              <a:t>only</a:t>
            </a:r>
            <a:r>
              <a:rPr lang="en-US" dirty="0"/>
              <a:t> </a:t>
            </a:r>
            <a:r>
              <a:rPr lang="en-US" sz="3600" b="1" dirty="0">
                <a:solidFill>
                  <a:srgbClr val="C00000"/>
                </a:solidFill>
              </a:rPr>
              <a:t>constants</a:t>
            </a:r>
            <a:r>
              <a:rPr lang="en-US" sz="3600" dirty="0"/>
              <a:t> </a:t>
            </a:r>
            <a:r>
              <a:rPr lang="en-US" dirty="0"/>
              <a:t>and </a:t>
            </a:r>
            <a:r>
              <a:rPr lang="en-US" sz="3600" b="1" dirty="0">
                <a:solidFill>
                  <a:srgbClr val="C00000"/>
                </a:solidFill>
              </a:rPr>
              <a:t>abstract</a:t>
            </a:r>
            <a:r>
              <a:rPr lang="en-US" sz="3600" dirty="0"/>
              <a:t> </a:t>
            </a:r>
            <a:r>
              <a:rPr lang="en-US" dirty="0"/>
              <a:t>methods. </a:t>
            </a:r>
          </a:p>
          <a:p>
            <a:pPr marL="0" indent="0">
              <a:spcAft>
                <a:spcPts val="1200"/>
              </a:spcAft>
            </a:pPr>
            <a:r>
              <a:rPr lang="en-US" dirty="0"/>
              <a:t> In many ways, an </a:t>
            </a:r>
            <a:r>
              <a:rPr lang="en-US" b="1" dirty="0">
                <a:solidFill>
                  <a:srgbClr val="C00000"/>
                </a:solidFill>
              </a:rPr>
              <a:t>interface</a:t>
            </a:r>
            <a:r>
              <a:rPr lang="en-US" dirty="0"/>
              <a:t> is similar to an </a:t>
            </a:r>
            <a:r>
              <a:rPr lang="en-US" b="1" dirty="0"/>
              <a:t>abstract</a:t>
            </a:r>
            <a:r>
              <a:rPr lang="en-US" dirty="0"/>
              <a:t> class, but the intent of an interface is to specify </a:t>
            </a:r>
            <a:r>
              <a:rPr lang="en-US" b="1" dirty="0"/>
              <a:t>common behavior </a:t>
            </a:r>
            <a:r>
              <a:rPr lang="en-US" dirty="0"/>
              <a:t>for objects. </a:t>
            </a:r>
          </a:p>
          <a:p>
            <a:pPr marL="0" indent="0">
              <a:spcAft>
                <a:spcPts val="1200"/>
              </a:spcAft>
            </a:pPr>
            <a:r>
              <a:rPr lang="en-US" dirty="0"/>
              <a:t> For example, you can specify that the objects are </a:t>
            </a:r>
            <a:r>
              <a:rPr lang="en-US" b="1" i="1" dirty="0"/>
              <a:t>comparable</a:t>
            </a:r>
            <a:r>
              <a:rPr lang="en-US" dirty="0"/>
              <a:t>, </a:t>
            </a:r>
            <a:r>
              <a:rPr lang="en-US" b="1" i="1" dirty="0"/>
              <a:t>edible</a:t>
            </a:r>
            <a:r>
              <a:rPr lang="en-US" dirty="0"/>
              <a:t>, </a:t>
            </a:r>
            <a:r>
              <a:rPr lang="en-US" b="1" i="1" dirty="0"/>
              <a:t>cloneable</a:t>
            </a:r>
            <a:r>
              <a:rPr lang="en-US" dirty="0"/>
              <a:t> using appropriate interfaces. </a:t>
            </a:r>
            <a:endParaRPr lang="en-US" sz="2800" dirty="0">
              <a:ea typeface="PMingLiU"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4294967295"/>
          </p:nvPr>
        </p:nvSpPr>
        <p:spPr>
          <a:xfrm>
            <a:off x="6553200" y="6399213"/>
            <a:ext cx="1905000" cy="457200"/>
          </a:xfrm>
          <a:prstGeom prst="rect">
            <a:avLst/>
          </a:prstGeom>
        </p:spPr>
        <p:txBody>
          <a:bodyPr/>
          <a:lstStyle/>
          <a:p>
            <a:fld id="{496941F3-6CC9-4C62-8C68-F7018658C482}" type="slidenum">
              <a:rPr lang="en-US"/>
              <a:pPr/>
              <a:t>18</a:t>
            </a:fld>
            <a:endParaRPr lang="en-US"/>
          </a:p>
        </p:txBody>
      </p:sp>
      <p:sp>
        <p:nvSpPr>
          <p:cNvPr id="313347" name="Rectangle 2"/>
          <p:cNvSpPr>
            <a:spLocks noGrp="1" noChangeArrowheads="1"/>
          </p:cNvSpPr>
          <p:nvPr>
            <p:ph type="title" idx="4294967295"/>
          </p:nvPr>
        </p:nvSpPr>
        <p:spPr>
          <a:xfrm>
            <a:off x="300062" y="214290"/>
            <a:ext cx="7772400" cy="685800"/>
          </a:xfrm>
          <a:noFill/>
        </p:spPr>
        <p:txBody>
          <a:bodyPr/>
          <a:lstStyle/>
          <a:p>
            <a:r>
              <a:rPr lang="en-US" sz="5400" dirty="0">
                <a:cs typeface="Courier New" pitchFamily="49" charset="0"/>
              </a:rPr>
              <a:t>Define an </a:t>
            </a:r>
            <a:r>
              <a:rPr lang="en-US" sz="5400" dirty="0">
                <a:solidFill>
                  <a:srgbClr val="C00000"/>
                </a:solidFill>
                <a:cs typeface="Courier New" pitchFamily="49" charset="0"/>
              </a:rPr>
              <a:t>interface</a:t>
            </a:r>
          </a:p>
        </p:txBody>
      </p:sp>
      <p:sp>
        <p:nvSpPr>
          <p:cNvPr id="313348" name="Rectangle 3"/>
          <p:cNvSpPr>
            <a:spLocks noGrp="1" noChangeArrowheads="1"/>
          </p:cNvSpPr>
          <p:nvPr>
            <p:ph type="body" idx="4294967295"/>
          </p:nvPr>
        </p:nvSpPr>
        <p:spPr>
          <a:xfrm>
            <a:off x="166718" y="1214422"/>
            <a:ext cx="8763000" cy="990600"/>
          </a:xfrm>
          <a:noFill/>
        </p:spPr>
        <p:txBody>
          <a:bodyPr/>
          <a:lstStyle/>
          <a:p>
            <a:pPr marL="0" indent="0"/>
            <a:r>
              <a:rPr lang="en-US" dirty="0">
                <a:cs typeface="Courier New" pitchFamily="49" charset="0"/>
              </a:rPr>
              <a:t> To distinguish an </a:t>
            </a:r>
            <a:r>
              <a:rPr lang="en-US" b="1" dirty="0">
                <a:solidFill>
                  <a:srgbClr val="C00000"/>
                </a:solidFill>
                <a:cs typeface="Courier New" pitchFamily="49" charset="0"/>
              </a:rPr>
              <a:t>interface</a:t>
            </a:r>
            <a:r>
              <a:rPr lang="en-US" dirty="0">
                <a:cs typeface="Courier New" pitchFamily="49" charset="0"/>
              </a:rPr>
              <a:t> from a </a:t>
            </a:r>
            <a:r>
              <a:rPr lang="en-US" b="1" dirty="0">
                <a:cs typeface="Courier New" pitchFamily="49" charset="0"/>
              </a:rPr>
              <a:t>class</a:t>
            </a:r>
            <a:r>
              <a:rPr lang="en-US" dirty="0">
                <a:cs typeface="Courier New" pitchFamily="49" charset="0"/>
              </a:rPr>
              <a:t>, Java uses the following syntax to define an </a:t>
            </a:r>
            <a:r>
              <a:rPr lang="en-US" b="1" dirty="0">
                <a:solidFill>
                  <a:srgbClr val="C00000"/>
                </a:solidFill>
                <a:cs typeface="Courier New" pitchFamily="49" charset="0"/>
              </a:rPr>
              <a:t>interface</a:t>
            </a:r>
            <a:r>
              <a:rPr lang="en-US" dirty="0">
                <a:cs typeface="Courier New" pitchFamily="49" charset="0"/>
              </a:rPr>
              <a:t>:</a:t>
            </a:r>
          </a:p>
        </p:txBody>
      </p:sp>
      <p:sp>
        <p:nvSpPr>
          <p:cNvPr id="313349" name="Rectangle 4"/>
          <p:cNvSpPr>
            <a:spLocks noChangeArrowheads="1"/>
          </p:cNvSpPr>
          <p:nvPr/>
        </p:nvSpPr>
        <p:spPr bwMode="auto">
          <a:xfrm>
            <a:off x="1071538" y="2428868"/>
            <a:ext cx="6643734" cy="1747838"/>
          </a:xfrm>
          <a:prstGeom prst="rect">
            <a:avLst/>
          </a:prstGeom>
          <a:solidFill>
            <a:schemeClr val="accent1">
              <a:lumMod val="20000"/>
              <a:lumOff val="80000"/>
            </a:schemeClr>
          </a:solidFill>
          <a:ln w="9525">
            <a:noFill/>
            <a:miter lim="800000"/>
            <a:headEnd/>
            <a:tailEnd/>
          </a:ln>
        </p:spPr>
        <p:txBody>
          <a:bodyPr lIns="92075" tIns="46038" rIns="92075" bIns="46038"/>
          <a:lstStyle/>
          <a:p>
            <a:pPr marL="800100" lvl="1" indent="-342900">
              <a:lnSpc>
                <a:spcPct val="90000"/>
              </a:lnSpc>
              <a:spcBef>
                <a:spcPct val="20000"/>
              </a:spcBef>
              <a:buClr>
                <a:schemeClr val="tx2"/>
              </a:buClr>
              <a:buSzPct val="75000"/>
              <a:buFont typeface="Monotype Sorts" pitchFamily="2" charset="2"/>
              <a:buNone/>
            </a:pPr>
            <a:r>
              <a:rPr lang="en-US" sz="2800" dirty="0">
                <a:latin typeface="+mn-lt"/>
              </a:rPr>
              <a:t>public </a:t>
            </a:r>
            <a:r>
              <a:rPr lang="en-US" sz="3600" b="1" dirty="0">
                <a:solidFill>
                  <a:srgbClr val="C00000"/>
                </a:solidFill>
                <a:latin typeface="+mn-lt"/>
              </a:rPr>
              <a:t>interface</a:t>
            </a:r>
            <a:r>
              <a:rPr lang="en-US" sz="3600" dirty="0">
                <a:latin typeface="+mn-lt"/>
              </a:rPr>
              <a:t> </a:t>
            </a:r>
            <a:r>
              <a:rPr lang="en-US" sz="2800" dirty="0" err="1">
                <a:latin typeface="+mn-lt"/>
              </a:rPr>
              <a:t>InterfaceName</a:t>
            </a:r>
            <a:r>
              <a:rPr lang="en-US" sz="2800" dirty="0">
                <a:latin typeface="+mn-lt"/>
              </a:rPr>
              <a:t> { </a:t>
            </a:r>
          </a:p>
          <a:p>
            <a:pPr marL="800100" lvl="1" indent="-342900">
              <a:lnSpc>
                <a:spcPct val="90000"/>
              </a:lnSpc>
              <a:buClr>
                <a:schemeClr val="tx2"/>
              </a:buClr>
              <a:buSzPct val="75000"/>
              <a:buFont typeface="Monotype Sorts" pitchFamily="2" charset="2"/>
              <a:buNone/>
            </a:pPr>
            <a:r>
              <a:rPr lang="en-US" sz="2800" dirty="0">
                <a:latin typeface="+mn-lt"/>
              </a:rPr>
              <a:t>     // constant declarations;</a:t>
            </a:r>
          </a:p>
          <a:p>
            <a:pPr marL="800100" lvl="1" indent="-342900">
              <a:lnSpc>
                <a:spcPct val="90000"/>
              </a:lnSpc>
              <a:buClr>
                <a:schemeClr val="tx2"/>
              </a:buClr>
              <a:buSzPct val="75000"/>
              <a:buFont typeface="Monotype Sorts" pitchFamily="2" charset="2"/>
              <a:buNone/>
            </a:pPr>
            <a:r>
              <a:rPr lang="en-US" sz="2800" dirty="0">
                <a:latin typeface="+mn-lt"/>
              </a:rPr>
              <a:t>     // method signatures;</a:t>
            </a:r>
          </a:p>
          <a:p>
            <a:pPr marL="800100" lvl="1" indent="-342900">
              <a:lnSpc>
                <a:spcPct val="90000"/>
              </a:lnSpc>
              <a:buClr>
                <a:schemeClr val="tx2"/>
              </a:buClr>
              <a:buSzPct val="75000"/>
              <a:buFont typeface="Monotype Sorts" pitchFamily="2" charset="2"/>
              <a:buNone/>
            </a:pPr>
            <a:r>
              <a:rPr lang="en-US" sz="2800" dirty="0">
                <a:latin typeface="+mn-lt"/>
              </a:rPr>
              <a:t>}</a:t>
            </a:r>
            <a:endParaRPr lang="en-US" sz="3200" dirty="0">
              <a:latin typeface="+mn-lt"/>
            </a:endParaRPr>
          </a:p>
        </p:txBody>
      </p:sp>
      <p:sp>
        <p:nvSpPr>
          <p:cNvPr id="313350" name="Rectangle 5"/>
          <p:cNvSpPr>
            <a:spLocks noChangeArrowheads="1"/>
          </p:cNvSpPr>
          <p:nvPr/>
        </p:nvSpPr>
        <p:spPr bwMode="auto">
          <a:xfrm>
            <a:off x="304800" y="4176722"/>
            <a:ext cx="1909746" cy="609600"/>
          </a:xfrm>
          <a:prstGeom prst="rect">
            <a:avLst/>
          </a:prstGeom>
          <a:noFill/>
          <a:ln w="9525">
            <a:noFill/>
            <a:miter lim="800000"/>
            <a:headEnd/>
            <a:tailEnd/>
          </a:ln>
        </p:spPr>
        <p:txBody>
          <a:bodyPr lIns="92075" tIns="46038" rIns="92075" bIns="46038"/>
          <a:lstStyle/>
          <a:p>
            <a:pPr>
              <a:spcBef>
                <a:spcPct val="20000"/>
              </a:spcBef>
              <a:buClr>
                <a:schemeClr val="tx2"/>
              </a:buClr>
              <a:buSzPct val="75000"/>
              <a:buFont typeface="Monotype Sorts" pitchFamily="2" charset="2"/>
              <a:buNone/>
            </a:pPr>
            <a:r>
              <a:rPr lang="en-US" sz="3200" dirty="0">
                <a:latin typeface="+mn-lt"/>
              </a:rPr>
              <a:t>Example</a:t>
            </a:r>
            <a:r>
              <a:rPr lang="en-US" sz="2800" dirty="0">
                <a:latin typeface="+mn-lt"/>
                <a:cs typeface="Courier New" pitchFamily="49" charset="0"/>
              </a:rPr>
              <a:t>:</a:t>
            </a:r>
          </a:p>
        </p:txBody>
      </p:sp>
      <p:sp>
        <p:nvSpPr>
          <p:cNvPr id="313351" name="Rectangle 6"/>
          <p:cNvSpPr>
            <a:spLocks noChangeArrowheads="1"/>
          </p:cNvSpPr>
          <p:nvPr/>
        </p:nvSpPr>
        <p:spPr bwMode="auto">
          <a:xfrm>
            <a:off x="1643042" y="4725144"/>
            <a:ext cx="5643602" cy="2060848"/>
          </a:xfrm>
          <a:prstGeom prst="rect">
            <a:avLst/>
          </a:prstGeom>
          <a:solidFill>
            <a:schemeClr val="accent1">
              <a:lumMod val="20000"/>
              <a:lumOff val="80000"/>
            </a:schemeClr>
          </a:solidFill>
          <a:ln w="9525">
            <a:noFill/>
            <a:miter lim="800000"/>
            <a:headEnd/>
            <a:tailEnd/>
          </a:ln>
        </p:spPr>
        <p:txBody>
          <a:bodyPr lIns="92075" tIns="46038" rIns="92075" bIns="46038"/>
          <a:lstStyle/>
          <a:p>
            <a:pPr marL="800100" lvl="1" indent="-342900">
              <a:spcBef>
                <a:spcPct val="20000"/>
              </a:spcBef>
              <a:buClr>
                <a:schemeClr val="tx2"/>
              </a:buClr>
              <a:buSzPct val="75000"/>
              <a:buFont typeface="Monotype Sorts" pitchFamily="2" charset="2"/>
              <a:buNone/>
            </a:pPr>
            <a:r>
              <a:rPr lang="en-US" sz="2400" dirty="0">
                <a:latin typeface="+mn-lt"/>
              </a:rPr>
              <a:t>public </a:t>
            </a:r>
            <a:r>
              <a:rPr lang="en-US" sz="3200" b="1" dirty="0">
                <a:solidFill>
                  <a:srgbClr val="C00000"/>
                </a:solidFill>
                <a:latin typeface="+mn-lt"/>
              </a:rPr>
              <a:t>interface</a:t>
            </a:r>
            <a:r>
              <a:rPr lang="en-US" sz="3200" dirty="0">
                <a:latin typeface="+mn-lt"/>
              </a:rPr>
              <a:t> </a:t>
            </a:r>
            <a:r>
              <a:rPr lang="en-US" sz="2800" b="1" dirty="0">
                <a:latin typeface="+mn-lt"/>
              </a:rPr>
              <a:t>Edible</a:t>
            </a:r>
            <a:r>
              <a:rPr lang="en-US" sz="2800" dirty="0">
                <a:latin typeface="+mn-lt"/>
              </a:rPr>
              <a:t> </a:t>
            </a:r>
            <a:r>
              <a:rPr lang="en-US" sz="2400" dirty="0">
                <a:latin typeface="+mn-lt"/>
              </a:rPr>
              <a:t>{</a:t>
            </a:r>
          </a:p>
          <a:p>
            <a:pPr marL="800100" lvl="1" indent="-342900">
              <a:spcBef>
                <a:spcPct val="20000"/>
              </a:spcBef>
              <a:buClr>
                <a:schemeClr val="tx2"/>
              </a:buClr>
              <a:buSzPct val="75000"/>
              <a:buFont typeface="Monotype Sorts" pitchFamily="2" charset="2"/>
              <a:buNone/>
            </a:pPr>
            <a:r>
              <a:rPr lang="en-US" sz="2400" dirty="0">
                <a:latin typeface="+mn-lt"/>
              </a:rPr>
              <a:t>     /** Describe how to eat */</a:t>
            </a:r>
          </a:p>
          <a:p>
            <a:pPr marL="800100" lvl="1" indent="-342900">
              <a:spcBef>
                <a:spcPct val="20000"/>
              </a:spcBef>
              <a:buClr>
                <a:schemeClr val="tx2"/>
              </a:buClr>
              <a:buSzPct val="75000"/>
              <a:buFont typeface="Monotype Sorts" pitchFamily="2" charset="2"/>
              <a:buNone/>
            </a:pPr>
            <a:r>
              <a:rPr lang="en-US" sz="2400" dirty="0">
                <a:latin typeface="+mn-lt"/>
              </a:rPr>
              <a:t>     public </a:t>
            </a:r>
            <a:r>
              <a:rPr lang="en-US" sz="2800" b="1" dirty="0">
                <a:latin typeface="+mn-lt"/>
              </a:rPr>
              <a:t>abstract</a:t>
            </a:r>
            <a:r>
              <a:rPr lang="en-US" sz="2800" dirty="0">
                <a:latin typeface="+mn-lt"/>
              </a:rPr>
              <a:t> </a:t>
            </a:r>
            <a:r>
              <a:rPr lang="en-US" sz="2400" dirty="0">
                <a:latin typeface="+mn-lt"/>
              </a:rPr>
              <a:t>String </a:t>
            </a:r>
            <a:r>
              <a:rPr lang="en-US" sz="2400" dirty="0" err="1">
                <a:latin typeface="+mn-lt"/>
              </a:rPr>
              <a:t>howToEat</a:t>
            </a:r>
            <a:r>
              <a:rPr lang="en-US" sz="2400" dirty="0">
                <a:latin typeface="+mn-lt"/>
              </a:rPr>
              <a:t>()</a:t>
            </a:r>
            <a:r>
              <a:rPr lang="en-US" sz="3200" b="1" dirty="0">
                <a:solidFill>
                  <a:srgbClr val="C00000"/>
                </a:solidFill>
                <a:latin typeface="+mn-lt"/>
              </a:rPr>
              <a:t>;</a:t>
            </a:r>
            <a:endParaRPr lang="en-US" sz="2400" b="1" dirty="0">
              <a:solidFill>
                <a:srgbClr val="C00000"/>
              </a:solidFill>
              <a:latin typeface="+mn-lt"/>
            </a:endParaRPr>
          </a:p>
          <a:p>
            <a:pPr marL="800100" lvl="1" indent="-342900">
              <a:spcBef>
                <a:spcPct val="20000"/>
              </a:spcBef>
              <a:buClr>
                <a:schemeClr val="tx2"/>
              </a:buClr>
              <a:buSzPct val="75000"/>
              <a:buFont typeface="Monotype Sorts" pitchFamily="2" charset="2"/>
              <a:buNone/>
            </a:pPr>
            <a:r>
              <a:rPr lang="en-US" sz="2400" dirty="0">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3350"/>
                                        </p:tgtEl>
                                        <p:attrNameLst>
                                          <p:attrName>style.visibility</p:attrName>
                                        </p:attrNameLst>
                                      </p:cBhvr>
                                      <p:to>
                                        <p:strVal val="visible"/>
                                      </p:to>
                                    </p:set>
                                    <p:animEffect transition="in" filter="blinds(horizontal)">
                                      <p:cBhvr>
                                        <p:cTn id="7" dur="500"/>
                                        <p:tgtEl>
                                          <p:spTgt spid="3133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3351"/>
                                        </p:tgtEl>
                                        <p:attrNameLst>
                                          <p:attrName>style.visibility</p:attrName>
                                        </p:attrNameLst>
                                      </p:cBhvr>
                                      <p:to>
                                        <p:strVal val="visible"/>
                                      </p:to>
                                    </p:set>
                                    <p:animEffect transition="in" filter="blinds(horizontal)">
                                      <p:cBhvr>
                                        <p:cTn id="10" dur="500"/>
                                        <p:tgtEl>
                                          <p:spTgt spid="313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0" grpId="0"/>
      <p:bldP spid="3133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80EB9D5A-5DF1-4763-A363-FB29B514EAE0}" type="slidenum">
              <a:rPr lang="en-US"/>
              <a:pPr/>
              <a:t>19</a:t>
            </a:fld>
            <a:endParaRPr lang="en-US"/>
          </a:p>
        </p:txBody>
      </p:sp>
      <p:sp>
        <p:nvSpPr>
          <p:cNvPr id="314371" name="Rectangle 2"/>
          <p:cNvSpPr>
            <a:spLocks noGrp="1" noChangeArrowheads="1"/>
          </p:cNvSpPr>
          <p:nvPr>
            <p:ph type="title" idx="4294967295"/>
          </p:nvPr>
        </p:nvSpPr>
        <p:spPr>
          <a:xfrm>
            <a:off x="285720" y="214290"/>
            <a:ext cx="7772400" cy="685800"/>
          </a:xfrm>
          <a:noFill/>
        </p:spPr>
        <p:txBody>
          <a:bodyPr/>
          <a:lstStyle/>
          <a:p>
            <a:r>
              <a:rPr lang="en-US" sz="5400" dirty="0">
                <a:solidFill>
                  <a:srgbClr val="C00000"/>
                </a:solidFill>
              </a:rPr>
              <a:t>Interface</a:t>
            </a:r>
            <a:r>
              <a:rPr lang="en-US" sz="5400" dirty="0"/>
              <a:t> is a Special Class</a:t>
            </a:r>
          </a:p>
        </p:txBody>
      </p:sp>
      <p:sp>
        <p:nvSpPr>
          <p:cNvPr id="314372" name="Rectangle 3"/>
          <p:cNvSpPr>
            <a:spLocks noGrp="1" noChangeArrowheads="1"/>
          </p:cNvSpPr>
          <p:nvPr>
            <p:ph type="body" idx="4294967295"/>
          </p:nvPr>
        </p:nvSpPr>
        <p:spPr>
          <a:xfrm>
            <a:off x="214282" y="1142984"/>
            <a:ext cx="8715436" cy="5257800"/>
          </a:xfrm>
          <a:noFill/>
        </p:spPr>
        <p:txBody>
          <a:bodyPr/>
          <a:lstStyle/>
          <a:p>
            <a:pPr marL="0" indent="0">
              <a:spcAft>
                <a:spcPts val="600"/>
              </a:spcAft>
            </a:pPr>
            <a:r>
              <a:rPr lang="en-US" dirty="0">
                <a:cs typeface="Courier New" pitchFamily="49" charset="0"/>
              </a:rPr>
              <a:t> An </a:t>
            </a:r>
            <a:r>
              <a:rPr lang="en-US" b="1" dirty="0">
                <a:solidFill>
                  <a:srgbClr val="C00000"/>
                </a:solidFill>
                <a:cs typeface="Courier New" pitchFamily="49" charset="0"/>
              </a:rPr>
              <a:t>interface</a:t>
            </a:r>
            <a:r>
              <a:rPr lang="en-US" dirty="0">
                <a:cs typeface="Courier New" pitchFamily="49" charset="0"/>
              </a:rPr>
              <a:t> is treated like a special class in </a:t>
            </a:r>
            <a:r>
              <a:rPr lang="en-US" b="1" dirty="0">
                <a:cs typeface="Courier New" pitchFamily="49" charset="0"/>
              </a:rPr>
              <a:t>Java</a:t>
            </a:r>
            <a:r>
              <a:rPr lang="en-US" dirty="0">
                <a:cs typeface="Courier New" pitchFamily="49" charset="0"/>
              </a:rPr>
              <a:t>. </a:t>
            </a:r>
          </a:p>
          <a:p>
            <a:pPr marL="0" indent="0">
              <a:spcAft>
                <a:spcPts val="600"/>
              </a:spcAft>
            </a:pPr>
            <a:r>
              <a:rPr lang="en-US" dirty="0">
                <a:cs typeface="Courier New" pitchFamily="49" charset="0"/>
              </a:rPr>
              <a:t> Each </a:t>
            </a:r>
            <a:r>
              <a:rPr lang="en-US" b="1" dirty="0">
                <a:solidFill>
                  <a:srgbClr val="C00000"/>
                </a:solidFill>
                <a:cs typeface="Courier New" pitchFamily="49" charset="0"/>
              </a:rPr>
              <a:t>interface</a:t>
            </a:r>
            <a:r>
              <a:rPr lang="en-US" dirty="0">
                <a:cs typeface="Courier New" pitchFamily="49" charset="0"/>
              </a:rPr>
              <a:t> is compiled into a separate </a:t>
            </a:r>
            <a:r>
              <a:rPr lang="en-US" b="1" dirty="0" err="1">
                <a:cs typeface="Courier New" pitchFamily="49" charset="0"/>
              </a:rPr>
              <a:t>bytecode</a:t>
            </a:r>
            <a:r>
              <a:rPr lang="en-US" dirty="0">
                <a:cs typeface="Courier New" pitchFamily="49" charset="0"/>
              </a:rPr>
              <a:t> file, just like a regular class. </a:t>
            </a:r>
          </a:p>
          <a:p>
            <a:pPr marL="0" indent="0">
              <a:spcAft>
                <a:spcPts val="600"/>
              </a:spcAft>
            </a:pPr>
            <a:r>
              <a:rPr lang="en-US" dirty="0">
                <a:cs typeface="Courier New" pitchFamily="49" charset="0"/>
              </a:rPr>
              <a:t> Like an </a:t>
            </a:r>
            <a:r>
              <a:rPr lang="en-US" b="1" dirty="0">
                <a:solidFill>
                  <a:srgbClr val="C00000"/>
                </a:solidFill>
                <a:cs typeface="Courier New" pitchFamily="49" charset="0"/>
              </a:rPr>
              <a:t>abstract</a:t>
            </a:r>
            <a:r>
              <a:rPr lang="en-US" dirty="0">
                <a:cs typeface="Courier New" pitchFamily="49" charset="0"/>
              </a:rPr>
              <a:t> class, you </a:t>
            </a:r>
            <a:r>
              <a:rPr lang="en-US" b="1" dirty="0">
                <a:solidFill>
                  <a:srgbClr val="C00000"/>
                </a:solidFill>
                <a:cs typeface="Courier New" pitchFamily="49" charset="0"/>
              </a:rPr>
              <a:t>cannot</a:t>
            </a:r>
            <a:r>
              <a:rPr lang="en-US" dirty="0">
                <a:cs typeface="Courier New" pitchFamily="49" charset="0"/>
              </a:rPr>
              <a:t> create an instance from an </a:t>
            </a:r>
            <a:r>
              <a:rPr lang="en-US" b="1" dirty="0">
                <a:solidFill>
                  <a:srgbClr val="C00000"/>
                </a:solidFill>
                <a:cs typeface="Courier New" pitchFamily="49" charset="0"/>
              </a:rPr>
              <a:t>interface</a:t>
            </a:r>
            <a:r>
              <a:rPr lang="en-US" dirty="0">
                <a:cs typeface="Courier New" pitchFamily="49" charset="0"/>
              </a:rPr>
              <a:t> using the </a:t>
            </a:r>
            <a:r>
              <a:rPr lang="en-US" b="1" dirty="0">
                <a:cs typeface="Courier New" pitchFamily="49" charset="0"/>
              </a:rPr>
              <a:t>new</a:t>
            </a:r>
            <a:r>
              <a:rPr lang="en-US" dirty="0">
                <a:cs typeface="Courier New" pitchFamily="49" charset="0"/>
              </a:rPr>
              <a:t> operator, but in most cases you can use an </a:t>
            </a:r>
            <a:r>
              <a:rPr lang="en-US" b="1" dirty="0">
                <a:solidFill>
                  <a:srgbClr val="C00000"/>
                </a:solidFill>
                <a:cs typeface="Courier New" pitchFamily="49" charset="0"/>
              </a:rPr>
              <a:t>interface</a:t>
            </a:r>
            <a:r>
              <a:rPr lang="en-US" dirty="0">
                <a:cs typeface="Courier New" pitchFamily="49" charset="0"/>
              </a:rPr>
              <a:t> more or less the same way you use an </a:t>
            </a:r>
            <a:r>
              <a:rPr lang="en-US" b="1" dirty="0">
                <a:solidFill>
                  <a:srgbClr val="C00000"/>
                </a:solidFill>
                <a:cs typeface="Courier New" pitchFamily="49" charset="0"/>
              </a:rPr>
              <a:t>abstract</a:t>
            </a:r>
            <a:r>
              <a:rPr lang="en-US" dirty="0">
                <a:cs typeface="Courier New" pitchFamily="49" charset="0"/>
              </a:rPr>
              <a:t> class. </a:t>
            </a:r>
          </a:p>
          <a:p>
            <a:pPr marL="0" indent="0">
              <a:spcAft>
                <a:spcPts val="600"/>
              </a:spcAft>
            </a:pPr>
            <a:r>
              <a:rPr lang="en-US" dirty="0">
                <a:cs typeface="Courier New" pitchFamily="49" charset="0"/>
              </a:rPr>
              <a:t> For example, you can use an </a:t>
            </a:r>
            <a:r>
              <a:rPr lang="en-US" b="1" dirty="0">
                <a:solidFill>
                  <a:srgbClr val="C00000"/>
                </a:solidFill>
                <a:cs typeface="Courier New" pitchFamily="49" charset="0"/>
              </a:rPr>
              <a:t>interface</a:t>
            </a:r>
            <a:r>
              <a:rPr lang="en-US" dirty="0">
                <a:cs typeface="Courier New" pitchFamily="49" charset="0"/>
              </a:rPr>
              <a:t> as a data type for variable, as the result of casting, and so on.</a:t>
            </a:r>
            <a:endParaRPr lang="en-US" dirty="0">
              <a:ea typeface="PMingLiU"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290"/>
            <a:ext cx="8305800" cy="715963"/>
          </a:xfrm>
        </p:spPr>
        <p:txBody>
          <a:bodyPr/>
          <a:lstStyle/>
          <a:p>
            <a:r>
              <a:rPr lang="en-CA" sz="6000" dirty="0">
                <a:solidFill>
                  <a:srgbClr val="C00000"/>
                </a:solidFill>
              </a:rPr>
              <a:t>abstract</a:t>
            </a:r>
            <a:r>
              <a:rPr lang="en-CA" sz="6000" dirty="0"/>
              <a:t> </a:t>
            </a:r>
            <a:r>
              <a:rPr lang="en-CA" sz="4800" dirty="0"/>
              <a:t>Classes and Methods</a:t>
            </a:r>
          </a:p>
        </p:txBody>
      </p:sp>
      <p:sp>
        <p:nvSpPr>
          <p:cNvPr id="3" name="Content Placeholder 2"/>
          <p:cNvSpPr>
            <a:spLocks noGrp="1"/>
          </p:cNvSpPr>
          <p:nvPr>
            <p:ph idx="1"/>
          </p:nvPr>
        </p:nvSpPr>
        <p:spPr>
          <a:xfrm>
            <a:off x="142844" y="1357298"/>
            <a:ext cx="8786874" cy="4643470"/>
          </a:xfrm>
        </p:spPr>
        <p:txBody>
          <a:bodyPr/>
          <a:lstStyle/>
          <a:p>
            <a:r>
              <a:rPr lang="en-CA" sz="4400" dirty="0"/>
              <a:t> </a:t>
            </a:r>
            <a:r>
              <a:rPr lang="en-CA" sz="4400" b="1" dirty="0">
                <a:solidFill>
                  <a:srgbClr val="C00000"/>
                </a:solidFill>
              </a:rPr>
              <a:t>Abstract classes</a:t>
            </a:r>
            <a:r>
              <a:rPr lang="en-CA" sz="4400" dirty="0"/>
              <a:t>: some methods are </a:t>
            </a:r>
            <a:r>
              <a:rPr lang="en-CA" sz="4400" b="1" dirty="0"/>
              <a:t>only</a:t>
            </a:r>
            <a:r>
              <a:rPr lang="en-CA" sz="4400" dirty="0"/>
              <a:t> declared, but no </a:t>
            </a:r>
            <a:r>
              <a:rPr lang="en-CA" sz="4400" b="1" dirty="0"/>
              <a:t>concrete</a:t>
            </a:r>
            <a:r>
              <a:rPr lang="en-CA" sz="4400" dirty="0"/>
              <a:t> implementations are provided. </a:t>
            </a:r>
          </a:p>
          <a:p>
            <a:r>
              <a:rPr lang="en-CA" sz="4400" dirty="0"/>
              <a:t> Those methods called </a:t>
            </a:r>
            <a:r>
              <a:rPr lang="en-CA" sz="4400" b="1" dirty="0">
                <a:solidFill>
                  <a:srgbClr val="C00000"/>
                </a:solidFill>
              </a:rPr>
              <a:t>abstract methods</a:t>
            </a:r>
            <a:r>
              <a:rPr lang="en-CA" sz="4400" dirty="0"/>
              <a:t> and they need to be implemented by the extending classes.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32656"/>
            <a:ext cx="7609180"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Slide Number Placeholder 2"/>
          <p:cNvSpPr>
            <a:spLocks noGrp="1"/>
          </p:cNvSpPr>
          <p:nvPr>
            <p:ph type="sldNum" sz="quarter" idx="4294967295"/>
          </p:nvPr>
        </p:nvSpPr>
        <p:spPr>
          <a:xfrm>
            <a:off x="7239000" y="6400800"/>
            <a:ext cx="1905000" cy="457200"/>
          </a:xfrm>
          <a:prstGeom prst="rect">
            <a:avLst/>
          </a:prstGeom>
        </p:spPr>
        <p:txBody>
          <a:bodyPr/>
          <a:lstStyle/>
          <a:p>
            <a:fld id="{7FA0B391-B26D-4B17-9E6C-09177DB1D9B3}" type="slidenum">
              <a:rPr lang="en-US"/>
              <a:pPr/>
              <a:t>20</a:t>
            </a:fld>
            <a:endParaRPr lang="en-US"/>
          </a:p>
        </p:txBody>
      </p:sp>
      <p:sp>
        <p:nvSpPr>
          <p:cNvPr id="315395" name="Rectangle 2"/>
          <p:cNvSpPr>
            <a:spLocks noGrp="1" noChangeArrowheads="1"/>
          </p:cNvSpPr>
          <p:nvPr>
            <p:ph type="title" idx="4294967295"/>
          </p:nvPr>
        </p:nvSpPr>
        <p:spPr>
          <a:xfrm>
            <a:off x="285720" y="214290"/>
            <a:ext cx="2714644" cy="622422"/>
          </a:xfrm>
          <a:noFill/>
        </p:spPr>
        <p:txBody>
          <a:bodyPr/>
          <a:lstStyle/>
          <a:p>
            <a:r>
              <a:rPr lang="en-US" sz="5400" dirty="0"/>
              <a:t>Example</a:t>
            </a:r>
          </a:p>
        </p:txBody>
      </p:sp>
      <p:sp>
        <p:nvSpPr>
          <p:cNvPr id="315396" name="Rectangle 3"/>
          <p:cNvSpPr>
            <a:spLocks noGrp="1" noChangeArrowheads="1"/>
          </p:cNvSpPr>
          <p:nvPr>
            <p:ph type="body" idx="4294967295"/>
          </p:nvPr>
        </p:nvSpPr>
        <p:spPr>
          <a:xfrm>
            <a:off x="755576" y="3955856"/>
            <a:ext cx="8388424" cy="2857520"/>
          </a:xfrm>
          <a:noFill/>
        </p:spPr>
        <p:txBody>
          <a:bodyPr/>
          <a:lstStyle/>
          <a:p>
            <a:pPr marL="0" indent="0"/>
            <a:r>
              <a:rPr lang="en-US" sz="2800" dirty="0"/>
              <a:t> You can now use the </a:t>
            </a:r>
            <a:r>
              <a:rPr lang="en-US" sz="2800" b="1" dirty="0"/>
              <a:t>Edible</a:t>
            </a:r>
            <a:r>
              <a:rPr lang="en-US" sz="2800" dirty="0"/>
              <a:t> interface to specify whether an </a:t>
            </a:r>
            <a:r>
              <a:rPr lang="en-US" sz="2800" b="1" dirty="0"/>
              <a:t>object</a:t>
            </a:r>
            <a:r>
              <a:rPr lang="en-US" sz="2800" dirty="0"/>
              <a:t> is edible. </a:t>
            </a:r>
          </a:p>
          <a:p>
            <a:pPr marL="0" indent="0"/>
            <a:r>
              <a:rPr lang="en-US" sz="2800" dirty="0"/>
              <a:t> This is accomplished by letting the class </a:t>
            </a:r>
            <a:r>
              <a:rPr lang="en-US" sz="2800" b="1" dirty="0"/>
              <a:t>implement</a:t>
            </a:r>
            <a:r>
              <a:rPr lang="en-US" sz="2800" dirty="0"/>
              <a:t> this interface using the </a:t>
            </a:r>
            <a:r>
              <a:rPr lang="en-US" sz="2800" b="1" dirty="0">
                <a:solidFill>
                  <a:srgbClr val="C00000"/>
                </a:solidFill>
              </a:rPr>
              <a:t>implements</a:t>
            </a:r>
            <a:r>
              <a:rPr lang="en-US" sz="2800" dirty="0"/>
              <a:t> keyword. </a:t>
            </a:r>
          </a:p>
          <a:p>
            <a:pPr marL="400050" lvl="1" indent="0"/>
            <a:r>
              <a:rPr lang="en-US" dirty="0"/>
              <a:t> For example, the classes </a:t>
            </a:r>
            <a:r>
              <a:rPr lang="en-US" b="1" dirty="0"/>
              <a:t>Chicken</a:t>
            </a:r>
            <a:r>
              <a:rPr lang="en-US" dirty="0"/>
              <a:t> and </a:t>
            </a:r>
            <a:r>
              <a:rPr lang="en-US" b="1" dirty="0"/>
              <a:t>Fruit</a:t>
            </a:r>
            <a:r>
              <a:rPr lang="en-US" dirty="0"/>
              <a:t> implement the </a:t>
            </a:r>
            <a:r>
              <a:rPr lang="en-US" b="1" dirty="0"/>
              <a:t>Edible</a:t>
            </a:r>
            <a:r>
              <a:rPr lang="en-US" dirty="0"/>
              <a:t> interface. </a:t>
            </a:r>
          </a:p>
        </p:txBody>
      </p:sp>
      <p:sp>
        <p:nvSpPr>
          <p:cNvPr id="315401" name="Rectangle 9"/>
          <p:cNvSpPr>
            <a:spLocks noChangeArrowheads="1"/>
          </p:cNvSpPr>
          <p:nvPr/>
        </p:nvSpPr>
        <p:spPr bwMode="auto">
          <a:xfrm>
            <a:off x="0" y="2514600"/>
            <a:ext cx="9144000" cy="0"/>
          </a:xfrm>
          <a:prstGeom prst="rect">
            <a:avLst/>
          </a:prstGeom>
          <a:noFill/>
          <a:ln w="12700">
            <a:noFill/>
            <a:miter lim="800000"/>
            <a:headEnd type="none" w="sm" len="sm"/>
            <a:tailEnd type="none" w="sm" len="sm"/>
          </a:ln>
          <a:effectLst/>
        </p:spPr>
        <p:txBody>
          <a:bodyPr wrap="none" anchor="ctr">
            <a:spAutoFit/>
          </a:bodyPr>
          <a:lstStyle/>
          <a:p>
            <a:endParaRPr lang="en-CA"/>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4294967295"/>
          </p:nvPr>
        </p:nvSpPr>
        <p:spPr>
          <a:xfrm>
            <a:off x="6553200" y="6399213"/>
            <a:ext cx="1905000" cy="457200"/>
          </a:xfrm>
          <a:prstGeom prst="rect">
            <a:avLst/>
          </a:prstGeom>
        </p:spPr>
        <p:txBody>
          <a:bodyPr/>
          <a:lstStyle/>
          <a:p>
            <a:fld id="{C7759169-FC7A-439C-BA4F-B0D982827AD7}" type="slidenum">
              <a:rPr lang="en-US"/>
              <a:pPr/>
              <a:t>21</a:t>
            </a:fld>
            <a:endParaRPr lang="en-US"/>
          </a:p>
        </p:txBody>
      </p:sp>
      <p:sp>
        <p:nvSpPr>
          <p:cNvPr id="316419" name="Rectangle 2"/>
          <p:cNvSpPr>
            <a:spLocks noGrp="1" noChangeArrowheads="1"/>
          </p:cNvSpPr>
          <p:nvPr>
            <p:ph type="title" idx="4294967295"/>
          </p:nvPr>
        </p:nvSpPr>
        <p:spPr>
          <a:xfrm>
            <a:off x="304832" y="319070"/>
            <a:ext cx="8267696" cy="609600"/>
          </a:xfrm>
        </p:spPr>
        <p:txBody>
          <a:bodyPr/>
          <a:lstStyle/>
          <a:p>
            <a:r>
              <a:rPr lang="en-US" sz="4800" dirty="0"/>
              <a:t>Omitting Modifiers in Interfaces</a:t>
            </a:r>
            <a:endParaRPr lang="en-US" sz="4800" b="1" dirty="0">
              <a:latin typeface="Courier" charset="0"/>
            </a:endParaRPr>
          </a:p>
        </p:txBody>
      </p:sp>
      <p:sp>
        <p:nvSpPr>
          <p:cNvPr id="316420" name="Rectangle 3"/>
          <p:cNvSpPr>
            <a:spLocks noGrp="1" noChangeArrowheads="1"/>
          </p:cNvSpPr>
          <p:nvPr>
            <p:ph type="body" idx="4294967295"/>
          </p:nvPr>
        </p:nvSpPr>
        <p:spPr>
          <a:xfrm>
            <a:off x="152400" y="1214422"/>
            <a:ext cx="8839200" cy="2071702"/>
          </a:xfrm>
        </p:spPr>
        <p:txBody>
          <a:bodyPr/>
          <a:lstStyle/>
          <a:p>
            <a:pPr marL="114300" lvl="1" indent="0">
              <a:spcAft>
                <a:spcPts val="0"/>
              </a:spcAft>
              <a:buFont typeface="Wingdings" pitchFamily="2" charset="2"/>
              <a:buChar char="v"/>
            </a:pPr>
            <a:r>
              <a:rPr lang="en-US" sz="3200" dirty="0">
                <a:cs typeface="Times New Roman" pitchFamily="18" charset="0"/>
              </a:rPr>
              <a:t> All data fields are </a:t>
            </a:r>
            <a:r>
              <a:rPr lang="en-US" sz="3200" b="1" i="1" dirty="0">
                <a:solidFill>
                  <a:srgbClr val="C00000"/>
                </a:solidFill>
                <a:cs typeface="Times New Roman" pitchFamily="18" charset="0"/>
              </a:rPr>
              <a:t>public final static</a:t>
            </a:r>
            <a:r>
              <a:rPr lang="en-US" sz="3200" b="1" dirty="0">
                <a:solidFill>
                  <a:srgbClr val="C00000"/>
                </a:solidFill>
                <a:cs typeface="Times New Roman" pitchFamily="18" charset="0"/>
              </a:rPr>
              <a:t> </a:t>
            </a:r>
            <a:r>
              <a:rPr lang="en-US" sz="3200" dirty="0">
                <a:cs typeface="Times New Roman" pitchFamily="18" charset="0"/>
              </a:rPr>
              <a:t>and all methods are </a:t>
            </a:r>
            <a:r>
              <a:rPr lang="en-US" sz="3200" b="1" i="1" dirty="0">
                <a:solidFill>
                  <a:srgbClr val="C00000"/>
                </a:solidFill>
                <a:cs typeface="Times New Roman" pitchFamily="18" charset="0"/>
              </a:rPr>
              <a:t>public abstract </a:t>
            </a:r>
            <a:r>
              <a:rPr lang="en-US" sz="3200" dirty="0">
                <a:cs typeface="Times New Roman" pitchFamily="18" charset="0"/>
              </a:rPr>
              <a:t>in an </a:t>
            </a:r>
            <a:r>
              <a:rPr lang="en-US" sz="3200" b="1" dirty="0">
                <a:cs typeface="Times New Roman" pitchFamily="18" charset="0"/>
              </a:rPr>
              <a:t>interface</a:t>
            </a:r>
            <a:r>
              <a:rPr lang="en-US" sz="3200" dirty="0">
                <a:cs typeface="Times New Roman" pitchFamily="18" charset="0"/>
              </a:rPr>
              <a:t>. </a:t>
            </a:r>
          </a:p>
          <a:p>
            <a:pPr marL="114300" lvl="1" indent="0">
              <a:spcAft>
                <a:spcPts val="0"/>
              </a:spcAft>
              <a:buFont typeface="Wingdings" pitchFamily="2" charset="2"/>
              <a:buChar char="v"/>
            </a:pPr>
            <a:r>
              <a:rPr lang="en-US" sz="3200" dirty="0">
                <a:cs typeface="Times New Roman" pitchFamily="18" charset="0"/>
              </a:rPr>
              <a:t> For this reason, these modifiers can be </a:t>
            </a:r>
            <a:r>
              <a:rPr lang="en-US" sz="3200" b="1" dirty="0">
                <a:cs typeface="Times New Roman" pitchFamily="18" charset="0"/>
              </a:rPr>
              <a:t>omitted</a:t>
            </a:r>
            <a:r>
              <a:rPr lang="en-US" sz="3200" dirty="0">
                <a:cs typeface="Times New Roman" pitchFamily="18" charset="0"/>
              </a:rPr>
              <a:t>, as shown below:</a:t>
            </a:r>
          </a:p>
        </p:txBody>
      </p:sp>
      <p:sp>
        <p:nvSpPr>
          <p:cNvPr id="316421" name="Rectangle 5"/>
          <p:cNvSpPr>
            <a:spLocks noChangeArrowheads="1"/>
          </p:cNvSpPr>
          <p:nvPr/>
        </p:nvSpPr>
        <p:spPr bwMode="auto">
          <a:xfrm>
            <a:off x="2528888" y="3062288"/>
            <a:ext cx="9144000" cy="0"/>
          </a:xfrm>
          <a:prstGeom prst="rect">
            <a:avLst/>
          </a:prstGeom>
          <a:noFill/>
          <a:ln w="12700">
            <a:noFill/>
            <a:miter lim="800000"/>
            <a:headEnd type="none" w="sm" len="sm"/>
            <a:tailEnd type="none" w="sm" len="sm"/>
          </a:ln>
        </p:spPr>
        <p:txBody>
          <a:bodyPr>
            <a:spAutoFit/>
          </a:bodyPr>
          <a:lstStyle/>
          <a:p>
            <a:endParaRPr lang="en-US"/>
          </a:p>
        </p:txBody>
      </p:sp>
      <p:sp>
        <p:nvSpPr>
          <p:cNvPr id="316423" name="Rectangle 6"/>
          <p:cNvSpPr>
            <a:spLocks noChangeArrowheads="1"/>
          </p:cNvSpPr>
          <p:nvPr/>
        </p:nvSpPr>
        <p:spPr bwMode="auto">
          <a:xfrm>
            <a:off x="899592" y="5085184"/>
            <a:ext cx="7560840" cy="1667576"/>
          </a:xfrm>
          <a:prstGeom prst="rect">
            <a:avLst/>
          </a:prstGeom>
          <a:noFill/>
          <a:ln w="9525">
            <a:noFill/>
            <a:miter lim="800000"/>
            <a:headEnd/>
            <a:tailEnd/>
          </a:ln>
        </p:spPr>
        <p:txBody>
          <a:bodyPr lIns="92075" tIns="46038" rIns="92075" bIns="46038"/>
          <a:lstStyle/>
          <a:p>
            <a:pPr marL="114300" lvl="1">
              <a:spcBef>
                <a:spcPts val="0"/>
              </a:spcBef>
              <a:spcAft>
                <a:spcPts val="1200"/>
              </a:spcAft>
              <a:buClr>
                <a:schemeClr val="tx1"/>
              </a:buClr>
              <a:buFont typeface="Wingdings" pitchFamily="2" charset="2"/>
              <a:buChar char="v"/>
            </a:pPr>
            <a:r>
              <a:rPr lang="en-US" sz="3200" dirty="0">
                <a:latin typeface="+mn-lt"/>
                <a:cs typeface="Times New Roman" pitchFamily="18" charset="0"/>
              </a:rPr>
              <a:t> A constant defined in an </a:t>
            </a:r>
            <a:r>
              <a:rPr lang="en-US" sz="3200" b="1" dirty="0">
                <a:latin typeface="+mn-lt"/>
                <a:cs typeface="Times New Roman" pitchFamily="18" charset="0"/>
              </a:rPr>
              <a:t>interface</a:t>
            </a:r>
            <a:r>
              <a:rPr lang="en-US" sz="3200" dirty="0">
                <a:latin typeface="+mn-lt"/>
                <a:cs typeface="Times New Roman" pitchFamily="18" charset="0"/>
              </a:rPr>
              <a:t> can be accessed using syntax:</a:t>
            </a:r>
          </a:p>
          <a:p>
            <a:pPr marL="114300" lvl="1" algn="ctr">
              <a:spcBef>
                <a:spcPts val="0"/>
              </a:spcBef>
              <a:spcAft>
                <a:spcPts val="1200"/>
              </a:spcAft>
              <a:buClr>
                <a:schemeClr val="tx1"/>
              </a:buClr>
            </a:pPr>
            <a:r>
              <a:rPr lang="en-US" sz="3200" dirty="0">
                <a:latin typeface="+mn-lt"/>
                <a:cs typeface="Times New Roman" pitchFamily="18" charset="0"/>
              </a:rPr>
              <a:t> </a:t>
            </a:r>
            <a:r>
              <a:rPr lang="en-US" sz="3200" b="1" dirty="0" err="1">
                <a:solidFill>
                  <a:srgbClr val="C00000"/>
                </a:solidFill>
                <a:latin typeface="+mn-lt"/>
                <a:cs typeface="Times New Roman" pitchFamily="18" charset="0"/>
              </a:rPr>
              <a:t>InterfaceName.CONSTANT_NAME</a:t>
            </a:r>
            <a:endParaRPr lang="en-US" sz="3200" dirty="0">
              <a:latin typeface="+mn-lt"/>
              <a:cs typeface="Times New Roman" pitchFamily="18" charset="0"/>
            </a:endParaRPr>
          </a:p>
          <a:p>
            <a:pPr marL="114300" lvl="1" algn="ctr">
              <a:spcBef>
                <a:spcPts val="0"/>
              </a:spcBef>
              <a:spcAft>
                <a:spcPts val="1200"/>
              </a:spcAft>
              <a:buClr>
                <a:schemeClr val="tx1"/>
              </a:buClr>
            </a:pPr>
            <a:endParaRPr lang="en-US" sz="3200" dirty="0">
              <a:latin typeface="+mn-lt"/>
              <a:cs typeface="Times New Roman" pitchFamily="18" charset="0"/>
            </a:endParaRPr>
          </a:p>
        </p:txBody>
      </p:sp>
      <p:pic>
        <p:nvPicPr>
          <p:cNvPr id="15363" name="Picture 3"/>
          <p:cNvPicPr>
            <a:picLocks noChangeAspect="1" noChangeArrowheads="1"/>
          </p:cNvPicPr>
          <p:nvPr/>
        </p:nvPicPr>
        <p:blipFill>
          <a:blip r:embed="rId2" cstate="print"/>
          <a:srcRect/>
          <a:stretch>
            <a:fillRect/>
          </a:stretch>
        </p:blipFill>
        <p:spPr bwMode="auto">
          <a:xfrm>
            <a:off x="107504" y="3573016"/>
            <a:ext cx="8899196" cy="144016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5AFBA184-663B-48D7-BAAD-F375C3473877}" type="slidenum">
              <a:rPr lang="en-US"/>
              <a:pPr/>
              <a:t>22</a:t>
            </a:fld>
            <a:endParaRPr lang="en-US"/>
          </a:p>
        </p:txBody>
      </p:sp>
      <p:sp>
        <p:nvSpPr>
          <p:cNvPr id="317443" name="Rectangle 2"/>
          <p:cNvSpPr>
            <a:spLocks noGrp="1" noChangeArrowheads="1"/>
          </p:cNvSpPr>
          <p:nvPr>
            <p:ph type="title" idx="4294967295"/>
          </p:nvPr>
        </p:nvSpPr>
        <p:spPr>
          <a:xfrm>
            <a:off x="285720" y="214290"/>
            <a:ext cx="8429684" cy="785818"/>
          </a:xfrm>
        </p:spPr>
        <p:txBody>
          <a:bodyPr/>
          <a:lstStyle/>
          <a:p>
            <a:r>
              <a:rPr lang="en-US" dirty="0"/>
              <a:t>Example: The </a:t>
            </a:r>
            <a:r>
              <a:rPr lang="en-US" dirty="0">
                <a:solidFill>
                  <a:srgbClr val="C00000"/>
                </a:solidFill>
              </a:rPr>
              <a:t>Comparable</a:t>
            </a:r>
            <a:r>
              <a:rPr lang="en-US" dirty="0"/>
              <a:t> Interface</a:t>
            </a:r>
          </a:p>
        </p:txBody>
      </p:sp>
      <p:sp>
        <p:nvSpPr>
          <p:cNvPr id="317444" name="Rectangle 3"/>
          <p:cNvSpPr>
            <a:spLocks noGrp="1" noChangeArrowheads="1"/>
          </p:cNvSpPr>
          <p:nvPr>
            <p:ph type="body" idx="4294967295"/>
          </p:nvPr>
        </p:nvSpPr>
        <p:spPr>
          <a:xfrm>
            <a:off x="595314" y="1285860"/>
            <a:ext cx="7905776" cy="4714908"/>
          </a:xfrm>
          <a:solidFill>
            <a:schemeClr val="accent1">
              <a:lumMod val="20000"/>
              <a:lumOff val="80000"/>
            </a:schemeClr>
          </a:solidFill>
        </p:spPr>
        <p:txBody>
          <a:bodyPr/>
          <a:lstStyle/>
          <a:p>
            <a:pPr lvl="1">
              <a:lnSpc>
                <a:spcPct val="90000"/>
              </a:lnSpc>
              <a:buFont typeface="Monotype Sorts" pitchFamily="2" charset="2"/>
              <a:buNone/>
            </a:pPr>
            <a:r>
              <a:rPr lang="en-US" sz="3600" dirty="0"/>
              <a:t>// This interface is defined in </a:t>
            </a:r>
          </a:p>
          <a:p>
            <a:pPr lvl="1">
              <a:lnSpc>
                <a:spcPct val="90000"/>
              </a:lnSpc>
              <a:buFont typeface="Monotype Sorts" pitchFamily="2" charset="2"/>
              <a:buNone/>
            </a:pPr>
            <a:r>
              <a:rPr lang="en-US" sz="3600" dirty="0"/>
              <a:t>// </a:t>
            </a:r>
            <a:r>
              <a:rPr lang="en-US" sz="3600" b="1" dirty="0" err="1"/>
              <a:t>java.</a:t>
            </a:r>
            <a:r>
              <a:rPr lang="en-US" sz="4000" b="1" dirty="0" err="1"/>
              <a:t>lang</a:t>
            </a:r>
            <a:r>
              <a:rPr lang="en-US" sz="4000" dirty="0"/>
              <a:t> package</a:t>
            </a:r>
          </a:p>
          <a:p>
            <a:pPr lvl="1">
              <a:lnSpc>
                <a:spcPct val="90000"/>
              </a:lnSpc>
              <a:buFont typeface="Monotype Sorts" pitchFamily="2" charset="2"/>
              <a:buNone/>
            </a:pPr>
            <a:r>
              <a:rPr lang="en-US" sz="4000" dirty="0"/>
              <a:t>package </a:t>
            </a:r>
            <a:r>
              <a:rPr lang="en-US" sz="4000" b="1" dirty="0" err="1"/>
              <a:t>java.lang</a:t>
            </a:r>
            <a:r>
              <a:rPr lang="en-US" sz="4000" dirty="0"/>
              <a:t>;</a:t>
            </a:r>
          </a:p>
          <a:p>
            <a:pPr lvl="1">
              <a:lnSpc>
                <a:spcPct val="90000"/>
              </a:lnSpc>
              <a:buFont typeface="Monotype Sorts" pitchFamily="2" charset="2"/>
              <a:buNone/>
            </a:pPr>
            <a:endParaRPr lang="en-US" sz="4000" dirty="0"/>
          </a:p>
          <a:p>
            <a:pPr lvl="1">
              <a:lnSpc>
                <a:spcPct val="90000"/>
              </a:lnSpc>
              <a:buFont typeface="Monotype Sorts" pitchFamily="2" charset="2"/>
              <a:buNone/>
            </a:pPr>
            <a:r>
              <a:rPr lang="en-US" sz="4000" dirty="0"/>
              <a:t>public </a:t>
            </a:r>
            <a:r>
              <a:rPr lang="en-US" sz="4000" b="1" dirty="0">
                <a:solidFill>
                  <a:srgbClr val="C00000"/>
                </a:solidFill>
              </a:rPr>
              <a:t>interface Comparable</a:t>
            </a:r>
            <a:r>
              <a:rPr lang="en-US" sz="4000" b="1" dirty="0"/>
              <a:t>&lt;E&gt; </a:t>
            </a:r>
            <a:r>
              <a:rPr lang="en-US" sz="4000" dirty="0"/>
              <a:t>{</a:t>
            </a:r>
          </a:p>
          <a:p>
            <a:pPr lvl="1">
              <a:lnSpc>
                <a:spcPct val="90000"/>
              </a:lnSpc>
              <a:buFont typeface="Monotype Sorts" pitchFamily="2" charset="2"/>
              <a:buNone/>
            </a:pPr>
            <a:r>
              <a:rPr lang="en-US" sz="4000" dirty="0"/>
              <a:t>      public </a:t>
            </a:r>
            <a:r>
              <a:rPr lang="en-US" sz="4000" dirty="0" err="1"/>
              <a:t>int</a:t>
            </a:r>
            <a:r>
              <a:rPr lang="en-US" sz="4000" dirty="0"/>
              <a:t> </a:t>
            </a:r>
            <a:r>
              <a:rPr lang="en-US" sz="4400" b="1" dirty="0" err="1"/>
              <a:t>compareTo</a:t>
            </a:r>
            <a:r>
              <a:rPr lang="en-US" sz="4000" dirty="0"/>
              <a:t>(</a:t>
            </a:r>
            <a:r>
              <a:rPr lang="en-US" sz="4000" b="1" dirty="0"/>
              <a:t>E</a:t>
            </a:r>
            <a:r>
              <a:rPr lang="en-US" sz="4000" dirty="0"/>
              <a:t> o)</a:t>
            </a:r>
            <a:r>
              <a:rPr lang="en-US" sz="4000" dirty="0">
                <a:solidFill>
                  <a:srgbClr val="C00000"/>
                </a:solidFill>
              </a:rPr>
              <a:t>;</a:t>
            </a:r>
          </a:p>
          <a:p>
            <a:pPr lvl="1">
              <a:lnSpc>
                <a:spcPct val="90000"/>
              </a:lnSpc>
              <a:spcAft>
                <a:spcPts val="1200"/>
              </a:spcAft>
              <a:buFont typeface="Monotype Sorts" pitchFamily="2" charset="2"/>
              <a:buNone/>
            </a:pPr>
            <a:r>
              <a:rPr lang="en-US" sz="4000" dirty="0"/>
              <a:t>}</a:t>
            </a:r>
            <a:endParaRPr lang="en-US" sz="4000" u="sn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4294967295"/>
          </p:nvPr>
        </p:nvSpPr>
        <p:spPr>
          <a:xfrm>
            <a:off x="6553200" y="6399213"/>
            <a:ext cx="1905000" cy="457200"/>
          </a:xfrm>
          <a:prstGeom prst="rect">
            <a:avLst/>
          </a:prstGeom>
        </p:spPr>
        <p:txBody>
          <a:bodyPr/>
          <a:lstStyle/>
          <a:p>
            <a:fld id="{AA9E5BC5-902F-41B7-BD26-2B0B8231A7CA}" type="slidenum">
              <a:rPr lang="en-US"/>
              <a:pPr/>
              <a:t>23</a:t>
            </a:fld>
            <a:endParaRPr lang="en-US"/>
          </a:p>
        </p:txBody>
      </p:sp>
      <p:sp>
        <p:nvSpPr>
          <p:cNvPr id="318467" name="Rectangle 2"/>
          <p:cNvSpPr>
            <a:spLocks noGrp="1" noChangeArrowheads="1"/>
          </p:cNvSpPr>
          <p:nvPr>
            <p:ph type="title" idx="4294967295"/>
          </p:nvPr>
        </p:nvSpPr>
        <p:spPr>
          <a:xfrm>
            <a:off x="300062" y="300038"/>
            <a:ext cx="7772400" cy="557194"/>
          </a:xfrm>
          <a:noFill/>
        </p:spPr>
        <p:txBody>
          <a:bodyPr/>
          <a:lstStyle/>
          <a:p>
            <a:r>
              <a:rPr lang="en-US" sz="4800" dirty="0">
                <a:solidFill>
                  <a:srgbClr val="C00000"/>
                </a:solidFill>
              </a:rPr>
              <a:t>Integer</a:t>
            </a:r>
            <a:r>
              <a:rPr lang="en-US" sz="4800" dirty="0"/>
              <a:t> and </a:t>
            </a:r>
            <a:r>
              <a:rPr lang="en-US" sz="4800" dirty="0">
                <a:solidFill>
                  <a:srgbClr val="C00000"/>
                </a:solidFill>
              </a:rPr>
              <a:t>BigInteger</a:t>
            </a:r>
            <a:r>
              <a:rPr lang="en-US" sz="4800" dirty="0"/>
              <a:t> Classes</a:t>
            </a:r>
          </a:p>
        </p:txBody>
      </p:sp>
      <p:sp>
        <p:nvSpPr>
          <p:cNvPr id="318469" name="Rectangle 5"/>
          <p:cNvSpPr>
            <a:spLocks noChangeArrowheads="1"/>
          </p:cNvSpPr>
          <p:nvPr/>
        </p:nvSpPr>
        <p:spPr bwMode="auto">
          <a:xfrm>
            <a:off x="2319338" y="3052763"/>
            <a:ext cx="9144000" cy="0"/>
          </a:xfrm>
          <a:prstGeom prst="rect">
            <a:avLst/>
          </a:prstGeom>
          <a:noFill/>
          <a:ln w="12700">
            <a:noFill/>
            <a:miter lim="800000"/>
            <a:headEnd type="none" w="sm" len="sm"/>
            <a:tailEnd type="none" w="sm" len="sm"/>
          </a:ln>
        </p:spPr>
        <p:txBody>
          <a:bodyPr>
            <a:spAutoFit/>
          </a:bodyPr>
          <a:lstStyle/>
          <a:p>
            <a:endParaRPr lang="en-US"/>
          </a:p>
        </p:txBody>
      </p:sp>
      <p:sp>
        <p:nvSpPr>
          <p:cNvPr id="318473" name="Rectangle 9"/>
          <p:cNvSpPr>
            <a:spLocks noChangeArrowheads="1"/>
          </p:cNvSpPr>
          <p:nvPr/>
        </p:nvSpPr>
        <p:spPr bwMode="auto">
          <a:xfrm>
            <a:off x="0" y="2767013"/>
            <a:ext cx="9144000" cy="0"/>
          </a:xfrm>
          <a:prstGeom prst="rect">
            <a:avLst/>
          </a:prstGeom>
          <a:noFill/>
          <a:ln w="12700">
            <a:noFill/>
            <a:miter lim="800000"/>
            <a:headEnd type="none" w="sm" len="sm"/>
            <a:tailEnd type="none" w="sm" len="sm"/>
          </a:ln>
          <a:effectLst/>
        </p:spPr>
        <p:txBody>
          <a:bodyPr wrap="none" anchor="ctr">
            <a:spAutoFit/>
          </a:bodyPr>
          <a:lstStyle/>
          <a:p>
            <a:endParaRPr lang="en-CA"/>
          </a:p>
        </p:txBody>
      </p:sp>
      <p:sp>
        <p:nvSpPr>
          <p:cNvPr id="318475" name="Rectangle 11"/>
          <p:cNvSpPr>
            <a:spLocks noChangeArrowheads="1"/>
          </p:cNvSpPr>
          <p:nvPr/>
        </p:nvSpPr>
        <p:spPr bwMode="auto">
          <a:xfrm>
            <a:off x="0" y="2767013"/>
            <a:ext cx="9144000" cy="0"/>
          </a:xfrm>
          <a:prstGeom prst="rect">
            <a:avLst/>
          </a:prstGeom>
          <a:noFill/>
          <a:ln w="12700">
            <a:noFill/>
            <a:miter lim="800000"/>
            <a:headEnd type="none" w="sm" len="sm"/>
            <a:tailEnd type="none" w="sm" len="sm"/>
          </a:ln>
          <a:effectLst/>
        </p:spPr>
        <p:txBody>
          <a:bodyPr wrap="none" anchor="ctr">
            <a:spAutoFit/>
          </a:bodyPr>
          <a:lstStyle/>
          <a:p>
            <a:endParaRPr lang="en-CA"/>
          </a:p>
        </p:txBody>
      </p:sp>
      <p:pic>
        <p:nvPicPr>
          <p:cNvPr id="16388" name="Picture 4"/>
          <p:cNvPicPr>
            <a:picLocks noChangeAspect="1" noChangeArrowheads="1"/>
          </p:cNvPicPr>
          <p:nvPr/>
        </p:nvPicPr>
        <p:blipFill>
          <a:blip r:embed="rId2" cstate="print"/>
          <a:srcRect/>
          <a:stretch>
            <a:fillRect/>
          </a:stretch>
        </p:blipFill>
        <p:spPr bwMode="auto">
          <a:xfrm>
            <a:off x="2000232" y="1142984"/>
            <a:ext cx="5500726" cy="2861864"/>
          </a:xfrm>
          <a:prstGeom prst="rect">
            <a:avLst/>
          </a:prstGeom>
          <a:noFill/>
          <a:ln w="9525">
            <a:noFill/>
            <a:miter lim="800000"/>
            <a:headEnd/>
            <a:tailEnd/>
          </a:ln>
          <a:effectLst/>
        </p:spPr>
      </p:pic>
      <p:pic>
        <p:nvPicPr>
          <p:cNvPr id="16389" name="Picture 5"/>
          <p:cNvPicPr>
            <a:picLocks noChangeAspect="1" noChangeArrowheads="1"/>
          </p:cNvPicPr>
          <p:nvPr/>
        </p:nvPicPr>
        <p:blipFill>
          <a:blip r:embed="rId3" cstate="print"/>
          <a:srcRect/>
          <a:stretch>
            <a:fillRect/>
          </a:stretch>
        </p:blipFill>
        <p:spPr bwMode="auto">
          <a:xfrm>
            <a:off x="2000232" y="4071942"/>
            <a:ext cx="5510447" cy="271462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2"/>
          <p:cNvSpPr>
            <a:spLocks noGrp="1"/>
          </p:cNvSpPr>
          <p:nvPr>
            <p:ph type="sldNum" sz="quarter" idx="4294967295"/>
          </p:nvPr>
        </p:nvSpPr>
        <p:spPr>
          <a:xfrm>
            <a:off x="6553200" y="6399213"/>
            <a:ext cx="1905000" cy="457200"/>
          </a:xfrm>
          <a:prstGeom prst="rect">
            <a:avLst/>
          </a:prstGeom>
        </p:spPr>
        <p:txBody>
          <a:bodyPr/>
          <a:lstStyle/>
          <a:p>
            <a:fld id="{AA9E5BC5-902F-41B7-BD26-2B0B8231A7CA}" type="slidenum">
              <a:rPr lang="en-US"/>
              <a:pPr/>
              <a:t>24</a:t>
            </a:fld>
            <a:endParaRPr lang="en-US"/>
          </a:p>
        </p:txBody>
      </p:sp>
      <p:sp>
        <p:nvSpPr>
          <p:cNvPr id="318469" name="Rectangle 5"/>
          <p:cNvSpPr>
            <a:spLocks noChangeArrowheads="1"/>
          </p:cNvSpPr>
          <p:nvPr/>
        </p:nvSpPr>
        <p:spPr bwMode="auto">
          <a:xfrm>
            <a:off x="2319338" y="3052763"/>
            <a:ext cx="9144000" cy="0"/>
          </a:xfrm>
          <a:prstGeom prst="rect">
            <a:avLst/>
          </a:prstGeom>
          <a:noFill/>
          <a:ln w="12700">
            <a:noFill/>
            <a:miter lim="800000"/>
            <a:headEnd type="none" w="sm" len="sm"/>
            <a:tailEnd type="none" w="sm" len="sm"/>
          </a:ln>
        </p:spPr>
        <p:txBody>
          <a:bodyPr>
            <a:spAutoFit/>
          </a:bodyPr>
          <a:lstStyle/>
          <a:p>
            <a:endParaRPr lang="en-US"/>
          </a:p>
        </p:txBody>
      </p:sp>
      <p:sp>
        <p:nvSpPr>
          <p:cNvPr id="318473" name="Rectangle 9"/>
          <p:cNvSpPr>
            <a:spLocks noChangeArrowheads="1"/>
          </p:cNvSpPr>
          <p:nvPr/>
        </p:nvSpPr>
        <p:spPr bwMode="auto">
          <a:xfrm>
            <a:off x="0" y="2767013"/>
            <a:ext cx="9144000" cy="0"/>
          </a:xfrm>
          <a:prstGeom prst="rect">
            <a:avLst/>
          </a:prstGeom>
          <a:noFill/>
          <a:ln w="12700">
            <a:noFill/>
            <a:miter lim="800000"/>
            <a:headEnd type="none" w="sm" len="sm"/>
            <a:tailEnd type="none" w="sm" len="sm"/>
          </a:ln>
          <a:effectLst/>
        </p:spPr>
        <p:txBody>
          <a:bodyPr wrap="none" anchor="ctr">
            <a:spAutoFit/>
          </a:bodyPr>
          <a:lstStyle/>
          <a:p>
            <a:endParaRPr lang="en-CA"/>
          </a:p>
        </p:txBody>
      </p:sp>
      <p:sp>
        <p:nvSpPr>
          <p:cNvPr id="318475" name="Rectangle 11"/>
          <p:cNvSpPr>
            <a:spLocks noChangeArrowheads="1"/>
          </p:cNvSpPr>
          <p:nvPr/>
        </p:nvSpPr>
        <p:spPr bwMode="auto">
          <a:xfrm>
            <a:off x="0" y="2767013"/>
            <a:ext cx="9144000" cy="0"/>
          </a:xfrm>
          <a:prstGeom prst="rect">
            <a:avLst/>
          </a:prstGeom>
          <a:noFill/>
          <a:ln w="12700">
            <a:noFill/>
            <a:miter lim="800000"/>
            <a:headEnd type="none" w="sm" len="sm"/>
            <a:tailEnd type="none" w="sm" len="sm"/>
          </a:ln>
          <a:effectLst/>
        </p:spPr>
        <p:txBody>
          <a:bodyPr wrap="none" anchor="ctr">
            <a:spAutoFit/>
          </a:bodyPr>
          <a:lstStyle/>
          <a:p>
            <a:endParaRPr lang="en-CA"/>
          </a:p>
        </p:txBody>
      </p:sp>
      <p:sp>
        <p:nvSpPr>
          <p:cNvPr id="318476" name="Rectangle 2"/>
          <p:cNvSpPr>
            <a:spLocks noChangeArrowheads="1"/>
          </p:cNvSpPr>
          <p:nvPr/>
        </p:nvSpPr>
        <p:spPr bwMode="auto">
          <a:xfrm>
            <a:off x="357158" y="357166"/>
            <a:ext cx="7772400" cy="457200"/>
          </a:xfrm>
          <a:prstGeom prst="rect">
            <a:avLst/>
          </a:prstGeom>
          <a:noFill/>
          <a:ln w="9525">
            <a:noFill/>
            <a:miter lim="800000"/>
            <a:headEnd/>
            <a:tailEnd/>
          </a:ln>
          <a:effectLst/>
        </p:spPr>
        <p:txBody>
          <a:bodyPr lIns="92075" tIns="46038" rIns="92075" bIns="46038" anchor="ctr"/>
          <a:lstStyle/>
          <a:p>
            <a:r>
              <a:rPr lang="en-US" sz="5400" b="1" dirty="0">
                <a:solidFill>
                  <a:srgbClr val="C00000"/>
                </a:solidFill>
                <a:latin typeface="+mn-lt"/>
              </a:rPr>
              <a:t>String</a:t>
            </a:r>
            <a:r>
              <a:rPr lang="en-US" sz="5400" b="1" dirty="0">
                <a:latin typeface="+mn-lt"/>
              </a:rPr>
              <a:t> and </a:t>
            </a:r>
            <a:r>
              <a:rPr lang="en-US" sz="5400" b="1" dirty="0">
                <a:solidFill>
                  <a:srgbClr val="C00000"/>
                </a:solidFill>
                <a:latin typeface="+mn-lt"/>
              </a:rPr>
              <a:t>Date</a:t>
            </a:r>
            <a:r>
              <a:rPr lang="en-US" sz="5400" b="1" dirty="0">
                <a:latin typeface="+mn-lt"/>
              </a:rPr>
              <a:t> Classes</a:t>
            </a:r>
          </a:p>
        </p:txBody>
      </p:sp>
      <p:pic>
        <p:nvPicPr>
          <p:cNvPr id="57348" name="Picture 4"/>
          <p:cNvPicPr>
            <a:picLocks noChangeAspect="1" noChangeArrowheads="1"/>
          </p:cNvPicPr>
          <p:nvPr/>
        </p:nvPicPr>
        <p:blipFill>
          <a:blip r:embed="rId2" cstate="print"/>
          <a:srcRect/>
          <a:stretch>
            <a:fillRect/>
          </a:stretch>
        </p:blipFill>
        <p:spPr bwMode="auto">
          <a:xfrm>
            <a:off x="1808161" y="1142984"/>
            <a:ext cx="5515755" cy="2883236"/>
          </a:xfrm>
          <a:prstGeom prst="rect">
            <a:avLst/>
          </a:prstGeom>
          <a:noFill/>
          <a:ln w="9525">
            <a:noFill/>
            <a:miter lim="800000"/>
            <a:headEnd/>
            <a:tailEnd/>
          </a:ln>
          <a:effectLst/>
        </p:spPr>
      </p:pic>
      <p:pic>
        <p:nvPicPr>
          <p:cNvPr id="57349" name="Picture 5"/>
          <p:cNvPicPr>
            <a:picLocks noChangeAspect="1" noChangeArrowheads="1"/>
          </p:cNvPicPr>
          <p:nvPr/>
        </p:nvPicPr>
        <p:blipFill>
          <a:blip r:embed="rId3" cstate="print"/>
          <a:srcRect/>
          <a:stretch>
            <a:fillRect/>
          </a:stretch>
        </p:blipFill>
        <p:spPr bwMode="auto">
          <a:xfrm>
            <a:off x="1808161" y="4143380"/>
            <a:ext cx="5549921" cy="268129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2"/>
          <p:cNvSpPr>
            <a:spLocks noGrp="1" noChangeArrowheads="1"/>
          </p:cNvSpPr>
          <p:nvPr>
            <p:ph type="title" idx="4294967295"/>
          </p:nvPr>
        </p:nvSpPr>
        <p:spPr>
          <a:xfrm>
            <a:off x="285720" y="285728"/>
            <a:ext cx="3500462" cy="628672"/>
          </a:xfrm>
          <a:noFill/>
        </p:spPr>
        <p:txBody>
          <a:bodyPr/>
          <a:lstStyle/>
          <a:p>
            <a:r>
              <a:rPr lang="en-US" sz="5400" dirty="0"/>
              <a:t>Examples</a:t>
            </a:r>
          </a:p>
        </p:txBody>
      </p:sp>
      <p:sp>
        <p:nvSpPr>
          <p:cNvPr id="364549" name="Rectangle 5"/>
          <p:cNvSpPr>
            <a:spLocks noChangeArrowheads="1"/>
          </p:cNvSpPr>
          <p:nvPr/>
        </p:nvSpPr>
        <p:spPr bwMode="auto">
          <a:xfrm>
            <a:off x="2319338" y="3052763"/>
            <a:ext cx="9144000" cy="0"/>
          </a:xfrm>
          <a:prstGeom prst="rect">
            <a:avLst/>
          </a:prstGeom>
          <a:noFill/>
          <a:ln w="12700">
            <a:noFill/>
            <a:miter lim="800000"/>
            <a:headEnd type="none" w="sm" len="sm"/>
            <a:tailEnd type="none" w="sm" len="sm"/>
          </a:ln>
        </p:spPr>
        <p:txBody>
          <a:bodyPr>
            <a:spAutoFit/>
          </a:bodyPr>
          <a:lstStyle/>
          <a:p>
            <a:endParaRPr lang="en-US"/>
          </a:p>
        </p:txBody>
      </p:sp>
      <p:sp>
        <p:nvSpPr>
          <p:cNvPr id="364551" name="Rectangle 6"/>
          <p:cNvSpPr>
            <a:spLocks noChangeArrowheads="1"/>
          </p:cNvSpPr>
          <p:nvPr/>
        </p:nvSpPr>
        <p:spPr bwMode="auto">
          <a:xfrm>
            <a:off x="395536" y="1412776"/>
            <a:ext cx="8496944" cy="4680520"/>
          </a:xfrm>
          <a:prstGeom prst="rect">
            <a:avLst/>
          </a:prstGeom>
          <a:solidFill>
            <a:schemeClr val="accent1">
              <a:lumMod val="20000"/>
              <a:lumOff val="80000"/>
            </a:schemeClr>
          </a:solidFill>
          <a:ln w="9525">
            <a:noFill/>
            <a:miter lim="800000"/>
            <a:headEnd/>
            <a:tailEnd/>
          </a:ln>
        </p:spPr>
        <p:txBody>
          <a:bodyPr lIns="92075" tIns="46038" rIns="92075" bIns="46038"/>
          <a:lstStyle/>
          <a:p>
            <a:pPr>
              <a:lnSpc>
                <a:spcPct val="150000"/>
              </a:lnSpc>
              <a:spcBef>
                <a:spcPct val="20000"/>
              </a:spcBef>
              <a:spcAft>
                <a:spcPts val="600"/>
              </a:spcAft>
              <a:buClr>
                <a:schemeClr val="tx2"/>
              </a:buClr>
              <a:buSzPct val="75000"/>
            </a:pPr>
            <a:r>
              <a:rPr lang="en-US" sz="3200" dirty="0">
                <a:latin typeface="+mn-lt"/>
              </a:rPr>
              <a:t>Integer </a:t>
            </a:r>
            <a:r>
              <a:rPr lang="en-US" sz="3200" b="1" dirty="0">
                <a:latin typeface="+mn-lt"/>
              </a:rPr>
              <a:t>i1</a:t>
            </a:r>
            <a:r>
              <a:rPr lang="en-US" sz="3200" dirty="0">
                <a:latin typeface="+mn-lt"/>
              </a:rPr>
              <a:t> = new Integer(3),    </a:t>
            </a:r>
            <a:r>
              <a:rPr lang="en-US" sz="3200" b="1" dirty="0">
                <a:latin typeface="+mn-lt"/>
              </a:rPr>
              <a:t>i2</a:t>
            </a:r>
            <a:r>
              <a:rPr lang="en-US" sz="3200" dirty="0">
                <a:latin typeface="+mn-lt"/>
              </a:rPr>
              <a:t> = new Integer(3);</a:t>
            </a:r>
          </a:p>
          <a:p>
            <a:pPr>
              <a:spcBef>
                <a:spcPct val="20000"/>
              </a:spcBef>
              <a:spcAft>
                <a:spcPts val="600"/>
              </a:spcAft>
              <a:buClr>
                <a:schemeClr val="tx2"/>
              </a:buClr>
              <a:buSzPct val="75000"/>
            </a:pPr>
            <a:r>
              <a:rPr lang="en-US" sz="3200" dirty="0">
                <a:latin typeface="+mn-lt"/>
              </a:rPr>
              <a:t>System.out.println(</a:t>
            </a:r>
            <a:r>
              <a:rPr lang="en-US" sz="3200" b="1" dirty="0">
                <a:latin typeface="+mn-lt"/>
              </a:rPr>
              <a:t>i1</a:t>
            </a:r>
            <a:r>
              <a:rPr lang="en-US" sz="3200" dirty="0">
                <a:latin typeface="+mn-lt"/>
              </a:rPr>
              <a:t>.</a:t>
            </a:r>
            <a:r>
              <a:rPr lang="en-US" sz="3200" b="1" dirty="0">
                <a:solidFill>
                  <a:srgbClr val="C00000"/>
                </a:solidFill>
                <a:latin typeface="+mn-lt"/>
              </a:rPr>
              <a:t>compareTo</a:t>
            </a:r>
            <a:r>
              <a:rPr lang="en-US" sz="3200" dirty="0">
                <a:latin typeface="+mn-lt"/>
              </a:rPr>
              <a:t>( </a:t>
            </a:r>
            <a:r>
              <a:rPr lang="en-US" sz="3200" b="1" dirty="0">
                <a:latin typeface="+mn-lt"/>
              </a:rPr>
              <a:t>i2</a:t>
            </a:r>
            <a:r>
              <a:rPr lang="en-US" sz="3200" dirty="0">
                <a:latin typeface="+mn-lt"/>
              </a:rPr>
              <a:t> ));   </a:t>
            </a:r>
          </a:p>
          <a:p>
            <a:pPr>
              <a:lnSpc>
                <a:spcPct val="150000"/>
              </a:lnSpc>
              <a:spcBef>
                <a:spcPct val="20000"/>
              </a:spcBef>
              <a:spcAft>
                <a:spcPts val="600"/>
              </a:spcAft>
              <a:buClr>
                <a:schemeClr val="tx2"/>
              </a:buClr>
              <a:buSzPct val="75000"/>
            </a:pPr>
            <a:r>
              <a:rPr lang="en-US" sz="3200" dirty="0">
                <a:latin typeface="+mn-lt"/>
              </a:rPr>
              <a:t>System.out.println("ABC".</a:t>
            </a:r>
            <a:r>
              <a:rPr lang="en-US" sz="3200" b="1" dirty="0">
                <a:solidFill>
                  <a:srgbClr val="C00000"/>
                </a:solidFill>
                <a:latin typeface="+mn-lt"/>
              </a:rPr>
              <a:t>compareTo</a:t>
            </a:r>
            <a:r>
              <a:rPr lang="en-US" sz="3200" dirty="0">
                <a:latin typeface="+mn-lt"/>
              </a:rPr>
              <a:t>("ABE"));</a:t>
            </a:r>
          </a:p>
          <a:p>
            <a:pPr>
              <a:lnSpc>
                <a:spcPct val="150000"/>
              </a:lnSpc>
              <a:spcBef>
                <a:spcPct val="20000"/>
              </a:spcBef>
              <a:spcAft>
                <a:spcPts val="600"/>
              </a:spcAft>
              <a:buClr>
                <a:schemeClr val="tx2"/>
              </a:buClr>
              <a:buSzPct val="75000"/>
            </a:pPr>
            <a:r>
              <a:rPr lang="en-US" sz="3200" dirty="0">
                <a:latin typeface="+mn-lt"/>
              </a:rPr>
              <a:t>Date </a:t>
            </a:r>
            <a:r>
              <a:rPr lang="en-US" sz="3200" b="1" dirty="0">
                <a:latin typeface="+mn-lt"/>
              </a:rPr>
              <a:t>date1</a:t>
            </a:r>
            <a:r>
              <a:rPr lang="en-US" sz="3200" dirty="0">
                <a:latin typeface="+mn-lt"/>
              </a:rPr>
              <a:t> = new Date(2013, 1, 1);    </a:t>
            </a:r>
          </a:p>
          <a:p>
            <a:pPr>
              <a:spcBef>
                <a:spcPct val="20000"/>
              </a:spcBef>
              <a:spcAft>
                <a:spcPts val="600"/>
              </a:spcAft>
              <a:buClr>
                <a:schemeClr val="tx2"/>
              </a:buClr>
              <a:buSzPct val="75000"/>
            </a:pPr>
            <a:r>
              <a:rPr lang="en-US" sz="3200" dirty="0">
                <a:latin typeface="+mn-lt"/>
              </a:rPr>
              <a:t>Date </a:t>
            </a:r>
            <a:r>
              <a:rPr lang="en-US" sz="3200" b="1" dirty="0">
                <a:latin typeface="+mn-lt"/>
              </a:rPr>
              <a:t>date2</a:t>
            </a:r>
            <a:r>
              <a:rPr lang="en-US" sz="3200" dirty="0">
                <a:latin typeface="+mn-lt"/>
              </a:rPr>
              <a:t> = new Date(2012, 1, 1);    </a:t>
            </a:r>
          </a:p>
          <a:p>
            <a:pPr>
              <a:spcBef>
                <a:spcPct val="20000"/>
              </a:spcBef>
              <a:spcAft>
                <a:spcPts val="600"/>
              </a:spcAft>
              <a:buClr>
                <a:schemeClr val="tx2"/>
              </a:buClr>
              <a:buSzPct val="75000"/>
            </a:pPr>
            <a:r>
              <a:rPr lang="en-US" sz="3200" dirty="0">
                <a:latin typeface="+mn-lt"/>
              </a:rPr>
              <a:t>System.out.println(</a:t>
            </a:r>
            <a:r>
              <a:rPr lang="en-US" sz="3200" b="1" dirty="0">
                <a:latin typeface="+mn-lt"/>
              </a:rPr>
              <a:t>date1</a:t>
            </a:r>
            <a:r>
              <a:rPr lang="en-US" sz="3200" dirty="0">
                <a:latin typeface="+mn-lt"/>
              </a:rPr>
              <a:t>.</a:t>
            </a:r>
            <a:r>
              <a:rPr lang="en-US" sz="3200" b="1" dirty="0">
                <a:solidFill>
                  <a:srgbClr val="C00000"/>
                </a:solidFill>
                <a:latin typeface="+mn-lt"/>
              </a:rPr>
              <a:t>compareTo</a:t>
            </a:r>
            <a:r>
              <a:rPr lang="en-US" sz="3200" dirty="0">
                <a:latin typeface="+mn-lt"/>
              </a:rPr>
              <a:t>(</a:t>
            </a:r>
            <a:r>
              <a:rPr lang="en-US" sz="3200" b="1" dirty="0">
                <a:latin typeface="+mn-lt"/>
              </a:rPr>
              <a:t>date2</a:t>
            </a:r>
            <a:r>
              <a:rPr lang="en-US" sz="3200" dirty="0">
                <a:latin typeface="+mn-lt"/>
              </a:rPr>
              <a:t>)); </a:t>
            </a:r>
          </a:p>
        </p:txBody>
      </p:sp>
      <p:cxnSp>
        <p:nvCxnSpPr>
          <p:cNvPr id="6" name="Straight Connector 5"/>
          <p:cNvCxnSpPr/>
          <p:nvPr/>
        </p:nvCxnSpPr>
        <p:spPr>
          <a:xfrm>
            <a:off x="899592" y="3140968"/>
            <a:ext cx="784887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99592" y="4077072"/>
            <a:ext cx="7848872"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4551">
                                            <p:txEl>
                                              <p:pRg st="0" end="0"/>
                                            </p:txEl>
                                          </p:spTgt>
                                        </p:tgtEl>
                                        <p:attrNameLst>
                                          <p:attrName>style.visibility</p:attrName>
                                        </p:attrNameLst>
                                      </p:cBhvr>
                                      <p:to>
                                        <p:strVal val="visible"/>
                                      </p:to>
                                    </p:set>
                                    <p:animEffect transition="in" filter="blinds(horizontal)">
                                      <p:cBhvr>
                                        <p:cTn id="7" dur="500"/>
                                        <p:tgtEl>
                                          <p:spTgt spid="3645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4551">
                                            <p:txEl>
                                              <p:pRg st="1" end="1"/>
                                            </p:txEl>
                                          </p:spTgt>
                                        </p:tgtEl>
                                        <p:attrNameLst>
                                          <p:attrName>style.visibility</p:attrName>
                                        </p:attrNameLst>
                                      </p:cBhvr>
                                      <p:to>
                                        <p:strVal val="visible"/>
                                      </p:to>
                                    </p:set>
                                    <p:animEffect transition="in" filter="blinds(horizontal)">
                                      <p:cBhvr>
                                        <p:cTn id="10" dur="500"/>
                                        <p:tgtEl>
                                          <p:spTgt spid="3645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64551">
                                            <p:txEl>
                                              <p:pRg st="2" end="2"/>
                                            </p:txEl>
                                          </p:spTgt>
                                        </p:tgtEl>
                                        <p:attrNameLst>
                                          <p:attrName>style.visibility</p:attrName>
                                        </p:attrNameLst>
                                      </p:cBhvr>
                                      <p:to>
                                        <p:strVal val="visible"/>
                                      </p:to>
                                    </p:set>
                                    <p:animEffect transition="in" filter="blinds(horizontal)">
                                      <p:cBhvr>
                                        <p:cTn id="15" dur="500"/>
                                        <p:tgtEl>
                                          <p:spTgt spid="36455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4551">
                                            <p:txEl>
                                              <p:pRg st="3" end="3"/>
                                            </p:txEl>
                                          </p:spTgt>
                                        </p:tgtEl>
                                        <p:attrNameLst>
                                          <p:attrName>style.visibility</p:attrName>
                                        </p:attrNameLst>
                                      </p:cBhvr>
                                      <p:to>
                                        <p:strVal val="visible"/>
                                      </p:to>
                                    </p:set>
                                    <p:animEffect transition="in" filter="blinds(horizontal)">
                                      <p:cBhvr>
                                        <p:cTn id="20" dur="500"/>
                                        <p:tgtEl>
                                          <p:spTgt spid="36455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64551">
                                            <p:txEl>
                                              <p:pRg st="4" end="4"/>
                                            </p:txEl>
                                          </p:spTgt>
                                        </p:tgtEl>
                                        <p:attrNameLst>
                                          <p:attrName>style.visibility</p:attrName>
                                        </p:attrNameLst>
                                      </p:cBhvr>
                                      <p:to>
                                        <p:strVal val="visible"/>
                                      </p:to>
                                    </p:set>
                                    <p:animEffect transition="in" filter="blinds(horizontal)">
                                      <p:cBhvr>
                                        <p:cTn id="23" dur="500"/>
                                        <p:tgtEl>
                                          <p:spTgt spid="36455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64551">
                                            <p:txEl>
                                              <p:pRg st="5" end="5"/>
                                            </p:txEl>
                                          </p:spTgt>
                                        </p:tgtEl>
                                        <p:attrNameLst>
                                          <p:attrName>style.visibility</p:attrName>
                                        </p:attrNameLst>
                                      </p:cBhvr>
                                      <p:to>
                                        <p:strVal val="visible"/>
                                      </p:to>
                                    </p:set>
                                    <p:animEffect transition="in" filter="blinds(horizontal)">
                                      <p:cBhvr>
                                        <p:cTn id="26" dur="500"/>
                                        <p:tgtEl>
                                          <p:spTgt spid="3645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4294967295"/>
          </p:nvPr>
        </p:nvSpPr>
        <p:spPr>
          <a:xfrm>
            <a:off x="6553200" y="6399213"/>
            <a:ext cx="1905000" cy="457200"/>
          </a:xfrm>
          <a:prstGeom prst="rect">
            <a:avLst/>
          </a:prstGeom>
        </p:spPr>
        <p:txBody>
          <a:bodyPr/>
          <a:lstStyle/>
          <a:p>
            <a:fld id="{FA48F830-5DEB-4F0A-BA43-0BE6C9F3B03F}" type="slidenum">
              <a:rPr lang="en-US"/>
              <a:pPr/>
              <a:t>26</a:t>
            </a:fld>
            <a:endParaRPr lang="en-US" dirty="0"/>
          </a:p>
        </p:txBody>
      </p:sp>
      <p:sp>
        <p:nvSpPr>
          <p:cNvPr id="364547" name="Rectangle 2"/>
          <p:cNvSpPr>
            <a:spLocks noGrp="1" noChangeArrowheads="1"/>
          </p:cNvSpPr>
          <p:nvPr>
            <p:ph type="title" idx="4294967295"/>
          </p:nvPr>
        </p:nvSpPr>
        <p:spPr>
          <a:xfrm>
            <a:off x="285720" y="188640"/>
            <a:ext cx="3566200" cy="725760"/>
          </a:xfrm>
          <a:noFill/>
        </p:spPr>
        <p:txBody>
          <a:bodyPr/>
          <a:lstStyle/>
          <a:p>
            <a:r>
              <a:rPr lang="en-US" sz="5400" dirty="0">
                <a:solidFill>
                  <a:srgbClr val="C00000"/>
                </a:solidFill>
              </a:rPr>
              <a:t>instanceof</a:t>
            </a:r>
          </a:p>
        </p:txBody>
      </p:sp>
      <p:sp>
        <p:nvSpPr>
          <p:cNvPr id="364549" name="Rectangle 5"/>
          <p:cNvSpPr>
            <a:spLocks noChangeArrowheads="1"/>
          </p:cNvSpPr>
          <p:nvPr/>
        </p:nvSpPr>
        <p:spPr bwMode="auto">
          <a:xfrm>
            <a:off x="2319338" y="3052763"/>
            <a:ext cx="9144000" cy="0"/>
          </a:xfrm>
          <a:prstGeom prst="rect">
            <a:avLst/>
          </a:prstGeom>
          <a:noFill/>
          <a:ln w="12700">
            <a:noFill/>
            <a:miter lim="800000"/>
            <a:headEnd type="none" w="sm" len="sm"/>
            <a:tailEnd type="none" w="sm" len="sm"/>
          </a:ln>
        </p:spPr>
        <p:txBody>
          <a:bodyPr>
            <a:spAutoFit/>
          </a:bodyPr>
          <a:lstStyle/>
          <a:p>
            <a:endParaRPr lang="en-US" dirty="0"/>
          </a:p>
        </p:txBody>
      </p:sp>
      <p:sp>
        <p:nvSpPr>
          <p:cNvPr id="7" name="Rectangle 11"/>
          <p:cNvSpPr txBox="1">
            <a:spLocks noChangeArrowheads="1"/>
          </p:cNvSpPr>
          <p:nvPr/>
        </p:nvSpPr>
        <p:spPr bwMode="auto">
          <a:xfrm>
            <a:off x="293472" y="1124744"/>
            <a:ext cx="8572560" cy="18722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Char char="v"/>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Let </a:t>
            </a:r>
            <a:r>
              <a:rPr kumimoji="0" lang="en-US" sz="4000" b="1" i="0" u="none" strike="noStrike" kern="1200" cap="none" spc="0" normalizeH="0" baseline="0" noProof="0" dirty="0">
                <a:ln>
                  <a:noFill/>
                </a:ln>
                <a:solidFill>
                  <a:srgbClr val="C00000"/>
                </a:solidFill>
                <a:effectLst/>
                <a:uLnTx/>
                <a:uFillTx/>
                <a:latin typeface="+mn-lt"/>
                <a:ea typeface="+mn-ea"/>
                <a:cs typeface="+mn-cs"/>
              </a:rPr>
              <a:t>n</a:t>
            </a:r>
            <a:r>
              <a:rPr kumimoji="0" lang="en-US" sz="3200" b="0" i="0" u="none" strike="noStrike" kern="1200" cap="none" spc="0" normalizeH="0" baseline="0" noProof="0" dirty="0">
                <a:ln>
                  <a:noFill/>
                </a:ln>
                <a:solidFill>
                  <a:schemeClr val="tx1"/>
                </a:solidFill>
                <a:effectLst/>
                <a:uLnTx/>
                <a:uFillTx/>
                <a:latin typeface="+mn-lt"/>
                <a:ea typeface="+mn-ea"/>
                <a:cs typeface="+mn-cs"/>
              </a:rPr>
              <a:t> be an </a:t>
            </a:r>
            <a:r>
              <a:rPr kumimoji="0" lang="en-US" sz="3200" b="1" i="0" u="none" strike="noStrike" kern="1200" cap="none" spc="0" normalizeH="0" baseline="0" noProof="0" dirty="0">
                <a:ln>
                  <a:noFill/>
                </a:ln>
                <a:solidFill>
                  <a:schemeClr val="tx1"/>
                </a:solidFill>
                <a:effectLst/>
                <a:uLnTx/>
                <a:uFillTx/>
                <a:latin typeface="+mn-lt"/>
                <a:ea typeface="+mn-ea"/>
                <a:cs typeface="+mn-cs"/>
              </a:rPr>
              <a:t>Integer</a:t>
            </a:r>
            <a:r>
              <a:rPr kumimoji="0" lang="en-US" sz="3200" b="0" i="0" u="none" strike="noStrike" kern="1200" cap="none" spc="0" normalizeH="0" baseline="0" noProof="0" dirty="0">
                <a:ln>
                  <a:noFill/>
                </a:ln>
                <a:solidFill>
                  <a:schemeClr val="tx1"/>
                </a:solidFill>
                <a:effectLst/>
                <a:uLnTx/>
                <a:uFillTx/>
                <a:latin typeface="+mn-lt"/>
                <a:ea typeface="+mn-ea"/>
                <a:cs typeface="+mn-cs"/>
              </a:rPr>
              <a:t> object, </a:t>
            </a:r>
            <a:r>
              <a:rPr kumimoji="0" lang="en-US" sz="4000" b="1" i="0" u="none" strike="noStrike" kern="1200" cap="none" spc="0" normalizeH="0" baseline="0" noProof="0" dirty="0">
                <a:ln>
                  <a:noFill/>
                </a:ln>
                <a:solidFill>
                  <a:srgbClr val="C00000"/>
                </a:solidFill>
                <a:effectLst/>
                <a:uLnTx/>
                <a:uFillTx/>
                <a:latin typeface="+mn-lt"/>
                <a:ea typeface="+mn-ea"/>
                <a:cs typeface="+mn-cs"/>
              </a:rPr>
              <a:t>s</a:t>
            </a:r>
            <a:r>
              <a:rPr kumimoji="0" lang="en-US" sz="3200" b="0" i="0" u="none" strike="noStrike" kern="1200" cap="none" spc="0" normalizeH="0" baseline="0" noProof="0" dirty="0">
                <a:ln>
                  <a:noFill/>
                </a:ln>
                <a:solidFill>
                  <a:schemeClr val="tx1"/>
                </a:solidFill>
                <a:effectLst/>
                <a:uLnTx/>
                <a:uFillTx/>
                <a:latin typeface="+mn-lt"/>
                <a:ea typeface="+mn-ea"/>
                <a:cs typeface="+mn-cs"/>
              </a:rPr>
              <a:t> be a </a:t>
            </a:r>
            <a:r>
              <a:rPr kumimoji="0" lang="en-US" sz="3200" b="1" i="0" u="none" strike="noStrike" kern="1200" cap="none" spc="0" normalizeH="0" baseline="0" noProof="0" dirty="0">
                <a:ln>
                  <a:noFill/>
                </a:ln>
                <a:solidFill>
                  <a:schemeClr val="tx1"/>
                </a:solidFill>
                <a:effectLst/>
                <a:uLnTx/>
                <a:uFillTx/>
                <a:latin typeface="+mn-lt"/>
                <a:ea typeface="+mn-ea"/>
                <a:cs typeface="+mn-cs"/>
              </a:rPr>
              <a:t>String</a:t>
            </a:r>
            <a:r>
              <a:rPr kumimoji="0" lang="en-US" sz="3200" b="0" i="0" u="none" strike="noStrike" kern="1200" cap="none" spc="0" normalizeH="0" baseline="0" noProof="0" dirty="0">
                <a:ln>
                  <a:noFill/>
                </a:ln>
                <a:solidFill>
                  <a:schemeClr val="tx1"/>
                </a:solidFill>
                <a:effectLst/>
                <a:uLnTx/>
                <a:uFillTx/>
                <a:latin typeface="+mn-lt"/>
                <a:ea typeface="+mn-ea"/>
                <a:cs typeface="+mn-cs"/>
              </a:rPr>
              <a:t> object, and </a:t>
            </a:r>
            <a:r>
              <a:rPr kumimoji="0" lang="en-US" sz="4000" b="1" i="0" u="none" strike="noStrike" kern="1200" cap="none" spc="0" normalizeH="0" baseline="0" noProof="0" dirty="0">
                <a:ln>
                  <a:noFill/>
                </a:ln>
                <a:solidFill>
                  <a:srgbClr val="C00000"/>
                </a:solidFill>
                <a:effectLst/>
                <a:uLnTx/>
                <a:uFillTx/>
                <a:latin typeface="+mn-lt"/>
                <a:ea typeface="+mn-ea"/>
                <a:cs typeface="+mn-cs"/>
              </a:rPr>
              <a:t>d</a:t>
            </a:r>
            <a:r>
              <a:rPr kumimoji="0" lang="en-US" sz="3200" b="0" i="0" u="none" strike="noStrike" kern="1200" cap="none" spc="0" normalizeH="0" baseline="0" noProof="0" dirty="0">
                <a:ln>
                  <a:noFill/>
                </a:ln>
                <a:solidFill>
                  <a:schemeClr val="tx1"/>
                </a:solidFill>
                <a:effectLst/>
                <a:uLnTx/>
                <a:uFillTx/>
                <a:latin typeface="+mn-lt"/>
                <a:ea typeface="+mn-ea"/>
                <a:cs typeface="+mn-cs"/>
              </a:rPr>
              <a:t> be a </a:t>
            </a:r>
            <a:r>
              <a:rPr kumimoji="0" lang="en-US" sz="3200" b="1" i="0" u="none" strike="noStrike" kern="1200" cap="none" spc="0" normalizeH="0" baseline="0" noProof="0" dirty="0">
                <a:ln>
                  <a:noFill/>
                </a:ln>
                <a:solidFill>
                  <a:schemeClr val="tx1"/>
                </a:solidFill>
                <a:effectLst/>
                <a:uLnTx/>
                <a:uFillTx/>
                <a:latin typeface="+mn-lt"/>
                <a:ea typeface="+mn-ea"/>
                <a:cs typeface="+mn-cs"/>
              </a:rPr>
              <a:t>Date</a:t>
            </a:r>
            <a:r>
              <a:rPr kumimoji="0" lang="en-US" sz="3200" b="0" i="0" u="none" strike="noStrike" kern="1200" cap="none" spc="0" normalizeH="0" baseline="0" noProof="0" dirty="0">
                <a:ln>
                  <a:noFill/>
                </a:ln>
                <a:solidFill>
                  <a:schemeClr val="tx1"/>
                </a:solidFill>
                <a:effectLst/>
                <a:uLnTx/>
                <a:uFillTx/>
                <a:latin typeface="+mn-lt"/>
                <a:ea typeface="+mn-ea"/>
                <a:cs typeface="+mn-cs"/>
              </a:rPr>
              <a:t> object.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Char char="v"/>
              <a:tabLst/>
              <a:defRPr/>
            </a:pPr>
            <a:r>
              <a:rPr lang="en-US" sz="3200" dirty="0">
                <a:latin typeface="+mn-lt"/>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All the following expressions are </a:t>
            </a:r>
            <a:r>
              <a:rPr kumimoji="0" lang="en-US" sz="3200" b="1" i="0" u="none" strike="noStrike" kern="1200" cap="none" spc="0" normalizeH="0" baseline="0" noProof="0" dirty="0">
                <a:ln>
                  <a:noFill/>
                </a:ln>
                <a:solidFill>
                  <a:schemeClr val="tx1"/>
                </a:solidFill>
                <a:effectLst/>
                <a:uLnTx/>
                <a:uFillTx/>
                <a:latin typeface="+mn-lt"/>
                <a:ea typeface="+mn-ea"/>
                <a:cs typeface="+mn-cs"/>
              </a:rPr>
              <a:t>true: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34818" name="Picture 2"/>
          <p:cNvPicPr>
            <a:picLocks noChangeAspect="1" noChangeArrowheads="1"/>
          </p:cNvPicPr>
          <p:nvPr/>
        </p:nvPicPr>
        <p:blipFill>
          <a:blip r:embed="rId2" cstate="print"/>
          <a:srcRect/>
          <a:stretch>
            <a:fillRect/>
          </a:stretch>
        </p:blipFill>
        <p:spPr bwMode="auto">
          <a:xfrm>
            <a:off x="358742" y="3052763"/>
            <a:ext cx="4993553" cy="1240333"/>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cstate="print"/>
          <a:srcRect/>
          <a:stretch>
            <a:fillRect/>
          </a:stretch>
        </p:blipFill>
        <p:spPr bwMode="auto">
          <a:xfrm>
            <a:off x="1979712" y="4293096"/>
            <a:ext cx="4993190" cy="1224136"/>
          </a:xfrm>
          <a:prstGeom prst="rect">
            <a:avLst/>
          </a:prstGeom>
          <a:noFill/>
          <a:ln w="9525">
            <a:noFill/>
            <a:miter lim="800000"/>
            <a:headEnd/>
            <a:tailEnd/>
          </a:ln>
          <a:effectLst/>
        </p:spPr>
      </p:pic>
      <p:pic>
        <p:nvPicPr>
          <p:cNvPr id="34820" name="Picture 4"/>
          <p:cNvPicPr>
            <a:picLocks noChangeAspect="1" noChangeArrowheads="1"/>
          </p:cNvPicPr>
          <p:nvPr/>
        </p:nvPicPr>
        <p:blipFill>
          <a:blip r:embed="rId4" cstate="print"/>
          <a:srcRect/>
          <a:stretch>
            <a:fillRect/>
          </a:stretch>
        </p:blipFill>
        <p:spPr bwMode="auto">
          <a:xfrm>
            <a:off x="3439161" y="5517231"/>
            <a:ext cx="5021271" cy="1251307"/>
          </a:xfrm>
          <a:prstGeom prst="rect">
            <a:avLst/>
          </a:prstGeom>
          <a:noFill/>
          <a:ln w="9525">
            <a:noFill/>
            <a:miter lim="800000"/>
            <a:headEnd/>
            <a:tailEnd/>
          </a:ln>
          <a:effectLst/>
        </p:spPr>
      </p:pic>
    </p:spTree>
    <p:extLst>
      <p:ext uri="{BB962C8B-B14F-4D97-AF65-F5344CB8AC3E}">
        <p14:creationId xmlns:p14="http://schemas.microsoft.com/office/powerpoint/2010/main" val="63804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8807EDE0-5AFF-4BB2-A176-106DE367D656}" type="slidenum">
              <a:rPr lang="en-US" altLang="en-US" sz="1400"/>
              <a:pPr>
                <a:spcBef>
                  <a:spcPct val="0"/>
                </a:spcBef>
                <a:buClrTx/>
                <a:buSzTx/>
                <a:buFontTx/>
                <a:buNone/>
              </a:pPr>
              <a:t>27</a:t>
            </a:fld>
            <a:endParaRPr lang="en-US" altLang="en-US" sz="1400"/>
          </a:p>
        </p:txBody>
      </p:sp>
      <p:sp>
        <p:nvSpPr>
          <p:cNvPr id="26627"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06449F4D-4E59-48B4-8ABC-1497423A4F0C}" type="slidenum">
              <a:rPr lang="en-US" altLang="en-US" sz="1400"/>
              <a:pPr algn="r">
                <a:spcBef>
                  <a:spcPct val="0"/>
                </a:spcBef>
                <a:buClrTx/>
                <a:buSzTx/>
                <a:buFontTx/>
                <a:buNone/>
              </a:pPr>
              <a:t>27</a:t>
            </a:fld>
            <a:endParaRPr lang="en-US" altLang="en-US" sz="1400"/>
          </a:p>
        </p:txBody>
      </p:sp>
      <p:sp>
        <p:nvSpPr>
          <p:cNvPr id="26628" name="Rectangle 2"/>
          <p:cNvSpPr>
            <a:spLocks noGrp="1" noChangeArrowheads="1"/>
          </p:cNvSpPr>
          <p:nvPr>
            <p:ph type="title" idx="4294967295"/>
          </p:nvPr>
        </p:nvSpPr>
        <p:spPr>
          <a:xfrm>
            <a:off x="395536" y="498376"/>
            <a:ext cx="7704856" cy="914400"/>
          </a:xfrm>
          <a:noFill/>
        </p:spPr>
        <p:txBody>
          <a:bodyPr/>
          <a:lstStyle/>
          <a:p>
            <a:r>
              <a:rPr lang="en-US" altLang="en-US" sz="5400" dirty="0">
                <a:cs typeface="Times New Roman" pitchFamily="18" charset="0"/>
              </a:rPr>
              <a:t>The </a:t>
            </a:r>
            <a:r>
              <a:rPr lang="en-US" altLang="en-US" sz="5400" dirty="0" err="1">
                <a:solidFill>
                  <a:srgbClr val="C00000"/>
                </a:solidFill>
                <a:cs typeface="Times New Roman" pitchFamily="18" charset="0"/>
              </a:rPr>
              <a:t>toString</a:t>
            </a:r>
            <a:r>
              <a:rPr lang="en-US" altLang="en-US" sz="5400" dirty="0">
                <a:cs typeface="Times New Roman" pitchFamily="18" charset="0"/>
              </a:rPr>
              <a:t>, </a:t>
            </a:r>
            <a:r>
              <a:rPr lang="en-US" altLang="en-US" sz="5400" dirty="0">
                <a:solidFill>
                  <a:srgbClr val="C00000"/>
                </a:solidFill>
                <a:cs typeface="Times New Roman" pitchFamily="18" charset="0"/>
              </a:rPr>
              <a:t>equals</a:t>
            </a:r>
            <a:r>
              <a:rPr lang="en-US" altLang="en-US" sz="5400" dirty="0">
                <a:cs typeface="Times New Roman" pitchFamily="18" charset="0"/>
              </a:rPr>
              <a:t>, and </a:t>
            </a:r>
            <a:r>
              <a:rPr lang="en-US" altLang="en-US" sz="5400" dirty="0" err="1">
                <a:solidFill>
                  <a:srgbClr val="C00000"/>
                </a:solidFill>
                <a:cs typeface="Times New Roman" pitchFamily="18" charset="0"/>
              </a:rPr>
              <a:t>hashCode</a:t>
            </a:r>
            <a:r>
              <a:rPr lang="en-US" altLang="en-US" sz="5400" dirty="0">
                <a:solidFill>
                  <a:srgbClr val="C00000"/>
                </a:solidFill>
                <a:cs typeface="Times New Roman" pitchFamily="18" charset="0"/>
              </a:rPr>
              <a:t> </a:t>
            </a:r>
            <a:r>
              <a:rPr lang="en-US" altLang="en-US" sz="5400" dirty="0">
                <a:cs typeface="Times New Roman" pitchFamily="18" charset="0"/>
              </a:rPr>
              <a:t>Methods</a:t>
            </a:r>
            <a:r>
              <a:rPr lang="en-US" altLang="en-US" sz="5400" dirty="0"/>
              <a:t> </a:t>
            </a:r>
          </a:p>
        </p:txBody>
      </p:sp>
      <p:sp>
        <p:nvSpPr>
          <p:cNvPr id="26629" name="Rectangle 3"/>
          <p:cNvSpPr>
            <a:spLocks noGrp="1" noChangeArrowheads="1"/>
          </p:cNvSpPr>
          <p:nvPr>
            <p:ph type="body" idx="4294967295"/>
          </p:nvPr>
        </p:nvSpPr>
        <p:spPr>
          <a:xfrm>
            <a:off x="228600" y="1905000"/>
            <a:ext cx="8534400" cy="4419600"/>
          </a:xfrm>
          <a:noFill/>
        </p:spPr>
        <p:txBody>
          <a:bodyPr/>
          <a:lstStyle/>
          <a:p>
            <a:pPr>
              <a:spcBef>
                <a:spcPct val="50000"/>
              </a:spcBef>
            </a:pPr>
            <a:r>
              <a:rPr lang="en-US" altLang="en-US" sz="3600" dirty="0">
                <a:cs typeface="Times New Roman" pitchFamily="18" charset="0"/>
              </a:rPr>
              <a:t> Each wrapper class overrides the </a:t>
            </a:r>
            <a:r>
              <a:rPr lang="en-US" altLang="en-US" sz="3600" b="1" dirty="0" err="1">
                <a:solidFill>
                  <a:srgbClr val="C00000"/>
                </a:solidFill>
                <a:cs typeface="Times New Roman" pitchFamily="18" charset="0"/>
              </a:rPr>
              <a:t>toString</a:t>
            </a:r>
            <a:r>
              <a:rPr lang="en-US" altLang="en-US" sz="3600" dirty="0">
                <a:cs typeface="Times New Roman" pitchFamily="18" charset="0"/>
              </a:rPr>
              <a:t>, </a:t>
            </a:r>
            <a:r>
              <a:rPr lang="en-US" altLang="en-US" sz="3600" b="1" dirty="0">
                <a:solidFill>
                  <a:srgbClr val="C00000"/>
                </a:solidFill>
                <a:cs typeface="Times New Roman" pitchFamily="18" charset="0"/>
              </a:rPr>
              <a:t>equals</a:t>
            </a:r>
            <a:r>
              <a:rPr lang="en-US" altLang="en-US" sz="3600" dirty="0">
                <a:cs typeface="Times New Roman" pitchFamily="18" charset="0"/>
              </a:rPr>
              <a:t>, and </a:t>
            </a:r>
            <a:r>
              <a:rPr lang="en-US" altLang="en-US" sz="3600" b="1" dirty="0" err="1">
                <a:solidFill>
                  <a:srgbClr val="C00000"/>
                </a:solidFill>
                <a:cs typeface="Times New Roman" pitchFamily="18" charset="0"/>
              </a:rPr>
              <a:t>hashCode</a:t>
            </a:r>
            <a:r>
              <a:rPr lang="en-US" altLang="en-US" sz="3600" dirty="0">
                <a:solidFill>
                  <a:srgbClr val="C00000"/>
                </a:solidFill>
                <a:cs typeface="Times New Roman" pitchFamily="18" charset="0"/>
              </a:rPr>
              <a:t> </a:t>
            </a:r>
            <a:r>
              <a:rPr lang="en-US" altLang="en-US" sz="3600" dirty="0">
                <a:cs typeface="Times New Roman" pitchFamily="18" charset="0"/>
              </a:rPr>
              <a:t>methods defined in the </a:t>
            </a:r>
            <a:r>
              <a:rPr lang="en-US" altLang="en-US" sz="3600" b="1" dirty="0">
                <a:solidFill>
                  <a:srgbClr val="C00000"/>
                </a:solidFill>
                <a:cs typeface="Times New Roman" pitchFamily="18" charset="0"/>
              </a:rPr>
              <a:t>Object</a:t>
            </a:r>
            <a:r>
              <a:rPr lang="en-US" altLang="en-US" sz="3600" dirty="0">
                <a:solidFill>
                  <a:srgbClr val="C00000"/>
                </a:solidFill>
                <a:cs typeface="Times New Roman" pitchFamily="18" charset="0"/>
              </a:rPr>
              <a:t> </a:t>
            </a:r>
            <a:r>
              <a:rPr lang="en-US" altLang="en-US" sz="3600" dirty="0">
                <a:cs typeface="Times New Roman" pitchFamily="18" charset="0"/>
              </a:rPr>
              <a:t>class. </a:t>
            </a:r>
          </a:p>
          <a:p>
            <a:pPr>
              <a:spcBef>
                <a:spcPct val="50000"/>
              </a:spcBef>
            </a:pPr>
            <a:r>
              <a:rPr lang="en-US" altLang="en-US" sz="3600" dirty="0">
                <a:cs typeface="Times New Roman" pitchFamily="18" charset="0"/>
              </a:rPr>
              <a:t> Since all the numeric wrapper classes and the Character class implement the </a:t>
            </a:r>
            <a:r>
              <a:rPr lang="en-US" altLang="en-US" sz="3600" b="1" dirty="0">
                <a:solidFill>
                  <a:srgbClr val="C00000"/>
                </a:solidFill>
                <a:cs typeface="Times New Roman" pitchFamily="18" charset="0"/>
              </a:rPr>
              <a:t>Comparable</a:t>
            </a:r>
            <a:r>
              <a:rPr lang="en-US" altLang="en-US" sz="3600" dirty="0">
                <a:cs typeface="Times New Roman" pitchFamily="18" charset="0"/>
              </a:rPr>
              <a:t> interface, the </a:t>
            </a:r>
            <a:r>
              <a:rPr lang="en-US" altLang="en-US" sz="3600" b="1" dirty="0" err="1">
                <a:solidFill>
                  <a:srgbClr val="C00000"/>
                </a:solidFill>
                <a:cs typeface="Times New Roman" pitchFamily="18" charset="0"/>
              </a:rPr>
              <a:t>compareTo</a:t>
            </a:r>
            <a:r>
              <a:rPr lang="en-US" altLang="en-US" sz="3600" dirty="0">
                <a:solidFill>
                  <a:srgbClr val="C00000"/>
                </a:solidFill>
                <a:cs typeface="Times New Roman" pitchFamily="18" charset="0"/>
              </a:rPr>
              <a:t> </a:t>
            </a:r>
            <a:r>
              <a:rPr lang="en-US" altLang="en-US" sz="3600" dirty="0">
                <a:cs typeface="Times New Roman" pitchFamily="18" charset="0"/>
              </a:rPr>
              <a:t>method is implemented in these classes. </a:t>
            </a:r>
          </a:p>
        </p:txBody>
      </p:sp>
    </p:spTree>
    <p:extLst>
      <p:ext uri="{BB962C8B-B14F-4D97-AF65-F5344CB8AC3E}">
        <p14:creationId xmlns:p14="http://schemas.microsoft.com/office/powerpoint/2010/main" val="2620505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p:cNvSpPr txBox="1">
            <a:spLocks noGrp="1"/>
          </p:cNvSpPr>
          <p:nvPr/>
        </p:nvSpPr>
        <p:spPr bwMode="auto">
          <a:xfrm>
            <a:off x="6553200" y="6399213"/>
            <a:ext cx="1905000" cy="457200"/>
          </a:xfrm>
          <a:prstGeom prst="rect">
            <a:avLst/>
          </a:prstGeom>
          <a:noFill/>
          <a:ln w="9525">
            <a:noFill/>
            <a:miter lim="800000"/>
            <a:headEnd/>
            <a:tailEnd/>
          </a:ln>
        </p:spPr>
        <p:txBody>
          <a:bodyPr wrap="none" lIns="92075" tIns="46038" rIns="92075" bIns="46038" anchor="ctr"/>
          <a:lstStyle/>
          <a:p>
            <a:pPr algn="r"/>
            <a:fld id="{C3231938-D991-46AF-B71C-E18D2A7F318F}" type="slidenum">
              <a:rPr lang="en-US" altLang="en-US" sz="1400"/>
              <a:pPr algn="r"/>
              <a:t>28</a:t>
            </a:fld>
            <a:endParaRPr lang="en-US" altLang="en-US" sz="1400" dirty="0"/>
          </a:p>
        </p:txBody>
      </p:sp>
      <p:sp>
        <p:nvSpPr>
          <p:cNvPr id="29700" name="Rectangle 2"/>
          <p:cNvSpPr>
            <a:spLocks noGrp="1" noChangeArrowheads="1"/>
          </p:cNvSpPr>
          <p:nvPr>
            <p:ph type="title" idx="4294967295"/>
          </p:nvPr>
        </p:nvSpPr>
        <p:spPr>
          <a:xfrm>
            <a:off x="357158" y="228600"/>
            <a:ext cx="7772400" cy="609600"/>
          </a:xfrm>
        </p:spPr>
        <p:txBody>
          <a:bodyPr/>
          <a:lstStyle/>
          <a:p>
            <a:r>
              <a:rPr lang="en-US" altLang="en-US" sz="5400" dirty="0"/>
              <a:t>Generic </a:t>
            </a:r>
            <a:r>
              <a:rPr lang="en-US" altLang="en-US" sz="7200" dirty="0">
                <a:solidFill>
                  <a:srgbClr val="C00000"/>
                </a:solidFill>
              </a:rPr>
              <a:t>sort</a:t>
            </a:r>
            <a:r>
              <a:rPr lang="en-US" altLang="en-US" sz="7200" dirty="0"/>
              <a:t> </a:t>
            </a:r>
            <a:r>
              <a:rPr lang="en-US" altLang="en-US" sz="5400" dirty="0"/>
              <a:t>Method</a:t>
            </a:r>
          </a:p>
        </p:txBody>
      </p:sp>
      <p:sp>
        <p:nvSpPr>
          <p:cNvPr id="29701" name="Rectangle 8"/>
          <p:cNvSpPr>
            <a:spLocks noChangeArrowheads="1"/>
          </p:cNvSpPr>
          <p:nvPr/>
        </p:nvSpPr>
        <p:spPr bwMode="auto">
          <a:xfrm>
            <a:off x="1604963" y="2581275"/>
            <a:ext cx="9144000" cy="0"/>
          </a:xfrm>
          <a:prstGeom prst="rect">
            <a:avLst/>
          </a:prstGeom>
          <a:noFill/>
          <a:ln w="12700">
            <a:noFill/>
            <a:miter lim="800000"/>
            <a:headEnd type="none" w="sm" len="sm"/>
            <a:tailEnd type="none" w="sm" len="sm"/>
          </a:ln>
        </p:spPr>
        <p:txBody>
          <a:bodyPr>
            <a:spAutoFit/>
          </a:bodyPr>
          <a:lstStyle/>
          <a:p>
            <a:endParaRPr lang="en-US" altLang="en-US" dirty="0"/>
          </a:p>
        </p:txBody>
      </p:sp>
      <p:sp>
        <p:nvSpPr>
          <p:cNvPr id="29703" name="Rectangle 12"/>
          <p:cNvSpPr>
            <a:spLocks noChangeArrowheads="1"/>
          </p:cNvSpPr>
          <p:nvPr/>
        </p:nvSpPr>
        <p:spPr bwMode="auto">
          <a:xfrm>
            <a:off x="0" y="3186113"/>
            <a:ext cx="9144000" cy="0"/>
          </a:xfrm>
          <a:prstGeom prst="rect">
            <a:avLst/>
          </a:prstGeom>
          <a:noFill/>
          <a:ln w="12700">
            <a:noFill/>
            <a:miter lim="800000"/>
            <a:headEnd type="none" w="sm" len="sm"/>
            <a:tailEnd type="none" w="sm" len="sm"/>
          </a:ln>
          <a:effectLst/>
        </p:spPr>
        <p:txBody>
          <a:bodyPr wrap="none" anchor="ctr">
            <a:spAutoFit/>
          </a:bodyPr>
          <a:lstStyle/>
          <a:p>
            <a:endParaRPr lang="en-US" altLang="en-US" dirty="0"/>
          </a:p>
        </p:txBody>
      </p:sp>
      <p:sp>
        <p:nvSpPr>
          <p:cNvPr id="29708" name="Rectangle 11"/>
          <p:cNvSpPr>
            <a:spLocks noChangeArrowheads="1"/>
          </p:cNvSpPr>
          <p:nvPr/>
        </p:nvSpPr>
        <p:spPr bwMode="auto">
          <a:xfrm>
            <a:off x="251520" y="1268760"/>
            <a:ext cx="8568952" cy="4808006"/>
          </a:xfrm>
          <a:prstGeom prst="rect">
            <a:avLst/>
          </a:prstGeom>
          <a:noFill/>
          <a:ln w="9525">
            <a:noFill/>
            <a:miter lim="800000"/>
            <a:headEnd/>
            <a:tailEnd/>
          </a:ln>
          <a:effectLst/>
        </p:spPr>
        <p:txBody>
          <a:bodyPr lIns="92075" tIns="46038" rIns="92075" bIns="46038"/>
          <a:lstStyle/>
          <a:p>
            <a:pPr algn="ctr">
              <a:lnSpc>
                <a:spcPct val="150000"/>
              </a:lnSpc>
              <a:spcBef>
                <a:spcPct val="20000"/>
              </a:spcBef>
              <a:buClr>
                <a:schemeClr val="tx2"/>
              </a:buClr>
              <a:buSzPct val="75000"/>
            </a:pPr>
            <a:r>
              <a:rPr lang="en-US" altLang="en-US" sz="5400" b="1" dirty="0" err="1">
                <a:solidFill>
                  <a:srgbClr val="C00000"/>
                </a:solidFill>
                <a:latin typeface="+mn-lt"/>
              </a:rPr>
              <a:t>java.util.Arrays.sort</a:t>
            </a:r>
            <a:r>
              <a:rPr lang="en-US" altLang="en-US" sz="5400" b="1" dirty="0">
                <a:solidFill>
                  <a:srgbClr val="C00000"/>
                </a:solidFill>
                <a:latin typeface="+mn-lt"/>
              </a:rPr>
              <a:t>(array) </a:t>
            </a:r>
          </a:p>
          <a:p>
            <a:pPr marL="685800" indent="-685800">
              <a:lnSpc>
                <a:spcPct val="150000"/>
              </a:lnSpc>
              <a:spcBef>
                <a:spcPct val="20000"/>
              </a:spcBef>
              <a:buClr>
                <a:schemeClr val="tx2"/>
              </a:buClr>
              <a:buSzPct val="75000"/>
              <a:buFont typeface="Wingdings" panose="05000000000000000000" pitchFamily="2" charset="2"/>
              <a:buChar char="v"/>
            </a:pPr>
            <a:r>
              <a:rPr lang="en-US" altLang="en-US" sz="4800" dirty="0">
                <a:latin typeface="+mn-lt"/>
              </a:rPr>
              <a:t>This method requires that the elements in an array are instances of </a:t>
            </a:r>
            <a:r>
              <a:rPr lang="en-US" altLang="en-US" sz="4800" b="1" dirty="0">
                <a:solidFill>
                  <a:srgbClr val="C00000"/>
                </a:solidFill>
                <a:latin typeface="+mn-lt"/>
              </a:rPr>
              <a:t>Comparable&lt;E&gt;</a:t>
            </a:r>
            <a:r>
              <a:rPr lang="en-US" altLang="en-US" sz="4800" dirty="0">
                <a:latin typeface="+mn-lt"/>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4291"/>
            <a:ext cx="6129350" cy="785818"/>
          </a:xfrm>
        </p:spPr>
        <p:txBody>
          <a:bodyPr/>
          <a:lstStyle/>
          <a:p>
            <a:r>
              <a:rPr lang="en-CA" sz="5400" dirty="0"/>
              <a:t>Extending Interfaces</a:t>
            </a:r>
          </a:p>
        </p:txBody>
      </p:sp>
      <p:sp>
        <p:nvSpPr>
          <p:cNvPr id="3" name="Content Placeholder 2"/>
          <p:cNvSpPr>
            <a:spLocks noGrp="1"/>
          </p:cNvSpPr>
          <p:nvPr>
            <p:ph idx="1"/>
          </p:nvPr>
        </p:nvSpPr>
        <p:spPr>
          <a:xfrm>
            <a:off x="304800" y="1066800"/>
            <a:ext cx="8482042" cy="3005142"/>
          </a:xfrm>
        </p:spPr>
        <p:txBody>
          <a:bodyPr/>
          <a:lstStyle/>
          <a:p>
            <a:r>
              <a:rPr lang="en-CA" sz="3600" dirty="0"/>
              <a:t> Interfaces support </a:t>
            </a:r>
            <a:r>
              <a:rPr lang="en-CA" sz="3600" b="1" dirty="0"/>
              <a:t>multiple</a:t>
            </a:r>
            <a:r>
              <a:rPr lang="en-CA" sz="3600" dirty="0"/>
              <a:t> inheritance: an </a:t>
            </a:r>
            <a:r>
              <a:rPr lang="en-CA" sz="3600" b="1" dirty="0">
                <a:solidFill>
                  <a:srgbClr val="C00000"/>
                </a:solidFill>
              </a:rPr>
              <a:t>interface</a:t>
            </a:r>
            <a:r>
              <a:rPr lang="en-CA" sz="3600" dirty="0"/>
              <a:t> can extend </a:t>
            </a:r>
            <a:r>
              <a:rPr lang="en-CA" sz="3600" b="1" dirty="0"/>
              <a:t>more</a:t>
            </a:r>
            <a:r>
              <a:rPr lang="en-CA" sz="3600" dirty="0"/>
              <a:t> than one </a:t>
            </a:r>
            <a:r>
              <a:rPr lang="en-CA" sz="3600" b="1" dirty="0">
                <a:solidFill>
                  <a:srgbClr val="C00000"/>
                </a:solidFill>
              </a:rPr>
              <a:t>interface</a:t>
            </a:r>
            <a:r>
              <a:rPr lang="en-CA" sz="3600" dirty="0"/>
              <a:t>.</a:t>
            </a:r>
          </a:p>
          <a:p>
            <a:r>
              <a:rPr lang="en-CA" sz="3600" dirty="0"/>
              <a:t> </a:t>
            </a:r>
            <a:r>
              <a:rPr lang="en-CA" sz="3600" b="1" dirty="0" err="1"/>
              <a:t>Superinterface</a:t>
            </a:r>
            <a:r>
              <a:rPr lang="en-CA" sz="4000" b="1" dirty="0" err="1">
                <a:solidFill>
                  <a:srgbClr val="C00000"/>
                </a:solidFill>
              </a:rPr>
              <a:t>s</a:t>
            </a:r>
            <a:r>
              <a:rPr lang="en-CA" sz="3600" dirty="0"/>
              <a:t> and </a:t>
            </a:r>
            <a:r>
              <a:rPr lang="en-CA" sz="3600" b="1" dirty="0" err="1"/>
              <a:t>subinterface</a:t>
            </a:r>
            <a:r>
              <a:rPr lang="en-CA" sz="4000" b="1" dirty="0" err="1">
                <a:solidFill>
                  <a:srgbClr val="C00000"/>
                </a:solidFill>
              </a:rPr>
              <a:t>s</a:t>
            </a:r>
            <a:r>
              <a:rPr lang="en-CA" sz="3600" dirty="0"/>
              <a:t>.</a:t>
            </a:r>
          </a:p>
          <a:p>
            <a:r>
              <a:rPr lang="en-CA" sz="3600" dirty="0"/>
              <a:t> Example:</a:t>
            </a:r>
          </a:p>
        </p:txBody>
      </p:sp>
      <p:sp>
        <p:nvSpPr>
          <p:cNvPr id="4" name="Rectangle 3"/>
          <p:cNvSpPr/>
          <p:nvPr/>
        </p:nvSpPr>
        <p:spPr>
          <a:xfrm>
            <a:off x="789776" y="4327762"/>
            <a:ext cx="7670656" cy="1815882"/>
          </a:xfrm>
          <a:prstGeom prst="rect">
            <a:avLst/>
          </a:prstGeom>
          <a:solidFill>
            <a:schemeClr val="accent1">
              <a:lumMod val="20000"/>
              <a:lumOff val="80000"/>
            </a:schemeClr>
          </a:solidFill>
        </p:spPr>
        <p:txBody>
          <a:bodyPr wrap="square">
            <a:spAutoFit/>
          </a:bodyPr>
          <a:lstStyle/>
          <a:p>
            <a:pPr lvl="1">
              <a:buNone/>
            </a:pPr>
            <a:r>
              <a:rPr lang="en-CA" sz="2800" dirty="0">
                <a:latin typeface="+mn-lt"/>
              </a:rPr>
              <a:t>public </a:t>
            </a:r>
            <a:r>
              <a:rPr lang="en-CA" sz="2800" b="1" dirty="0">
                <a:latin typeface="+mn-lt"/>
              </a:rPr>
              <a:t>interface</a:t>
            </a:r>
            <a:r>
              <a:rPr lang="en-CA" sz="2800" dirty="0">
                <a:latin typeface="+mn-lt"/>
              </a:rPr>
              <a:t> </a:t>
            </a:r>
            <a:r>
              <a:rPr lang="en-CA" sz="2800" b="1" dirty="0" err="1">
                <a:latin typeface="+mn-lt"/>
              </a:rPr>
              <a:t>SerializableRunnable</a:t>
            </a:r>
            <a:r>
              <a:rPr lang="en-CA" sz="2800" dirty="0">
                <a:latin typeface="+mn-lt"/>
              </a:rPr>
              <a:t> </a:t>
            </a:r>
            <a:r>
              <a:rPr lang="en-CA" sz="3200" b="1" dirty="0">
                <a:solidFill>
                  <a:srgbClr val="C00000"/>
                </a:solidFill>
                <a:latin typeface="+mn-lt"/>
              </a:rPr>
              <a:t>extends </a:t>
            </a:r>
            <a:endParaRPr lang="en-CA" sz="2800" b="1" dirty="0">
              <a:solidFill>
                <a:srgbClr val="C00000"/>
              </a:solidFill>
              <a:latin typeface="+mn-lt"/>
            </a:endParaRPr>
          </a:p>
          <a:p>
            <a:pPr lvl="1">
              <a:buNone/>
            </a:pPr>
            <a:r>
              <a:rPr lang="en-CA" sz="2800" dirty="0">
                <a:latin typeface="+mn-lt"/>
              </a:rPr>
              <a:t>     </a:t>
            </a:r>
            <a:r>
              <a:rPr lang="en-CA" sz="2800" dirty="0" err="1">
                <a:latin typeface="+mn-lt"/>
              </a:rPr>
              <a:t>java.io.</a:t>
            </a:r>
            <a:r>
              <a:rPr lang="en-CA" sz="2800" b="1" dirty="0" err="1">
                <a:solidFill>
                  <a:srgbClr val="C00000"/>
                </a:solidFill>
                <a:latin typeface="+mn-lt"/>
              </a:rPr>
              <a:t>Serializable</a:t>
            </a:r>
            <a:r>
              <a:rPr lang="en-CA" sz="2800" b="1" dirty="0">
                <a:latin typeface="+mn-lt"/>
              </a:rPr>
              <a:t> </a:t>
            </a:r>
            <a:r>
              <a:rPr lang="en-CA" sz="3200" b="1" dirty="0">
                <a:solidFill>
                  <a:srgbClr val="C00000"/>
                </a:solidFill>
                <a:latin typeface="+mn-lt"/>
              </a:rPr>
              <a:t>,</a:t>
            </a:r>
            <a:r>
              <a:rPr lang="en-CA" sz="2800" dirty="0">
                <a:latin typeface="+mn-lt"/>
              </a:rPr>
              <a:t> </a:t>
            </a:r>
            <a:r>
              <a:rPr lang="en-CA" sz="2800" b="1" dirty="0" err="1">
                <a:solidFill>
                  <a:srgbClr val="C00000"/>
                </a:solidFill>
                <a:latin typeface="+mn-lt"/>
              </a:rPr>
              <a:t>Runnable</a:t>
            </a:r>
            <a:r>
              <a:rPr lang="en-CA" sz="2800" dirty="0">
                <a:solidFill>
                  <a:srgbClr val="C00000"/>
                </a:solidFill>
                <a:latin typeface="+mn-lt"/>
              </a:rPr>
              <a:t> </a:t>
            </a:r>
            <a:r>
              <a:rPr lang="en-CA" sz="2800" dirty="0">
                <a:latin typeface="+mn-lt"/>
              </a:rPr>
              <a:t>{</a:t>
            </a:r>
          </a:p>
          <a:p>
            <a:pPr lvl="1">
              <a:buNone/>
            </a:pPr>
            <a:r>
              <a:rPr lang="en-CA" sz="2000" dirty="0">
                <a:latin typeface="+mn-lt"/>
              </a:rPr>
              <a:t>		</a:t>
            </a:r>
            <a:r>
              <a:rPr lang="en-CA" sz="2000" b="1" dirty="0">
                <a:latin typeface="+mn-lt"/>
              </a:rPr>
              <a:t>. . .</a:t>
            </a:r>
          </a:p>
          <a:p>
            <a:pPr lvl="1">
              <a:buNone/>
            </a:pPr>
            <a:r>
              <a:rPr lang="en-CA" sz="2800" dirty="0">
                <a:latin typeface="+mn-l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62" y="-24"/>
            <a:ext cx="8410604" cy="6858024"/>
          </a:xfrm>
          <a:solidFill>
            <a:schemeClr val="bg1"/>
          </a:solidFill>
        </p:spPr>
        <p:txBody>
          <a:bodyPr/>
          <a:lstStyle/>
          <a:p>
            <a:pPr marL="252000">
              <a:spcBef>
                <a:spcPts val="0"/>
              </a:spcBef>
              <a:buNone/>
            </a:pPr>
            <a:r>
              <a:rPr lang="en-CA" sz="2200" b="1" dirty="0">
                <a:solidFill>
                  <a:srgbClr val="C00000"/>
                </a:solidFill>
              </a:rPr>
              <a:t>abstract</a:t>
            </a:r>
            <a:r>
              <a:rPr lang="en-CA" sz="2200" dirty="0"/>
              <a:t>   class   </a:t>
            </a:r>
            <a:r>
              <a:rPr lang="en-CA" sz="2200" b="1" dirty="0"/>
              <a:t>Person</a:t>
            </a:r>
            <a:r>
              <a:rPr lang="en-CA" sz="2200" dirty="0"/>
              <a:t> {</a:t>
            </a:r>
          </a:p>
          <a:p>
            <a:pPr marL="252000">
              <a:spcBef>
                <a:spcPts val="0"/>
              </a:spcBef>
              <a:buNone/>
            </a:pPr>
            <a:r>
              <a:rPr lang="en-CA" sz="2200" dirty="0"/>
              <a:t>	protected  String  </a:t>
            </a:r>
            <a:r>
              <a:rPr lang="en-CA" sz="2200" b="1" dirty="0">
                <a:solidFill>
                  <a:schemeClr val="tx2"/>
                </a:solidFill>
              </a:rPr>
              <a:t>name</a:t>
            </a:r>
            <a:r>
              <a:rPr lang="en-CA" sz="2200" dirty="0"/>
              <a:t>;</a:t>
            </a:r>
          </a:p>
          <a:p>
            <a:pPr marL="252000">
              <a:spcBef>
                <a:spcPts val="0"/>
              </a:spcBef>
              <a:buNone/>
            </a:pPr>
            <a:r>
              <a:rPr lang="en-CA" sz="1600" dirty="0"/>
              <a:t>	. . .</a:t>
            </a:r>
          </a:p>
          <a:p>
            <a:pPr marL="252000">
              <a:spcBef>
                <a:spcPts val="0"/>
              </a:spcBef>
              <a:buNone/>
            </a:pPr>
            <a:r>
              <a:rPr lang="en-CA" sz="2200" dirty="0"/>
              <a:t>	public   </a:t>
            </a:r>
            <a:r>
              <a:rPr lang="en-CA" sz="2200" b="1" dirty="0">
                <a:solidFill>
                  <a:srgbClr val="C00000"/>
                </a:solidFill>
              </a:rPr>
              <a:t>abstract</a:t>
            </a:r>
            <a:r>
              <a:rPr lang="en-CA" sz="2200" dirty="0"/>
              <a:t>   String   </a:t>
            </a:r>
            <a:r>
              <a:rPr lang="en-CA" sz="2400" b="1" i="1" dirty="0" err="1"/>
              <a:t>getDescription</a:t>
            </a:r>
            <a:r>
              <a:rPr lang="en-CA" sz="2400" dirty="0"/>
              <a:t>()</a:t>
            </a:r>
            <a:r>
              <a:rPr lang="en-CA" sz="2200" dirty="0"/>
              <a:t>  </a:t>
            </a:r>
            <a:r>
              <a:rPr lang="en-CA" sz="3600" b="1" dirty="0">
                <a:solidFill>
                  <a:srgbClr val="0070C0"/>
                </a:solidFill>
              </a:rPr>
              <a:t>;</a:t>
            </a:r>
            <a:endParaRPr lang="en-CA" sz="2200" b="1" dirty="0">
              <a:solidFill>
                <a:srgbClr val="0070C0"/>
              </a:solidFill>
            </a:endParaRPr>
          </a:p>
          <a:p>
            <a:pPr marL="252000">
              <a:spcBef>
                <a:spcPts val="0"/>
              </a:spcBef>
              <a:buNone/>
            </a:pPr>
            <a:r>
              <a:rPr lang="en-CA" sz="1600" dirty="0"/>
              <a:t>	. . .</a:t>
            </a:r>
          </a:p>
          <a:p>
            <a:pPr marL="252000">
              <a:spcBef>
                <a:spcPts val="0"/>
              </a:spcBef>
              <a:buNone/>
            </a:pPr>
            <a:r>
              <a:rPr lang="en-CA" sz="2200" dirty="0"/>
              <a:t>}</a:t>
            </a:r>
          </a:p>
          <a:p>
            <a:pPr marL="252000">
              <a:spcBef>
                <a:spcPts val="0"/>
              </a:spcBef>
              <a:buNone/>
            </a:pPr>
            <a:r>
              <a:rPr lang="en-CA" sz="2200" dirty="0"/>
              <a:t>Class   </a:t>
            </a:r>
            <a:r>
              <a:rPr lang="en-CA" sz="2200" b="1" dirty="0"/>
              <a:t>Student</a:t>
            </a:r>
            <a:r>
              <a:rPr lang="en-CA" sz="2200" dirty="0"/>
              <a:t>   </a:t>
            </a:r>
            <a:r>
              <a:rPr lang="en-CA" sz="2200" b="1" dirty="0">
                <a:solidFill>
                  <a:srgbClr val="C00000"/>
                </a:solidFill>
              </a:rPr>
              <a:t>extends</a:t>
            </a:r>
            <a:r>
              <a:rPr lang="en-CA" sz="2200" b="1" dirty="0"/>
              <a:t>   Person </a:t>
            </a:r>
            <a:r>
              <a:rPr lang="en-CA" sz="2200" dirty="0"/>
              <a:t>{</a:t>
            </a:r>
          </a:p>
          <a:p>
            <a:pPr marL="252000">
              <a:spcBef>
                <a:spcPts val="0"/>
              </a:spcBef>
              <a:buNone/>
            </a:pPr>
            <a:r>
              <a:rPr lang="en-CA" sz="2200" dirty="0"/>
              <a:t>	private  String  </a:t>
            </a:r>
            <a:r>
              <a:rPr lang="en-CA" sz="2200" b="1" dirty="0">
                <a:solidFill>
                  <a:schemeClr val="tx2"/>
                </a:solidFill>
              </a:rPr>
              <a:t>major</a:t>
            </a:r>
            <a:r>
              <a:rPr lang="en-CA" sz="2200" dirty="0"/>
              <a:t>;</a:t>
            </a:r>
          </a:p>
          <a:p>
            <a:pPr marL="252000">
              <a:spcBef>
                <a:spcPts val="0"/>
              </a:spcBef>
              <a:buNone/>
            </a:pPr>
            <a:r>
              <a:rPr lang="en-CA" sz="1600" dirty="0"/>
              <a:t>	. . .</a:t>
            </a:r>
          </a:p>
          <a:p>
            <a:pPr marL="252000">
              <a:spcBef>
                <a:spcPts val="0"/>
              </a:spcBef>
              <a:buNone/>
            </a:pPr>
            <a:r>
              <a:rPr lang="en-CA" sz="2200" dirty="0"/>
              <a:t>	public   String   </a:t>
            </a:r>
            <a:r>
              <a:rPr lang="en-CA" sz="2200" b="1" i="1" dirty="0" err="1"/>
              <a:t>getDescription</a:t>
            </a:r>
            <a:r>
              <a:rPr lang="en-CA" sz="2200" dirty="0"/>
              <a:t>() {</a:t>
            </a:r>
          </a:p>
          <a:p>
            <a:pPr marL="252000">
              <a:spcBef>
                <a:spcPts val="0"/>
              </a:spcBef>
              <a:buNone/>
            </a:pPr>
            <a:r>
              <a:rPr lang="en-CA" sz="2200" dirty="0"/>
              <a:t>		return   </a:t>
            </a:r>
            <a:r>
              <a:rPr lang="en-CA" sz="2200" b="1" dirty="0">
                <a:solidFill>
                  <a:schemeClr val="tx2"/>
                </a:solidFill>
              </a:rPr>
              <a:t>name</a:t>
            </a:r>
            <a:r>
              <a:rPr lang="en-CA" sz="2200" dirty="0"/>
              <a:t> + “ a student major in “ + </a:t>
            </a:r>
            <a:r>
              <a:rPr lang="en-CA" sz="2200" b="1" dirty="0">
                <a:solidFill>
                  <a:schemeClr val="tx2"/>
                </a:solidFill>
              </a:rPr>
              <a:t>major</a:t>
            </a:r>
            <a:r>
              <a:rPr lang="en-CA" sz="2200" dirty="0"/>
              <a:t>;</a:t>
            </a:r>
          </a:p>
          <a:p>
            <a:pPr marL="252000">
              <a:spcBef>
                <a:spcPts val="0"/>
              </a:spcBef>
              <a:buNone/>
            </a:pPr>
            <a:r>
              <a:rPr lang="en-CA" sz="2200" dirty="0"/>
              <a:t>	}</a:t>
            </a:r>
          </a:p>
          <a:p>
            <a:pPr marL="252000">
              <a:spcBef>
                <a:spcPts val="0"/>
              </a:spcBef>
              <a:buNone/>
            </a:pPr>
            <a:r>
              <a:rPr lang="en-CA" sz="2200" dirty="0"/>
              <a:t>}</a:t>
            </a:r>
          </a:p>
          <a:p>
            <a:pPr marL="252000">
              <a:spcBef>
                <a:spcPts val="0"/>
              </a:spcBef>
              <a:buNone/>
            </a:pPr>
            <a:r>
              <a:rPr lang="en-CA" sz="2200" dirty="0"/>
              <a:t>Class   </a:t>
            </a:r>
            <a:r>
              <a:rPr lang="en-CA" sz="2200" b="1" dirty="0"/>
              <a:t>Employee</a:t>
            </a:r>
            <a:r>
              <a:rPr lang="en-CA" sz="2200" dirty="0"/>
              <a:t>   </a:t>
            </a:r>
            <a:r>
              <a:rPr lang="en-CA" sz="2200" b="1" dirty="0">
                <a:solidFill>
                  <a:srgbClr val="C00000"/>
                </a:solidFill>
              </a:rPr>
              <a:t>extends</a:t>
            </a:r>
            <a:r>
              <a:rPr lang="en-CA" sz="2200" dirty="0"/>
              <a:t>   </a:t>
            </a:r>
            <a:r>
              <a:rPr lang="en-CA" sz="2200" b="1" dirty="0"/>
              <a:t>Person</a:t>
            </a:r>
            <a:r>
              <a:rPr lang="en-CA" sz="2200" dirty="0"/>
              <a:t> {</a:t>
            </a:r>
          </a:p>
          <a:p>
            <a:pPr marL="252000">
              <a:spcBef>
                <a:spcPts val="0"/>
              </a:spcBef>
              <a:buNone/>
            </a:pPr>
            <a:r>
              <a:rPr lang="en-CA" sz="2200" dirty="0"/>
              <a:t>	private  float  </a:t>
            </a:r>
            <a:r>
              <a:rPr lang="en-CA" sz="2200" b="1" dirty="0">
                <a:solidFill>
                  <a:schemeClr val="tx2"/>
                </a:solidFill>
              </a:rPr>
              <a:t>salary</a:t>
            </a:r>
            <a:r>
              <a:rPr lang="en-CA" sz="2200" dirty="0"/>
              <a:t>;</a:t>
            </a:r>
          </a:p>
          <a:p>
            <a:pPr marL="252000">
              <a:spcBef>
                <a:spcPts val="0"/>
              </a:spcBef>
              <a:buNone/>
            </a:pPr>
            <a:r>
              <a:rPr lang="en-CA" sz="1600" dirty="0"/>
              <a:t>	. . .</a:t>
            </a:r>
          </a:p>
          <a:p>
            <a:pPr marL="252000">
              <a:spcBef>
                <a:spcPts val="0"/>
              </a:spcBef>
              <a:buNone/>
            </a:pPr>
            <a:r>
              <a:rPr lang="en-CA" sz="2200" dirty="0"/>
              <a:t>	public   String   </a:t>
            </a:r>
            <a:r>
              <a:rPr lang="en-CA" sz="2200" b="1" i="1" dirty="0" err="1"/>
              <a:t>getDescription</a:t>
            </a:r>
            <a:r>
              <a:rPr lang="en-CA" sz="2200" dirty="0"/>
              <a:t>() {</a:t>
            </a:r>
          </a:p>
          <a:p>
            <a:pPr marL="252000">
              <a:spcBef>
                <a:spcPts val="0"/>
              </a:spcBef>
              <a:buNone/>
            </a:pPr>
            <a:r>
              <a:rPr lang="en-CA" sz="2200" dirty="0"/>
              <a:t>		return   </a:t>
            </a:r>
            <a:r>
              <a:rPr lang="en-CA" sz="2200" b="1" dirty="0">
                <a:solidFill>
                  <a:schemeClr val="tx2"/>
                </a:solidFill>
              </a:rPr>
              <a:t>name</a:t>
            </a:r>
            <a:r>
              <a:rPr lang="en-CA" sz="2200" dirty="0"/>
              <a:t> + “ an employee with a salary of $ “ + </a:t>
            </a:r>
            <a:r>
              <a:rPr lang="en-CA" sz="2200" b="1" dirty="0">
                <a:solidFill>
                  <a:schemeClr val="tx2"/>
                </a:solidFill>
              </a:rPr>
              <a:t>salary</a:t>
            </a:r>
            <a:r>
              <a:rPr lang="en-CA" sz="2200" dirty="0"/>
              <a:t>;</a:t>
            </a:r>
          </a:p>
          <a:p>
            <a:pPr marL="252000">
              <a:spcBef>
                <a:spcPts val="0"/>
              </a:spcBef>
              <a:buNone/>
            </a:pPr>
            <a:r>
              <a:rPr lang="en-CA" sz="2200" dirty="0"/>
              <a:t>	}</a:t>
            </a:r>
          </a:p>
          <a:p>
            <a:pPr marL="252000">
              <a:spcBef>
                <a:spcPts val="0"/>
              </a:spcBef>
              <a:buNone/>
            </a:pPr>
            <a:r>
              <a:rPr lang="en-CA" sz="2200" dirty="0"/>
              <a:t>}</a:t>
            </a:r>
          </a:p>
        </p:txBody>
      </p:sp>
      <p:pic>
        <p:nvPicPr>
          <p:cNvPr id="22530" name="Picture 2"/>
          <p:cNvPicPr>
            <a:picLocks noChangeAspect="1" noChangeArrowheads="1"/>
          </p:cNvPicPr>
          <p:nvPr/>
        </p:nvPicPr>
        <p:blipFill>
          <a:blip r:embed="rId2" cstate="print"/>
          <a:srcRect/>
          <a:stretch>
            <a:fillRect/>
          </a:stretch>
        </p:blipFill>
        <p:spPr bwMode="auto">
          <a:xfrm>
            <a:off x="5650205" y="1556792"/>
            <a:ext cx="3674323" cy="143473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linds(horizontal)">
                                      <p:cBhvr>
                                        <p:cTn id="42" dur="500"/>
                                        <p:tgtEl>
                                          <p:spTgt spid="3">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blinds(horizontal)">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blinds(horizontal)">
                                      <p:cBhvr>
                                        <p:cTn id="50" dur="500"/>
                                        <p:tgtEl>
                                          <p:spTgt spid="3">
                                            <p:txEl>
                                              <p:pRg st="13" end="13"/>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blinds(horizontal)">
                                      <p:cBhvr>
                                        <p:cTn id="53" dur="500"/>
                                        <p:tgtEl>
                                          <p:spTgt spid="3">
                                            <p:txEl>
                                              <p:pRg st="14" end="14"/>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blinds(horizontal)">
                                      <p:cBhvr>
                                        <p:cTn id="56" dur="500"/>
                                        <p:tgtEl>
                                          <p:spTgt spid="3">
                                            <p:txEl>
                                              <p:pRg st="15" end="15"/>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blinds(horizontal)">
                                      <p:cBhvr>
                                        <p:cTn id="59" dur="500"/>
                                        <p:tgtEl>
                                          <p:spTgt spid="3">
                                            <p:txEl>
                                              <p:pRg st="16" end="16"/>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blinds(horizontal)">
                                      <p:cBhvr>
                                        <p:cTn id="62" dur="500"/>
                                        <p:tgtEl>
                                          <p:spTgt spid="3">
                                            <p:txEl>
                                              <p:pRg st="17" end="17"/>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animEffect transition="in" filter="blinds(horizontal)">
                                      <p:cBhvr>
                                        <p:cTn id="65" dur="500"/>
                                        <p:tgtEl>
                                          <p:spTgt spid="3">
                                            <p:txEl>
                                              <p:pRg st="18" end="18"/>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3">
                                            <p:txEl>
                                              <p:pRg st="19" end="19"/>
                                            </p:txEl>
                                          </p:spTgt>
                                        </p:tgtEl>
                                        <p:attrNameLst>
                                          <p:attrName>style.visibility</p:attrName>
                                        </p:attrNameLst>
                                      </p:cBhvr>
                                      <p:to>
                                        <p:strVal val="visible"/>
                                      </p:to>
                                    </p:set>
                                    <p:animEffect transition="in" filter="blinds(horizontal)">
                                      <p:cBhvr>
                                        <p:cTn id="68"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4145"/>
            <a:ext cx="8663880" cy="715963"/>
          </a:xfrm>
        </p:spPr>
        <p:txBody>
          <a:bodyPr/>
          <a:lstStyle/>
          <a:p>
            <a:r>
              <a:rPr lang="en-CA" sz="4800" dirty="0"/>
              <a:t>Extending Interfaces – </a:t>
            </a:r>
            <a:r>
              <a:rPr lang="en-CA" sz="4800" dirty="0">
                <a:solidFill>
                  <a:srgbClr val="C00000"/>
                </a:solidFill>
              </a:rPr>
              <a:t>Constants</a:t>
            </a:r>
          </a:p>
        </p:txBody>
      </p:sp>
      <p:sp>
        <p:nvSpPr>
          <p:cNvPr id="3" name="Content Placeholder 2"/>
          <p:cNvSpPr>
            <a:spLocks noGrp="1"/>
          </p:cNvSpPr>
          <p:nvPr>
            <p:ph idx="1"/>
          </p:nvPr>
        </p:nvSpPr>
        <p:spPr>
          <a:xfrm>
            <a:off x="304800" y="1066800"/>
            <a:ext cx="8482042" cy="2290192"/>
          </a:xfrm>
        </p:spPr>
        <p:txBody>
          <a:bodyPr/>
          <a:lstStyle/>
          <a:p>
            <a:r>
              <a:rPr lang="en-CA" sz="3600" dirty="0"/>
              <a:t> If a </a:t>
            </a:r>
            <a:r>
              <a:rPr lang="en-CA" sz="3600" b="1" dirty="0"/>
              <a:t>superinterface</a:t>
            </a:r>
            <a:r>
              <a:rPr lang="en-CA" sz="3600" dirty="0"/>
              <a:t> and a </a:t>
            </a:r>
            <a:r>
              <a:rPr lang="en-CA" sz="3600" b="1" dirty="0"/>
              <a:t>subinterface</a:t>
            </a:r>
            <a:r>
              <a:rPr lang="en-CA" sz="3600" dirty="0"/>
              <a:t> contain two constants with the same name, then the one belonging to the superinterface is </a:t>
            </a:r>
            <a:r>
              <a:rPr lang="en-CA" sz="3600" b="1" dirty="0"/>
              <a:t>hidden</a:t>
            </a:r>
            <a:r>
              <a:rPr lang="en-CA" sz="3600" dirty="0"/>
              <a:t>:</a:t>
            </a:r>
          </a:p>
        </p:txBody>
      </p:sp>
      <p:sp>
        <p:nvSpPr>
          <p:cNvPr id="4" name="Rectangle 3"/>
          <p:cNvSpPr/>
          <p:nvPr/>
        </p:nvSpPr>
        <p:spPr>
          <a:xfrm>
            <a:off x="1719040" y="3500438"/>
            <a:ext cx="5373240" cy="3108543"/>
          </a:xfrm>
          <a:prstGeom prst="rect">
            <a:avLst/>
          </a:prstGeom>
          <a:solidFill>
            <a:schemeClr val="accent1">
              <a:lumMod val="20000"/>
              <a:lumOff val="80000"/>
            </a:schemeClr>
          </a:solidFill>
        </p:spPr>
        <p:txBody>
          <a:bodyPr wrap="square">
            <a:spAutoFit/>
          </a:bodyPr>
          <a:lstStyle/>
          <a:p>
            <a:pPr lvl="1"/>
            <a:r>
              <a:rPr lang="en-CA" sz="2800" dirty="0">
                <a:latin typeface="+mn-lt"/>
              </a:rPr>
              <a:t>interface </a:t>
            </a:r>
            <a:r>
              <a:rPr lang="en-CA" sz="2800" b="1" dirty="0">
                <a:latin typeface="+mn-lt"/>
              </a:rPr>
              <a:t>X</a:t>
            </a:r>
            <a:r>
              <a:rPr lang="en-CA" sz="2800" dirty="0">
                <a:latin typeface="+mn-lt"/>
              </a:rPr>
              <a:t> {</a:t>
            </a:r>
          </a:p>
          <a:p>
            <a:pPr lvl="1"/>
            <a:r>
              <a:rPr lang="en-CA" sz="2800" dirty="0">
                <a:latin typeface="+mn-lt"/>
              </a:rPr>
              <a:t>		</a:t>
            </a:r>
            <a:r>
              <a:rPr lang="en-CA" sz="2800" dirty="0" err="1">
                <a:latin typeface="+mn-lt"/>
              </a:rPr>
              <a:t>int</a:t>
            </a:r>
            <a:r>
              <a:rPr lang="en-CA" sz="2800" dirty="0">
                <a:latin typeface="+mn-lt"/>
              </a:rPr>
              <a:t>  </a:t>
            </a:r>
            <a:r>
              <a:rPr lang="en-CA" sz="2800" b="1" dirty="0" err="1">
                <a:latin typeface="+mn-lt"/>
              </a:rPr>
              <a:t>val</a:t>
            </a:r>
            <a:r>
              <a:rPr lang="en-CA" sz="2800" b="1" dirty="0">
                <a:latin typeface="+mn-lt"/>
              </a:rPr>
              <a:t> </a:t>
            </a:r>
            <a:r>
              <a:rPr lang="en-CA" sz="2800" dirty="0">
                <a:latin typeface="+mn-lt"/>
              </a:rPr>
              <a:t> = 1; </a:t>
            </a:r>
          </a:p>
          <a:p>
            <a:pPr lvl="1"/>
            <a:r>
              <a:rPr lang="en-CA" sz="2800" dirty="0">
                <a:latin typeface="+mn-lt"/>
              </a:rPr>
              <a:t>}</a:t>
            </a:r>
          </a:p>
          <a:p>
            <a:pPr lvl="1"/>
            <a:r>
              <a:rPr lang="en-CA" sz="2800" dirty="0">
                <a:latin typeface="+mn-lt"/>
              </a:rPr>
              <a:t>interface </a:t>
            </a:r>
            <a:r>
              <a:rPr lang="en-CA" sz="2800" b="1" dirty="0">
                <a:latin typeface="+mn-lt"/>
              </a:rPr>
              <a:t>Y</a:t>
            </a:r>
            <a:r>
              <a:rPr lang="en-CA" sz="2800" dirty="0">
                <a:latin typeface="+mn-lt"/>
              </a:rPr>
              <a:t> </a:t>
            </a:r>
            <a:r>
              <a:rPr lang="en-CA" sz="2800" b="1" dirty="0">
                <a:solidFill>
                  <a:srgbClr val="C00000"/>
                </a:solidFill>
                <a:latin typeface="+mn-lt"/>
              </a:rPr>
              <a:t>extends</a:t>
            </a:r>
            <a:r>
              <a:rPr lang="en-CA" sz="2800" dirty="0">
                <a:latin typeface="+mn-lt"/>
              </a:rPr>
              <a:t> </a:t>
            </a:r>
            <a:r>
              <a:rPr lang="en-CA" sz="2800" b="1" dirty="0">
                <a:latin typeface="+mn-lt"/>
              </a:rPr>
              <a:t>X</a:t>
            </a:r>
            <a:r>
              <a:rPr lang="en-CA" sz="2800" dirty="0">
                <a:latin typeface="+mn-lt"/>
              </a:rPr>
              <a:t> {</a:t>
            </a:r>
          </a:p>
          <a:p>
            <a:pPr lvl="1"/>
            <a:r>
              <a:rPr lang="en-CA" sz="2800" dirty="0">
                <a:latin typeface="+mn-lt"/>
              </a:rPr>
              <a:t>		</a:t>
            </a:r>
            <a:r>
              <a:rPr lang="en-CA" sz="2800" dirty="0" err="1">
                <a:latin typeface="+mn-lt"/>
              </a:rPr>
              <a:t>int</a:t>
            </a:r>
            <a:r>
              <a:rPr lang="en-CA" sz="2800" dirty="0">
                <a:latin typeface="+mn-lt"/>
              </a:rPr>
              <a:t>  </a:t>
            </a:r>
            <a:r>
              <a:rPr lang="en-CA" sz="2800" b="1" dirty="0" err="1">
                <a:latin typeface="+mn-lt"/>
              </a:rPr>
              <a:t>val</a:t>
            </a:r>
            <a:r>
              <a:rPr lang="en-CA" sz="2800" dirty="0">
                <a:latin typeface="+mn-lt"/>
              </a:rPr>
              <a:t>  = 2;</a:t>
            </a:r>
          </a:p>
          <a:p>
            <a:pPr lvl="1"/>
            <a:r>
              <a:rPr lang="en-CA" sz="2800" dirty="0">
                <a:latin typeface="+mn-lt"/>
              </a:rPr>
              <a:t>		</a:t>
            </a:r>
            <a:r>
              <a:rPr lang="en-CA" sz="2800" dirty="0" err="1">
                <a:latin typeface="+mn-lt"/>
              </a:rPr>
              <a:t>int</a:t>
            </a:r>
            <a:r>
              <a:rPr lang="en-CA" sz="2800" dirty="0">
                <a:latin typeface="+mn-lt"/>
              </a:rPr>
              <a:t> sum = </a:t>
            </a:r>
            <a:r>
              <a:rPr lang="en-CA" sz="2800" b="1" dirty="0" err="1">
                <a:latin typeface="+mn-lt"/>
              </a:rPr>
              <a:t>val</a:t>
            </a:r>
            <a:r>
              <a:rPr lang="en-CA" sz="2800" b="1" dirty="0">
                <a:latin typeface="+mn-lt"/>
              </a:rPr>
              <a:t>  +  </a:t>
            </a:r>
            <a:r>
              <a:rPr lang="en-CA" sz="2800" b="1" dirty="0">
                <a:solidFill>
                  <a:srgbClr val="C00000"/>
                </a:solidFill>
                <a:latin typeface="+mn-lt"/>
              </a:rPr>
              <a:t>X.</a:t>
            </a:r>
            <a:r>
              <a:rPr lang="en-CA" sz="2800" b="1" dirty="0">
                <a:latin typeface="+mn-lt"/>
              </a:rPr>
              <a:t>val</a:t>
            </a:r>
            <a:r>
              <a:rPr lang="en-CA" sz="2800" dirty="0">
                <a:latin typeface="+mn-lt"/>
              </a:rPr>
              <a:t>; </a:t>
            </a:r>
          </a:p>
          <a:p>
            <a:pPr lvl="1"/>
            <a:r>
              <a:rPr lang="en-CA" sz="2800" dirty="0">
                <a:latin typeface="+mn-lt"/>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8641"/>
            <a:ext cx="8591872" cy="811468"/>
          </a:xfrm>
        </p:spPr>
        <p:txBody>
          <a:bodyPr/>
          <a:lstStyle/>
          <a:p>
            <a:r>
              <a:rPr lang="en-CA" sz="4800" dirty="0"/>
              <a:t>Extending Interfaces – </a:t>
            </a:r>
            <a:r>
              <a:rPr lang="en-CA" sz="4800" dirty="0">
                <a:solidFill>
                  <a:srgbClr val="C00000"/>
                </a:solidFill>
              </a:rPr>
              <a:t>Methods</a:t>
            </a:r>
          </a:p>
        </p:txBody>
      </p:sp>
      <p:sp>
        <p:nvSpPr>
          <p:cNvPr id="3" name="Content Placeholder 2"/>
          <p:cNvSpPr>
            <a:spLocks noGrp="1"/>
          </p:cNvSpPr>
          <p:nvPr>
            <p:ph idx="1"/>
          </p:nvPr>
        </p:nvSpPr>
        <p:spPr>
          <a:xfrm>
            <a:off x="304800" y="1196752"/>
            <a:ext cx="8458200" cy="4975448"/>
          </a:xfrm>
        </p:spPr>
        <p:txBody>
          <a:bodyPr/>
          <a:lstStyle/>
          <a:p>
            <a:pPr>
              <a:spcAft>
                <a:spcPts val="1800"/>
              </a:spcAft>
            </a:pPr>
            <a:r>
              <a:rPr lang="en-CA" sz="3600" dirty="0"/>
              <a:t> If a declared method in a subinterface has the same signature as an inherited method </a:t>
            </a:r>
            <a:r>
              <a:rPr lang="en-CA" sz="6000" b="1" dirty="0"/>
              <a:t>and</a:t>
            </a:r>
            <a:r>
              <a:rPr lang="en-CA" sz="6000" dirty="0"/>
              <a:t> </a:t>
            </a:r>
            <a:r>
              <a:rPr lang="en-CA" sz="3600" dirty="0"/>
              <a:t>the same return type, then the new declaration </a:t>
            </a:r>
            <a:r>
              <a:rPr lang="en-CA" sz="3600" b="1" dirty="0"/>
              <a:t>overrides</a:t>
            </a:r>
            <a:r>
              <a:rPr lang="en-CA" sz="3600" dirty="0"/>
              <a:t> the inherited method in its superinterface. </a:t>
            </a:r>
          </a:p>
          <a:p>
            <a:pPr>
              <a:spcAft>
                <a:spcPts val="1800"/>
              </a:spcAft>
            </a:pPr>
            <a:r>
              <a:rPr lang="en-CA" sz="3600" dirty="0"/>
              <a:t> If the </a:t>
            </a:r>
            <a:r>
              <a:rPr lang="en-CA" sz="3600" b="1" dirty="0"/>
              <a:t>only</a:t>
            </a:r>
            <a:r>
              <a:rPr lang="en-CA" sz="3600" dirty="0"/>
              <a:t> difference is in the return type, then there will be a </a:t>
            </a:r>
            <a:r>
              <a:rPr lang="en-CA" sz="4000" b="1" dirty="0">
                <a:solidFill>
                  <a:srgbClr val="C00000"/>
                </a:solidFill>
              </a:rPr>
              <a:t>compile-time error</a:t>
            </a:r>
            <a:r>
              <a:rPr lang="en-CA" sz="36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4294967295"/>
          </p:nvPr>
        </p:nvSpPr>
        <p:spPr>
          <a:xfrm>
            <a:off x="6553200" y="6399213"/>
            <a:ext cx="1905000" cy="457200"/>
          </a:xfrm>
          <a:prstGeom prst="rect">
            <a:avLst/>
          </a:prstGeom>
        </p:spPr>
        <p:txBody>
          <a:bodyPr/>
          <a:lstStyle/>
          <a:p>
            <a:fld id="{A5F72AF3-2022-4918-8422-C5A8CEF64EA3}" type="slidenum">
              <a:rPr lang="en-US"/>
              <a:pPr/>
              <a:t>32</a:t>
            </a:fld>
            <a:endParaRPr lang="en-US"/>
          </a:p>
        </p:txBody>
      </p:sp>
      <p:sp>
        <p:nvSpPr>
          <p:cNvPr id="327683" name="Rectangle 2"/>
          <p:cNvSpPr>
            <a:spLocks noGrp="1" noChangeArrowheads="1"/>
          </p:cNvSpPr>
          <p:nvPr>
            <p:ph type="title" idx="4294967295"/>
          </p:nvPr>
        </p:nvSpPr>
        <p:spPr>
          <a:xfrm>
            <a:off x="285720" y="188640"/>
            <a:ext cx="7772400" cy="782888"/>
          </a:xfrm>
        </p:spPr>
        <p:txBody>
          <a:bodyPr/>
          <a:lstStyle/>
          <a:p>
            <a:r>
              <a:rPr lang="en-US" sz="5400" dirty="0">
                <a:latin typeface="+mn-lt"/>
              </a:rPr>
              <a:t>The </a:t>
            </a:r>
            <a:r>
              <a:rPr lang="en-US" sz="5400" dirty="0" err="1">
                <a:solidFill>
                  <a:srgbClr val="C00000"/>
                </a:solidFill>
                <a:latin typeface="+mn-lt"/>
              </a:rPr>
              <a:t>Cloneable</a:t>
            </a:r>
            <a:r>
              <a:rPr lang="en-US" sz="5400" dirty="0">
                <a:latin typeface="+mn-lt"/>
              </a:rPr>
              <a:t> Interface</a:t>
            </a:r>
            <a:endParaRPr lang="en-US" sz="5400" b="1" dirty="0">
              <a:latin typeface="+mn-lt"/>
            </a:endParaRPr>
          </a:p>
        </p:txBody>
      </p:sp>
      <p:sp>
        <p:nvSpPr>
          <p:cNvPr id="327684" name="Rectangle 3"/>
          <p:cNvSpPr>
            <a:spLocks noGrp="1" noChangeArrowheads="1"/>
          </p:cNvSpPr>
          <p:nvPr>
            <p:ph type="body" idx="4294967295"/>
          </p:nvPr>
        </p:nvSpPr>
        <p:spPr>
          <a:xfrm>
            <a:off x="1590708" y="5085184"/>
            <a:ext cx="6196002" cy="1643050"/>
          </a:xfrm>
          <a:solidFill>
            <a:schemeClr val="accent1">
              <a:lumMod val="20000"/>
              <a:lumOff val="80000"/>
            </a:schemeClr>
          </a:solidFill>
        </p:spPr>
        <p:txBody>
          <a:bodyPr/>
          <a:lstStyle/>
          <a:p>
            <a:pPr marL="514350" lvl="2" indent="0">
              <a:buFontTx/>
              <a:buNone/>
            </a:pPr>
            <a:r>
              <a:rPr lang="en-US" sz="2800" b="1" dirty="0"/>
              <a:t>package </a:t>
            </a:r>
            <a:r>
              <a:rPr lang="en-US" sz="2800" b="1" dirty="0" err="1"/>
              <a:t>java.lang</a:t>
            </a:r>
            <a:r>
              <a:rPr lang="en-US" sz="2800" b="1" dirty="0"/>
              <a:t>;</a:t>
            </a:r>
          </a:p>
          <a:p>
            <a:pPr marL="514350" lvl="2" indent="0">
              <a:buFontTx/>
              <a:buNone/>
            </a:pPr>
            <a:r>
              <a:rPr lang="en-US" sz="2800" b="1" dirty="0"/>
              <a:t>public interface </a:t>
            </a:r>
            <a:r>
              <a:rPr lang="en-US" sz="3200" b="1" dirty="0">
                <a:solidFill>
                  <a:srgbClr val="C00000"/>
                </a:solidFill>
              </a:rPr>
              <a:t>Cloneable</a:t>
            </a:r>
            <a:r>
              <a:rPr lang="en-US" sz="3200" b="1" dirty="0"/>
              <a:t> </a:t>
            </a:r>
            <a:r>
              <a:rPr lang="en-US" sz="2800" b="1" dirty="0"/>
              <a:t>{ </a:t>
            </a:r>
          </a:p>
          <a:p>
            <a:pPr marL="514350" lvl="2" indent="0">
              <a:buFontTx/>
              <a:buNone/>
            </a:pPr>
            <a:r>
              <a:rPr lang="en-US" sz="2800" b="1" dirty="0"/>
              <a:t>}</a:t>
            </a:r>
          </a:p>
        </p:txBody>
      </p:sp>
      <p:sp>
        <p:nvSpPr>
          <p:cNvPr id="327685" name="Rectangle 4"/>
          <p:cNvSpPr>
            <a:spLocks noChangeArrowheads="1"/>
          </p:cNvSpPr>
          <p:nvPr/>
        </p:nvSpPr>
        <p:spPr bwMode="auto">
          <a:xfrm>
            <a:off x="214282" y="1142984"/>
            <a:ext cx="8929718" cy="4071966"/>
          </a:xfrm>
          <a:prstGeom prst="rect">
            <a:avLst/>
          </a:prstGeom>
          <a:noFill/>
          <a:ln w="9525">
            <a:noFill/>
            <a:miter lim="800000"/>
            <a:headEnd/>
            <a:tailEnd/>
          </a:ln>
        </p:spPr>
        <p:txBody>
          <a:bodyPr lIns="92075" tIns="46038" rIns="92075" bIns="46038"/>
          <a:lstStyle/>
          <a:p>
            <a:pPr marL="114300" lvl="1">
              <a:spcBef>
                <a:spcPts val="600"/>
              </a:spcBef>
              <a:spcAft>
                <a:spcPts val="600"/>
              </a:spcAft>
              <a:buClr>
                <a:schemeClr val="tx1"/>
              </a:buClr>
              <a:buFont typeface="Wingdings" pitchFamily="2" charset="2"/>
              <a:buChar char="v"/>
            </a:pPr>
            <a:r>
              <a:rPr lang="en-US" sz="2800" dirty="0">
                <a:latin typeface="+mn-lt"/>
                <a:cs typeface="Courier New" pitchFamily="49" charset="0"/>
              </a:rPr>
              <a:t> A class that implements the </a:t>
            </a:r>
            <a:r>
              <a:rPr lang="en-US" sz="2800" b="1" dirty="0">
                <a:solidFill>
                  <a:srgbClr val="C00000"/>
                </a:solidFill>
                <a:latin typeface="+mn-lt"/>
                <a:cs typeface="Courier New" pitchFamily="49" charset="0"/>
              </a:rPr>
              <a:t>Cloneable</a:t>
            </a:r>
            <a:r>
              <a:rPr lang="en-US" sz="2800" dirty="0">
                <a:latin typeface="+mn-lt"/>
                <a:cs typeface="Courier New" pitchFamily="49" charset="0"/>
              </a:rPr>
              <a:t> interface is marked </a:t>
            </a:r>
            <a:r>
              <a:rPr lang="en-US" sz="2800" b="1" dirty="0">
                <a:solidFill>
                  <a:srgbClr val="C00000"/>
                </a:solidFill>
                <a:latin typeface="+mn-lt"/>
                <a:cs typeface="Courier New" pitchFamily="49" charset="0"/>
              </a:rPr>
              <a:t>cloneable</a:t>
            </a:r>
            <a:r>
              <a:rPr lang="en-US" sz="2800" dirty="0">
                <a:latin typeface="+mn-lt"/>
                <a:cs typeface="Courier New" pitchFamily="49" charset="0"/>
              </a:rPr>
              <a:t>, and its objects can be cloned using the </a:t>
            </a:r>
            <a:r>
              <a:rPr lang="en-US" sz="2800" b="1" dirty="0">
                <a:solidFill>
                  <a:srgbClr val="C00000"/>
                </a:solidFill>
                <a:latin typeface="+mn-lt"/>
                <a:cs typeface="Courier New" pitchFamily="49" charset="0"/>
              </a:rPr>
              <a:t>clone()</a:t>
            </a:r>
            <a:r>
              <a:rPr lang="en-US" sz="2800" dirty="0">
                <a:solidFill>
                  <a:srgbClr val="C00000"/>
                </a:solidFill>
                <a:latin typeface="+mn-lt"/>
                <a:cs typeface="Courier New" pitchFamily="49" charset="0"/>
              </a:rPr>
              <a:t> </a:t>
            </a:r>
            <a:r>
              <a:rPr lang="en-US" sz="2800" dirty="0">
                <a:latin typeface="+mn-lt"/>
                <a:cs typeface="Courier New" pitchFamily="49" charset="0"/>
              </a:rPr>
              <a:t>method defined in the </a:t>
            </a:r>
            <a:r>
              <a:rPr lang="en-US" sz="2800" b="1" dirty="0">
                <a:latin typeface="+mn-lt"/>
                <a:cs typeface="Courier New" pitchFamily="49" charset="0"/>
              </a:rPr>
              <a:t>Object</a:t>
            </a:r>
            <a:r>
              <a:rPr lang="en-US" sz="2800" dirty="0">
                <a:latin typeface="+mn-lt"/>
                <a:cs typeface="Courier New" pitchFamily="49" charset="0"/>
              </a:rPr>
              <a:t> class. </a:t>
            </a:r>
          </a:p>
          <a:p>
            <a:pPr marL="114300" lvl="1">
              <a:spcBef>
                <a:spcPts val="600"/>
              </a:spcBef>
              <a:spcAft>
                <a:spcPts val="600"/>
              </a:spcAft>
              <a:buClr>
                <a:schemeClr val="tx1"/>
              </a:buClr>
              <a:buFont typeface="Wingdings" pitchFamily="2" charset="2"/>
              <a:buChar char="v"/>
            </a:pPr>
            <a:r>
              <a:rPr lang="en-US" sz="2800" dirty="0">
                <a:latin typeface="+mn-lt"/>
                <a:cs typeface="Courier New" pitchFamily="49" charset="0"/>
              </a:rPr>
              <a:t> </a:t>
            </a:r>
            <a:r>
              <a:rPr lang="en-CA" sz="2800" b="1" dirty="0">
                <a:solidFill>
                  <a:srgbClr val="C00000"/>
                </a:solidFill>
                <a:latin typeface="+mn-lt"/>
                <a:cs typeface="Courier New" pitchFamily="49" charset="0"/>
              </a:rPr>
              <a:t>clone</a:t>
            </a:r>
            <a:r>
              <a:rPr lang="en-CA" sz="2800" dirty="0">
                <a:latin typeface="+mn-lt"/>
                <a:cs typeface="Courier New" pitchFamily="49" charset="0"/>
              </a:rPr>
              <a:t> method returns a </a:t>
            </a:r>
            <a:r>
              <a:rPr lang="en-CA" sz="2800" b="1" dirty="0">
                <a:latin typeface="+mn-lt"/>
                <a:cs typeface="Courier New" pitchFamily="49" charset="0"/>
              </a:rPr>
              <a:t>new object </a:t>
            </a:r>
            <a:r>
              <a:rPr lang="en-CA" sz="2800" dirty="0">
                <a:latin typeface="+mn-lt"/>
                <a:cs typeface="Courier New" pitchFamily="49" charset="0"/>
              </a:rPr>
              <a:t>whose initial state is a </a:t>
            </a:r>
            <a:r>
              <a:rPr lang="en-CA" sz="2800" b="1" dirty="0">
                <a:latin typeface="+mn-lt"/>
                <a:cs typeface="Courier New" pitchFamily="49" charset="0"/>
              </a:rPr>
              <a:t>copy</a:t>
            </a:r>
            <a:r>
              <a:rPr lang="en-CA" sz="2800" dirty="0">
                <a:latin typeface="+mn-lt"/>
                <a:cs typeface="Courier New" pitchFamily="49" charset="0"/>
              </a:rPr>
              <a:t> of the current state of the object on which clone was invoked. </a:t>
            </a:r>
          </a:p>
          <a:p>
            <a:pPr marL="114300" lvl="1">
              <a:spcBef>
                <a:spcPts val="600"/>
              </a:spcBef>
              <a:spcAft>
                <a:spcPts val="600"/>
              </a:spcAft>
              <a:buClr>
                <a:schemeClr val="tx1"/>
              </a:buClr>
              <a:buFont typeface="Wingdings" pitchFamily="2" charset="2"/>
              <a:buChar char="v"/>
            </a:pPr>
            <a:r>
              <a:rPr lang="en-CA" sz="2800" dirty="0">
                <a:latin typeface="+mn-lt"/>
                <a:cs typeface="Courier New" pitchFamily="49" charset="0"/>
              </a:rPr>
              <a:t> Subsequent changes to the new clone object </a:t>
            </a:r>
            <a:r>
              <a:rPr lang="en-CA" sz="3200" b="1" dirty="0">
                <a:latin typeface="+mn-lt"/>
                <a:cs typeface="Courier New" pitchFamily="49" charset="0"/>
              </a:rPr>
              <a:t>should not</a:t>
            </a:r>
            <a:r>
              <a:rPr lang="en-CA" sz="3200" dirty="0">
                <a:latin typeface="+mn-lt"/>
                <a:cs typeface="Courier New" pitchFamily="49" charset="0"/>
              </a:rPr>
              <a:t> </a:t>
            </a:r>
            <a:r>
              <a:rPr lang="en-CA" sz="2800" dirty="0">
                <a:latin typeface="+mn-lt"/>
                <a:cs typeface="Courier New" pitchFamily="49" charset="0"/>
              </a:rPr>
              <a:t>affect the state of the original object.</a:t>
            </a:r>
            <a:endParaRPr lang="en-US" sz="2800" dirty="0">
              <a:latin typeface="+mn-lt"/>
              <a:cs typeface="Courier New"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A7E34019-8691-4CF3-8CC0-FB2379C9D966}" type="slidenum">
              <a:rPr lang="en-US"/>
              <a:pPr/>
              <a:t>33</a:t>
            </a:fld>
            <a:endParaRPr lang="en-US"/>
          </a:p>
        </p:txBody>
      </p:sp>
      <p:sp>
        <p:nvSpPr>
          <p:cNvPr id="328707" name="Rectangle 2"/>
          <p:cNvSpPr>
            <a:spLocks noGrp="1" noChangeArrowheads="1"/>
          </p:cNvSpPr>
          <p:nvPr>
            <p:ph type="title" idx="4294967295"/>
          </p:nvPr>
        </p:nvSpPr>
        <p:spPr>
          <a:xfrm>
            <a:off x="285720" y="214290"/>
            <a:ext cx="3214710" cy="785818"/>
          </a:xfrm>
        </p:spPr>
        <p:txBody>
          <a:bodyPr/>
          <a:lstStyle/>
          <a:p>
            <a:r>
              <a:rPr lang="en-US" sz="5400" dirty="0"/>
              <a:t>Examples</a:t>
            </a:r>
            <a:endParaRPr lang="en-US" sz="5400" u="sng" dirty="0">
              <a:solidFill>
                <a:schemeClr val="tx1"/>
              </a:solidFill>
              <a:latin typeface="Book Antiqua" pitchFamily="18" charset="0"/>
            </a:endParaRPr>
          </a:p>
        </p:txBody>
      </p:sp>
      <p:sp>
        <p:nvSpPr>
          <p:cNvPr id="328708" name="Rectangle 3"/>
          <p:cNvSpPr>
            <a:spLocks noGrp="1" noChangeArrowheads="1"/>
          </p:cNvSpPr>
          <p:nvPr>
            <p:ph type="body" idx="4294967295"/>
          </p:nvPr>
        </p:nvSpPr>
        <p:spPr>
          <a:xfrm>
            <a:off x="228600" y="1143000"/>
            <a:ext cx="8763000" cy="1643058"/>
          </a:xfrm>
        </p:spPr>
        <p:txBody>
          <a:bodyPr/>
          <a:lstStyle/>
          <a:p>
            <a:pPr marL="0" indent="0"/>
            <a:r>
              <a:rPr lang="en-US" dirty="0">
                <a:cs typeface="Courier New" pitchFamily="49" charset="0"/>
              </a:rPr>
              <a:t> Many classes (e.g., </a:t>
            </a:r>
            <a:r>
              <a:rPr lang="en-US" b="1" dirty="0">
                <a:cs typeface="Courier New" pitchFamily="49" charset="0"/>
              </a:rPr>
              <a:t>Date</a:t>
            </a:r>
            <a:r>
              <a:rPr lang="en-US" dirty="0">
                <a:cs typeface="Courier New" pitchFamily="49" charset="0"/>
              </a:rPr>
              <a:t> and </a:t>
            </a:r>
            <a:r>
              <a:rPr lang="en-US" b="1" dirty="0">
                <a:cs typeface="Courier New" pitchFamily="49" charset="0"/>
              </a:rPr>
              <a:t>Calendar</a:t>
            </a:r>
            <a:r>
              <a:rPr lang="en-US" dirty="0">
                <a:cs typeface="Courier New" pitchFamily="49" charset="0"/>
              </a:rPr>
              <a:t>) implement </a:t>
            </a:r>
            <a:r>
              <a:rPr lang="en-US" b="1" dirty="0">
                <a:cs typeface="Courier New" pitchFamily="49" charset="0"/>
              </a:rPr>
              <a:t>Cloneable</a:t>
            </a:r>
            <a:r>
              <a:rPr lang="en-US" dirty="0">
                <a:cs typeface="Courier New" pitchFamily="49" charset="0"/>
              </a:rPr>
              <a:t>. Thus, the instances of these classes can be cloned. For example:</a:t>
            </a:r>
          </a:p>
        </p:txBody>
      </p:sp>
      <p:sp>
        <p:nvSpPr>
          <p:cNvPr id="6" name="Rectangle 5"/>
          <p:cNvSpPr/>
          <p:nvPr/>
        </p:nvSpPr>
        <p:spPr>
          <a:xfrm>
            <a:off x="1285852" y="5661248"/>
            <a:ext cx="6572296" cy="954107"/>
          </a:xfrm>
          <a:prstGeom prst="rect">
            <a:avLst/>
          </a:prstGeom>
          <a:ln>
            <a:solidFill>
              <a:schemeClr val="accent1"/>
            </a:solidFill>
          </a:ln>
        </p:spPr>
        <p:txBody>
          <a:bodyPr wrap="square">
            <a:spAutoFit/>
          </a:bodyPr>
          <a:lstStyle/>
          <a:p>
            <a:pPr lvl="1">
              <a:buFontTx/>
              <a:buNone/>
            </a:pPr>
            <a:r>
              <a:rPr lang="en-US" sz="2800" b="1" dirty="0">
                <a:latin typeface="+mn-lt"/>
                <a:cs typeface="Courier New" pitchFamily="49" charset="0"/>
              </a:rPr>
              <a:t>calendar == </a:t>
            </a:r>
            <a:r>
              <a:rPr lang="en-US" sz="2800" b="1" dirty="0" err="1">
                <a:latin typeface="+mn-lt"/>
                <a:cs typeface="Courier New" pitchFamily="49" charset="0"/>
              </a:rPr>
              <a:t>calendarCopy</a:t>
            </a:r>
            <a:r>
              <a:rPr lang="en-US" sz="2800" b="1" dirty="0">
                <a:latin typeface="+mn-lt"/>
                <a:cs typeface="Courier New" pitchFamily="49" charset="0"/>
              </a:rPr>
              <a:t> is </a:t>
            </a:r>
            <a:r>
              <a:rPr lang="en-US" sz="2800" b="1" dirty="0">
                <a:solidFill>
                  <a:srgbClr val="C00000"/>
                </a:solidFill>
                <a:latin typeface="+mn-lt"/>
                <a:cs typeface="Courier New" pitchFamily="49" charset="0"/>
              </a:rPr>
              <a:t>false</a:t>
            </a:r>
            <a:endParaRPr lang="en-US" sz="2800" b="1" dirty="0">
              <a:solidFill>
                <a:srgbClr val="C00000"/>
              </a:solidFill>
              <a:latin typeface="+mn-lt"/>
              <a:cs typeface="Times New Roman" pitchFamily="18" charset="0"/>
            </a:endParaRPr>
          </a:p>
          <a:p>
            <a:pPr lvl="1">
              <a:buFontTx/>
              <a:buNone/>
            </a:pPr>
            <a:r>
              <a:rPr lang="en-US" sz="2800" b="1" dirty="0" err="1">
                <a:latin typeface="+mn-lt"/>
                <a:cs typeface="Courier New" pitchFamily="49" charset="0"/>
              </a:rPr>
              <a:t>calendar.equals</a:t>
            </a:r>
            <a:r>
              <a:rPr lang="en-US" sz="2800" b="1" dirty="0">
                <a:latin typeface="+mn-lt"/>
                <a:cs typeface="Courier New" pitchFamily="49" charset="0"/>
              </a:rPr>
              <a:t>(</a:t>
            </a:r>
            <a:r>
              <a:rPr lang="en-US" sz="2800" b="1" dirty="0" err="1">
                <a:latin typeface="+mn-lt"/>
                <a:cs typeface="Courier New" pitchFamily="49" charset="0"/>
              </a:rPr>
              <a:t>calendarCopy</a:t>
            </a:r>
            <a:r>
              <a:rPr lang="en-US" sz="2800" b="1" dirty="0">
                <a:latin typeface="+mn-lt"/>
                <a:cs typeface="Courier New" pitchFamily="49" charset="0"/>
              </a:rPr>
              <a:t>) is </a:t>
            </a:r>
            <a:r>
              <a:rPr lang="en-US" sz="2800" b="1" dirty="0">
                <a:solidFill>
                  <a:srgbClr val="C00000"/>
                </a:solidFill>
                <a:latin typeface="+mn-lt"/>
                <a:cs typeface="Courier New" pitchFamily="49" charset="0"/>
              </a:rPr>
              <a:t>true</a:t>
            </a:r>
            <a:r>
              <a:rPr lang="en-US" sz="2800" b="1" dirty="0">
                <a:latin typeface="+mn-lt"/>
              </a:rPr>
              <a:t> </a:t>
            </a:r>
            <a:r>
              <a:rPr lang="en-US" sz="2800" b="1" dirty="0">
                <a:latin typeface="+mn-lt"/>
                <a:cs typeface="Times New Roman" pitchFamily="18" charset="0"/>
              </a:rPr>
              <a:t> </a:t>
            </a:r>
            <a:endParaRPr lang="en-US" sz="3200" b="1" dirty="0">
              <a:latin typeface="+mn-lt"/>
            </a:endParaRPr>
          </a:p>
        </p:txBody>
      </p:sp>
      <p:sp>
        <p:nvSpPr>
          <p:cNvPr id="7" name="Rectangle 6"/>
          <p:cNvSpPr/>
          <p:nvPr/>
        </p:nvSpPr>
        <p:spPr>
          <a:xfrm>
            <a:off x="214282" y="2829123"/>
            <a:ext cx="8715436" cy="2616101"/>
          </a:xfrm>
          <a:prstGeom prst="rect">
            <a:avLst/>
          </a:prstGeom>
          <a:solidFill>
            <a:schemeClr val="accent1">
              <a:lumMod val="20000"/>
              <a:lumOff val="80000"/>
            </a:schemeClr>
          </a:solidFill>
        </p:spPr>
        <p:txBody>
          <a:bodyPr wrap="square">
            <a:spAutoFit/>
          </a:bodyPr>
          <a:lstStyle/>
          <a:p>
            <a:pPr lvl="1">
              <a:buFontTx/>
              <a:buNone/>
            </a:pPr>
            <a:r>
              <a:rPr lang="en-US" sz="2400" b="1" dirty="0">
                <a:latin typeface="+mn-lt"/>
                <a:cs typeface="Courier New" pitchFamily="49" charset="0"/>
              </a:rPr>
              <a:t>Calendar </a:t>
            </a:r>
            <a:r>
              <a:rPr lang="en-US" sz="2400" b="1" dirty="0" err="1">
                <a:latin typeface="+mn-lt"/>
                <a:cs typeface="Courier New" pitchFamily="49" charset="0"/>
              </a:rPr>
              <a:t>calendar</a:t>
            </a:r>
            <a:r>
              <a:rPr lang="en-US" sz="2400" b="1" dirty="0">
                <a:latin typeface="+mn-lt"/>
                <a:cs typeface="Courier New" pitchFamily="49" charset="0"/>
              </a:rPr>
              <a:t> = new </a:t>
            </a:r>
            <a:r>
              <a:rPr lang="en-US" sz="2400" b="1" dirty="0" err="1">
                <a:latin typeface="+mn-lt"/>
                <a:cs typeface="Courier New" pitchFamily="49" charset="0"/>
              </a:rPr>
              <a:t>GregorianCalendar</a:t>
            </a:r>
            <a:r>
              <a:rPr lang="en-US" sz="2400" b="1" dirty="0">
                <a:latin typeface="+mn-lt"/>
                <a:cs typeface="Courier New" pitchFamily="49" charset="0"/>
              </a:rPr>
              <a:t>(2003, 2, 1);</a:t>
            </a:r>
            <a:endParaRPr lang="en-US" sz="2400" b="1" dirty="0">
              <a:latin typeface="+mn-lt"/>
              <a:cs typeface="Times New Roman" pitchFamily="18" charset="0"/>
            </a:endParaRPr>
          </a:p>
          <a:p>
            <a:pPr lvl="1">
              <a:buFontTx/>
              <a:buNone/>
            </a:pPr>
            <a:r>
              <a:rPr lang="en-US" sz="2400" b="1" dirty="0">
                <a:latin typeface="+mn-lt"/>
                <a:cs typeface="Courier New" pitchFamily="49" charset="0"/>
              </a:rPr>
              <a:t>Calendar </a:t>
            </a:r>
            <a:r>
              <a:rPr lang="en-US" sz="2400" b="1" dirty="0" err="1">
                <a:latin typeface="+mn-lt"/>
                <a:cs typeface="Courier New" pitchFamily="49" charset="0"/>
              </a:rPr>
              <a:t>calendarCopy</a:t>
            </a:r>
            <a:r>
              <a:rPr lang="en-US" sz="2400" b="1" dirty="0">
                <a:latin typeface="+mn-lt"/>
                <a:cs typeface="Courier New" pitchFamily="49" charset="0"/>
              </a:rPr>
              <a:t> = (Calendar)</a:t>
            </a:r>
            <a:r>
              <a:rPr lang="en-US" sz="2400" b="1" dirty="0" err="1">
                <a:latin typeface="+mn-lt"/>
                <a:cs typeface="Courier New" pitchFamily="49" charset="0"/>
              </a:rPr>
              <a:t>calendar.</a:t>
            </a:r>
            <a:r>
              <a:rPr lang="en-US" sz="3200" b="1" dirty="0" err="1">
                <a:solidFill>
                  <a:srgbClr val="C00000"/>
                </a:solidFill>
                <a:latin typeface="+mn-lt"/>
                <a:cs typeface="Courier New" pitchFamily="49" charset="0"/>
              </a:rPr>
              <a:t>clone</a:t>
            </a:r>
            <a:r>
              <a:rPr lang="en-US" sz="2400" b="1" dirty="0">
                <a:latin typeface="+mn-lt"/>
                <a:cs typeface="Courier New" pitchFamily="49" charset="0"/>
              </a:rPr>
              <a:t>();</a:t>
            </a:r>
            <a:endParaRPr lang="en-US" sz="2400" b="1" dirty="0">
              <a:latin typeface="+mn-lt"/>
              <a:cs typeface="Times New Roman" pitchFamily="18" charset="0"/>
            </a:endParaRPr>
          </a:p>
          <a:p>
            <a:pPr lvl="1">
              <a:buFontTx/>
              <a:buNone/>
            </a:pPr>
            <a:r>
              <a:rPr lang="en-US" sz="2400" b="1" dirty="0">
                <a:latin typeface="+mn-lt"/>
                <a:cs typeface="Courier New" pitchFamily="49" charset="0"/>
              </a:rPr>
              <a:t>System.out.println("calendar == </a:t>
            </a:r>
            <a:r>
              <a:rPr lang="en-US" sz="2400" b="1" dirty="0" err="1">
                <a:latin typeface="+mn-lt"/>
                <a:cs typeface="Courier New" pitchFamily="49" charset="0"/>
              </a:rPr>
              <a:t>calendarCopy</a:t>
            </a:r>
            <a:r>
              <a:rPr lang="en-US" sz="2400" b="1" dirty="0">
                <a:latin typeface="+mn-lt"/>
                <a:cs typeface="Courier New" pitchFamily="49" charset="0"/>
              </a:rPr>
              <a:t> is " +</a:t>
            </a:r>
            <a:endParaRPr lang="en-US" sz="2400" b="1" dirty="0">
              <a:latin typeface="+mn-lt"/>
              <a:cs typeface="Times New Roman" pitchFamily="18" charset="0"/>
            </a:endParaRPr>
          </a:p>
          <a:p>
            <a:pPr lvl="1">
              <a:buFontTx/>
              <a:buNone/>
            </a:pPr>
            <a:r>
              <a:rPr lang="en-US" sz="2400" b="1" dirty="0">
                <a:latin typeface="+mn-lt"/>
                <a:cs typeface="Courier New" pitchFamily="49" charset="0"/>
              </a:rPr>
              <a:t> 					 (calendar </a:t>
            </a:r>
            <a:r>
              <a:rPr lang="en-US" sz="3200" b="1" dirty="0">
                <a:solidFill>
                  <a:srgbClr val="C00000"/>
                </a:solidFill>
                <a:latin typeface="+mn-lt"/>
                <a:cs typeface="Courier New" pitchFamily="49" charset="0"/>
              </a:rPr>
              <a:t>==</a:t>
            </a:r>
            <a:r>
              <a:rPr lang="en-US" sz="2400" b="1" dirty="0">
                <a:latin typeface="+mn-lt"/>
                <a:cs typeface="Courier New" pitchFamily="49" charset="0"/>
              </a:rPr>
              <a:t> </a:t>
            </a:r>
            <a:r>
              <a:rPr lang="en-US" sz="2400" b="1" dirty="0" err="1">
                <a:latin typeface="+mn-lt"/>
                <a:cs typeface="Courier New" pitchFamily="49" charset="0"/>
              </a:rPr>
              <a:t>calendarCopy</a:t>
            </a:r>
            <a:r>
              <a:rPr lang="en-US" sz="2400" b="1" dirty="0">
                <a:latin typeface="+mn-lt"/>
                <a:cs typeface="Courier New" pitchFamily="49" charset="0"/>
              </a:rPr>
              <a:t>));</a:t>
            </a:r>
            <a:endParaRPr lang="en-US" sz="2400" b="1" dirty="0">
              <a:latin typeface="+mn-lt"/>
              <a:cs typeface="Times New Roman" pitchFamily="18" charset="0"/>
            </a:endParaRPr>
          </a:p>
          <a:p>
            <a:pPr lvl="1">
              <a:buFontTx/>
              <a:buNone/>
            </a:pPr>
            <a:r>
              <a:rPr lang="en-US" sz="2400" b="1" dirty="0">
                <a:latin typeface="+mn-lt"/>
                <a:cs typeface="Courier New" pitchFamily="49" charset="0"/>
              </a:rPr>
              <a:t>System.out.println("</a:t>
            </a:r>
            <a:r>
              <a:rPr lang="en-US" sz="2400" b="1" dirty="0" err="1">
                <a:latin typeface="+mn-lt"/>
                <a:cs typeface="Courier New" pitchFamily="49" charset="0"/>
              </a:rPr>
              <a:t>calendar.equals</a:t>
            </a:r>
            <a:r>
              <a:rPr lang="en-US" sz="2400" b="1" dirty="0">
                <a:latin typeface="+mn-lt"/>
                <a:cs typeface="Courier New" pitchFamily="49" charset="0"/>
              </a:rPr>
              <a:t>(</a:t>
            </a:r>
            <a:r>
              <a:rPr lang="en-US" sz="2400" b="1" dirty="0" err="1">
                <a:latin typeface="+mn-lt"/>
                <a:cs typeface="Courier New" pitchFamily="49" charset="0"/>
              </a:rPr>
              <a:t>calendarCopy</a:t>
            </a:r>
            <a:r>
              <a:rPr lang="en-US" sz="2400" b="1" dirty="0">
                <a:latin typeface="+mn-lt"/>
                <a:cs typeface="Courier New" pitchFamily="49" charset="0"/>
              </a:rPr>
              <a:t>) is " +</a:t>
            </a:r>
            <a:endParaRPr lang="en-US" sz="2400" b="1" dirty="0">
              <a:latin typeface="+mn-lt"/>
              <a:cs typeface="Times New Roman" pitchFamily="18" charset="0"/>
            </a:endParaRPr>
          </a:p>
          <a:p>
            <a:pPr lvl="1">
              <a:buFontTx/>
              <a:buNone/>
            </a:pPr>
            <a:r>
              <a:rPr lang="en-US" sz="2400" b="1" dirty="0">
                <a:latin typeface="+mn-lt"/>
                <a:cs typeface="Courier New" pitchFamily="49" charset="0"/>
              </a:rPr>
              <a:t> 				 </a:t>
            </a:r>
            <a:r>
              <a:rPr lang="en-US" sz="2400" b="1" dirty="0" err="1">
                <a:latin typeface="+mn-lt"/>
                <a:cs typeface="Courier New" pitchFamily="49" charset="0"/>
              </a:rPr>
              <a:t>calendar.</a:t>
            </a:r>
            <a:r>
              <a:rPr lang="en-US" sz="2800" b="1" dirty="0" err="1">
                <a:solidFill>
                  <a:srgbClr val="C00000"/>
                </a:solidFill>
                <a:latin typeface="+mn-lt"/>
                <a:cs typeface="Courier New" pitchFamily="49" charset="0"/>
              </a:rPr>
              <a:t>equals</a:t>
            </a:r>
            <a:r>
              <a:rPr lang="en-US" sz="2400" b="1" dirty="0">
                <a:latin typeface="+mn-lt"/>
                <a:cs typeface="Courier New" pitchFamily="49" charset="0"/>
              </a:rPr>
              <a:t>(</a:t>
            </a:r>
            <a:r>
              <a:rPr lang="en-US" sz="2400" b="1" dirty="0" err="1">
                <a:latin typeface="+mn-lt"/>
                <a:cs typeface="Courier New" pitchFamily="49" charset="0"/>
              </a:rPr>
              <a:t>calendarCopy</a:t>
            </a:r>
            <a:r>
              <a:rPr lang="en-US" sz="2400" b="1" dirty="0">
                <a:latin typeface="+mn-lt"/>
                <a:cs typeface="Courier New" pitchFamily="49" charset="0"/>
              </a:rPr>
              <a:t>));</a:t>
            </a:r>
            <a:endParaRPr lang="en-US" sz="2400" b="1" dirty="0">
              <a:latin typeface="+mn-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294967295"/>
          </p:nvPr>
        </p:nvSpPr>
        <p:spPr>
          <a:xfrm>
            <a:off x="6553200" y="6399213"/>
            <a:ext cx="1905000" cy="457200"/>
          </a:xfrm>
          <a:prstGeom prst="rect">
            <a:avLst/>
          </a:prstGeom>
        </p:spPr>
        <p:txBody>
          <a:bodyPr/>
          <a:lstStyle/>
          <a:p>
            <a:fld id="{0CCF18E1-5337-4820-8DFC-A490D725D838}" type="slidenum">
              <a:rPr lang="en-US"/>
              <a:pPr/>
              <a:t>34</a:t>
            </a:fld>
            <a:endParaRPr lang="en-US"/>
          </a:p>
        </p:txBody>
      </p:sp>
      <p:sp>
        <p:nvSpPr>
          <p:cNvPr id="330755" name="Rectangle 2"/>
          <p:cNvSpPr>
            <a:spLocks noGrp="1" noChangeArrowheads="1"/>
          </p:cNvSpPr>
          <p:nvPr>
            <p:ph type="title" idx="4294967295"/>
          </p:nvPr>
        </p:nvSpPr>
        <p:spPr>
          <a:xfrm>
            <a:off x="304800" y="319070"/>
            <a:ext cx="8610600" cy="609600"/>
          </a:xfrm>
        </p:spPr>
        <p:txBody>
          <a:bodyPr/>
          <a:lstStyle/>
          <a:p>
            <a:r>
              <a:rPr lang="en-US" dirty="0"/>
              <a:t>Implementing </a:t>
            </a:r>
            <a:r>
              <a:rPr lang="en-US" dirty="0">
                <a:solidFill>
                  <a:srgbClr val="C00000"/>
                </a:solidFill>
              </a:rPr>
              <a:t>Cloneable</a:t>
            </a:r>
            <a:r>
              <a:rPr lang="en-US" dirty="0"/>
              <a:t> Interface</a:t>
            </a:r>
            <a:endParaRPr lang="en-US" u="sng" dirty="0">
              <a:solidFill>
                <a:schemeClr val="tx1"/>
              </a:solidFill>
              <a:latin typeface="Book Antiqua" pitchFamily="18" charset="0"/>
            </a:endParaRPr>
          </a:p>
        </p:txBody>
      </p:sp>
      <p:sp>
        <p:nvSpPr>
          <p:cNvPr id="330756" name="Rectangle 3"/>
          <p:cNvSpPr>
            <a:spLocks noGrp="1" noChangeArrowheads="1"/>
          </p:cNvSpPr>
          <p:nvPr>
            <p:ph type="body" idx="4294967295"/>
          </p:nvPr>
        </p:nvSpPr>
        <p:spPr>
          <a:xfrm>
            <a:off x="428596" y="1285860"/>
            <a:ext cx="8429684" cy="4714892"/>
          </a:xfrm>
        </p:spPr>
        <p:txBody>
          <a:bodyPr/>
          <a:lstStyle/>
          <a:p>
            <a:pPr marL="0" indent="0">
              <a:spcAft>
                <a:spcPts val="1800"/>
              </a:spcAft>
            </a:pPr>
            <a:r>
              <a:rPr lang="en-US" sz="3600" dirty="0">
                <a:cs typeface="Courier New" pitchFamily="49" charset="0"/>
              </a:rPr>
              <a:t> To define a custom class that implements the </a:t>
            </a:r>
            <a:r>
              <a:rPr lang="en-US" sz="3600" b="1" dirty="0">
                <a:solidFill>
                  <a:srgbClr val="C00000"/>
                </a:solidFill>
                <a:cs typeface="Courier New" pitchFamily="49" charset="0"/>
              </a:rPr>
              <a:t>Cloneable</a:t>
            </a:r>
            <a:r>
              <a:rPr lang="en-US" sz="3600" dirty="0">
                <a:cs typeface="Courier New" pitchFamily="49" charset="0"/>
              </a:rPr>
              <a:t> interface, the class </a:t>
            </a:r>
            <a:r>
              <a:rPr lang="en-US" sz="4400" b="1" dirty="0">
                <a:cs typeface="Courier New" pitchFamily="49" charset="0"/>
              </a:rPr>
              <a:t>must</a:t>
            </a:r>
            <a:r>
              <a:rPr lang="en-US" sz="4400" dirty="0">
                <a:cs typeface="Courier New" pitchFamily="49" charset="0"/>
              </a:rPr>
              <a:t> </a:t>
            </a:r>
            <a:r>
              <a:rPr lang="en-US" sz="3600" dirty="0">
                <a:cs typeface="Courier New" pitchFamily="49" charset="0"/>
              </a:rPr>
              <a:t>override the </a:t>
            </a:r>
            <a:r>
              <a:rPr lang="en-US" sz="3600" b="1" dirty="0">
                <a:solidFill>
                  <a:srgbClr val="C00000"/>
                </a:solidFill>
                <a:cs typeface="Courier New" pitchFamily="49" charset="0"/>
              </a:rPr>
              <a:t>clone() </a:t>
            </a:r>
            <a:r>
              <a:rPr lang="en-US" sz="3600" dirty="0">
                <a:cs typeface="Courier New" pitchFamily="49" charset="0"/>
              </a:rPr>
              <a:t>method in the </a:t>
            </a:r>
            <a:r>
              <a:rPr lang="en-US" sz="3600" b="1" dirty="0">
                <a:cs typeface="Courier New" pitchFamily="49" charset="0"/>
              </a:rPr>
              <a:t>Object</a:t>
            </a:r>
            <a:r>
              <a:rPr lang="en-US" sz="3600" dirty="0">
                <a:cs typeface="Courier New" pitchFamily="49" charset="0"/>
              </a:rPr>
              <a:t> class. </a:t>
            </a:r>
          </a:p>
          <a:p>
            <a:pPr marL="0" indent="0">
              <a:spcAft>
                <a:spcPts val="1800"/>
              </a:spcAft>
            </a:pPr>
            <a:r>
              <a:rPr lang="en-US" sz="3600" dirty="0">
                <a:cs typeface="Courier New" pitchFamily="49" charset="0"/>
              </a:rPr>
              <a:t> The following code defines a class named </a:t>
            </a:r>
            <a:r>
              <a:rPr lang="en-US" sz="4000" b="1" dirty="0">
                <a:cs typeface="Courier New" pitchFamily="49" charset="0"/>
              </a:rPr>
              <a:t>House</a:t>
            </a:r>
            <a:r>
              <a:rPr lang="en-US" sz="4000" dirty="0">
                <a:cs typeface="Courier New" pitchFamily="49" charset="0"/>
              </a:rPr>
              <a:t> </a:t>
            </a:r>
            <a:r>
              <a:rPr lang="en-US" sz="3600" dirty="0">
                <a:cs typeface="Courier New" pitchFamily="49" charset="0"/>
              </a:rPr>
              <a:t>that implements </a:t>
            </a:r>
            <a:r>
              <a:rPr lang="en-US" sz="3600" b="1" dirty="0">
                <a:solidFill>
                  <a:srgbClr val="C00000"/>
                </a:solidFill>
                <a:cs typeface="Courier New" pitchFamily="49" charset="0"/>
              </a:rPr>
              <a:t>Cloneable</a:t>
            </a:r>
            <a:r>
              <a:rPr lang="en-US" sz="3600" dirty="0">
                <a:cs typeface="Courier New" pitchFamily="49" charset="0"/>
              </a:rPr>
              <a:t> and </a:t>
            </a:r>
            <a:r>
              <a:rPr lang="en-US" sz="3600" b="1" dirty="0">
                <a:solidFill>
                  <a:srgbClr val="C00000"/>
                </a:solidFill>
                <a:cs typeface="Courier New" pitchFamily="49" charset="0"/>
              </a:rPr>
              <a:t>Comparable</a:t>
            </a:r>
            <a:r>
              <a:rPr lang="en-US" sz="3600" dirty="0">
                <a:cs typeface="Courier New" pitchFamily="49" charset="0"/>
              </a:rPr>
              <a:t>.</a:t>
            </a:r>
            <a:endParaRPr lang="en-US" sz="3600" dirty="0"/>
          </a:p>
        </p:txBody>
      </p:sp>
      <p:sp>
        <p:nvSpPr>
          <p:cNvPr id="5" name="Striped Right Arrow 4"/>
          <p:cNvSpPr/>
          <p:nvPr/>
        </p:nvSpPr>
        <p:spPr>
          <a:xfrm rot="2134943">
            <a:off x="4353718" y="5518043"/>
            <a:ext cx="928694" cy="571504"/>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294967295"/>
          </p:nvPr>
        </p:nvSpPr>
        <p:spPr>
          <a:xfrm>
            <a:off x="6553200" y="6399213"/>
            <a:ext cx="1905000" cy="457200"/>
          </a:xfrm>
          <a:prstGeom prst="rect">
            <a:avLst/>
          </a:prstGeom>
        </p:spPr>
        <p:txBody>
          <a:bodyPr/>
          <a:lstStyle/>
          <a:p>
            <a:fld id="{0CCF18E1-5337-4820-8DFC-A490D725D838}" type="slidenum">
              <a:rPr lang="en-US"/>
              <a:pPr/>
              <a:t>35</a:t>
            </a:fld>
            <a:endParaRPr lang="en-US" dirty="0"/>
          </a:p>
        </p:txBody>
      </p:sp>
      <p:sp>
        <p:nvSpPr>
          <p:cNvPr id="330756" name="Rectangle 3"/>
          <p:cNvSpPr>
            <a:spLocks noGrp="1" noChangeArrowheads="1"/>
          </p:cNvSpPr>
          <p:nvPr>
            <p:ph type="body" idx="4294967295"/>
          </p:nvPr>
        </p:nvSpPr>
        <p:spPr>
          <a:xfrm>
            <a:off x="251520" y="285752"/>
            <a:ext cx="8572528" cy="5857892"/>
          </a:xfrm>
          <a:solidFill>
            <a:schemeClr val="accent1">
              <a:lumMod val="20000"/>
              <a:lumOff val="80000"/>
            </a:schemeClr>
          </a:solidFill>
        </p:spPr>
        <p:txBody>
          <a:bodyPr/>
          <a:lstStyle/>
          <a:p>
            <a:pPr marL="0" indent="0">
              <a:buNone/>
            </a:pPr>
            <a:r>
              <a:rPr lang="en-US" sz="2400" dirty="0"/>
              <a:t>public  class </a:t>
            </a:r>
            <a:r>
              <a:rPr lang="en-US" sz="2400" b="1" dirty="0"/>
              <a:t>House</a:t>
            </a:r>
            <a:r>
              <a:rPr lang="en-US" sz="2400" dirty="0"/>
              <a:t> </a:t>
            </a:r>
            <a:r>
              <a:rPr lang="en-US" sz="2400" b="1" dirty="0">
                <a:solidFill>
                  <a:srgbClr val="C00000"/>
                </a:solidFill>
              </a:rPr>
              <a:t>implements</a:t>
            </a:r>
            <a:r>
              <a:rPr lang="en-US" sz="2400" dirty="0"/>
              <a:t> </a:t>
            </a:r>
            <a:r>
              <a:rPr lang="en-US" sz="2400" b="1" dirty="0"/>
              <a:t>Cloneable</a:t>
            </a:r>
            <a:r>
              <a:rPr lang="en-US" sz="2400" dirty="0"/>
              <a:t>, </a:t>
            </a:r>
            <a:r>
              <a:rPr lang="en-US" sz="2400" b="1" dirty="0"/>
              <a:t>Comparable&lt;House&gt;</a:t>
            </a:r>
            <a:r>
              <a:rPr lang="en-US" sz="2400" dirty="0"/>
              <a:t> {</a:t>
            </a:r>
          </a:p>
          <a:p>
            <a:pPr marL="0" indent="0">
              <a:spcBef>
                <a:spcPts val="0"/>
              </a:spcBef>
              <a:buNone/>
            </a:pPr>
            <a:r>
              <a:rPr lang="en-US" sz="2400" dirty="0"/>
              <a:t>  private  </a:t>
            </a:r>
            <a:r>
              <a:rPr lang="en-US" sz="2400" dirty="0" err="1"/>
              <a:t>int</a:t>
            </a:r>
            <a:r>
              <a:rPr lang="en-US" sz="2400" dirty="0"/>
              <a:t>  </a:t>
            </a:r>
            <a:r>
              <a:rPr lang="en-US" sz="2400" b="1" dirty="0"/>
              <a:t>id</a:t>
            </a:r>
            <a:r>
              <a:rPr lang="en-US" sz="2400" dirty="0"/>
              <a:t>;</a:t>
            </a:r>
          </a:p>
          <a:p>
            <a:pPr marL="0" indent="0">
              <a:spcBef>
                <a:spcPts val="0"/>
              </a:spcBef>
              <a:buNone/>
            </a:pPr>
            <a:r>
              <a:rPr lang="en-US" sz="2400" dirty="0"/>
              <a:t>  private  double  </a:t>
            </a:r>
            <a:r>
              <a:rPr lang="en-US" sz="2400" b="1" dirty="0"/>
              <a:t>area</a:t>
            </a:r>
            <a:r>
              <a:rPr lang="en-US" sz="2400" dirty="0"/>
              <a:t>;</a:t>
            </a:r>
          </a:p>
          <a:p>
            <a:pPr marL="0" indent="0">
              <a:spcBef>
                <a:spcPts val="0"/>
              </a:spcBef>
              <a:buNone/>
            </a:pPr>
            <a:r>
              <a:rPr lang="en-US" sz="2400" dirty="0"/>
              <a:t>  private  </a:t>
            </a:r>
            <a:r>
              <a:rPr lang="en-US" sz="2400" dirty="0" err="1"/>
              <a:t>java.util.Date</a:t>
            </a:r>
            <a:r>
              <a:rPr lang="en-US" sz="2400" dirty="0"/>
              <a:t>   </a:t>
            </a:r>
            <a:r>
              <a:rPr lang="en-US" sz="2400" b="1" dirty="0" err="1"/>
              <a:t>whenBuilt</a:t>
            </a:r>
            <a:r>
              <a:rPr lang="en-US" sz="2400" dirty="0"/>
              <a:t>;</a:t>
            </a:r>
          </a:p>
          <a:p>
            <a:pPr marL="0" indent="0">
              <a:buNone/>
            </a:pPr>
            <a:r>
              <a:rPr lang="en-US" sz="1100" dirty="0"/>
              <a:t>  </a:t>
            </a:r>
          </a:p>
          <a:p>
            <a:pPr marL="0" indent="0">
              <a:buNone/>
            </a:pPr>
            <a:r>
              <a:rPr lang="en-US" sz="2400" dirty="0"/>
              <a:t>  public </a:t>
            </a:r>
            <a:r>
              <a:rPr lang="en-US" sz="2400" b="1" dirty="0"/>
              <a:t>House</a:t>
            </a:r>
            <a:r>
              <a:rPr lang="en-US" sz="2400" dirty="0"/>
              <a:t>(int id, double  area) {</a:t>
            </a:r>
          </a:p>
          <a:p>
            <a:pPr marL="0" indent="0">
              <a:spcBef>
                <a:spcPts val="0"/>
              </a:spcBef>
              <a:buNone/>
            </a:pPr>
            <a:r>
              <a:rPr lang="en-US" sz="2800" dirty="0"/>
              <a:t>    </a:t>
            </a:r>
            <a:r>
              <a:rPr lang="en-US" sz="2400" dirty="0"/>
              <a:t>this.id = id;	  </a:t>
            </a:r>
          </a:p>
          <a:p>
            <a:pPr marL="0" indent="0">
              <a:spcBef>
                <a:spcPts val="0"/>
              </a:spcBef>
              <a:buNone/>
            </a:pPr>
            <a:r>
              <a:rPr lang="en-US" sz="2400" dirty="0"/>
              <a:t>     </a:t>
            </a:r>
            <a:r>
              <a:rPr lang="en-US" sz="2400" dirty="0" err="1"/>
              <a:t>this.area</a:t>
            </a:r>
            <a:r>
              <a:rPr lang="en-US" sz="2400" dirty="0"/>
              <a:t> = area;	  </a:t>
            </a:r>
          </a:p>
          <a:p>
            <a:pPr marL="0" indent="0">
              <a:spcBef>
                <a:spcPts val="0"/>
              </a:spcBef>
              <a:buNone/>
            </a:pPr>
            <a:r>
              <a:rPr lang="en-US" sz="2400" dirty="0"/>
              <a:t>     </a:t>
            </a:r>
            <a:r>
              <a:rPr lang="en-US" sz="2400" dirty="0" err="1"/>
              <a:t>whenBuilt</a:t>
            </a:r>
            <a:r>
              <a:rPr lang="en-US" sz="2400" dirty="0"/>
              <a:t> = new </a:t>
            </a:r>
            <a:r>
              <a:rPr lang="en-US" sz="2400" dirty="0" err="1"/>
              <a:t>java.util.Date</a:t>
            </a:r>
            <a:r>
              <a:rPr lang="en-US" sz="2400" dirty="0"/>
              <a:t>();</a:t>
            </a:r>
            <a:endParaRPr lang="en-US" sz="2800" dirty="0"/>
          </a:p>
          <a:p>
            <a:pPr marL="0" indent="0">
              <a:buNone/>
            </a:pPr>
            <a:r>
              <a:rPr lang="en-US" sz="2400" dirty="0"/>
              <a:t>  }</a:t>
            </a:r>
          </a:p>
          <a:p>
            <a:pPr marL="0" indent="0">
              <a:buNone/>
            </a:pPr>
            <a:r>
              <a:rPr lang="en-US" sz="1100" dirty="0"/>
              <a:t>  </a:t>
            </a:r>
          </a:p>
          <a:p>
            <a:pPr marL="0" indent="0">
              <a:buNone/>
            </a:pPr>
            <a:r>
              <a:rPr lang="en-US" sz="2400" dirty="0"/>
              <a:t>  public </a:t>
            </a:r>
            <a:r>
              <a:rPr lang="en-US" sz="2400" dirty="0" err="1"/>
              <a:t>int</a:t>
            </a:r>
            <a:r>
              <a:rPr lang="en-US" sz="2400" dirty="0"/>
              <a:t> </a:t>
            </a:r>
            <a:r>
              <a:rPr lang="en-US" sz="2400" b="1" dirty="0" err="1"/>
              <a:t>getId</a:t>
            </a:r>
            <a:r>
              <a:rPr lang="en-US" sz="2400" dirty="0"/>
              <a:t>() 	{        return id;      }</a:t>
            </a:r>
          </a:p>
          <a:p>
            <a:pPr marL="0" indent="0">
              <a:buNone/>
            </a:pPr>
            <a:r>
              <a:rPr lang="en-US" sz="1200" dirty="0"/>
              <a:t>  </a:t>
            </a:r>
          </a:p>
          <a:p>
            <a:pPr marL="0" indent="0">
              <a:buNone/>
            </a:pPr>
            <a:r>
              <a:rPr lang="en-US" sz="2400" dirty="0"/>
              <a:t>  public double </a:t>
            </a:r>
            <a:r>
              <a:rPr lang="en-US" sz="2400" b="1" dirty="0" err="1"/>
              <a:t>getArea</a:t>
            </a:r>
            <a:r>
              <a:rPr lang="en-US" sz="2400" dirty="0"/>
              <a:t>() 	{    return area;  }</a:t>
            </a:r>
          </a:p>
          <a:p>
            <a:pPr marL="0" indent="0">
              <a:buNone/>
            </a:pPr>
            <a:endParaRPr lang="en-US" sz="1100" dirty="0"/>
          </a:p>
          <a:p>
            <a:pPr marL="0" indent="0">
              <a:buNone/>
            </a:pPr>
            <a:r>
              <a:rPr lang="en-US" sz="2400" dirty="0"/>
              <a:t>  public </a:t>
            </a:r>
            <a:r>
              <a:rPr lang="en-US" sz="2400" dirty="0" err="1"/>
              <a:t>java.util.Date</a:t>
            </a:r>
            <a:r>
              <a:rPr lang="en-US" sz="2400" dirty="0"/>
              <a:t>   </a:t>
            </a:r>
            <a:r>
              <a:rPr lang="en-US" sz="2400" b="1" dirty="0" err="1"/>
              <a:t>getWhenBuilt</a:t>
            </a:r>
            <a:r>
              <a:rPr lang="en-US" sz="2400" dirty="0"/>
              <a:t>()   {    return </a:t>
            </a:r>
            <a:r>
              <a:rPr lang="en-US" sz="2400" dirty="0" err="1"/>
              <a:t>whenBuilt</a:t>
            </a:r>
            <a:r>
              <a:rPr lang="en-US" sz="2400" dirty="0"/>
              <a:t>;    }</a:t>
            </a:r>
          </a:p>
        </p:txBody>
      </p:sp>
      <p:sp>
        <p:nvSpPr>
          <p:cNvPr id="4" name="TextBox 3"/>
          <p:cNvSpPr txBox="1"/>
          <p:nvPr/>
        </p:nvSpPr>
        <p:spPr>
          <a:xfrm>
            <a:off x="8429620" y="6088559"/>
            <a:ext cx="714380" cy="769441"/>
          </a:xfrm>
          <a:prstGeom prst="rect">
            <a:avLst/>
          </a:prstGeom>
          <a:noFill/>
        </p:spPr>
        <p:txBody>
          <a:bodyPr wrap="square" rtlCol="0">
            <a:spAutoFit/>
          </a:bodyPr>
          <a:lstStyle/>
          <a:p>
            <a:r>
              <a:rPr lang="en-CA" sz="4400" b="1" dirty="0">
                <a:solidFill>
                  <a:srgbClr val="C00000"/>
                </a:solidFill>
                <a:sym typeface="Wingdings"/>
              </a:rPr>
              <a:t></a:t>
            </a:r>
            <a:endParaRPr lang="en-CA" sz="4400" b="1" dirty="0">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4294967295"/>
          </p:nvPr>
        </p:nvSpPr>
        <p:spPr>
          <a:xfrm>
            <a:off x="6553200" y="6399213"/>
            <a:ext cx="1905000" cy="457200"/>
          </a:xfrm>
          <a:prstGeom prst="rect">
            <a:avLst/>
          </a:prstGeom>
        </p:spPr>
        <p:txBody>
          <a:bodyPr/>
          <a:lstStyle/>
          <a:p>
            <a:fld id="{0CCF18E1-5337-4820-8DFC-A490D725D838}" type="slidenum">
              <a:rPr lang="en-US"/>
              <a:pPr/>
              <a:t>36</a:t>
            </a:fld>
            <a:endParaRPr lang="en-US"/>
          </a:p>
        </p:txBody>
      </p:sp>
      <p:sp>
        <p:nvSpPr>
          <p:cNvPr id="330756" name="Rectangle 3"/>
          <p:cNvSpPr>
            <a:spLocks noGrp="1" noChangeArrowheads="1"/>
          </p:cNvSpPr>
          <p:nvPr>
            <p:ph type="body" idx="4294967295"/>
          </p:nvPr>
        </p:nvSpPr>
        <p:spPr>
          <a:xfrm>
            <a:off x="285720" y="214290"/>
            <a:ext cx="8643998" cy="6000792"/>
          </a:xfrm>
          <a:solidFill>
            <a:schemeClr val="accent1">
              <a:lumMod val="20000"/>
              <a:lumOff val="80000"/>
            </a:schemeClr>
          </a:solidFill>
        </p:spPr>
        <p:txBody>
          <a:bodyPr/>
          <a:lstStyle/>
          <a:p>
            <a:pPr marL="0" indent="0">
              <a:buNone/>
            </a:pPr>
            <a:r>
              <a:rPr lang="en-CA" sz="2400" b="1" dirty="0">
                <a:solidFill>
                  <a:srgbClr val="C00000"/>
                </a:solidFill>
              </a:rPr>
              <a:t>@Override </a:t>
            </a:r>
            <a:r>
              <a:rPr lang="en-CA" sz="2400" dirty="0"/>
              <a:t>// </a:t>
            </a:r>
            <a:r>
              <a:rPr lang="en-CA" sz="2000" dirty="0"/>
              <a:t>Override the </a:t>
            </a:r>
            <a:r>
              <a:rPr lang="en-CA" sz="2400" b="1" dirty="0"/>
              <a:t>clone</a:t>
            </a:r>
            <a:r>
              <a:rPr lang="en-CA" sz="2400" dirty="0"/>
              <a:t> </a:t>
            </a:r>
            <a:r>
              <a:rPr lang="en-CA" sz="2000" dirty="0"/>
              <a:t>method defined in the Object class</a:t>
            </a:r>
            <a:endParaRPr lang="en-CA" sz="2400" dirty="0"/>
          </a:p>
          <a:p>
            <a:pPr marL="0" indent="0">
              <a:buNone/>
            </a:pPr>
            <a:r>
              <a:rPr lang="en-CA" sz="2400" dirty="0"/>
              <a:t>  public Object </a:t>
            </a:r>
            <a:r>
              <a:rPr lang="en-CA" sz="2400" b="1" dirty="0"/>
              <a:t>clone</a:t>
            </a:r>
            <a:r>
              <a:rPr lang="en-CA" sz="2400" dirty="0"/>
              <a:t>() {</a:t>
            </a:r>
          </a:p>
          <a:p>
            <a:pPr marL="0" indent="0">
              <a:spcBef>
                <a:spcPts val="0"/>
              </a:spcBef>
              <a:buNone/>
            </a:pPr>
            <a:r>
              <a:rPr lang="en-CA" sz="2400" b="1" dirty="0"/>
              <a:t>	</a:t>
            </a:r>
            <a:r>
              <a:rPr lang="en-CA" sz="2800" b="1" dirty="0"/>
              <a:t>return  </a:t>
            </a:r>
            <a:r>
              <a:rPr lang="en-CA" sz="2800" b="1" dirty="0" err="1">
                <a:solidFill>
                  <a:srgbClr val="C00000"/>
                </a:solidFill>
              </a:rPr>
              <a:t>super</a:t>
            </a:r>
            <a:r>
              <a:rPr lang="en-CA" sz="2800" b="1" dirty="0" err="1"/>
              <a:t>.clone</a:t>
            </a:r>
            <a:r>
              <a:rPr lang="en-CA" sz="2800" b="1" dirty="0"/>
              <a:t>();</a:t>
            </a:r>
            <a:endParaRPr lang="en-CA" sz="2400" b="1" dirty="0"/>
          </a:p>
          <a:p>
            <a:pPr marL="0" indent="0">
              <a:buNone/>
            </a:pPr>
            <a:r>
              <a:rPr lang="en-CA" sz="2400" dirty="0"/>
              <a:t>   }</a:t>
            </a:r>
          </a:p>
          <a:p>
            <a:pPr marL="0" indent="0">
              <a:buNone/>
            </a:pPr>
            <a:r>
              <a:rPr lang="en-CA" sz="1100" dirty="0"/>
              <a:t>  </a:t>
            </a:r>
            <a:endParaRPr lang="en-CA" sz="200" dirty="0"/>
          </a:p>
          <a:p>
            <a:pPr marL="0" indent="0">
              <a:buNone/>
            </a:pPr>
            <a:r>
              <a:rPr lang="en-CA" sz="2400" dirty="0"/>
              <a:t>  </a:t>
            </a:r>
            <a:r>
              <a:rPr lang="en-CA" sz="2400" b="1" dirty="0">
                <a:solidFill>
                  <a:srgbClr val="C00000"/>
                </a:solidFill>
              </a:rPr>
              <a:t>@Override </a:t>
            </a:r>
            <a:r>
              <a:rPr lang="en-CA" sz="2400" dirty="0"/>
              <a:t>// </a:t>
            </a:r>
            <a:r>
              <a:rPr lang="en-CA" sz="2000" dirty="0"/>
              <a:t>Implement the </a:t>
            </a:r>
            <a:r>
              <a:rPr lang="en-CA" sz="2400" b="1" dirty="0" err="1"/>
              <a:t>compareTo</a:t>
            </a:r>
            <a:r>
              <a:rPr lang="en-CA" sz="2400" dirty="0"/>
              <a:t> </a:t>
            </a:r>
            <a:r>
              <a:rPr lang="en-CA" sz="2000" dirty="0"/>
              <a:t>method defined in Comparable</a:t>
            </a:r>
            <a:endParaRPr lang="en-CA" sz="2400" dirty="0"/>
          </a:p>
          <a:p>
            <a:pPr marL="0" indent="0">
              <a:buNone/>
            </a:pPr>
            <a:r>
              <a:rPr lang="en-CA" sz="2400" dirty="0"/>
              <a:t>  public </a:t>
            </a:r>
            <a:r>
              <a:rPr lang="en-CA" sz="2400" dirty="0" err="1"/>
              <a:t>int</a:t>
            </a:r>
            <a:r>
              <a:rPr lang="en-CA" sz="2400" dirty="0"/>
              <a:t>  </a:t>
            </a:r>
            <a:r>
              <a:rPr lang="en-CA" sz="2400" b="1" dirty="0" err="1"/>
              <a:t>compareTo</a:t>
            </a:r>
            <a:r>
              <a:rPr lang="en-CA" sz="2400" dirty="0"/>
              <a:t>(House  o) {</a:t>
            </a:r>
          </a:p>
          <a:p>
            <a:pPr marL="400050" lvl="1" indent="0">
              <a:spcBef>
                <a:spcPts val="0"/>
              </a:spcBef>
              <a:buNone/>
            </a:pPr>
            <a:r>
              <a:rPr lang="en-CA" sz="2400" dirty="0"/>
              <a:t>    if (area  &gt;  </a:t>
            </a:r>
            <a:r>
              <a:rPr lang="en-CA" sz="2400" dirty="0" err="1"/>
              <a:t>o.area</a:t>
            </a:r>
            <a:r>
              <a:rPr lang="en-CA" sz="2400" dirty="0"/>
              <a:t>)</a:t>
            </a:r>
          </a:p>
          <a:p>
            <a:pPr marL="400050" lvl="1" indent="0">
              <a:spcBef>
                <a:spcPts val="0"/>
              </a:spcBef>
              <a:buNone/>
            </a:pPr>
            <a:r>
              <a:rPr lang="en-CA" sz="2400" b="1" dirty="0"/>
              <a:t>      	return 1;</a:t>
            </a:r>
          </a:p>
          <a:p>
            <a:pPr marL="400050" lvl="1" indent="0">
              <a:spcBef>
                <a:spcPts val="0"/>
              </a:spcBef>
              <a:buNone/>
            </a:pPr>
            <a:r>
              <a:rPr lang="en-CA" sz="2400" dirty="0"/>
              <a:t>    else if (area &lt; </a:t>
            </a:r>
            <a:r>
              <a:rPr lang="en-CA" sz="2400" dirty="0" err="1"/>
              <a:t>o.area</a:t>
            </a:r>
            <a:r>
              <a:rPr lang="en-CA" sz="2400" dirty="0"/>
              <a:t>)</a:t>
            </a:r>
          </a:p>
          <a:p>
            <a:pPr marL="400050" lvl="1" indent="0">
              <a:spcBef>
                <a:spcPts val="0"/>
              </a:spcBef>
              <a:buNone/>
            </a:pPr>
            <a:r>
              <a:rPr lang="en-CA" sz="2400" b="1" dirty="0"/>
              <a:t>      	return -1;</a:t>
            </a:r>
          </a:p>
          <a:p>
            <a:pPr marL="400050" lvl="1" indent="0">
              <a:spcBef>
                <a:spcPts val="0"/>
              </a:spcBef>
              <a:buNone/>
            </a:pPr>
            <a:r>
              <a:rPr lang="en-CA" sz="2400" dirty="0"/>
              <a:t>    </a:t>
            </a:r>
            <a:r>
              <a:rPr lang="en-CA" sz="2400" strike="sngStrike" dirty="0"/>
              <a:t>else</a:t>
            </a:r>
          </a:p>
          <a:p>
            <a:pPr marL="400050" lvl="1" indent="0">
              <a:spcBef>
                <a:spcPts val="0"/>
              </a:spcBef>
              <a:buNone/>
            </a:pPr>
            <a:r>
              <a:rPr lang="en-CA" sz="2400" b="1" dirty="0"/>
              <a:t>      	return 0;</a:t>
            </a:r>
          </a:p>
          <a:p>
            <a:pPr marL="0" indent="0">
              <a:buNone/>
            </a:pPr>
            <a:r>
              <a:rPr lang="en-CA" sz="2400" dirty="0"/>
              <a:t>  }  </a:t>
            </a:r>
          </a:p>
          <a:p>
            <a:pPr marL="0" indent="0">
              <a:buNone/>
            </a:pPr>
            <a:r>
              <a:rPr lang="en-CA" sz="2400" dirty="0"/>
              <a:t>}</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4294967295"/>
          </p:nvPr>
        </p:nvSpPr>
        <p:spPr>
          <a:xfrm>
            <a:off x="6553200" y="6399213"/>
            <a:ext cx="1905000" cy="457200"/>
          </a:xfrm>
          <a:prstGeom prst="rect">
            <a:avLst/>
          </a:prstGeom>
        </p:spPr>
        <p:txBody>
          <a:bodyPr/>
          <a:lstStyle/>
          <a:p>
            <a:fld id="{37C40BB2-551B-4A90-AAD3-A974D306B8C6}" type="slidenum">
              <a:rPr lang="en-US"/>
              <a:pPr/>
              <a:t>37</a:t>
            </a:fld>
            <a:endParaRPr lang="en-US"/>
          </a:p>
        </p:txBody>
      </p:sp>
      <p:sp>
        <p:nvSpPr>
          <p:cNvPr id="332803" name="Rectangle 2"/>
          <p:cNvSpPr>
            <a:spLocks noGrp="1" noChangeArrowheads="1"/>
          </p:cNvSpPr>
          <p:nvPr>
            <p:ph type="title" idx="4294967295"/>
          </p:nvPr>
        </p:nvSpPr>
        <p:spPr>
          <a:xfrm>
            <a:off x="285720" y="214290"/>
            <a:ext cx="6929486" cy="642942"/>
          </a:xfrm>
        </p:spPr>
        <p:txBody>
          <a:bodyPr/>
          <a:lstStyle/>
          <a:p>
            <a:r>
              <a:rPr lang="en-US" sz="5400" dirty="0">
                <a:solidFill>
                  <a:srgbClr val="C00000"/>
                </a:solidFill>
              </a:rPr>
              <a:t>Shallow</a:t>
            </a:r>
            <a:r>
              <a:rPr lang="en-US" sz="5400" dirty="0"/>
              <a:t> </a:t>
            </a:r>
            <a:r>
              <a:rPr lang="en-US" sz="4800" dirty="0"/>
              <a:t>vs. Deep Copy</a:t>
            </a:r>
            <a:endParaRPr lang="en-US" sz="5400" u="sng" dirty="0">
              <a:solidFill>
                <a:schemeClr val="tx1"/>
              </a:solidFill>
              <a:latin typeface="Book Antiqua" pitchFamily="18" charset="0"/>
            </a:endParaRPr>
          </a:p>
        </p:txBody>
      </p:sp>
      <p:sp>
        <p:nvSpPr>
          <p:cNvPr id="332804" name="Rectangle 3"/>
          <p:cNvSpPr>
            <a:spLocks noChangeArrowheads="1"/>
          </p:cNvSpPr>
          <p:nvPr/>
        </p:nvSpPr>
        <p:spPr bwMode="auto">
          <a:xfrm>
            <a:off x="2343150" y="2312988"/>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5" name="Rectangle 6"/>
          <p:cNvSpPr>
            <a:spLocks noChangeArrowheads="1"/>
          </p:cNvSpPr>
          <p:nvPr/>
        </p:nvSpPr>
        <p:spPr bwMode="auto">
          <a:xfrm>
            <a:off x="2343150" y="2400300"/>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6" name="Rectangle 8"/>
          <p:cNvSpPr>
            <a:spLocks noChangeArrowheads="1"/>
          </p:cNvSpPr>
          <p:nvPr/>
        </p:nvSpPr>
        <p:spPr bwMode="auto">
          <a:xfrm>
            <a:off x="2543175" y="2457450"/>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7" name="Rectangle 10"/>
          <p:cNvSpPr>
            <a:spLocks noChangeArrowheads="1"/>
          </p:cNvSpPr>
          <p:nvPr/>
        </p:nvSpPr>
        <p:spPr bwMode="auto">
          <a:xfrm>
            <a:off x="2543175" y="2457450"/>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9" name="Text Box 11"/>
          <p:cNvSpPr txBox="1">
            <a:spLocks noChangeArrowheads="1"/>
          </p:cNvSpPr>
          <p:nvPr/>
        </p:nvSpPr>
        <p:spPr bwMode="auto">
          <a:xfrm>
            <a:off x="1219200" y="1524000"/>
            <a:ext cx="67056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sp>
        <p:nvSpPr>
          <p:cNvPr id="332810" name="Text Box 12"/>
          <p:cNvSpPr txBox="1">
            <a:spLocks noChangeArrowheads="1"/>
          </p:cNvSpPr>
          <p:nvPr/>
        </p:nvSpPr>
        <p:spPr bwMode="auto">
          <a:xfrm>
            <a:off x="571472" y="1214422"/>
            <a:ext cx="7653334" cy="1169551"/>
          </a:xfrm>
          <a:prstGeom prst="rect">
            <a:avLst/>
          </a:prstGeom>
          <a:noFill/>
          <a:ln w="12700">
            <a:noFill/>
            <a:miter lim="800000"/>
            <a:headEnd type="none" w="sm" len="sm"/>
            <a:tailEnd type="none" w="sm" len="sm"/>
          </a:ln>
        </p:spPr>
        <p:txBody>
          <a:bodyPr wrap="square">
            <a:spAutoFit/>
          </a:bodyPr>
          <a:lstStyle/>
          <a:p>
            <a:pPr>
              <a:spcBef>
                <a:spcPct val="50000"/>
              </a:spcBef>
            </a:pPr>
            <a:r>
              <a:rPr lang="en-US" sz="2800" dirty="0"/>
              <a:t>House </a:t>
            </a:r>
            <a:r>
              <a:rPr lang="en-US" sz="2800" b="1" dirty="0"/>
              <a:t>house1</a:t>
            </a:r>
            <a:r>
              <a:rPr lang="en-US" sz="2800" dirty="0"/>
              <a:t> = new House(1, 1750.50);</a:t>
            </a:r>
          </a:p>
          <a:p>
            <a:pPr>
              <a:spcBef>
                <a:spcPct val="50000"/>
              </a:spcBef>
            </a:pPr>
            <a:r>
              <a:rPr lang="en-US" sz="2800" dirty="0"/>
              <a:t>House </a:t>
            </a:r>
            <a:r>
              <a:rPr lang="en-US" sz="2800" b="1" dirty="0"/>
              <a:t>house2</a:t>
            </a:r>
            <a:r>
              <a:rPr lang="en-US" sz="2800" dirty="0"/>
              <a:t> = (House)house1.</a:t>
            </a:r>
            <a:r>
              <a:rPr lang="en-US" sz="2800" b="1" dirty="0">
                <a:solidFill>
                  <a:srgbClr val="C00000"/>
                </a:solidFill>
              </a:rPr>
              <a:t>clone</a:t>
            </a:r>
            <a:r>
              <a:rPr lang="en-US" sz="2800" dirty="0"/>
              <a:t>();</a:t>
            </a:r>
          </a:p>
        </p:txBody>
      </p:sp>
      <p:pic>
        <p:nvPicPr>
          <p:cNvPr id="2051" name="Picture 3"/>
          <p:cNvPicPr>
            <a:picLocks noChangeAspect="1" noChangeArrowheads="1"/>
          </p:cNvPicPr>
          <p:nvPr/>
        </p:nvPicPr>
        <p:blipFill>
          <a:blip r:embed="rId3" cstate="print"/>
          <a:srcRect/>
          <a:stretch>
            <a:fillRect/>
          </a:stretch>
        </p:blipFill>
        <p:spPr bwMode="auto">
          <a:xfrm>
            <a:off x="2578714" y="2571744"/>
            <a:ext cx="5922376" cy="2286016"/>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2607490" y="4357693"/>
            <a:ext cx="3750460" cy="2500307"/>
          </a:xfrm>
          <a:prstGeom prst="rect">
            <a:avLst/>
          </a:prstGeom>
          <a:noFill/>
          <a:ln w="9525">
            <a:noFill/>
            <a:miter lim="800000"/>
            <a:headEnd/>
            <a:tailEnd/>
          </a:ln>
          <a:effectLst/>
        </p:spPr>
      </p:pic>
      <p:sp>
        <p:nvSpPr>
          <p:cNvPr id="15" name="Rectangle 2"/>
          <p:cNvSpPr>
            <a:spLocks noChangeArrowheads="1"/>
          </p:cNvSpPr>
          <p:nvPr/>
        </p:nvSpPr>
        <p:spPr bwMode="auto">
          <a:xfrm>
            <a:off x="285720" y="3500438"/>
            <a:ext cx="2214578" cy="1533525"/>
          </a:xfrm>
          <a:prstGeom prst="rect">
            <a:avLst/>
          </a:prstGeom>
          <a:noFill/>
          <a:ln w="9525">
            <a:noFill/>
            <a:miter lim="800000"/>
            <a:headEnd/>
            <a:tailEnd/>
          </a:ln>
          <a:effectLst/>
        </p:spPr>
        <p:txBody>
          <a:bodyPr lIns="92075" tIns="46038" rIns="92075" bIns="46038" anchor="ctr"/>
          <a:lstStyle/>
          <a:p>
            <a:pPr algn="ctr"/>
            <a:r>
              <a:rPr lang="en-US" altLang="en-US" sz="4000" b="1" dirty="0">
                <a:solidFill>
                  <a:schemeClr val="tx2"/>
                </a:solidFill>
                <a:effectLst>
                  <a:outerShdw blurRad="38100" dist="38100" dir="2700000" algn="tl">
                    <a:srgbClr val="000000">
                      <a:alpha val="43137"/>
                    </a:srgbClr>
                  </a:outerShdw>
                </a:effectLst>
                <a:latin typeface="+mn-lt"/>
              </a:rPr>
              <a:t>Shallow Copy</a:t>
            </a:r>
            <a:endParaRPr lang="en-US" altLang="en-US" sz="4000" b="1" u="sng" dirty="0">
              <a:effectLst>
                <a:outerShdw blurRad="38100" dist="38100" dir="2700000" algn="tl">
                  <a:srgbClr val="000000">
                    <a:alpha val="43137"/>
                  </a:srgbClr>
                </a:outerShdw>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2810">
                                            <p:txEl>
                                              <p:pRg st="1" end="1"/>
                                            </p:txEl>
                                          </p:spTgt>
                                        </p:tgtEl>
                                        <p:attrNameLst>
                                          <p:attrName>style.visibility</p:attrName>
                                        </p:attrNameLst>
                                      </p:cBhvr>
                                      <p:to>
                                        <p:strVal val="visible"/>
                                      </p:to>
                                    </p:set>
                                    <p:animEffect transition="in" filter="blinds(horizontal)">
                                      <p:cBhvr>
                                        <p:cTn id="7" dur="500"/>
                                        <p:tgtEl>
                                          <p:spTgt spid="3328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linds(horizont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p:cNvSpPr>
            <a:spLocks noGrp="1"/>
          </p:cNvSpPr>
          <p:nvPr>
            <p:ph type="sldNum" sz="quarter" idx="4294967295"/>
          </p:nvPr>
        </p:nvSpPr>
        <p:spPr>
          <a:xfrm>
            <a:off x="6553200" y="6399213"/>
            <a:ext cx="1905000" cy="457200"/>
          </a:xfrm>
          <a:prstGeom prst="rect">
            <a:avLst/>
          </a:prstGeom>
        </p:spPr>
        <p:txBody>
          <a:bodyPr/>
          <a:lstStyle/>
          <a:p>
            <a:fld id="{37C40BB2-551B-4A90-AAD3-A974D306B8C6}" type="slidenum">
              <a:rPr lang="en-US"/>
              <a:pPr/>
              <a:t>38</a:t>
            </a:fld>
            <a:endParaRPr lang="en-US"/>
          </a:p>
        </p:txBody>
      </p:sp>
      <p:sp>
        <p:nvSpPr>
          <p:cNvPr id="332803" name="Rectangle 2"/>
          <p:cNvSpPr>
            <a:spLocks noGrp="1" noChangeArrowheads="1"/>
          </p:cNvSpPr>
          <p:nvPr>
            <p:ph type="title" idx="4294967295"/>
          </p:nvPr>
        </p:nvSpPr>
        <p:spPr>
          <a:xfrm>
            <a:off x="285720" y="214290"/>
            <a:ext cx="6929486" cy="642942"/>
          </a:xfrm>
        </p:spPr>
        <p:txBody>
          <a:bodyPr/>
          <a:lstStyle/>
          <a:p>
            <a:r>
              <a:rPr lang="en-US" sz="4800" dirty="0"/>
              <a:t>Shallow </a:t>
            </a:r>
            <a:r>
              <a:rPr lang="en-US" sz="5400" dirty="0"/>
              <a:t>vs. </a:t>
            </a:r>
            <a:r>
              <a:rPr lang="en-US" sz="5400" dirty="0">
                <a:solidFill>
                  <a:srgbClr val="C00000"/>
                </a:solidFill>
              </a:rPr>
              <a:t>Deep</a:t>
            </a:r>
            <a:r>
              <a:rPr lang="en-US" sz="5400" dirty="0"/>
              <a:t> Copy</a:t>
            </a:r>
            <a:endParaRPr lang="en-US" sz="5400" u="sng" dirty="0">
              <a:solidFill>
                <a:schemeClr val="tx1"/>
              </a:solidFill>
              <a:latin typeface="Book Antiqua" pitchFamily="18" charset="0"/>
            </a:endParaRPr>
          </a:p>
        </p:txBody>
      </p:sp>
      <p:sp>
        <p:nvSpPr>
          <p:cNvPr id="332804" name="Rectangle 3"/>
          <p:cNvSpPr>
            <a:spLocks noChangeArrowheads="1"/>
          </p:cNvSpPr>
          <p:nvPr/>
        </p:nvSpPr>
        <p:spPr bwMode="auto">
          <a:xfrm>
            <a:off x="2343150" y="2312988"/>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5" name="Rectangle 6"/>
          <p:cNvSpPr>
            <a:spLocks noChangeArrowheads="1"/>
          </p:cNvSpPr>
          <p:nvPr/>
        </p:nvSpPr>
        <p:spPr bwMode="auto">
          <a:xfrm>
            <a:off x="2343150" y="2400300"/>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6" name="Rectangle 8"/>
          <p:cNvSpPr>
            <a:spLocks noChangeArrowheads="1"/>
          </p:cNvSpPr>
          <p:nvPr/>
        </p:nvSpPr>
        <p:spPr bwMode="auto">
          <a:xfrm>
            <a:off x="2543175" y="2457450"/>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7" name="Rectangle 10"/>
          <p:cNvSpPr>
            <a:spLocks noChangeArrowheads="1"/>
          </p:cNvSpPr>
          <p:nvPr/>
        </p:nvSpPr>
        <p:spPr bwMode="auto">
          <a:xfrm>
            <a:off x="2543175" y="2457450"/>
            <a:ext cx="9144000" cy="0"/>
          </a:xfrm>
          <a:prstGeom prst="rect">
            <a:avLst/>
          </a:prstGeom>
          <a:noFill/>
          <a:ln w="12700">
            <a:noFill/>
            <a:miter lim="800000"/>
            <a:headEnd type="none" w="sm" len="sm"/>
            <a:tailEnd type="none" w="sm" len="sm"/>
          </a:ln>
        </p:spPr>
        <p:txBody>
          <a:bodyPr>
            <a:spAutoFit/>
          </a:bodyPr>
          <a:lstStyle/>
          <a:p>
            <a:endParaRPr lang="en-US"/>
          </a:p>
        </p:txBody>
      </p:sp>
      <p:sp>
        <p:nvSpPr>
          <p:cNvPr id="332809" name="Text Box 11"/>
          <p:cNvSpPr txBox="1">
            <a:spLocks noChangeArrowheads="1"/>
          </p:cNvSpPr>
          <p:nvPr/>
        </p:nvSpPr>
        <p:spPr bwMode="auto">
          <a:xfrm>
            <a:off x="1219200" y="1524000"/>
            <a:ext cx="6705600" cy="457200"/>
          </a:xfrm>
          <a:prstGeom prst="rect">
            <a:avLst/>
          </a:prstGeom>
          <a:noFill/>
          <a:ln w="12700">
            <a:noFill/>
            <a:miter lim="800000"/>
            <a:headEnd type="none" w="sm" len="sm"/>
            <a:tailEnd type="none" w="sm" len="sm"/>
          </a:ln>
        </p:spPr>
        <p:txBody>
          <a:bodyPr>
            <a:spAutoFit/>
          </a:bodyPr>
          <a:lstStyle/>
          <a:p>
            <a:pPr>
              <a:spcBef>
                <a:spcPct val="50000"/>
              </a:spcBef>
            </a:pPr>
            <a:endParaRPr lang="en-US"/>
          </a:p>
        </p:txBody>
      </p:sp>
      <p:sp>
        <p:nvSpPr>
          <p:cNvPr id="13" name="Rectangle 2"/>
          <p:cNvSpPr>
            <a:spLocks noChangeArrowheads="1"/>
          </p:cNvSpPr>
          <p:nvPr/>
        </p:nvSpPr>
        <p:spPr bwMode="auto">
          <a:xfrm>
            <a:off x="0" y="3500438"/>
            <a:ext cx="1785918" cy="1295400"/>
          </a:xfrm>
          <a:prstGeom prst="rect">
            <a:avLst/>
          </a:prstGeom>
          <a:noFill/>
          <a:ln w="9525">
            <a:noFill/>
            <a:miter lim="800000"/>
            <a:headEnd/>
            <a:tailEnd/>
          </a:ln>
          <a:effectLst/>
        </p:spPr>
        <p:txBody>
          <a:bodyPr lIns="92075" tIns="46038" rIns="92075" bIns="46038" anchor="ctr"/>
          <a:lstStyle/>
          <a:p>
            <a:pPr algn="ctr"/>
            <a:r>
              <a:rPr lang="en-US" altLang="en-US" sz="4000" b="1" dirty="0">
                <a:solidFill>
                  <a:schemeClr val="tx2"/>
                </a:solidFill>
                <a:effectLst>
                  <a:outerShdw blurRad="38100" dist="38100" dir="2700000" algn="tl">
                    <a:srgbClr val="000000">
                      <a:alpha val="43137"/>
                    </a:srgbClr>
                  </a:outerShdw>
                </a:effectLst>
                <a:latin typeface="+mn-lt"/>
              </a:rPr>
              <a:t>Deep Copy</a:t>
            </a:r>
            <a:endParaRPr lang="en-US" altLang="en-US" sz="4000" b="1" u="sng" dirty="0">
              <a:effectLst>
                <a:outerShdw blurRad="38100" dist="38100" dir="2700000" algn="tl">
                  <a:srgbClr val="000000">
                    <a:alpha val="43137"/>
                  </a:srgbClr>
                </a:outerShdw>
              </a:effectLst>
              <a:latin typeface="+mn-lt"/>
            </a:endParaRPr>
          </a:p>
        </p:txBody>
      </p:sp>
      <p:pic>
        <p:nvPicPr>
          <p:cNvPr id="3074" name="Picture 2"/>
          <p:cNvPicPr>
            <a:picLocks noChangeAspect="1" noChangeArrowheads="1"/>
          </p:cNvPicPr>
          <p:nvPr/>
        </p:nvPicPr>
        <p:blipFill>
          <a:blip r:embed="rId3" cstate="print"/>
          <a:srcRect/>
          <a:stretch>
            <a:fillRect/>
          </a:stretch>
        </p:blipFill>
        <p:spPr bwMode="auto">
          <a:xfrm>
            <a:off x="1714480" y="1268759"/>
            <a:ext cx="7105992" cy="521106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4294967295"/>
          </p:nvPr>
        </p:nvSpPr>
        <p:spPr>
          <a:xfrm>
            <a:off x="6553200" y="6399213"/>
            <a:ext cx="1905000" cy="457200"/>
          </a:xfrm>
          <a:prstGeom prst="rect">
            <a:avLst/>
          </a:prstGeom>
        </p:spPr>
        <p:txBody>
          <a:bodyPr/>
          <a:lstStyle/>
          <a:p>
            <a:fld id="{E64E915A-7E22-4DE3-8440-A5B333657A2A}" type="slidenum">
              <a:rPr lang="en-US"/>
              <a:pPr/>
              <a:t>39</a:t>
            </a:fld>
            <a:endParaRPr lang="en-US"/>
          </a:p>
        </p:txBody>
      </p:sp>
      <p:sp>
        <p:nvSpPr>
          <p:cNvPr id="334851" name="Rectangle 2"/>
          <p:cNvSpPr>
            <a:spLocks noGrp="1" noChangeArrowheads="1"/>
          </p:cNvSpPr>
          <p:nvPr>
            <p:ph type="title" idx="4294967295"/>
          </p:nvPr>
        </p:nvSpPr>
        <p:spPr>
          <a:xfrm>
            <a:off x="285720" y="214290"/>
            <a:ext cx="7772400" cy="785818"/>
          </a:xfrm>
        </p:spPr>
        <p:txBody>
          <a:bodyPr/>
          <a:lstStyle/>
          <a:p>
            <a:r>
              <a:rPr lang="en-US" sz="4800" dirty="0">
                <a:solidFill>
                  <a:srgbClr val="C00000"/>
                </a:solidFill>
              </a:rPr>
              <a:t>Interfaces</a:t>
            </a:r>
            <a:r>
              <a:rPr lang="en-US" sz="4800" dirty="0"/>
              <a:t> vs. </a:t>
            </a:r>
            <a:r>
              <a:rPr lang="en-US" sz="4800" dirty="0">
                <a:solidFill>
                  <a:srgbClr val="C00000"/>
                </a:solidFill>
              </a:rPr>
              <a:t>Abstract</a:t>
            </a:r>
            <a:r>
              <a:rPr lang="en-US" sz="4800" dirty="0"/>
              <a:t> Classes</a:t>
            </a:r>
            <a:endParaRPr lang="en-US" sz="4800" b="1" dirty="0">
              <a:latin typeface="Courier" charset="0"/>
            </a:endParaRPr>
          </a:p>
        </p:txBody>
      </p:sp>
      <p:sp>
        <p:nvSpPr>
          <p:cNvPr id="334852" name="Rectangle 3"/>
          <p:cNvSpPr>
            <a:spLocks noGrp="1" noChangeArrowheads="1"/>
          </p:cNvSpPr>
          <p:nvPr>
            <p:ph type="body" idx="4294967295"/>
          </p:nvPr>
        </p:nvSpPr>
        <p:spPr>
          <a:xfrm>
            <a:off x="228600" y="1143000"/>
            <a:ext cx="8686800" cy="2286000"/>
          </a:xfrm>
        </p:spPr>
        <p:txBody>
          <a:bodyPr/>
          <a:lstStyle/>
          <a:p>
            <a:pPr marL="114300" lvl="1" indent="0">
              <a:lnSpc>
                <a:spcPct val="90000"/>
              </a:lnSpc>
              <a:spcAft>
                <a:spcPts val="1200"/>
              </a:spcAft>
              <a:buFont typeface="Wingdings" pitchFamily="2" charset="2"/>
              <a:buChar char="v"/>
            </a:pPr>
            <a:r>
              <a:rPr lang="en-US" dirty="0"/>
              <a:t> In an </a:t>
            </a:r>
            <a:r>
              <a:rPr lang="en-US" b="1" dirty="0">
                <a:solidFill>
                  <a:srgbClr val="C00000"/>
                </a:solidFill>
              </a:rPr>
              <a:t>interface</a:t>
            </a:r>
            <a:r>
              <a:rPr lang="en-US" dirty="0"/>
              <a:t>, the data must be </a:t>
            </a:r>
            <a:r>
              <a:rPr lang="en-US" b="1" dirty="0"/>
              <a:t>constants</a:t>
            </a:r>
            <a:r>
              <a:rPr lang="en-US" dirty="0"/>
              <a:t>; an </a:t>
            </a:r>
            <a:r>
              <a:rPr lang="en-US" b="1" dirty="0">
                <a:solidFill>
                  <a:srgbClr val="C00000"/>
                </a:solidFill>
              </a:rPr>
              <a:t>abstract</a:t>
            </a:r>
            <a:r>
              <a:rPr lang="en-US" dirty="0"/>
              <a:t> class can have all types of data.</a:t>
            </a:r>
          </a:p>
          <a:p>
            <a:pPr marL="114300" lvl="1" indent="0">
              <a:lnSpc>
                <a:spcPct val="90000"/>
              </a:lnSpc>
              <a:spcAft>
                <a:spcPts val="1200"/>
              </a:spcAft>
              <a:buFont typeface="Wingdings" pitchFamily="2" charset="2"/>
              <a:buChar char="v"/>
            </a:pPr>
            <a:r>
              <a:rPr lang="en-US" dirty="0"/>
              <a:t> Each method in an </a:t>
            </a:r>
            <a:r>
              <a:rPr lang="en-US" b="1" dirty="0">
                <a:solidFill>
                  <a:srgbClr val="C00000"/>
                </a:solidFill>
              </a:rPr>
              <a:t>interface</a:t>
            </a:r>
            <a:r>
              <a:rPr lang="en-US" dirty="0"/>
              <a:t> has only a signature without implementation; an </a:t>
            </a:r>
            <a:r>
              <a:rPr lang="en-US" b="1" dirty="0">
                <a:solidFill>
                  <a:srgbClr val="C00000"/>
                </a:solidFill>
              </a:rPr>
              <a:t>abstract</a:t>
            </a:r>
            <a:r>
              <a:rPr lang="en-US" dirty="0"/>
              <a:t> class can have concrete methods.</a:t>
            </a:r>
          </a:p>
        </p:txBody>
      </p:sp>
      <p:sp>
        <p:nvSpPr>
          <p:cNvPr id="334853" name="Rectangle 4"/>
          <p:cNvSpPr>
            <a:spLocks noChangeArrowheads="1"/>
          </p:cNvSpPr>
          <p:nvPr/>
        </p:nvSpPr>
        <p:spPr bwMode="auto">
          <a:xfrm>
            <a:off x="0" y="25463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334876" name="Rectangle 82"/>
          <p:cNvSpPr>
            <a:spLocks noChangeArrowheads="1"/>
          </p:cNvSpPr>
          <p:nvPr/>
        </p:nvSpPr>
        <p:spPr bwMode="auto">
          <a:xfrm>
            <a:off x="0" y="4311650"/>
            <a:ext cx="9144000" cy="0"/>
          </a:xfrm>
          <a:prstGeom prst="rect">
            <a:avLst/>
          </a:prstGeom>
          <a:noFill/>
          <a:ln w="12700">
            <a:noFill/>
            <a:miter lim="800000"/>
            <a:headEnd type="none" w="sm" len="sm"/>
            <a:tailEnd type="none" w="sm" len="sm"/>
          </a:ln>
        </p:spPr>
        <p:txBody>
          <a:bodyPr wrap="none" anchor="ctr">
            <a:spAutoFit/>
          </a:bodyPr>
          <a:lstStyle/>
          <a:p>
            <a:pPr>
              <a:tabLst>
                <a:tab pos="2286000" algn="l"/>
                <a:tab pos="3886200" algn="l"/>
              </a:tabLst>
            </a:pPr>
            <a:endParaRPr lang="en-US"/>
          </a:p>
        </p:txBody>
      </p:sp>
      <p:pic>
        <p:nvPicPr>
          <p:cNvPr id="54273" name="Picture 1"/>
          <p:cNvPicPr>
            <a:picLocks noChangeAspect="1" noChangeArrowheads="1"/>
          </p:cNvPicPr>
          <p:nvPr/>
        </p:nvPicPr>
        <p:blipFill>
          <a:blip r:embed="rId3" cstate="print"/>
          <a:srcRect/>
          <a:stretch>
            <a:fillRect/>
          </a:stretch>
        </p:blipFill>
        <p:spPr bwMode="auto">
          <a:xfrm>
            <a:off x="285720" y="3457595"/>
            <a:ext cx="8791575" cy="28289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2"/>
          <p:cNvSpPr>
            <a:spLocks noGrp="1"/>
          </p:cNvSpPr>
          <p:nvPr>
            <p:ph type="sldNum" sz="quarter" idx="4294967295"/>
          </p:nvPr>
        </p:nvSpPr>
        <p:spPr>
          <a:xfrm>
            <a:off x="8472510" y="6502421"/>
            <a:ext cx="671490" cy="355579"/>
          </a:xfrm>
          <a:prstGeom prst="rect">
            <a:avLst/>
          </a:prstGeom>
        </p:spPr>
        <p:txBody>
          <a:bodyPr/>
          <a:lstStyle/>
          <a:p>
            <a:fld id="{2E582B30-A7A9-4F25-893E-3A145A82671A}" type="slidenum">
              <a:rPr lang="en-US"/>
              <a:pPr/>
              <a:t>4</a:t>
            </a:fld>
            <a:endParaRPr lang="en-US" dirty="0"/>
          </a:p>
        </p:txBody>
      </p:sp>
      <p:sp>
        <p:nvSpPr>
          <p:cNvPr id="299011" name="Rectangle 9"/>
          <p:cNvSpPr>
            <a:spLocks noChangeArrowheads="1"/>
          </p:cNvSpPr>
          <p:nvPr/>
        </p:nvSpPr>
        <p:spPr bwMode="auto">
          <a:xfrm>
            <a:off x="0" y="14636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9012" name="Rectangle 11"/>
          <p:cNvSpPr>
            <a:spLocks noChangeArrowheads="1"/>
          </p:cNvSpPr>
          <p:nvPr/>
        </p:nvSpPr>
        <p:spPr bwMode="auto">
          <a:xfrm>
            <a:off x="0" y="1463675"/>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9013" name="Rectangle 16"/>
          <p:cNvSpPr>
            <a:spLocks noChangeArrowheads="1"/>
          </p:cNvSpPr>
          <p:nvPr/>
        </p:nvSpPr>
        <p:spPr bwMode="auto">
          <a:xfrm>
            <a:off x="0" y="14335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9014" name="Rectangle 18"/>
          <p:cNvSpPr>
            <a:spLocks noGrp="1" noChangeArrowheads="1"/>
          </p:cNvSpPr>
          <p:nvPr>
            <p:ph type="title" idx="4294967295"/>
          </p:nvPr>
        </p:nvSpPr>
        <p:spPr>
          <a:xfrm>
            <a:off x="319118" y="44624"/>
            <a:ext cx="8610600" cy="633394"/>
          </a:xfrm>
          <a:noFill/>
        </p:spPr>
        <p:txBody>
          <a:bodyPr/>
          <a:lstStyle/>
          <a:p>
            <a:r>
              <a:rPr lang="en-US" sz="4000" dirty="0">
                <a:solidFill>
                  <a:srgbClr val="C00000"/>
                </a:solidFill>
              </a:rPr>
              <a:t>abstract</a:t>
            </a:r>
            <a:r>
              <a:rPr lang="en-US" sz="4000" dirty="0"/>
              <a:t> Classes and </a:t>
            </a:r>
            <a:r>
              <a:rPr lang="en-US" sz="4000" dirty="0">
                <a:solidFill>
                  <a:srgbClr val="C00000"/>
                </a:solidFill>
              </a:rPr>
              <a:t>abstract</a:t>
            </a:r>
            <a:r>
              <a:rPr lang="en-US" sz="4000" dirty="0"/>
              <a:t> Methods</a:t>
            </a:r>
          </a:p>
        </p:txBody>
      </p:sp>
      <p:sp>
        <p:nvSpPr>
          <p:cNvPr id="299020" name="Rectangle 25"/>
          <p:cNvSpPr>
            <a:spLocks noChangeArrowheads="1"/>
          </p:cNvSpPr>
          <p:nvPr/>
        </p:nvSpPr>
        <p:spPr bwMode="auto">
          <a:xfrm>
            <a:off x="0" y="1152525"/>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10" name="Picture 19"/>
          <p:cNvPicPr>
            <a:picLocks noChangeAspect="1" noChangeArrowheads="1"/>
          </p:cNvPicPr>
          <p:nvPr/>
        </p:nvPicPr>
        <p:blipFill>
          <a:blip r:embed="rId2" cstate="print"/>
          <a:srcRect/>
          <a:stretch>
            <a:fillRect/>
          </a:stretch>
        </p:blipFill>
        <p:spPr bwMode="auto">
          <a:xfrm>
            <a:off x="850971" y="692696"/>
            <a:ext cx="8017454" cy="6165305"/>
          </a:xfrm>
          <a:prstGeom prst="rect">
            <a:avLst/>
          </a:prstGeom>
          <a:noFill/>
          <a:ln w="12700">
            <a:noFill/>
            <a:miter lim="800000"/>
            <a:headEnd type="none" w="sm" len="sm"/>
            <a:tailEnd type="none" w="sm" len="sm"/>
          </a:ln>
        </p:spPr>
      </p:pic>
      <p:sp>
        <p:nvSpPr>
          <p:cNvPr id="2" name="Oval 1"/>
          <p:cNvSpPr/>
          <p:nvPr/>
        </p:nvSpPr>
        <p:spPr>
          <a:xfrm>
            <a:off x="6228184" y="692696"/>
            <a:ext cx="2304256" cy="360040"/>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43608" y="3429000"/>
            <a:ext cx="1584176" cy="504056"/>
          </a:xfrm>
          <a:prstGeom prst="ellipse">
            <a:avLst/>
          </a:prstGeom>
          <a:noFill/>
          <a:ln w="158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4294967295"/>
          </p:nvPr>
        </p:nvSpPr>
        <p:spPr>
          <a:xfrm>
            <a:off x="6553200" y="6399213"/>
            <a:ext cx="1905000" cy="457200"/>
          </a:xfrm>
          <a:prstGeom prst="rect">
            <a:avLst/>
          </a:prstGeom>
        </p:spPr>
        <p:txBody>
          <a:bodyPr/>
          <a:lstStyle/>
          <a:p>
            <a:fld id="{45692769-0DAB-476F-B6F8-EA9E669C248C}" type="slidenum">
              <a:rPr lang="en-US"/>
              <a:pPr/>
              <a:t>40</a:t>
            </a:fld>
            <a:endParaRPr lang="en-US"/>
          </a:p>
        </p:txBody>
      </p:sp>
      <p:sp>
        <p:nvSpPr>
          <p:cNvPr id="335875" name="Rectangle 2"/>
          <p:cNvSpPr>
            <a:spLocks noGrp="1" noChangeArrowheads="1"/>
          </p:cNvSpPr>
          <p:nvPr>
            <p:ph type="title" idx="4294967295"/>
          </p:nvPr>
        </p:nvSpPr>
        <p:spPr>
          <a:xfrm>
            <a:off x="228600" y="319070"/>
            <a:ext cx="8763000" cy="609600"/>
          </a:xfrm>
        </p:spPr>
        <p:txBody>
          <a:bodyPr/>
          <a:lstStyle/>
          <a:p>
            <a:r>
              <a:rPr lang="en-US" dirty="0">
                <a:solidFill>
                  <a:srgbClr val="C00000"/>
                </a:solidFill>
              </a:rPr>
              <a:t>Interfaces</a:t>
            </a:r>
            <a:r>
              <a:rPr lang="en-US" dirty="0"/>
              <a:t> vs. </a:t>
            </a:r>
            <a:r>
              <a:rPr lang="en-US" dirty="0">
                <a:solidFill>
                  <a:srgbClr val="C00000"/>
                </a:solidFill>
              </a:rPr>
              <a:t>Abstract</a:t>
            </a:r>
            <a:r>
              <a:rPr lang="en-US" dirty="0"/>
              <a:t> Classes </a:t>
            </a:r>
            <a:r>
              <a:rPr lang="en-US" sz="3200" dirty="0"/>
              <a:t>cont.</a:t>
            </a:r>
            <a:endParaRPr lang="en-US" sz="3200" b="1" dirty="0">
              <a:latin typeface="Courier" charset="0"/>
            </a:endParaRPr>
          </a:p>
        </p:txBody>
      </p:sp>
      <p:sp>
        <p:nvSpPr>
          <p:cNvPr id="335876" name="Rectangle 3"/>
          <p:cNvSpPr>
            <a:spLocks noChangeArrowheads="1"/>
          </p:cNvSpPr>
          <p:nvPr/>
        </p:nvSpPr>
        <p:spPr bwMode="auto">
          <a:xfrm>
            <a:off x="2514600" y="2655888"/>
            <a:ext cx="9144000" cy="0"/>
          </a:xfrm>
          <a:prstGeom prst="rect">
            <a:avLst/>
          </a:prstGeom>
          <a:noFill/>
          <a:ln w="12700">
            <a:noFill/>
            <a:miter lim="800000"/>
            <a:headEnd type="none" w="sm" len="sm"/>
            <a:tailEnd type="none" w="sm" len="sm"/>
          </a:ln>
        </p:spPr>
        <p:txBody>
          <a:bodyPr>
            <a:spAutoFit/>
          </a:bodyPr>
          <a:lstStyle/>
          <a:p>
            <a:endParaRPr lang="en-US"/>
          </a:p>
        </p:txBody>
      </p:sp>
      <p:sp>
        <p:nvSpPr>
          <p:cNvPr id="335879" name="Rectangle 7"/>
          <p:cNvSpPr>
            <a:spLocks noChangeArrowheads="1"/>
          </p:cNvSpPr>
          <p:nvPr/>
        </p:nvSpPr>
        <p:spPr bwMode="auto">
          <a:xfrm>
            <a:off x="90518" y="1196752"/>
            <a:ext cx="8839200" cy="4824536"/>
          </a:xfrm>
          <a:prstGeom prst="rect">
            <a:avLst/>
          </a:prstGeom>
          <a:noFill/>
          <a:ln w="9525">
            <a:noFill/>
            <a:miter lim="800000"/>
            <a:headEnd/>
            <a:tailEnd/>
          </a:ln>
        </p:spPr>
        <p:txBody>
          <a:bodyPr lIns="92075" tIns="46038" rIns="92075" bIns="46038"/>
          <a:lstStyle/>
          <a:p>
            <a:pPr marL="114300" lvl="1">
              <a:spcBef>
                <a:spcPct val="20000"/>
              </a:spcBef>
              <a:spcAft>
                <a:spcPts val="1200"/>
              </a:spcAft>
              <a:buClr>
                <a:schemeClr val="tx1"/>
              </a:buClr>
              <a:buFont typeface="Wingdings" pitchFamily="2" charset="2"/>
              <a:buChar char="v"/>
            </a:pPr>
            <a:r>
              <a:rPr lang="en-US" sz="2800" dirty="0">
                <a:latin typeface="+mn-lt"/>
                <a:cs typeface="Courier New" pitchFamily="49" charset="0"/>
              </a:rPr>
              <a:t> All classes share a single root, the </a:t>
            </a:r>
            <a:r>
              <a:rPr lang="en-US" sz="2800" b="1" dirty="0">
                <a:solidFill>
                  <a:srgbClr val="C00000"/>
                </a:solidFill>
                <a:latin typeface="+mn-lt"/>
                <a:cs typeface="Courier New" pitchFamily="49" charset="0"/>
              </a:rPr>
              <a:t>Object</a:t>
            </a:r>
            <a:r>
              <a:rPr lang="en-US" sz="2800" dirty="0">
                <a:latin typeface="+mn-lt"/>
                <a:cs typeface="Courier New" pitchFamily="49" charset="0"/>
              </a:rPr>
              <a:t> class, but there is no single root for interfaces. </a:t>
            </a:r>
          </a:p>
          <a:p>
            <a:pPr marL="114300" lvl="1">
              <a:spcBef>
                <a:spcPct val="20000"/>
              </a:spcBef>
              <a:spcAft>
                <a:spcPts val="1200"/>
              </a:spcAft>
              <a:buClr>
                <a:schemeClr val="tx1"/>
              </a:buClr>
              <a:buFont typeface="Wingdings" pitchFamily="2" charset="2"/>
              <a:buChar char="v"/>
            </a:pPr>
            <a:r>
              <a:rPr lang="en-US" sz="2800" dirty="0">
                <a:latin typeface="+mn-lt"/>
                <a:cs typeface="Courier New" pitchFamily="49" charset="0"/>
              </a:rPr>
              <a:t> Like a </a:t>
            </a:r>
            <a:r>
              <a:rPr lang="en-US" sz="2800" b="1" dirty="0">
                <a:latin typeface="+mn-lt"/>
                <a:cs typeface="Courier New" pitchFamily="49" charset="0"/>
              </a:rPr>
              <a:t>class</a:t>
            </a:r>
            <a:r>
              <a:rPr lang="en-US" sz="2800" dirty="0">
                <a:latin typeface="+mn-lt"/>
                <a:cs typeface="Courier New" pitchFamily="49" charset="0"/>
              </a:rPr>
              <a:t>, an </a:t>
            </a:r>
            <a:r>
              <a:rPr lang="en-US" sz="2800" b="1" dirty="0">
                <a:latin typeface="+mn-lt"/>
                <a:cs typeface="Courier New" pitchFamily="49" charset="0"/>
              </a:rPr>
              <a:t>interface</a:t>
            </a:r>
            <a:r>
              <a:rPr lang="en-US" sz="2800" dirty="0">
                <a:latin typeface="+mn-lt"/>
                <a:cs typeface="Courier New" pitchFamily="49" charset="0"/>
              </a:rPr>
              <a:t> also defines a type. A variable of an </a:t>
            </a:r>
            <a:r>
              <a:rPr lang="en-US" sz="2800" b="1" dirty="0">
                <a:latin typeface="+mn-lt"/>
                <a:cs typeface="Courier New" pitchFamily="49" charset="0"/>
              </a:rPr>
              <a:t>interface</a:t>
            </a:r>
            <a:r>
              <a:rPr lang="en-US" sz="2800" dirty="0">
                <a:latin typeface="+mn-lt"/>
                <a:cs typeface="Courier New" pitchFamily="49" charset="0"/>
              </a:rPr>
              <a:t> type can reference any instance of the class that implements the </a:t>
            </a:r>
            <a:r>
              <a:rPr lang="en-US" sz="2800" b="1" dirty="0">
                <a:latin typeface="+mn-lt"/>
                <a:cs typeface="Courier New" pitchFamily="49" charset="0"/>
              </a:rPr>
              <a:t>interface</a:t>
            </a:r>
            <a:r>
              <a:rPr lang="en-US" sz="2800" dirty="0">
                <a:latin typeface="+mn-lt"/>
                <a:cs typeface="Courier New" pitchFamily="49" charset="0"/>
              </a:rPr>
              <a:t>. </a:t>
            </a:r>
          </a:p>
          <a:p>
            <a:pPr marL="114300" lvl="1">
              <a:spcBef>
                <a:spcPct val="20000"/>
              </a:spcBef>
              <a:spcAft>
                <a:spcPts val="1200"/>
              </a:spcAft>
              <a:buClr>
                <a:schemeClr val="tx1"/>
              </a:buClr>
              <a:buFont typeface="Wingdings" pitchFamily="2" charset="2"/>
              <a:buChar char="v"/>
            </a:pPr>
            <a:r>
              <a:rPr lang="en-US" sz="2800" dirty="0">
                <a:latin typeface="+mn-lt"/>
                <a:cs typeface="Courier New" pitchFamily="49" charset="0"/>
              </a:rPr>
              <a:t> If a </a:t>
            </a:r>
            <a:r>
              <a:rPr lang="en-US" sz="2800" b="1" dirty="0">
                <a:latin typeface="+mn-lt"/>
                <a:cs typeface="Courier New" pitchFamily="49" charset="0"/>
              </a:rPr>
              <a:t>class</a:t>
            </a:r>
            <a:r>
              <a:rPr lang="en-US" sz="2800" dirty="0">
                <a:latin typeface="+mn-lt"/>
                <a:cs typeface="Courier New" pitchFamily="49" charset="0"/>
              </a:rPr>
              <a:t> extends an </a:t>
            </a:r>
            <a:r>
              <a:rPr lang="en-US" sz="2800" b="1" dirty="0">
                <a:latin typeface="+mn-lt"/>
                <a:cs typeface="Courier New" pitchFamily="49" charset="0"/>
              </a:rPr>
              <a:t>interface</a:t>
            </a:r>
            <a:r>
              <a:rPr lang="en-US" sz="2800" dirty="0">
                <a:latin typeface="+mn-lt"/>
                <a:cs typeface="Courier New" pitchFamily="49" charset="0"/>
              </a:rPr>
              <a:t>, this interface plays the same role as a superclass. </a:t>
            </a:r>
          </a:p>
          <a:p>
            <a:pPr marL="114300" lvl="1">
              <a:spcBef>
                <a:spcPct val="20000"/>
              </a:spcBef>
              <a:spcAft>
                <a:spcPts val="1200"/>
              </a:spcAft>
              <a:buClr>
                <a:schemeClr val="tx1"/>
              </a:buClr>
              <a:buFont typeface="Wingdings" pitchFamily="2" charset="2"/>
              <a:buChar char="v"/>
            </a:pPr>
            <a:r>
              <a:rPr lang="en-US" sz="2800" dirty="0">
                <a:latin typeface="+mn-lt"/>
                <a:cs typeface="Courier New" pitchFamily="49" charset="0"/>
              </a:rPr>
              <a:t> You can use an </a:t>
            </a:r>
            <a:r>
              <a:rPr lang="en-US" sz="2800" b="1" dirty="0">
                <a:latin typeface="+mn-lt"/>
                <a:cs typeface="Courier New" pitchFamily="49" charset="0"/>
              </a:rPr>
              <a:t>interface</a:t>
            </a:r>
            <a:r>
              <a:rPr lang="en-US" sz="2800" dirty="0">
                <a:latin typeface="+mn-lt"/>
                <a:cs typeface="Courier New" pitchFamily="49" charset="0"/>
              </a:rPr>
              <a:t> as a data type and cast a variable of an </a:t>
            </a:r>
            <a:r>
              <a:rPr lang="en-US" sz="2800" b="1" dirty="0">
                <a:latin typeface="+mn-lt"/>
                <a:cs typeface="Courier New" pitchFamily="49" charset="0"/>
              </a:rPr>
              <a:t>interface</a:t>
            </a:r>
            <a:r>
              <a:rPr lang="en-US" sz="2800" dirty="0">
                <a:latin typeface="+mn-lt"/>
                <a:cs typeface="Courier New" pitchFamily="49" charset="0"/>
              </a:rPr>
              <a:t> type to its subclass, and vice versa.</a:t>
            </a:r>
            <a:r>
              <a:rPr lang="en-US" sz="2800" dirty="0">
                <a:latin typeface="+mn-lt"/>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4294967295"/>
          </p:nvPr>
        </p:nvSpPr>
        <p:spPr>
          <a:xfrm>
            <a:off x="6553200" y="6399213"/>
            <a:ext cx="1905000" cy="457200"/>
          </a:xfrm>
          <a:prstGeom prst="rect">
            <a:avLst/>
          </a:prstGeom>
        </p:spPr>
        <p:txBody>
          <a:bodyPr/>
          <a:lstStyle/>
          <a:p>
            <a:fld id="{45692769-0DAB-476F-B6F8-EA9E669C248C}" type="slidenum">
              <a:rPr lang="en-US"/>
              <a:pPr/>
              <a:t>41</a:t>
            </a:fld>
            <a:endParaRPr lang="en-US"/>
          </a:p>
        </p:txBody>
      </p:sp>
      <p:sp>
        <p:nvSpPr>
          <p:cNvPr id="335875" name="Rectangle 2"/>
          <p:cNvSpPr>
            <a:spLocks noGrp="1" noChangeArrowheads="1"/>
          </p:cNvSpPr>
          <p:nvPr>
            <p:ph type="title" idx="4294967295"/>
          </p:nvPr>
        </p:nvSpPr>
        <p:spPr>
          <a:xfrm>
            <a:off x="228600" y="319070"/>
            <a:ext cx="8763000" cy="609600"/>
          </a:xfrm>
        </p:spPr>
        <p:txBody>
          <a:bodyPr/>
          <a:lstStyle/>
          <a:p>
            <a:r>
              <a:rPr lang="en-US" sz="5400" dirty="0">
                <a:solidFill>
                  <a:srgbClr val="C00000"/>
                </a:solidFill>
              </a:rPr>
              <a:t>instanceof</a:t>
            </a:r>
            <a:endParaRPr lang="en-US" sz="3200" b="1" dirty="0">
              <a:latin typeface="Courier" charset="0"/>
            </a:endParaRPr>
          </a:p>
        </p:txBody>
      </p:sp>
      <p:sp>
        <p:nvSpPr>
          <p:cNvPr id="335876" name="Rectangle 3"/>
          <p:cNvSpPr>
            <a:spLocks noChangeArrowheads="1"/>
          </p:cNvSpPr>
          <p:nvPr/>
        </p:nvSpPr>
        <p:spPr bwMode="auto">
          <a:xfrm>
            <a:off x="2514600" y="2655888"/>
            <a:ext cx="9144000" cy="0"/>
          </a:xfrm>
          <a:prstGeom prst="rect">
            <a:avLst/>
          </a:prstGeom>
          <a:noFill/>
          <a:ln w="12700">
            <a:noFill/>
            <a:miter lim="800000"/>
            <a:headEnd type="none" w="sm" len="sm"/>
            <a:tailEnd type="none" w="sm" len="sm"/>
          </a:ln>
        </p:spPr>
        <p:txBody>
          <a:bodyPr>
            <a:spAutoFit/>
          </a:bodyPr>
          <a:lstStyle/>
          <a:p>
            <a:endParaRPr lang="en-US"/>
          </a:p>
        </p:txBody>
      </p:sp>
      <p:sp>
        <p:nvSpPr>
          <p:cNvPr id="335878" name="Rectangle 5"/>
          <p:cNvSpPr>
            <a:spLocks noGrp="1" noChangeArrowheads="1"/>
          </p:cNvSpPr>
          <p:nvPr>
            <p:ph type="body" idx="4294967295"/>
          </p:nvPr>
        </p:nvSpPr>
        <p:spPr>
          <a:xfrm>
            <a:off x="142844" y="4643446"/>
            <a:ext cx="9001156" cy="1643074"/>
          </a:xfrm>
          <a:noFill/>
        </p:spPr>
        <p:txBody>
          <a:bodyPr/>
          <a:lstStyle/>
          <a:p>
            <a:pPr marL="72000" lvl="1" indent="0">
              <a:spcBef>
                <a:spcPts val="0"/>
              </a:spcBef>
              <a:spcAft>
                <a:spcPts val="0"/>
              </a:spcAft>
              <a:buFont typeface="Wingdings" pitchFamily="2" charset="2"/>
              <a:buChar char="v"/>
            </a:pPr>
            <a:r>
              <a:rPr lang="en-US" dirty="0">
                <a:cs typeface="Courier New" pitchFamily="49" charset="0"/>
              </a:rPr>
              <a:t> Suppose that </a:t>
            </a:r>
            <a:r>
              <a:rPr lang="en-US" sz="3200" b="1" dirty="0">
                <a:solidFill>
                  <a:srgbClr val="C00000"/>
                </a:solidFill>
                <a:cs typeface="Courier New" pitchFamily="49" charset="0"/>
              </a:rPr>
              <a:t>c</a:t>
            </a:r>
            <a:r>
              <a:rPr lang="en-US" dirty="0">
                <a:cs typeface="Courier New" pitchFamily="49" charset="0"/>
              </a:rPr>
              <a:t> is an instance of </a:t>
            </a:r>
            <a:r>
              <a:rPr lang="en-US" b="1" dirty="0">
                <a:cs typeface="Courier New" pitchFamily="49" charset="0"/>
              </a:rPr>
              <a:t>Class2</a:t>
            </a:r>
            <a:r>
              <a:rPr lang="en-US" dirty="0">
                <a:cs typeface="Courier New" pitchFamily="49" charset="0"/>
              </a:rPr>
              <a:t>. </a:t>
            </a:r>
          </a:p>
          <a:p>
            <a:pPr marL="72000" lvl="1" indent="0">
              <a:spcBef>
                <a:spcPts val="0"/>
              </a:spcBef>
              <a:spcAft>
                <a:spcPts val="0"/>
              </a:spcAft>
              <a:buFont typeface="Wingdings" pitchFamily="2" charset="2"/>
              <a:buChar char="v"/>
            </a:pPr>
            <a:r>
              <a:rPr lang="en-US" b="1" dirty="0">
                <a:solidFill>
                  <a:srgbClr val="C00000"/>
                </a:solidFill>
                <a:cs typeface="Courier New" pitchFamily="49" charset="0"/>
              </a:rPr>
              <a:t> </a:t>
            </a:r>
            <a:r>
              <a:rPr lang="en-US" sz="3200" b="1" dirty="0">
                <a:solidFill>
                  <a:srgbClr val="C00000"/>
                </a:solidFill>
                <a:cs typeface="Courier New" pitchFamily="49" charset="0"/>
              </a:rPr>
              <a:t>c</a:t>
            </a:r>
            <a:r>
              <a:rPr lang="en-US" dirty="0">
                <a:cs typeface="Courier New" pitchFamily="49" charset="0"/>
              </a:rPr>
              <a:t> is also an instance of </a:t>
            </a:r>
            <a:r>
              <a:rPr lang="en-US" b="1" dirty="0">
                <a:cs typeface="Courier New" pitchFamily="49" charset="0"/>
              </a:rPr>
              <a:t>Object</a:t>
            </a:r>
            <a:r>
              <a:rPr lang="en-US" dirty="0">
                <a:cs typeface="Courier New" pitchFamily="49" charset="0"/>
              </a:rPr>
              <a:t>, </a:t>
            </a:r>
            <a:r>
              <a:rPr lang="en-US" b="1" dirty="0">
                <a:cs typeface="Courier New" pitchFamily="49" charset="0"/>
              </a:rPr>
              <a:t>Class1</a:t>
            </a:r>
            <a:r>
              <a:rPr lang="en-US" dirty="0">
                <a:cs typeface="Courier New" pitchFamily="49" charset="0"/>
              </a:rPr>
              <a:t>, </a:t>
            </a:r>
            <a:r>
              <a:rPr lang="en-US" b="1" dirty="0">
                <a:cs typeface="Courier New" pitchFamily="49" charset="0"/>
              </a:rPr>
              <a:t>Interface1</a:t>
            </a:r>
            <a:r>
              <a:rPr lang="en-US" dirty="0">
                <a:cs typeface="Courier New" pitchFamily="49" charset="0"/>
              </a:rPr>
              <a:t>, </a:t>
            </a:r>
            <a:r>
              <a:rPr lang="en-US" b="1" dirty="0">
                <a:cs typeface="Courier New" pitchFamily="49" charset="0"/>
              </a:rPr>
              <a:t>Interface1_1</a:t>
            </a:r>
            <a:r>
              <a:rPr lang="en-US" dirty="0">
                <a:cs typeface="Courier New" pitchFamily="49" charset="0"/>
              </a:rPr>
              <a:t>, </a:t>
            </a:r>
            <a:r>
              <a:rPr lang="en-US" b="1" dirty="0">
                <a:cs typeface="Courier New" pitchFamily="49" charset="0"/>
              </a:rPr>
              <a:t>Interface1_2</a:t>
            </a:r>
            <a:r>
              <a:rPr lang="en-US" dirty="0">
                <a:cs typeface="Courier New" pitchFamily="49" charset="0"/>
              </a:rPr>
              <a:t>, </a:t>
            </a:r>
            <a:r>
              <a:rPr lang="en-US" b="1" dirty="0">
                <a:cs typeface="Courier New" pitchFamily="49" charset="0"/>
              </a:rPr>
              <a:t>Interface2_1</a:t>
            </a:r>
            <a:r>
              <a:rPr lang="en-US" dirty="0">
                <a:cs typeface="Courier New" pitchFamily="49" charset="0"/>
              </a:rPr>
              <a:t>, and </a:t>
            </a:r>
            <a:r>
              <a:rPr lang="en-US" b="1" dirty="0">
                <a:cs typeface="Courier New" pitchFamily="49" charset="0"/>
              </a:rPr>
              <a:t>Interface2_2</a:t>
            </a:r>
            <a:r>
              <a:rPr lang="en-US" dirty="0">
                <a:cs typeface="Courier New" pitchFamily="49" charset="0"/>
              </a:rPr>
              <a:t>.</a:t>
            </a:r>
            <a:endParaRPr lang="en-US" dirty="0">
              <a:cs typeface="Times New Roman" pitchFamily="18" charset="0"/>
            </a:endParaRPr>
          </a:p>
        </p:txBody>
      </p:sp>
      <p:pic>
        <p:nvPicPr>
          <p:cNvPr id="7" name="Picture 10"/>
          <p:cNvPicPr>
            <a:picLocks noChangeAspect="1" noChangeArrowheads="1"/>
          </p:cNvPicPr>
          <p:nvPr/>
        </p:nvPicPr>
        <p:blipFill>
          <a:blip r:embed="rId3" cstate="print"/>
          <a:srcRect/>
          <a:stretch>
            <a:fillRect/>
          </a:stretch>
        </p:blipFill>
        <p:spPr bwMode="auto">
          <a:xfrm>
            <a:off x="0" y="1142983"/>
            <a:ext cx="9054604" cy="3357587"/>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5878">
                                            <p:txEl>
                                              <p:pRg st="1" end="1"/>
                                            </p:txEl>
                                          </p:spTgt>
                                        </p:tgtEl>
                                        <p:attrNameLst>
                                          <p:attrName>style.visibility</p:attrName>
                                        </p:attrNameLst>
                                      </p:cBhvr>
                                      <p:to>
                                        <p:strVal val="visible"/>
                                      </p:to>
                                    </p:set>
                                    <p:animEffect transition="in" filter="blinds(horizontal)">
                                      <p:cBhvr>
                                        <p:cTn id="7" dur="500"/>
                                        <p:tgtEl>
                                          <p:spTgt spid="3358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6A41C3B9-96F6-44D8-86F6-5C69040BBD3A}" type="slidenum">
              <a:rPr lang="en-US" altLang="en-US" sz="1400"/>
              <a:pPr>
                <a:spcBef>
                  <a:spcPct val="0"/>
                </a:spcBef>
                <a:buClrTx/>
                <a:buSzTx/>
                <a:buFontTx/>
                <a:buNone/>
              </a:pPr>
              <a:t>42</a:t>
            </a:fld>
            <a:endParaRPr lang="en-US" altLang="en-US" sz="1400"/>
          </a:p>
        </p:txBody>
      </p:sp>
      <p:sp>
        <p:nvSpPr>
          <p:cNvPr id="38916" name="Rectangle 2"/>
          <p:cNvSpPr>
            <a:spLocks noGrp="1" noChangeArrowheads="1"/>
          </p:cNvSpPr>
          <p:nvPr>
            <p:ph type="title" idx="4294967295"/>
          </p:nvPr>
        </p:nvSpPr>
        <p:spPr>
          <a:xfrm>
            <a:off x="228600" y="299120"/>
            <a:ext cx="8763000" cy="609600"/>
          </a:xfrm>
        </p:spPr>
        <p:txBody>
          <a:bodyPr/>
          <a:lstStyle/>
          <a:p>
            <a:r>
              <a:rPr lang="en-US" altLang="en-US" sz="5400" dirty="0">
                <a:cs typeface="Courier New" pitchFamily="49" charset="0"/>
              </a:rPr>
              <a:t>Caution: </a:t>
            </a:r>
            <a:r>
              <a:rPr lang="en-US" altLang="en-US" sz="5400" dirty="0">
                <a:cs typeface="Times New Roman" pitchFamily="18" charset="0"/>
              </a:rPr>
              <a:t>conflict interfaces</a:t>
            </a:r>
            <a:r>
              <a:rPr lang="en-US" altLang="en-US" sz="5400" dirty="0">
                <a:cs typeface="Courier New" pitchFamily="49" charset="0"/>
              </a:rPr>
              <a:t> </a:t>
            </a:r>
          </a:p>
        </p:txBody>
      </p:sp>
      <p:sp>
        <p:nvSpPr>
          <p:cNvPr id="38917"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8918" name="Rectangle 4"/>
          <p:cNvSpPr>
            <a:spLocks noGrp="1" noChangeArrowheads="1"/>
          </p:cNvSpPr>
          <p:nvPr>
            <p:ph type="body" idx="4294967295"/>
          </p:nvPr>
        </p:nvSpPr>
        <p:spPr>
          <a:xfrm>
            <a:off x="152400" y="1124744"/>
            <a:ext cx="8686800" cy="4683224"/>
          </a:xfrm>
          <a:noFill/>
        </p:spPr>
        <p:txBody>
          <a:bodyPr/>
          <a:lstStyle/>
          <a:p>
            <a:pPr marL="571500" lvl="1" indent="-457200">
              <a:spcAft>
                <a:spcPts val="1200"/>
              </a:spcAft>
              <a:buFont typeface="Wingdings" panose="05000000000000000000" pitchFamily="2" charset="2"/>
              <a:buChar char="v"/>
            </a:pPr>
            <a:r>
              <a:rPr lang="en-US" altLang="en-US" sz="4000" dirty="0">
                <a:cs typeface="Times New Roman" pitchFamily="18" charset="0"/>
              </a:rPr>
              <a:t> In rare occasions, a class may implement two interfaces with conflict information (e.g., two same constants with different values or two methods with same signature but different return type). This type of errors will be detected by the compiler.</a:t>
            </a:r>
            <a:r>
              <a:rPr lang="en-US" altLang="en-US" sz="4000" dirty="0">
                <a:cs typeface="Courier New" pitchFamily="49" charset="0"/>
              </a:rPr>
              <a:t> </a:t>
            </a:r>
          </a:p>
        </p:txBody>
      </p:sp>
    </p:spTree>
    <p:extLst>
      <p:ext uri="{BB962C8B-B14F-4D97-AF65-F5344CB8AC3E}">
        <p14:creationId xmlns:p14="http://schemas.microsoft.com/office/powerpoint/2010/main" val="607562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704F44F-5822-4FFE-962E-A649A151ADAF}" type="slidenum">
              <a:rPr lang="en-US" altLang="en-US" sz="1400"/>
              <a:pPr>
                <a:spcBef>
                  <a:spcPct val="0"/>
                </a:spcBef>
                <a:buClrTx/>
                <a:buSzTx/>
                <a:buFontTx/>
                <a:buNone/>
              </a:pPr>
              <a:t>43</a:t>
            </a:fld>
            <a:endParaRPr lang="en-US" altLang="en-US" sz="1400"/>
          </a:p>
        </p:txBody>
      </p:sp>
      <p:sp>
        <p:nvSpPr>
          <p:cNvPr id="39940" name="Rectangle 2"/>
          <p:cNvSpPr>
            <a:spLocks noGrp="1" noChangeArrowheads="1"/>
          </p:cNvSpPr>
          <p:nvPr>
            <p:ph type="title" idx="4294967295"/>
          </p:nvPr>
        </p:nvSpPr>
        <p:spPr>
          <a:xfrm>
            <a:off x="228600" y="299120"/>
            <a:ext cx="8763000" cy="609600"/>
          </a:xfrm>
        </p:spPr>
        <p:txBody>
          <a:bodyPr/>
          <a:lstStyle/>
          <a:p>
            <a:r>
              <a:rPr lang="en-US" altLang="en-US" sz="4000" dirty="0">
                <a:cs typeface="Courier New" pitchFamily="49" charset="0"/>
              </a:rPr>
              <a:t>Whether to use an interface or a class?</a:t>
            </a:r>
            <a:endParaRPr lang="en-US" altLang="en-US" sz="4000" dirty="0"/>
          </a:p>
        </p:txBody>
      </p:sp>
      <p:sp>
        <p:nvSpPr>
          <p:cNvPr id="39941"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9942" name="Rectangle 5"/>
          <p:cNvSpPr>
            <a:spLocks noGrp="1" noChangeArrowheads="1"/>
          </p:cNvSpPr>
          <p:nvPr>
            <p:ph type="body" idx="4294967295"/>
          </p:nvPr>
        </p:nvSpPr>
        <p:spPr>
          <a:xfrm>
            <a:off x="152400" y="1340768"/>
            <a:ext cx="8686800" cy="4755232"/>
          </a:xfrm>
          <a:noFill/>
        </p:spPr>
        <p:txBody>
          <a:bodyPr/>
          <a:lstStyle/>
          <a:p>
            <a:pPr marL="571500" lvl="1" indent="-457200">
              <a:spcAft>
                <a:spcPts val="1200"/>
              </a:spcAft>
              <a:buFont typeface="Wingdings" panose="05000000000000000000" pitchFamily="2" charset="2"/>
              <a:buChar char="v"/>
            </a:pPr>
            <a:r>
              <a:rPr lang="en-US" altLang="en-US" sz="3200" dirty="0">
                <a:cs typeface="Courier New" pitchFamily="49" charset="0"/>
              </a:rPr>
              <a:t>Abstract classes and interfaces can both be used to model common features. </a:t>
            </a:r>
          </a:p>
          <a:p>
            <a:pPr marL="571500" lvl="1" indent="-457200">
              <a:spcAft>
                <a:spcPts val="1200"/>
              </a:spcAft>
              <a:buFont typeface="Wingdings" panose="05000000000000000000" pitchFamily="2" charset="2"/>
              <a:buChar char="v"/>
            </a:pPr>
            <a:r>
              <a:rPr lang="en-US" altLang="en-US" sz="3200" dirty="0">
                <a:cs typeface="Courier New" pitchFamily="49" charset="0"/>
              </a:rPr>
              <a:t>How do you decide whether to use an interface or a class? </a:t>
            </a:r>
          </a:p>
          <a:p>
            <a:pPr marL="571500" lvl="1" indent="-457200">
              <a:spcAft>
                <a:spcPts val="1200"/>
              </a:spcAft>
              <a:buFont typeface="Wingdings" panose="05000000000000000000" pitchFamily="2" charset="2"/>
              <a:buChar char="v"/>
            </a:pPr>
            <a:r>
              <a:rPr lang="en-US" altLang="en-US" sz="3200" dirty="0">
                <a:cs typeface="Courier New" pitchFamily="49" charset="0"/>
              </a:rPr>
              <a:t>In general, a strong is-a relationship that clearly describes a parent-child relationship should be modeled using classes.</a:t>
            </a:r>
          </a:p>
          <a:p>
            <a:pPr marL="571500" lvl="1" indent="-457200">
              <a:spcAft>
                <a:spcPts val="1200"/>
              </a:spcAft>
              <a:buFont typeface="Wingdings" panose="05000000000000000000" pitchFamily="2" charset="2"/>
              <a:buChar char="v"/>
            </a:pPr>
            <a:r>
              <a:rPr lang="en-US" altLang="en-US" sz="3200" dirty="0">
                <a:cs typeface="Courier New" pitchFamily="49" charset="0"/>
              </a:rPr>
              <a:t>For example, a staff member is a person. </a:t>
            </a:r>
          </a:p>
        </p:txBody>
      </p:sp>
    </p:spTree>
    <p:extLst>
      <p:ext uri="{BB962C8B-B14F-4D97-AF65-F5344CB8AC3E}">
        <p14:creationId xmlns:p14="http://schemas.microsoft.com/office/powerpoint/2010/main" val="3002358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4294967295"/>
          </p:nvPr>
        </p:nvSpPr>
        <p:spPr>
          <a:xfrm>
            <a:off x="6553200" y="6399213"/>
            <a:ext cx="1905000" cy="457200"/>
          </a:xfrm>
          <a:prstGeom prst="rect">
            <a:avLst/>
          </a:prstGeom>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fld id="{4704F44F-5822-4FFE-962E-A649A151ADAF}" type="slidenum">
              <a:rPr lang="en-US" altLang="en-US" sz="1400"/>
              <a:pPr>
                <a:spcBef>
                  <a:spcPct val="0"/>
                </a:spcBef>
                <a:buClrTx/>
                <a:buSzTx/>
                <a:buFontTx/>
                <a:buNone/>
              </a:pPr>
              <a:t>44</a:t>
            </a:fld>
            <a:endParaRPr lang="en-US" altLang="en-US" sz="1400"/>
          </a:p>
        </p:txBody>
      </p:sp>
      <p:sp>
        <p:nvSpPr>
          <p:cNvPr id="39939" name="Slide Number Placeholder 4"/>
          <p:cNvSpPr txBox="1">
            <a:spLocks noGrp="1"/>
          </p:cNvSpPr>
          <p:nvPr/>
        </p:nvSpPr>
        <p:spPr bwMode="auto">
          <a:xfrm>
            <a:off x="6553200" y="63992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r">
              <a:spcBef>
                <a:spcPct val="0"/>
              </a:spcBef>
              <a:buClrTx/>
              <a:buSzTx/>
              <a:buFontTx/>
              <a:buNone/>
            </a:pPr>
            <a:fld id="{AA300DA9-78CE-43F1-BADE-05DCABE529C6}" type="slidenum">
              <a:rPr lang="en-US" altLang="en-US" sz="1400"/>
              <a:pPr algn="r">
                <a:spcBef>
                  <a:spcPct val="0"/>
                </a:spcBef>
                <a:buClrTx/>
                <a:buSzTx/>
                <a:buFontTx/>
                <a:buNone/>
              </a:pPr>
              <a:t>44</a:t>
            </a:fld>
            <a:endParaRPr lang="en-US" altLang="en-US" sz="1400"/>
          </a:p>
        </p:txBody>
      </p:sp>
      <p:sp>
        <p:nvSpPr>
          <p:cNvPr id="39940" name="Rectangle 2"/>
          <p:cNvSpPr>
            <a:spLocks noGrp="1" noChangeArrowheads="1"/>
          </p:cNvSpPr>
          <p:nvPr>
            <p:ph type="title" idx="4294967295"/>
          </p:nvPr>
        </p:nvSpPr>
        <p:spPr>
          <a:xfrm>
            <a:off x="228600" y="299120"/>
            <a:ext cx="8763000" cy="609600"/>
          </a:xfrm>
        </p:spPr>
        <p:txBody>
          <a:bodyPr/>
          <a:lstStyle/>
          <a:p>
            <a:r>
              <a:rPr lang="en-US" altLang="en-US" sz="4000" dirty="0">
                <a:cs typeface="Courier New" pitchFamily="49" charset="0"/>
              </a:rPr>
              <a:t>Whether to use an interface or a class?</a:t>
            </a:r>
            <a:endParaRPr lang="en-US" altLang="en-US" sz="4000" dirty="0"/>
          </a:p>
        </p:txBody>
      </p:sp>
      <p:sp>
        <p:nvSpPr>
          <p:cNvPr id="39941"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9942" name="Rectangle 5"/>
          <p:cNvSpPr>
            <a:spLocks noGrp="1" noChangeArrowheads="1"/>
          </p:cNvSpPr>
          <p:nvPr>
            <p:ph type="body" idx="4294967295"/>
          </p:nvPr>
        </p:nvSpPr>
        <p:spPr>
          <a:xfrm>
            <a:off x="152400" y="1196752"/>
            <a:ext cx="8686800" cy="4827240"/>
          </a:xfrm>
          <a:noFill/>
        </p:spPr>
        <p:txBody>
          <a:bodyPr/>
          <a:lstStyle/>
          <a:p>
            <a:pPr marL="571500" lvl="1" indent="-457200">
              <a:spcAft>
                <a:spcPts val="1200"/>
              </a:spcAft>
              <a:buFont typeface="Wingdings" panose="05000000000000000000" pitchFamily="2" charset="2"/>
              <a:buChar char="v"/>
            </a:pPr>
            <a:r>
              <a:rPr lang="en-US" altLang="en-US" sz="2600" dirty="0">
                <a:cs typeface="Courier New" pitchFamily="49" charset="0"/>
              </a:rPr>
              <a:t>A weak is-a relationship, also known as an is-kind-of relationship, indicates that an object possesses a certain property. </a:t>
            </a:r>
          </a:p>
          <a:p>
            <a:pPr marL="571500" lvl="1" indent="-457200">
              <a:spcAft>
                <a:spcPts val="1200"/>
              </a:spcAft>
              <a:buFont typeface="Wingdings" panose="05000000000000000000" pitchFamily="2" charset="2"/>
              <a:buChar char="v"/>
            </a:pPr>
            <a:r>
              <a:rPr lang="en-US" altLang="en-US" sz="2600" dirty="0">
                <a:cs typeface="Courier New" pitchFamily="49" charset="0"/>
              </a:rPr>
              <a:t>A weak is-a relationship can be modeled using interfaces. </a:t>
            </a:r>
          </a:p>
          <a:p>
            <a:pPr marL="571500" lvl="1" indent="-457200">
              <a:spcAft>
                <a:spcPts val="1200"/>
              </a:spcAft>
              <a:buFont typeface="Wingdings" panose="05000000000000000000" pitchFamily="2" charset="2"/>
              <a:buChar char="v"/>
            </a:pPr>
            <a:r>
              <a:rPr lang="en-US" altLang="en-US" sz="2600" dirty="0">
                <a:cs typeface="Courier New" pitchFamily="49" charset="0"/>
              </a:rPr>
              <a:t>For example, all strings are comparable, so the String class implements the Comparable interface. </a:t>
            </a:r>
          </a:p>
          <a:p>
            <a:pPr marL="571500" lvl="1" indent="-457200">
              <a:spcAft>
                <a:spcPts val="1200"/>
              </a:spcAft>
              <a:buFont typeface="Wingdings" panose="05000000000000000000" pitchFamily="2" charset="2"/>
              <a:buChar char="v"/>
            </a:pPr>
            <a:r>
              <a:rPr lang="en-US" altLang="en-US" sz="2600" dirty="0">
                <a:cs typeface="Courier New" pitchFamily="49" charset="0"/>
              </a:rPr>
              <a:t>You can also use interfaces to circumvent single inheritance restriction if multiple inheritance is desired. </a:t>
            </a:r>
          </a:p>
          <a:p>
            <a:pPr marL="571500" lvl="1" indent="-457200">
              <a:spcAft>
                <a:spcPts val="1200"/>
              </a:spcAft>
              <a:buFont typeface="Wingdings" panose="05000000000000000000" pitchFamily="2" charset="2"/>
              <a:buChar char="v"/>
            </a:pPr>
            <a:r>
              <a:rPr lang="en-US" altLang="en-US" sz="2600" dirty="0">
                <a:cs typeface="Courier New" pitchFamily="49" charset="0"/>
              </a:rPr>
              <a:t>In the case of multiple inheritance, you have to design one as a superclass, and others as interface. </a:t>
            </a:r>
          </a:p>
        </p:txBody>
      </p:sp>
    </p:spTree>
    <p:extLst>
      <p:ext uri="{BB962C8B-B14F-4D97-AF65-F5344CB8AC3E}">
        <p14:creationId xmlns:p14="http://schemas.microsoft.com/office/powerpoint/2010/main" val="340445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D87C9B07-BE1D-4E72-AA4F-A2DA718A3A19}" type="slidenum">
              <a:rPr lang="en-US"/>
              <a:pPr/>
              <a:t>5</a:t>
            </a:fld>
            <a:endParaRPr lang="en-US"/>
          </a:p>
        </p:txBody>
      </p:sp>
      <p:sp>
        <p:nvSpPr>
          <p:cNvPr id="300035" name="Rectangle 2"/>
          <p:cNvSpPr>
            <a:spLocks noGrp="1" noChangeArrowheads="1"/>
          </p:cNvSpPr>
          <p:nvPr>
            <p:ph type="title" idx="4294967295"/>
          </p:nvPr>
        </p:nvSpPr>
        <p:spPr>
          <a:xfrm>
            <a:off x="285720" y="214290"/>
            <a:ext cx="8429684" cy="714380"/>
          </a:xfrm>
          <a:noFill/>
        </p:spPr>
        <p:txBody>
          <a:bodyPr/>
          <a:lstStyle/>
          <a:p>
            <a:r>
              <a:rPr lang="en-US" dirty="0">
                <a:solidFill>
                  <a:srgbClr val="C00000"/>
                </a:solidFill>
              </a:rPr>
              <a:t>abstract</a:t>
            </a:r>
            <a:r>
              <a:rPr lang="en-US" dirty="0"/>
              <a:t> Method in </a:t>
            </a:r>
            <a:r>
              <a:rPr lang="en-US" dirty="0">
                <a:solidFill>
                  <a:srgbClr val="C00000"/>
                </a:solidFill>
              </a:rPr>
              <a:t>abstract</a:t>
            </a:r>
            <a:r>
              <a:rPr lang="en-US" dirty="0"/>
              <a:t> Class </a:t>
            </a:r>
          </a:p>
        </p:txBody>
      </p:sp>
      <p:sp>
        <p:nvSpPr>
          <p:cNvPr id="300036" name="Text Box 3"/>
          <p:cNvSpPr txBox="1">
            <a:spLocks noChangeArrowheads="1"/>
          </p:cNvSpPr>
          <p:nvPr/>
        </p:nvSpPr>
        <p:spPr bwMode="auto">
          <a:xfrm>
            <a:off x="304800" y="1219200"/>
            <a:ext cx="8305800" cy="4862870"/>
          </a:xfrm>
          <a:prstGeom prst="rect">
            <a:avLst/>
          </a:prstGeom>
          <a:noFill/>
          <a:ln w="12700">
            <a:noFill/>
            <a:miter lim="800000"/>
            <a:headEnd type="none" w="sm" len="sm"/>
            <a:tailEnd type="none" w="sm" len="sm"/>
          </a:ln>
        </p:spPr>
        <p:txBody>
          <a:bodyPr>
            <a:spAutoFit/>
          </a:bodyPr>
          <a:lstStyle/>
          <a:p>
            <a:pPr>
              <a:spcBef>
                <a:spcPct val="50000"/>
              </a:spcBef>
              <a:spcAft>
                <a:spcPts val="600"/>
              </a:spcAft>
              <a:buFont typeface="Wingdings" pitchFamily="2" charset="2"/>
              <a:buChar char="v"/>
            </a:pPr>
            <a:r>
              <a:rPr lang="en-US" sz="3000" dirty="0">
                <a:latin typeface="+mn-lt"/>
                <a:cs typeface="Times New Roman" pitchFamily="18" charset="0"/>
              </a:rPr>
              <a:t> An </a:t>
            </a:r>
            <a:r>
              <a:rPr lang="en-US" sz="3000" b="1" dirty="0">
                <a:solidFill>
                  <a:srgbClr val="C00000"/>
                </a:solidFill>
                <a:latin typeface="+mn-lt"/>
                <a:cs typeface="Times New Roman" pitchFamily="18" charset="0"/>
              </a:rPr>
              <a:t>abstract</a:t>
            </a:r>
            <a:r>
              <a:rPr lang="en-US" sz="3000" dirty="0">
                <a:latin typeface="+mn-lt"/>
                <a:cs typeface="Times New Roman" pitchFamily="18" charset="0"/>
              </a:rPr>
              <a:t> method </a:t>
            </a:r>
            <a:r>
              <a:rPr lang="en-US" sz="3000" b="1" dirty="0">
                <a:solidFill>
                  <a:srgbClr val="C00000"/>
                </a:solidFill>
                <a:latin typeface="+mn-lt"/>
                <a:cs typeface="Times New Roman" pitchFamily="18" charset="0"/>
              </a:rPr>
              <a:t>cannot</a:t>
            </a:r>
            <a:r>
              <a:rPr lang="en-US" sz="3000" dirty="0">
                <a:latin typeface="+mn-lt"/>
                <a:cs typeface="Times New Roman" pitchFamily="18" charset="0"/>
              </a:rPr>
              <a:t> be contained in a non-abstract class. </a:t>
            </a:r>
          </a:p>
          <a:p>
            <a:pPr>
              <a:spcBef>
                <a:spcPct val="50000"/>
              </a:spcBef>
              <a:spcAft>
                <a:spcPts val="600"/>
              </a:spcAft>
              <a:buFont typeface="Wingdings" pitchFamily="2" charset="2"/>
              <a:buChar char="v"/>
            </a:pPr>
            <a:r>
              <a:rPr lang="en-US" sz="3000" dirty="0">
                <a:latin typeface="+mn-lt"/>
                <a:cs typeface="Times New Roman" pitchFamily="18" charset="0"/>
              </a:rPr>
              <a:t> If a subclass of an </a:t>
            </a:r>
            <a:r>
              <a:rPr lang="en-US" sz="3000" b="1" dirty="0">
                <a:latin typeface="+mn-lt"/>
                <a:cs typeface="Times New Roman" pitchFamily="18" charset="0"/>
              </a:rPr>
              <a:t>abstract</a:t>
            </a:r>
            <a:r>
              <a:rPr lang="en-US" sz="3000" dirty="0">
                <a:latin typeface="+mn-lt"/>
                <a:cs typeface="Times New Roman" pitchFamily="18" charset="0"/>
              </a:rPr>
              <a:t> superclass does not implement all the </a:t>
            </a:r>
            <a:r>
              <a:rPr lang="en-US" sz="3000" b="1" dirty="0">
                <a:latin typeface="+mn-lt"/>
                <a:cs typeface="Times New Roman" pitchFamily="18" charset="0"/>
              </a:rPr>
              <a:t>abstract</a:t>
            </a:r>
            <a:r>
              <a:rPr lang="en-US" sz="3000" dirty="0">
                <a:latin typeface="+mn-lt"/>
                <a:cs typeface="Times New Roman" pitchFamily="18" charset="0"/>
              </a:rPr>
              <a:t> methods, the subclass </a:t>
            </a:r>
            <a:r>
              <a:rPr lang="en-US" sz="3000" b="1" dirty="0">
                <a:solidFill>
                  <a:srgbClr val="C00000"/>
                </a:solidFill>
                <a:latin typeface="+mn-lt"/>
                <a:cs typeface="Times New Roman" pitchFamily="18" charset="0"/>
              </a:rPr>
              <a:t>must</a:t>
            </a:r>
            <a:r>
              <a:rPr lang="en-US" sz="3000" dirty="0">
                <a:latin typeface="+mn-lt"/>
                <a:cs typeface="Times New Roman" pitchFamily="18" charset="0"/>
              </a:rPr>
              <a:t> be defined </a:t>
            </a:r>
            <a:r>
              <a:rPr lang="en-US" sz="3000" b="1" dirty="0">
                <a:latin typeface="+mn-lt"/>
                <a:cs typeface="Times New Roman" pitchFamily="18" charset="0"/>
              </a:rPr>
              <a:t>abstract</a:t>
            </a:r>
            <a:r>
              <a:rPr lang="en-US" sz="3000" dirty="0">
                <a:latin typeface="+mn-lt"/>
                <a:cs typeface="Times New Roman" pitchFamily="18" charset="0"/>
              </a:rPr>
              <a:t>. </a:t>
            </a:r>
          </a:p>
          <a:p>
            <a:pPr>
              <a:spcBef>
                <a:spcPct val="50000"/>
              </a:spcBef>
              <a:spcAft>
                <a:spcPts val="600"/>
              </a:spcAft>
              <a:buFont typeface="Wingdings" pitchFamily="2" charset="2"/>
              <a:buChar char="v"/>
            </a:pPr>
            <a:r>
              <a:rPr lang="en-US" sz="3000" dirty="0">
                <a:latin typeface="+mn-lt"/>
                <a:cs typeface="Times New Roman" pitchFamily="18" charset="0"/>
              </a:rPr>
              <a:t> In other words, in a nonabstract subclass extended from an abstract class, </a:t>
            </a:r>
            <a:r>
              <a:rPr lang="en-US" sz="3000" b="1" dirty="0">
                <a:solidFill>
                  <a:srgbClr val="C00000"/>
                </a:solidFill>
                <a:latin typeface="+mn-lt"/>
                <a:cs typeface="Times New Roman" pitchFamily="18" charset="0"/>
              </a:rPr>
              <a:t>all</a:t>
            </a:r>
            <a:r>
              <a:rPr lang="en-US" sz="3000" dirty="0">
                <a:latin typeface="+mn-lt"/>
                <a:cs typeface="Times New Roman" pitchFamily="18" charset="0"/>
              </a:rPr>
              <a:t> the abstract methods </a:t>
            </a:r>
            <a:r>
              <a:rPr lang="en-US" sz="3000" b="1" dirty="0">
                <a:solidFill>
                  <a:srgbClr val="C00000"/>
                </a:solidFill>
                <a:latin typeface="+mn-lt"/>
                <a:cs typeface="Times New Roman" pitchFamily="18" charset="0"/>
              </a:rPr>
              <a:t>must</a:t>
            </a:r>
            <a:r>
              <a:rPr lang="en-US" sz="3000" dirty="0">
                <a:latin typeface="+mn-lt"/>
                <a:cs typeface="Times New Roman" pitchFamily="18" charset="0"/>
              </a:rPr>
              <a:t> be implemented, </a:t>
            </a:r>
            <a:r>
              <a:rPr lang="en-US" sz="3000" b="1" dirty="0">
                <a:latin typeface="+mn-lt"/>
                <a:cs typeface="Times New Roman" pitchFamily="18" charset="0"/>
              </a:rPr>
              <a:t>even if </a:t>
            </a:r>
            <a:r>
              <a:rPr lang="en-US" sz="3000" dirty="0">
                <a:latin typeface="+mn-lt"/>
                <a:cs typeface="Times New Roman" pitchFamily="18" charset="0"/>
              </a:rPr>
              <a:t>they are not used in the subclass.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E9099C69-107B-498F-BDA6-ECC4941CE2D2}" type="slidenum">
              <a:rPr lang="en-US"/>
              <a:pPr/>
              <a:t>6</a:t>
            </a:fld>
            <a:endParaRPr lang="en-US"/>
          </a:p>
        </p:txBody>
      </p:sp>
      <p:sp>
        <p:nvSpPr>
          <p:cNvPr id="301059" name="Rectangle 2"/>
          <p:cNvSpPr>
            <a:spLocks noGrp="1" noChangeArrowheads="1"/>
          </p:cNvSpPr>
          <p:nvPr>
            <p:ph type="title" idx="4294967295"/>
          </p:nvPr>
        </p:nvSpPr>
        <p:spPr>
          <a:xfrm>
            <a:off x="214314" y="640698"/>
            <a:ext cx="8750174" cy="700070"/>
          </a:xfrm>
          <a:noFill/>
        </p:spPr>
        <p:txBody>
          <a:bodyPr/>
          <a:lstStyle/>
          <a:p>
            <a:r>
              <a:rPr lang="en-US" sz="5400" dirty="0"/>
              <a:t>Object </a:t>
            </a:r>
            <a:r>
              <a:rPr lang="en-US" sz="5400" dirty="0">
                <a:solidFill>
                  <a:srgbClr val="C00000"/>
                </a:solidFill>
              </a:rPr>
              <a:t>Can't</a:t>
            </a:r>
            <a:r>
              <a:rPr lang="en-US" sz="5400" dirty="0"/>
              <a:t> be Created from </a:t>
            </a:r>
            <a:r>
              <a:rPr lang="en-US" sz="5400" dirty="0">
                <a:solidFill>
                  <a:srgbClr val="C00000"/>
                </a:solidFill>
              </a:rPr>
              <a:t>abstract</a:t>
            </a:r>
            <a:r>
              <a:rPr lang="en-US" sz="5400" dirty="0"/>
              <a:t> Class </a:t>
            </a:r>
          </a:p>
        </p:txBody>
      </p:sp>
      <p:sp>
        <p:nvSpPr>
          <p:cNvPr id="301060" name="Text Box 3"/>
          <p:cNvSpPr txBox="1">
            <a:spLocks noChangeArrowheads="1"/>
          </p:cNvSpPr>
          <p:nvPr/>
        </p:nvSpPr>
        <p:spPr bwMode="auto">
          <a:xfrm>
            <a:off x="387938" y="1917987"/>
            <a:ext cx="8072494" cy="4247317"/>
          </a:xfrm>
          <a:prstGeom prst="rect">
            <a:avLst/>
          </a:prstGeom>
          <a:noFill/>
          <a:ln w="12700">
            <a:noFill/>
            <a:miter lim="800000"/>
            <a:headEnd type="none" w="sm" len="sm"/>
            <a:tailEnd type="none" w="sm" len="sm"/>
          </a:ln>
        </p:spPr>
        <p:txBody>
          <a:bodyPr wrap="square">
            <a:spAutoFit/>
          </a:bodyPr>
          <a:lstStyle/>
          <a:p>
            <a:pPr>
              <a:spcBef>
                <a:spcPct val="50000"/>
              </a:spcBef>
              <a:buFont typeface="Wingdings" pitchFamily="2" charset="2"/>
              <a:buChar char="v"/>
            </a:pPr>
            <a:r>
              <a:rPr lang="en-US" sz="3600" dirty="0">
                <a:latin typeface="+mn-lt"/>
                <a:cs typeface="Times New Roman" pitchFamily="18" charset="0"/>
              </a:rPr>
              <a:t> An </a:t>
            </a:r>
            <a:r>
              <a:rPr lang="en-US" sz="3600" b="1" dirty="0">
                <a:solidFill>
                  <a:srgbClr val="C00000"/>
                </a:solidFill>
                <a:latin typeface="+mn-lt"/>
                <a:cs typeface="Times New Roman" pitchFamily="18" charset="0"/>
              </a:rPr>
              <a:t>abstract</a:t>
            </a:r>
            <a:r>
              <a:rPr lang="en-US" sz="3600" dirty="0">
                <a:latin typeface="+mn-lt"/>
                <a:cs typeface="Times New Roman" pitchFamily="18" charset="0"/>
              </a:rPr>
              <a:t> class </a:t>
            </a:r>
            <a:r>
              <a:rPr lang="en-US" sz="3600" b="1" dirty="0">
                <a:latin typeface="+mn-lt"/>
                <a:cs typeface="Times New Roman" pitchFamily="18" charset="0"/>
              </a:rPr>
              <a:t>can't</a:t>
            </a:r>
            <a:r>
              <a:rPr lang="en-US" sz="3600" dirty="0">
                <a:latin typeface="+mn-lt"/>
                <a:cs typeface="Times New Roman" pitchFamily="18" charset="0"/>
              </a:rPr>
              <a:t> be instantiated using the </a:t>
            </a:r>
            <a:r>
              <a:rPr lang="en-US" sz="3600" b="1" dirty="0">
                <a:latin typeface="+mn-lt"/>
                <a:cs typeface="Times New Roman" pitchFamily="18" charset="0"/>
              </a:rPr>
              <a:t>new</a:t>
            </a:r>
            <a:r>
              <a:rPr lang="en-US" sz="3600" dirty="0">
                <a:latin typeface="+mn-lt"/>
                <a:cs typeface="Times New Roman" pitchFamily="18" charset="0"/>
              </a:rPr>
              <a:t> operator, but you can still define its constructors, which are invoked in the constructors of its subclasses. </a:t>
            </a:r>
          </a:p>
          <a:p>
            <a:pPr>
              <a:spcBef>
                <a:spcPct val="50000"/>
              </a:spcBef>
              <a:buFont typeface="Wingdings" pitchFamily="2" charset="2"/>
              <a:buChar char="v"/>
            </a:pPr>
            <a:r>
              <a:rPr lang="en-US" sz="3600" dirty="0">
                <a:latin typeface="+mn-lt"/>
                <a:cs typeface="Times New Roman" pitchFamily="18" charset="0"/>
              </a:rPr>
              <a:t> For instance, the constructors of </a:t>
            </a:r>
            <a:r>
              <a:rPr lang="en-US" sz="3600" b="1" dirty="0" err="1">
                <a:latin typeface="+mn-lt"/>
                <a:cs typeface="Times New Roman" pitchFamily="18" charset="0"/>
              </a:rPr>
              <a:t>GeometricObject</a:t>
            </a:r>
            <a:r>
              <a:rPr lang="en-US" sz="3600" dirty="0">
                <a:latin typeface="+mn-lt"/>
                <a:cs typeface="Times New Roman" pitchFamily="18" charset="0"/>
              </a:rPr>
              <a:t> are invoked in the </a:t>
            </a:r>
            <a:r>
              <a:rPr lang="en-US" sz="3600" b="1" dirty="0">
                <a:latin typeface="+mn-lt"/>
                <a:cs typeface="Times New Roman" pitchFamily="18" charset="0"/>
              </a:rPr>
              <a:t>Circle</a:t>
            </a:r>
            <a:r>
              <a:rPr lang="en-US" sz="3600" dirty="0">
                <a:latin typeface="+mn-lt"/>
                <a:cs typeface="Times New Roman" pitchFamily="18" charset="0"/>
              </a:rPr>
              <a:t> class and the </a:t>
            </a:r>
            <a:r>
              <a:rPr lang="en-US" sz="3600" b="1" dirty="0">
                <a:latin typeface="+mn-lt"/>
                <a:cs typeface="Times New Roman" pitchFamily="18" charset="0"/>
              </a:rPr>
              <a:t>Rectangle</a:t>
            </a:r>
            <a:r>
              <a:rPr lang="en-US" sz="3600" dirty="0">
                <a:latin typeface="+mn-lt"/>
                <a:cs typeface="Times New Roman" pitchFamily="18" charset="0"/>
              </a:rPr>
              <a:t> class.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9C432D80-A454-421C-B44B-25F7DFAE03C6}" type="slidenum">
              <a:rPr lang="en-US"/>
              <a:pPr/>
              <a:t>7</a:t>
            </a:fld>
            <a:endParaRPr lang="en-US"/>
          </a:p>
        </p:txBody>
      </p:sp>
      <p:sp>
        <p:nvSpPr>
          <p:cNvPr id="302083" name="Rectangle 2"/>
          <p:cNvSpPr>
            <a:spLocks noGrp="1" noChangeArrowheads="1"/>
          </p:cNvSpPr>
          <p:nvPr>
            <p:ph type="title" idx="4294967295"/>
          </p:nvPr>
        </p:nvSpPr>
        <p:spPr>
          <a:xfrm>
            <a:off x="233362" y="285728"/>
            <a:ext cx="8696356" cy="714380"/>
          </a:xfrm>
          <a:noFill/>
        </p:spPr>
        <p:txBody>
          <a:bodyPr/>
          <a:lstStyle/>
          <a:p>
            <a:r>
              <a:rPr lang="en-US" sz="4000" dirty="0">
                <a:solidFill>
                  <a:srgbClr val="C00000"/>
                </a:solidFill>
              </a:rPr>
              <a:t>Abstract</a:t>
            </a:r>
            <a:r>
              <a:rPr lang="en-US" sz="4000" dirty="0"/>
              <a:t> Class without </a:t>
            </a:r>
            <a:r>
              <a:rPr lang="en-US" sz="4000" dirty="0">
                <a:solidFill>
                  <a:srgbClr val="C00000"/>
                </a:solidFill>
              </a:rPr>
              <a:t>Abstract</a:t>
            </a:r>
            <a:r>
              <a:rPr lang="en-US" sz="4000" dirty="0"/>
              <a:t> Method </a:t>
            </a:r>
          </a:p>
        </p:txBody>
      </p:sp>
      <p:sp>
        <p:nvSpPr>
          <p:cNvPr id="302084" name="Text Box 3"/>
          <p:cNvSpPr txBox="1">
            <a:spLocks noChangeArrowheads="1"/>
          </p:cNvSpPr>
          <p:nvPr/>
        </p:nvSpPr>
        <p:spPr bwMode="auto">
          <a:xfrm>
            <a:off x="285720" y="1196752"/>
            <a:ext cx="8715436" cy="4893647"/>
          </a:xfrm>
          <a:prstGeom prst="rect">
            <a:avLst/>
          </a:prstGeom>
          <a:noFill/>
          <a:ln w="12700">
            <a:noFill/>
            <a:miter lim="800000"/>
            <a:headEnd type="none" w="sm" len="sm"/>
            <a:tailEnd type="none" w="sm" len="sm"/>
          </a:ln>
        </p:spPr>
        <p:txBody>
          <a:bodyPr wrap="square">
            <a:spAutoFit/>
          </a:bodyPr>
          <a:lstStyle/>
          <a:p>
            <a:pPr>
              <a:spcBef>
                <a:spcPct val="50000"/>
              </a:spcBef>
              <a:buFont typeface="Wingdings" pitchFamily="2" charset="2"/>
              <a:buChar char="v"/>
            </a:pPr>
            <a:r>
              <a:rPr lang="en-US" sz="3200" dirty="0">
                <a:latin typeface="+mn-lt"/>
                <a:cs typeface="Times New Roman" pitchFamily="18" charset="0"/>
              </a:rPr>
              <a:t> A class that contains </a:t>
            </a:r>
            <a:r>
              <a:rPr lang="en-US" sz="3200" b="1" dirty="0">
                <a:latin typeface="+mn-lt"/>
                <a:cs typeface="Times New Roman" pitchFamily="18" charset="0"/>
              </a:rPr>
              <a:t>abstract</a:t>
            </a:r>
            <a:r>
              <a:rPr lang="en-US" sz="3200" dirty="0">
                <a:latin typeface="+mn-lt"/>
                <a:cs typeface="Times New Roman" pitchFamily="18" charset="0"/>
              </a:rPr>
              <a:t> methods </a:t>
            </a:r>
            <a:r>
              <a:rPr lang="en-US" sz="4000" b="1" dirty="0">
                <a:solidFill>
                  <a:srgbClr val="C00000"/>
                </a:solidFill>
                <a:latin typeface="+mn-lt"/>
                <a:cs typeface="Times New Roman" pitchFamily="18" charset="0"/>
              </a:rPr>
              <a:t>must</a:t>
            </a:r>
            <a:r>
              <a:rPr lang="en-US" sz="4000" dirty="0">
                <a:latin typeface="+mn-lt"/>
                <a:cs typeface="Times New Roman" pitchFamily="18" charset="0"/>
              </a:rPr>
              <a:t> </a:t>
            </a:r>
            <a:r>
              <a:rPr lang="en-US" sz="3200" dirty="0">
                <a:latin typeface="+mn-lt"/>
                <a:cs typeface="Times New Roman" pitchFamily="18" charset="0"/>
              </a:rPr>
              <a:t>be </a:t>
            </a:r>
            <a:r>
              <a:rPr lang="en-US" sz="3200" b="1" dirty="0">
                <a:latin typeface="+mn-lt"/>
                <a:cs typeface="Times New Roman" pitchFamily="18" charset="0"/>
              </a:rPr>
              <a:t>abstract</a:t>
            </a:r>
            <a:r>
              <a:rPr lang="en-US" sz="3200" dirty="0">
                <a:latin typeface="+mn-lt"/>
                <a:cs typeface="Times New Roman" pitchFamily="18" charset="0"/>
              </a:rPr>
              <a:t>. </a:t>
            </a:r>
          </a:p>
          <a:p>
            <a:pPr>
              <a:spcBef>
                <a:spcPct val="50000"/>
              </a:spcBef>
              <a:buFont typeface="Wingdings" pitchFamily="2" charset="2"/>
              <a:buChar char="v"/>
            </a:pPr>
            <a:r>
              <a:rPr lang="en-US" sz="3200" dirty="0">
                <a:latin typeface="+mn-lt"/>
                <a:cs typeface="Times New Roman" pitchFamily="18" charset="0"/>
              </a:rPr>
              <a:t> However, it is possible to define an </a:t>
            </a:r>
            <a:r>
              <a:rPr lang="en-US" sz="3200" b="1" dirty="0">
                <a:latin typeface="+mn-lt"/>
                <a:cs typeface="Times New Roman" pitchFamily="18" charset="0"/>
              </a:rPr>
              <a:t>abstract</a:t>
            </a:r>
            <a:r>
              <a:rPr lang="en-US" sz="3200" dirty="0">
                <a:latin typeface="+mn-lt"/>
                <a:cs typeface="Times New Roman" pitchFamily="18" charset="0"/>
              </a:rPr>
              <a:t> class that contains no </a:t>
            </a:r>
            <a:r>
              <a:rPr lang="en-US" sz="3200" b="1" dirty="0">
                <a:latin typeface="+mn-lt"/>
                <a:cs typeface="Times New Roman" pitchFamily="18" charset="0"/>
              </a:rPr>
              <a:t>abstract</a:t>
            </a:r>
            <a:r>
              <a:rPr lang="en-US" sz="3200" dirty="0">
                <a:latin typeface="+mn-lt"/>
                <a:cs typeface="Times New Roman" pitchFamily="18" charset="0"/>
              </a:rPr>
              <a:t> methods. </a:t>
            </a:r>
          </a:p>
          <a:p>
            <a:pPr marL="914400" lvl="1" indent="-457200">
              <a:spcBef>
                <a:spcPct val="50000"/>
              </a:spcBef>
              <a:buFont typeface="Wingdings" panose="05000000000000000000" pitchFamily="2" charset="2"/>
              <a:buChar char="Ø"/>
            </a:pPr>
            <a:r>
              <a:rPr lang="en-US" sz="3200" dirty="0">
                <a:latin typeface="+mn-lt"/>
                <a:cs typeface="Times New Roman" pitchFamily="18" charset="0"/>
              </a:rPr>
              <a:t> In this case, you </a:t>
            </a:r>
            <a:r>
              <a:rPr lang="en-US" sz="3200" b="1" dirty="0">
                <a:latin typeface="+mn-lt"/>
                <a:cs typeface="Times New Roman" pitchFamily="18" charset="0"/>
              </a:rPr>
              <a:t>cannot</a:t>
            </a:r>
            <a:r>
              <a:rPr lang="en-US" sz="3200" dirty="0">
                <a:latin typeface="+mn-lt"/>
                <a:cs typeface="Times New Roman" pitchFamily="18" charset="0"/>
              </a:rPr>
              <a:t> create instances of the class using the </a:t>
            </a:r>
            <a:r>
              <a:rPr lang="en-US" sz="3200" b="1" dirty="0">
                <a:latin typeface="+mn-lt"/>
                <a:cs typeface="Times New Roman" pitchFamily="18" charset="0"/>
              </a:rPr>
              <a:t>new</a:t>
            </a:r>
            <a:r>
              <a:rPr lang="en-US" sz="3200" dirty="0">
                <a:latin typeface="+mn-lt"/>
                <a:cs typeface="Times New Roman" pitchFamily="18" charset="0"/>
              </a:rPr>
              <a:t> operator. </a:t>
            </a:r>
          </a:p>
          <a:p>
            <a:pPr marL="914400" lvl="1" indent="-457200">
              <a:spcBef>
                <a:spcPct val="50000"/>
              </a:spcBef>
              <a:buFont typeface="Wingdings" panose="05000000000000000000" pitchFamily="2" charset="2"/>
              <a:buChar char="Ø"/>
            </a:pPr>
            <a:r>
              <a:rPr lang="en-US" sz="3200" dirty="0">
                <a:latin typeface="+mn-lt"/>
                <a:cs typeface="Times New Roman" pitchFamily="18" charset="0"/>
              </a:rPr>
              <a:t> This class is used as a </a:t>
            </a:r>
            <a:r>
              <a:rPr lang="en-US" sz="3200" b="1" dirty="0">
                <a:latin typeface="+mn-lt"/>
                <a:cs typeface="Times New Roman" pitchFamily="18" charset="0"/>
              </a:rPr>
              <a:t>base</a:t>
            </a:r>
            <a:r>
              <a:rPr lang="en-US" sz="3200" dirty="0">
                <a:latin typeface="+mn-lt"/>
                <a:cs typeface="Times New Roman" pitchFamily="18" charset="0"/>
              </a:rPr>
              <a:t> class for defining a new subclass.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195A98C8-EBAE-4E6F-B73E-0C57E3752604}" type="slidenum">
              <a:rPr lang="en-US"/>
              <a:pPr/>
              <a:t>8</a:t>
            </a:fld>
            <a:endParaRPr lang="en-US"/>
          </a:p>
        </p:txBody>
      </p:sp>
      <p:sp>
        <p:nvSpPr>
          <p:cNvPr id="303107" name="Rectangle 2"/>
          <p:cNvSpPr>
            <a:spLocks noGrp="1" noChangeArrowheads="1"/>
          </p:cNvSpPr>
          <p:nvPr>
            <p:ph type="title" idx="4294967295"/>
          </p:nvPr>
        </p:nvSpPr>
        <p:spPr>
          <a:xfrm>
            <a:off x="228600" y="285728"/>
            <a:ext cx="8772556" cy="1343072"/>
          </a:xfrm>
          <a:noFill/>
        </p:spPr>
        <p:txBody>
          <a:bodyPr/>
          <a:lstStyle/>
          <a:p>
            <a:r>
              <a:rPr lang="en-US" sz="5400" dirty="0"/>
              <a:t>Superclass of </a:t>
            </a:r>
            <a:r>
              <a:rPr lang="en-US" sz="5400" dirty="0">
                <a:solidFill>
                  <a:srgbClr val="C00000"/>
                </a:solidFill>
              </a:rPr>
              <a:t>abstract</a:t>
            </a:r>
            <a:r>
              <a:rPr lang="en-US" sz="5400" dirty="0"/>
              <a:t> Class may be Concrete </a:t>
            </a:r>
          </a:p>
        </p:txBody>
      </p:sp>
      <p:sp>
        <p:nvSpPr>
          <p:cNvPr id="303108" name="Text Box 3"/>
          <p:cNvSpPr txBox="1">
            <a:spLocks noChangeArrowheads="1"/>
          </p:cNvSpPr>
          <p:nvPr/>
        </p:nvSpPr>
        <p:spPr bwMode="auto">
          <a:xfrm>
            <a:off x="304800" y="2132851"/>
            <a:ext cx="8534400" cy="3816429"/>
          </a:xfrm>
          <a:prstGeom prst="rect">
            <a:avLst/>
          </a:prstGeom>
          <a:noFill/>
          <a:ln w="12700">
            <a:noFill/>
            <a:miter lim="800000"/>
            <a:headEnd type="none" w="sm" len="sm"/>
            <a:tailEnd type="none" w="sm" len="sm"/>
          </a:ln>
        </p:spPr>
        <p:txBody>
          <a:bodyPr wrap="square">
            <a:spAutoFit/>
          </a:bodyPr>
          <a:lstStyle/>
          <a:p>
            <a:pPr>
              <a:spcBef>
                <a:spcPct val="50000"/>
              </a:spcBef>
              <a:buFont typeface="Wingdings" pitchFamily="2" charset="2"/>
              <a:buChar char="v"/>
            </a:pPr>
            <a:r>
              <a:rPr lang="en-US" sz="4400" dirty="0">
                <a:latin typeface="+mn-lt"/>
                <a:cs typeface="Times New Roman" pitchFamily="18" charset="0"/>
              </a:rPr>
              <a:t> A subclass can be </a:t>
            </a:r>
            <a:r>
              <a:rPr lang="en-US" sz="4400" b="1" dirty="0">
                <a:solidFill>
                  <a:srgbClr val="C00000"/>
                </a:solidFill>
                <a:latin typeface="+mn-lt"/>
                <a:cs typeface="Times New Roman" pitchFamily="18" charset="0"/>
              </a:rPr>
              <a:t>abstract</a:t>
            </a:r>
            <a:r>
              <a:rPr lang="en-US" sz="4400" dirty="0">
                <a:latin typeface="+mn-lt"/>
                <a:cs typeface="Times New Roman" pitchFamily="18" charset="0"/>
              </a:rPr>
              <a:t> even if its superclass is </a:t>
            </a:r>
            <a:r>
              <a:rPr lang="en-US" sz="4400" b="1" dirty="0">
                <a:solidFill>
                  <a:srgbClr val="C00000"/>
                </a:solidFill>
                <a:latin typeface="+mn-lt"/>
                <a:cs typeface="Times New Roman" pitchFamily="18" charset="0"/>
              </a:rPr>
              <a:t>concrete</a:t>
            </a:r>
            <a:r>
              <a:rPr lang="en-US" sz="4400" dirty="0">
                <a:latin typeface="+mn-lt"/>
                <a:cs typeface="Times New Roman" pitchFamily="18" charset="0"/>
              </a:rPr>
              <a:t>. </a:t>
            </a:r>
          </a:p>
          <a:p>
            <a:pPr>
              <a:spcBef>
                <a:spcPct val="50000"/>
              </a:spcBef>
              <a:buFont typeface="Wingdings" pitchFamily="2" charset="2"/>
              <a:buChar char="v"/>
            </a:pPr>
            <a:r>
              <a:rPr lang="en-US" sz="4400" dirty="0">
                <a:latin typeface="+mn-lt"/>
                <a:cs typeface="Times New Roman" pitchFamily="18" charset="0"/>
              </a:rPr>
              <a:t> For example, the </a:t>
            </a:r>
            <a:r>
              <a:rPr lang="en-US" sz="4400" b="1" dirty="0">
                <a:latin typeface="+mn-lt"/>
                <a:cs typeface="Times New Roman" pitchFamily="18" charset="0"/>
              </a:rPr>
              <a:t>Object</a:t>
            </a:r>
            <a:r>
              <a:rPr lang="en-US" sz="4400" dirty="0">
                <a:latin typeface="+mn-lt"/>
                <a:cs typeface="Times New Roman" pitchFamily="18" charset="0"/>
              </a:rPr>
              <a:t> class is concrete, but its subclasses, such as </a:t>
            </a:r>
            <a:r>
              <a:rPr lang="en-US" sz="4400" b="1" dirty="0" err="1">
                <a:latin typeface="+mn-lt"/>
                <a:cs typeface="Times New Roman" pitchFamily="18" charset="0"/>
              </a:rPr>
              <a:t>GeometricObject</a:t>
            </a:r>
            <a:r>
              <a:rPr lang="en-US" sz="4400" dirty="0">
                <a:latin typeface="+mn-lt"/>
                <a:cs typeface="Times New Roman" pitchFamily="18" charset="0"/>
              </a:rPr>
              <a:t>, may be </a:t>
            </a:r>
            <a:r>
              <a:rPr lang="en-US" sz="4400" b="1" dirty="0">
                <a:solidFill>
                  <a:srgbClr val="C00000"/>
                </a:solidFill>
                <a:latin typeface="+mn-lt"/>
                <a:cs typeface="Times New Roman" pitchFamily="18" charset="0"/>
              </a:rPr>
              <a:t>abstract</a:t>
            </a:r>
            <a:r>
              <a:rPr lang="en-US" sz="4400" dirty="0">
                <a:latin typeface="+mn-lt"/>
                <a:cs typeface="Times New Roman"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4294967295"/>
          </p:nvPr>
        </p:nvSpPr>
        <p:spPr>
          <a:xfrm>
            <a:off x="6553200" y="6399213"/>
            <a:ext cx="1905000" cy="457200"/>
          </a:xfrm>
          <a:prstGeom prst="rect">
            <a:avLst/>
          </a:prstGeom>
        </p:spPr>
        <p:txBody>
          <a:bodyPr/>
          <a:lstStyle/>
          <a:p>
            <a:fld id="{F179D710-5010-4626-9B7B-32C3E39D8837}" type="slidenum">
              <a:rPr lang="en-US"/>
              <a:pPr/>
              <a:t>9</a:t>
            </a:fld>
            <a:endParaRPr lang="en-US" dirty="0"/>
          </a:p>
        </p:txBody>
      </p:sp>
      <p:sp>
        <p:nvSpPr>
          <p:cNvPr id="304131" name="Rectangle 2"/>
          <p:cNvSpPr>
            <a:spLocks noGrp="1" noChangeArrowheads="1"/>
          </p:cNvSpPr>
          <p:nvPr>
            <p:ph type="title" idx="4294967295"/>
          </p:nvPr>
        </p:nvSpPr>
        <p:spPr>
          <a:xfrm>
            <a:off x="228600" y="357166"/>
            <a:ext cx="8763000" cy="1271634"/>
          </a:xfrm>
          <a:noFill/>
        </p:spPr>
        <p:txBody>
          <a:bodyPr/>
          <a:lstStyle/>
          <a:p>
            <a:r>
              <a:rPr lang="en-US" sz="5400" dirty="0"/>
              <a:t>Concrete Method Overridden to be </a:t>
            </a:r>
            <a:r>
              <a:rPr lang="en-US" sz="5400" dirty="0">
                <a:solidFill>
                  <a:srgbClr val="C00000"/>
                </a:solidFill>
              </a:rPr>
              <a:t>abstract </a:t>
            </a:r>
          </a:p>
        </p:txBody>
      </p:sp>
      <p:sp>
        <p:nvSpPr>
          <p:cNvPr id="304132" name="Text Box 3"/>
          <p:cNvSpPr txBox="1">
            <a:spLocks noChangeArrowheads="1"/>
          </p:cNvSpPr>
          <p:nvPr/>
        </p:nvSpPr>
        <p:spPr bwMode="auto">
          <a:xfrm>
            <a:off x="447843" y="1989995"/>
            <a:ext cx="8228613" cy="4247317"/>
          </a:xfrm>
          <a:prstGeom prst="rect">
            <a:avLst/>
          </a:prstGeom>
          <a:noFill/>
          <a:ln w="12700">
            <a:noFill/>
            <a:miter lim="800000"/>
            <a:headEnd type="none" w="sm" len="sm"/>
            <a:tailEnd type="none" w="sm" len="sm"/>
          </a:ln>
        </p:spPr>
        <p:txBody>
          <a:bodyPr wrap="square">
            <a:spAutoFit/>
          </a:bodyPr>
          <a:lstStyle/>
          <a:p>
            <a:pPr>
              <a:spcBef>
                <a:spcPct val="50000"/>
              </a:spcBef>
              <a:buFont typeface="Wingdings" pitchFamily="2" charset="2"/>
              <a:buChar char="v"/>
            </a:pPr>
            <a:r>
              <a:rPr lang="en-US" sz="3600" dirty="0">
                <a:latin typeface="+mn-lt"/>
                <a:cs typeface="Times New Roman" pitchFamily="18" charset="0"/>
              </a:rPr>
              <a:t> A subclass can </a:t>
            </a:r>
            <a:r>
              <a:rPr lang="en-US" sz="3600" b="1" dirty="0">
                <a:latin typeface="+mn-lt"/>
                <a:cs typeface="Times New Roman" pitchFamily="18" charset="0"/>
              </a:rPr>
              <a:t>override</a:t>
            </a:r>
            <a:r>
              <a:rPr lang="en-US" sz="3600" dirty="0">
                <a:latin typeface="+mn-lt"/>
                <a:cs typeface="Times New Roman" pitchFamily="18" charset="0"/>
              </a:rPr>
              <a:t> a method from its superclass to define it </a:t>
            </a:r>
            <a:r>
              <a:rPr lang="en-US" sz="3600" b="1" dirty="0">
                <a:solidFill>
                  <a:srgbClr val="C00000"/>
                </a:solidFill>
                <a:latin typeface="+mn-lt"/>
                <a:cs typeface="Times New Roman" pitchFamily="18" charset="0"/>
              </a:rPr>
              <a:t>abstract</a:t>
            </a:r>
            <a:r>
              <a:rPr lang="en-US" sz="3600" dirty="0">
                <a:latin typeface="+mn-lt"/>
                <a:cs typeface="Times New Roman" pitchFamily="18" charset="0"/>
              </a:rPr>
              <a:t>. </a:t>
            </a:r>
          </a:p>
          <a:p>
            <a:pPr>
              <a:spcBef>
                <a:spcPct val="50000"/>
              </a:spcBef>
              <a:buFont typeface="Wingdings" pitchFamily="2" charset="2"/>
              <a:buChar char="v"/>
            </a:pPr>
            <a:r>
              <a:rPr lang="en-US" sz="3600" dirty="0">
                <a:latin typeface="+mn-lt"/>
                <a:cs typeface="Times New Roman" pitchFamily="18" charset="0"/>
              </a:rPr>
              <a:t> This is rare, but useful when the implementation of the method in the superclass becomes invalid in the subclass. In this case, the subclass must be defined </a:t>
            </a:r>
            <a:r>
              <a:rPr lang="en-US" sz="3600" b="1" dirty="0">
                <a:solidFill>
                  <a:srgbClr val="C00000"/>
                </a:solidFill>
                <a:latin typeface="+mn-lt"/>
                <a:cs typeface="Times New Roman" pitchFamily="18" charset="0"/>
              </a:rPr>
              <a:t>abstract</a:t>
            </a:r>
            <a:r>
              <a:rPr lang="en-US" sz="3600" dirty="0">
                <a:latin typeface="+mn-lt"/>
                <a:cs typeface="Times New Roman" pitchFamily="18" charset="0"/>
              </a:rPr>
              <a:t>. </a:t>
            </a:r>
          </a:p>
        </p:txBody>
      </p:sp>
    </p:spTree>
  </p:cSld>
  <p:clrMapOvr>
    <a:masterClrMapping/>
  </p:clrMapOvr>
</p:sld>
</file>

<file path=ppt/theme/theme1.xml><?xml version="1.0" encoding="utf-8"?>
<a:theme xmlns:a="http://schemas.openxmlformats.org/drawingml/2006/main" name="Templ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Templet</Template>
  <TotalTime>4791</TotalTime>
  <Words>2089</Words>
  <Application>Microsoft Office PowerPoint</Application>
  <PresentationFormat>On-screen Show (4:3)</PresentationFormat>
  <Paragraphs>268</Paragraphs>
  <Slides>44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PMingLiU</vt:lpstr>
      <vt:lpstr>Arial</vt:lpstr>
      <vt:lpstr>Book Antiqua</vt:lpstr>
      <vt:lpstr>Calibri</vt:lpstr>
      <vt:lpstr>Courier</vt:lpstr>
      <vt:lpstr>Courier New</vt:lpstr>
      <vt:lpstr>Monotype Sorts</vt:lpstr>
      <vt:lpstr>Times New Roman</vt:lpstr>
      <vt:lpstr>Wingdings</vt:lpstr>
      <vt:lpstr>Templet</vt:lpstr>
      <vt:lpstr> Abstract Classes and Interfaces</vt:lpstr>
      <vt:lpstr>abstract Classes and Methods</vt:lpstr>
      <vt:lpstr>PowerPoint Presentation</vt:lpstr>
      <vt:lpstr>abstract Classes and abstract Methods</vt:lpstr>
      <vt:lpstr>abstract Method in abstract Class </vt:lpstr>
      <vt:lpstr>Object Can't be Created from abstract Class </vt:lpstr>
      <vt:lpstr>Abstract Class without Abstract Method </vt:lpstr>
      <vt:lpstr>Superclass of abstract Class may be Concrete </vt:lpstr>
      <vt:lpstr>Concrete Method Overridden to be abstract </vt:lpstr>
      <vt:lpstr>abstract Class as Type </vt:lpstr>
      <vt:lpstr>Case Study:  The Abstract Number Class </vt:lpstr>
      <vt:lpstr>The Abstract Calendar Class and Its GregorianCalendar subclass</vt:lpstr>
      <vt:lpstr>GregorianCalendar subclass</vt:lpstr>
      <vt:lpstr>The GregorianCalendar Class</vt:lpstr>
      <vt:lpstr>The get Method in Calendar Class</vt:lpstr>
      <vt:lpstr>Interfaces</vt:lpstr>
      <vt:lpstr>What is an interface?</vt:lpstr>
      <vt:lpstr>Define an interface</vt:lpstr>
      <vt:lpstr>Interface is a Special Class</vt:lpstr>
      <vt:lpstr>Example</vt:lpstr>
      <vt:lpstr>Omitting Modifiers in Interfaces</vt:lpstr>
      <vt:lpstr>Example: The Comparable Interface</vt:lpstr>
      <vt:lpstr>Integer and BigInteger Classes</vt:lpstr>
      <vt:lpstr>PowerPoint Presentation</vt:lpstr>
      <vt:lpstr>Examples</vt:lpstr>
      <vt:lpstr>instanceof</vt:lpstr>
      <vt:lpstr>The toString, equals, and hashCode Methods </vt:lpstr>
      <vt:lpstr>Generic sort Method</vt:lpstr>
      <vt:lpstr>Extending Interfaces</vt:lpstr>
      <vt:lpstr>Extending Interfaces – Constants</vt:lpstr>
      <vt:lpstr>Extending Interfaces – Methods</vt:lpstr>
      <vt:lpstr>The Cloneable Interface</vt:lpstr>
      <vt:lpstr>Examples</vt:lpstr>
      <vt:lpstr>Implementing Cloneable Interface</vt:lpstr>
      <vt:lpstr>PowerPoint Presentation</vt:lpstr>
      <vt:lpstr>PowerPoint Presentation</vt:lpstr>
      <vt:lpstr>Shallow vs. Deep Copy</vt:lpstr>
      <vt:lpstr>Shallow vs. Deep Copy</vt:lpstr>
      <vt:lpstr>Interfaces vs. Abstract Classes</vt:lpstr>
      <vt:lpstr>Interfaces vs. Abstract Classes cont.</vt:lpstr>
      <vt:lpstr>instanceof</vt:lpstr>
      <vt:lpstr>Caution: conflict interfaces </vt:lpstr>
      <vt:lpstr>Whether to use an interface or a class?</vt:lpstr>
      <vt:lpstr>Whether to use an interface or a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Mamoun Nawahdah</dc:creator>
  <cp:lastModifiedBy>Windows User</cp:lastModifiedBy>
  <cp:revision>264</cp:revision>
  <cp:lastPrinted>2015-11-09T10:22:30Z</cp:lastPrinted>
  <dcterms:created xsi:type="dcterms:W3CDTF">2013-12-29T20:08:03Z</dcterms:created>
  <dcterms:modified xsi:type="dcterms:W3CDTF">2017-08-31T00:04:26Z</dcterms:modified>
</cp:coreProperties>
</file>