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18"/>
  </p:notesMasterIdLst>
  <p:sldIdLst>
    <p:sldId id="256" r:id="rId5"/>
    <p:sldId id="259" r:id="rId6"/>
    <p:sldId id="260" r:id="rId7"/>
    <p:sldId id="261" r:id="rId8"/>
    <p:sldId id="381" r:id="rId9"/>
    <p:sldId id="262" r:id="rId10"/>
    <p:sldId id="263" r:id="rId11"/>
    <p:sldId id="382" r:id="rId12"/>
    <p:sldId id="264" r:id="rId13"/>
    <p:sldId id="265" r:id="rId14"/>
    <p:sldId id="442" r:id="rId15"/>
    <p:sldId id="266" r:id="rId16"/>
    <p:sldId id="276" r:id="rId17"/>
    <p:sldId id="383" r:id="rId18"/>
    <p:sldId id="477" r:id="rId19"/>
    <p:sldId id="277" r:id="rId20"/>
    <p:sldId id="353" r:id="rId21"/>
    <p:sldId id="278" r:id="rId22"/>
    <p:sldId id="354" r:id="rId23"/>
    <p:sldId id="279" r:id="rId24"/>
    <p:sldId id="280" r:id="rId25"/>
    <p:sldId id="282" r:id="rId26"/>
    <p:sldId id="283" r:id="rId27"/>
    <p:sldId id="284" r:id="rId28"/>
    <p:sldId id="478" r:id="rId29"/>
    <p:sldId id="479" r:id="rId30"/>
    <p:sldId id="286" r:id="rId31"/>
    <p:sldId id="287" r:id="rId32"/>
    <p:sldId id="291" r:id="rId33"/>
    <p:sldId id="438" r:id="rId34"/>
    <p:sldId id="294" r:id="rId35"/>
    <p:sldId id="439" r:id="rId36"/>
    <p:sldId id="357" r:id="rId37"/>
    <p:sldId id="440" r:id="rId38"/>
    <p:sldId id="384" r:id="rId39"/>
    <p:sldId id="394" r:id="rId40"/>
    <p:sldId id="480" r:id="rId41"/>
    <p:sldId id="395" r:id="rId42"/>
    <p:sldId id="389" r:id="rId43"/>
    <p:sldId id="388" r:id="rId44"/>
    <p:sldId id="387" r:id="rId45"/>
    <p:sldId id="390" r:id="rId46"/>
    <p:sldId id="391" r:id="rId47"/>
    <p:sldId id="392" r:id="rId48"/>
    <p:sldId id="393" r:id="rId49"/>
    <p:sldId id="413" r:id="rId50"/>
    <p:sldId id="414" r:id="rId51"/>
    <p:sldId id="415" r:id="rId52"/>
    <p:sldId id="416" r:id="rId53"/>
    <p:sldId id="417" r:id="rId54"/>
    <p:sldId id="298" r:id="rId55"/>
    <p:sldId id="299" r:id="rId56"/>
    <p:sldId id="300" r:id="rId57"/>
    <p:sldId id="443" r:id="rId58"/>
    <p:sldId id="444" r:id="rId59"/>
    <p:sldId id="445" r:id="rId60"/>
    <p:sldId id="446" r:id="rId61"/>
    <p:sldId id="452" r:id="rId62"/>
    <p:sldId id="453" r:id="rId63"/>
    <p:sldId id="447" r:id="rId64"/>
    <p:sldId id="448" r:id="rId65"/>
    <p:sldId id="449" r:id="rId66"/>
    <p:sldId id="450" r:id="rId67"/>
    <p:sldId id="451" r:id="rId68"/>
    <p:sldId id="396" r:id="rId69"/>
    <p:sldId id="397" r:id="rId70"/>
    <p:sldId id="398" r:id="rId71"/>
    <p:sldId id="399" r:id="rId72"/>
    <p:sldId id="400" r:id="rId73"/>
    <p:sldId id="401" r:id="rId74"/>
    <p:sldId id="402" r:id="rId75"/>
    <p:sldId id="403" r:id="rId76"/>
    <p:sldId id="404" r:id="rId77"/>
    <p:sldId id="405" r:id="rId78"/>
    <p:sldId id="406" r:id="rId79"/>
    <p:sldId id="407" r:id="rId80"/>
    <p:sldId id="408" r:id="rId81"/>
    <p:sldId id="409" r:id="rId82"/>
    <p:sldId id="410" r:id="rId83"/>
    <p:sldId id="419" r:id="rId84"/>
    <p:sldId id="421" r:id="rId85"/>
    <p:sldId id="422" r:id="rId86"/>
    <p:sldId id="423" r:id="rId87"/>
    <p:sldId id="424" r:id="rId88"/>
    <p:sldId id="454" r:id="rId89"/>
    <p:sldId id="455" r:id="rId90"/>
    <p:sldId id="456" r:id="rId91"/>
    <p:sldId id="457" r:id="rId92"/>
    <p:sldId id="458" r:id="rId93"/>
    <p:sldId id="459" r:id="rId94"/>
    <p:sldId id="460" r:id="rId95"/>
    <p:sldId id="461" r:id="rId96"/>
    <p:sldId id="462" r:id="rId97"/>
    <p:sldId id="463" r:id="rId98"/>
    <p:sldId id="464" r:id="rId99"/>
    <p:sldId id="465" r:id="rId100"/>
    <p:sldId id="426" r:id="rId101"/>
    <p:sldId id="427" r:id="rId102"/>
    <p:sldId id="429" r:id="rId103"/>
    <p:sldId id="430" r:id="rId104"/>
    <p:sldId id="431" r:id="rId105"/>
    <p:sldId id="432" r:id="rId106"/>
    <p:sldId id="433" r:id="rId107"/>
    <p:sldId id="434" r:id="rId108"/>
    <p:sldId id="467" r:id="rId109"/>
    <p:sldId id="472" r:id="rId110"/>
    <p:sldId id="473" r:id="rId111"/>
    <p:sldId id="474" r:id="rId112"/>
    <p:sldId id="475" r:id="rId113"/>
    <p:sldId id="476" r:id="rId114"/>
    <p:sldId id="466" r:id="rId115"/>
    <p:sldId id="435" r:id="rId116"/>
    <p:sldId id="436" r:id="rId1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5pPr>
    <a:lvl6pPr marL="2286000" algn="l" defTabSz="914400" rtl="0" eaLnBrk="1" latinLnBrk="0" hangingPunct="1">
      <a:defRPr sz="2400" kern="1200">
        <a:solidFill>
          <a:srgbClr val="FFFFFF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6pPr>
    <a:lvl7pPr marL="2743200" algn="l" defTabSz="914400" rtl="0" eaLnBrk="1" latinLnBrk="0" hangingPunct="1">
      <a:defRPr sz="2400" kern="1200">
        <a:solidFill>
          <a:srgbClr val="FFFFFF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7pPr>
    <a:lvl8pPr marL="3200400" algn="l" defTabSz="914400" rtl="0" eaLnBrk="1" latinLnBrk="0" hangingPunct="1">
      <a:defRPr sz="2400" kern="1200">
        <a:solidFill>
          <a:srgbClr val="FFFFFF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8pPr>
    <a:lvl9pPr marL="3657600" algn="l" defTabSz="914400" rtl="0" eaLnBrk="1" latinLnBrk="0" hangingPunct="1">
      <a:defRPr sz="2400" kern="1200">
        <a:solidFill>
          <a:srgbClr val="FFFFFF"/>
        </a:solidFill>
        <a:latin typeface="Times" charset="0"/>
        <a:ea typeface="ヒラギノ明朝 ProN W3" charset="0"/>
        <a:cs typeface="ヒラギノ明朝 ProN W3" charset="0"/>
        <a:sym typeface="Time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33" autoAdjust="0"/>
  </p:normalViewPr>
  <p:slideViewPr>
    <p:cSldViewPr>
      <p:cViewPr varScale="1">
        <p:scale>
          <a:sx n="92" d="100"/>
          <a:sy n="92" d="100"/>
        </p:scale>
        <p:origin x="20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presProps" Target="presProps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1040B-8DA5-4882-93B8-0D2DE5150F73}" type="datetimeFigureOut">
              <a:rPr lang="en-US" smtClean="0"/>
              <a:pPr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FA797-8F0D-47BC-ACDD-D5BC5C053C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FA797-8F0D-47BC-ACDD-D5BC5C053C3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FA797-8F0D-47BC-ACDD-D5BC5C053C3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6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there’s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dolly operator, which takes out the garbage using a dolly (a kind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hand-cart). It doesn’t make our hands dirty, but it makes a lot of noise. (I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note that, in the paper, the carry and dolly operators don’t have garbage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precondition (I guess you can pretend to take out the garbage if you want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to). We have added it in our example, but it doesn’t really change anything).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FA797-8F0D-47BC-ACDD-D5BC5C053C3B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Okay. If all of our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subgoals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exist at the deepest level (that means, if our goal is 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not Q, then both P and not Q are in the last proposition level) and they’re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 look for a plan. We can describe our search method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nondeterministic choice via the choose and fail mechanism.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I be the deepest level in the graph. For each of our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subgoals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 have to pick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that can achieve it. So, we start by picking an action at level I – 1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achieve P. Then, we pick one of the actions at level I – 1 to achieve not Q.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are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then we fail. Failing will cause us to go back and pick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way to satisfy P. We search within this level until we find a set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I- 1 actions, one for each of our level 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subgoals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such that the level I-1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actions are not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If we can’t find such a set, then we fail.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Now, we figure out what the level I-2 preconditions are of the level I-1 actions,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make that set of propositions our new set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subgoals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Now we search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 of actions at level I-3 that can make the I-2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subgoals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true, and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on. If we fail at any level, we go back and try to find a different way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satisfying the preconditions at the previous level.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FA797-8F0D-47BC-ACDD-D5BC5C053C3B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it’s time to try to find a plan again. All of our goal conditions are present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last layer, so let’s start searching.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Starting with not garbage, let’s try to satisfy it with carry.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need to satisfy dinner. Since we already know that cook won’t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compatible with carry at this level, let’s try maintaining dinner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time step. (Of course, it’s hard to make a computer as clever as we are,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these are the kinds of tricks that people do when they’re making a planner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really work efficiently).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Last, we need to satisfy present. Let’s try doing it with wrap.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found a way to satisfy all of our conditions at level 4. So now we have to 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preconditions of the actions we picked and see if we can satisfy them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2. Now our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subgoals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garbage and dinner and quiet.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start by satisfying garbage by maintaining it. (We don’t have any way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garbage. Though usually when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cook, it makes garbage!).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easily satisfy quiet by maintaining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can satisfy dinner with the cook action.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have to be sure that we can satisfy all of these preconditions at level 0. Our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subgoals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now are garbage, clean, and wrap. They’re all true at level 0, so we’re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done! There were actually a lot of plans that would have worked, but here’s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them. If we’re going to do actions in order, this plan will allow us to do cook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wrap then carry, or cook then carry, then wrap. The crucial thing is that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forces us to do cook before carry, which we couldn’t enforce in a depth 1 plan.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FA797-8F0D-47BC-ACDD-D5BC5C053C3B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97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297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7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297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7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7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7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297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7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7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65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297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297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7CCA83-9EBF-41AC-A999-C448F7C3DB90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2D2DC-9D79-4360-9DE4-A60216FA3847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193E7-463C-42FE-83A2-48FC9E735E69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97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297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7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7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297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7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7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7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297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7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7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65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297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297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E520F03-71D3-4836-8494-5531D8646E50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E9647-C80B-41F5-BA5D-7520D988FC42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E19B6-59AB-43D4-BC85-51DC7D37254F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AC7BB-9BAB-4D7F-B40F-73BB7A2201B1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38B9E-68D0-43E0-A305-2B064B5C8044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798BE-7FE6-4B14-BC1C-99C0B92EF301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58054-B6CC-4765-B039-CE444C5B544D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C4C3F-EDE9-4A13-B743-C9A4F35EE57B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7772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1F8AE-D69F-431F-89AA-E9AD82622395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681D1-EDF0-40B1-A12A-08446B0A0AE3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84447-D179-445E-94CD-34372949D3B3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FAA41-47BF-4795-8C39-00C398758F21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9B9C7-4E6E-4CA1-B5CF-5B053DD2ACD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499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C24F7-BBA8-41A9-8FB7-CCD37E9088D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8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4DA9C-B49A-41C5-839B-A3524054B5B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820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5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5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88B17-EF96-4E25-9270-B9D58D5A506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436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7554E-1A4B-4178-9B33-49C6B614A17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05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2B5C2-3CEA-45C7-861C-984A3437D5C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136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FAAF5-DC1D-4667-9A06-6C063537A87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1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18DF0-FA04-4234-ACBC-9F8D3457EA6C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CC71B-049D-4330-8135-B259744F8A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366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DD3AE-0E30-456D-A646-1D1D409138F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500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06413-BBBE-4510-AD9E-F0A4313F19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40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764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0769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2A7C0-7603-4652-B0BE-292A5BE312D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159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9B9C7-4E6E-4CA1-B5CF-5B053DD2ACD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388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C24F7-BBA8-41A9-8FB7-CCD37E9088D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605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4DA9C-B49A-41C5-839B-A3524054B5B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587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5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5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88B17-EF96-4E25-9270-B9D58D5A506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30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7554E-1A4B-4178-9B33-49C6B614A17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184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2B5C2-3CEA-45C7-861C-984A3437D5C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35096-B082-4D32-8BC9-22099C86DACC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FAAF5-DC1D-4667-9A06-6C063537A87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957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CC71B-049D-4330-8135-B259744F8A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296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DD3AE-0E30-456D-A646-1D1D409138F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043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06413-BBBE-4510-AD9E-F0A4313F19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083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764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0769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sz="1800">
                <a:solidFill>
                  <a:srgbClr val="000000"/>
                </a:solidFill>
              </a:rPr>
              <a:t>October 20, 2005</a:t>
            </a:r>
          </a:p>
          <a:p>
            <a:pPr>
              <a:defRPr/>
            </a:pP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</a:rPr>
              <a:t>Ordering heuristics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2A7C0-7603-4652-B0BE-292A5BE312D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9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E9ECB-FA6C-4C9E-A60E-0F40A528C886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D4A7D-75A1-469F-BE25-3BB1EA196749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FE856-DD67-42E9-9B7E-91D3A88C6301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7A44F-63FE-4A8B-9342-B6F39468D24F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0458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E1D7B-914B-44E6-8DB5-8928C3DD248F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28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28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8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8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</p:grpSp>
      <p:sp>
        <p:nvSpPr>
          <p:cNvPr id="2873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73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7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7DF730E1-998D-4269-99FE-5903EF2790FE}" type="slidenum">
              <a:rPr lang="en-US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pPr/>
              <a:t>‹#›</a:t>
            </a:fld>
            <a:endParaRPr lang="en-US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28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28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8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8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28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734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873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73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7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56C6D12-8DF4-4946-B4F4-BD2257E197FC}" type="slidenum">
              <a:rPr lang="en-US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pPr/>
              <a:t>‹#›</a:t>
            </a:fld>
            <a:endParaRPr lang="en-US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52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ADABFCB3-D83F-4EE7-9037-F8C1CA8F4A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066800"/>
            <a:ext cx="7696200" cy="0"/>
          </a:xfrm>
          <a:prstGeom prst="line">
            <a:avLst/>
          </a:prstGeom>
          <a:noFill/>
          <a:ln w="50800">
            <a:solidFill>
              <a:srgbClr val="3A65B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62000" y="5943600"/>
            <a:ext cx="6324600" cy="0"/>
          </a:xfrm>
          <a:prstGeom prst="line">
            <a:avLst/>
          </a:prstGeom>
          <a:noFill/>
          <a:ln w="50800">
            <a:solidFill>
              <a:srgbClr val="3A65B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pic>
        <p:nvPicPr>
          <p:cNvPr id="14343" name="Picture 10" descr="UN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13413"/>
            <a:ext cx="12954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85800" y="5943600"/>
            <a:ext cx="480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i="1" dirty="0">
                <a:solidFill>
                  <a:srgbClr val="3A65BC"/>
                </a:solidFill>
                <a:latin typeface="Arial" charset="0"/>
                <a:ea typeface="宋体" charset="-122"/>
                <a:cs typeface="Arial" charset="0"/>
              </a:rPr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06092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A65B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A65BC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A65BC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A65BC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A65BC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A65BC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A65BC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A65BC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A65BC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52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ADABFCB3-D83F-4EE7-9037-F8C1CA8F4A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066800"/>
            <a:ext cx="7696200" cy="0"/>
          </a:xfrm>
          <a:prstGeom prst="line">
            <a:avLst/>
          </a:prstGeom>
          <a:noFill/>
          <a:ln w="50800">
            <a:solidFill>
              <a:srgbClr val="3A65B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62000" y="5943600"/>
            <a:ext cx="6324600" cy="0"/>
          </a:xfrm>
          <a:prstGeom prst="line">
            <a:avLst/>
          </a:prstGeom>
          <a:noFill/>
          <a:ln w="50800">
            <a:solidFill>
              <a:srgbClr val="3A65B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pic>
        <p:nvPicPr>
          <p:cNvPr id="14343" name="Picture 10" descr="UN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713413"/>
            <a:ext cx="12954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85800" y="5943600"/>
            <a:ext cx="4800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i="1" dirty="0">
                <a:solidFill>
                  <a:srgbClr val="3A65BC"/>
                </a:solidFill>
                <a:latin typeface="Arial" charset="0"/>
                <a:ea typeface="宋体" charset="-122"/>
                <a:cs typeface="Arial" charset="0"/>
              </a:rPr>
              <a:t>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54293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3A65BC"/>
          </a:solidFill>
          <a:latin typeface="Helvetic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A65B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A65BC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A65BC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A65BC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A65BC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A65BC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A65BC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A65BC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A65BC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e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pc.informatik.uni-freiburg.de/PddlExtens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133600"/>
            <a:ext cx="7772400" cy="1447800"/>
          </a:xfrm>
          <a:ln/>
        </p:spPr>
        <p:txBody>
          <a:bodyPr rIns="132080"/>
          <a:lstStyle/>
          <a:p>
            <a:pPr algn="ctr"/>
            <a:r>
              <a:rPr lang="en-US" dirty="0" smtClean="0"/>
              <a:t>Artificial </a:t>
            </a:r>
            <a:r>
              <a:rPr lang="en-US" dirty="0"/>
              <a:t>Intelligence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1371600" y="3581400"/>
            <a:ext cx="6400800" cy="2501900"/>
          </a:xfrm>
          <a:ln/>
        </p:spPr>
        <p:txBody>
          <a:bodyPr rIns="132080"/>
          <a:lstStyle/>
          <a:p>
            <a:pPr marL="39688" indent="0" algn="ctr">
              <a:buFont typeface="Times" charset="0"/>
              <a:buNone/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Planning</a:t>
            </a:r>
          </a:p>
          <a:p>
            <a:pPr marL="39688" indent="0" algn="ctr">
              <a:buFont typeface="Times" charset="0"/>
              <a:buNone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3F62-B4EC-44C6-83E2-C46CCB56DC1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Planning vs Problem Solving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r>
              <a:rPr lang="en-US"/>
              <a:t>A third difficulty with problem solving:</a:t>
            </a:r>
          </a:p>
          <a:p>
            <a:pPr marL="782638" lvl="1"/>
            <a:r>
              <a:rPr lang="en-US"/>
              <a:t>The goal may consist of several nearly independent subgoals, but there is no way for the problem solver to know it</a:t>
            </a:r>
          </a:p>
          <a:p>
            <a:pPr marL="782638" lvl="1"/>
            <a:r>
              <a:rPr lang="en-US" sz="2400"/>
              <a:t>HAVE(MILK) and HAVE(BOOK) may be achieved by</a:t>
            </a:r>
            <a:br>
              <a:rPr lang="en-US" sz="2400"/>
            </a:br>
            <a:r>
              <a:rPr lang="en-US" sz="2400"/>
              <a:t>two nearly independent sequences of actions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E1B7-D335-4010-8A6F-C46AE2475400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Example of </a:t>
            </a:r>
            <a:r>
              <a:rPr lang="en-US" sz="3600" cap="small" dirty="0" err="1" smtClean="0"/>
              <a:t>GraphPlan</a:t>
            </a:r>
            <a:r>
              <a:rPr lang="en-US" sz="3600" dirty="0" smtClean="0"/>
              <a:t> Execution (1)</a:t>
            </a:r>
            <a:endParaRPr lang="en-US" sz="3600" dirty="0"/>
          </a:p>
        </p:txBody>
      </p:sp>
      <p:pic>
        <p:nvPicPr>
          <p:cNvPr id="74755" name="Content Placeholder 4" descr="level0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1389063"/>
            <a:ext cx="1625600" cy="4279900"/>
          </a:xfrm>
        </p:spPr>
      </p:pic>
      <p:sp>
        <p:nvSpPr>
          <p:cNvPr id="747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A0FE505-B9C5-452F-B311-D23239551F2E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100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265238"/>
            <a:ext cx="4953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3A65BC"/>
              </a:buClr>
              <a:buFontTx/>
              <a:buChar char="•"/>
              <a:defRPr/>
            </a:pPr>
            <a:r>
              <a:rPr lang="en-US" sz="2800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At(</a:t>
            </a:r>
            <a:r>
              <a:rPr lang="en-US" sz="2800" kern="0" dirty="0" err="1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Spare,Axle</a:t>
            </a:r>
            <a:r>
              <a:rPr lang="en-US" sz="2800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) is not in S</a:t>
            </a:r>
            <a:r>
              <a:rPr lang="en-US" sz="2800" kern="0" baseline="-2500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0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A65BC"/>
              </a:buClr>
              <a:buFontTx/>
              <a:buChar char="•"/>
              <a:defRPr/>
            </a:pPr>
            <a:r>
              <a:rPr lang="en-US" sz="2800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No need to extract solution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A65BC"/>
              </a:buClr>
              <a:buFontTx/>
              <a:buChar char="•"/>
              <a:defRPr/>
            </a:pPr>
            <a:r>
              <a:rPr lang="en-US" sz="2800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Expand the plan</a:t>
            </a:r>
          </a:p>
        </p:txBody>
      </p:sp>
    </p:spTree>
    <p:extLst>
      <p:ext uri="{BB962C8B-B14F-4D97-AF65-F5344CB8AC3E}">
        <p14:creationId xmlns:p14="http://schemas.microsoft.com/office/powerpoint/2010/main" val="5379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Example of </a:t>
            </a:r>
            <a:r>
              <a:rPr lang="en-US" sz="3600" cap="small" dirty="0" err="1" smtClean="0"/>
              <a:t>GraphPlan</a:t>
            </a:r>
            <a:r>
              <a:rPr lang="en-US" sz="3600" dirty="0" smtClean="0"/>
              <a:t> Execution (2)</a:t>
            </a:r>
            <a:endParaRPr lang="en-US" sz="3600" dirty="0"/>
          </a:p>
        </p:txBody>
      </p:sp>
      <p:pic>
        <p:nvPicPr>
          <p:cNvPr id="75779" name="Content Placeholder 4" descr="level1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0563" y="1447800"/>
            <a:ext cx="5684837" cy="3886200"/>
          </a:xfrm>
        </p:spPr>
      </p:pic>
      <p:sp>
        <p:nvSpPr>
          <p:cNvPr id="757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8455523-00A3-42C7-85B2-642794D16204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101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219200"/>
            <a:ext cx="289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3A65BC"/>
              </a:buClr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Three actions are applicable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A65BC"/>
              </a:buClr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3 actions and 5 </a:t>
            </a:r>
            <a:r>
              <a:rPr lang="en-US" kern="0" dirty="0" err="1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noops</a:t>
            </a:r>
            <a:r>
              <a:rPr lang="en-US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 are added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A65BC"/>
              </a:buClr>
              <a:buFontTx/>
              <a:buChar char="•"/>
              <a:defRPr/>
            </a:pPr>
            <a:r>
              <a:rPr lang="en-US" kern="0" dirty="0" err="1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Mutex</a:t>
            </a:r>
            <a:r>
              <a:rPr lang="en-US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 links are added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A65BC"/>
              </a:buClr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At(</a:t>
            </a:r>
            <a:r>
              <a:rPr lang="en-US" kern="0" dirty="0" err="1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Spare,Axle</a:t>
            </a:r>
            <a:r>
              <a:rPr lang="en-US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) still not in S</a:t>
            </a:r>
            <a:r>
              <a:rPr lang="en-US" kern="0" baseline="-2500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1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3A65BC"/>
              </a:buClr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Plan is expanded</a:t>
            </a:r>
          </a:p>
        </p:txBody>
      </p:sp>
    </p:spTree>
    <p:extLst>
      <p:ext uri="{BB962C8B-B14F-4D97-AF65-F5344CB8AC3E}">
        <p14:creationId xmlns:p14="http://schemas.microsoft.com/office/powerpoint/2010/main" val="40795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Example of </a:t>
            </a:r>
            <a:r>
              <a:rPr lang="en-US" sz="3600" cap="small" dirty="0" err="1" smtClean="0"/>
              <a:t>GraphPlan</a:t>
            </a:r>
            <a:r>
              <a:rPr lang="en-US" sz="3600" dirty="0" smtClean="0"/>
              <a:t> Execution (3)</a:t>
            </a:r>
            <a:endParaRPr lang="en-US" sz="36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84B871A-8D33-4527-8089-E3CC49754EC3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102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graphicFrame>
        <p:nvGraphicFramePr>
          <p:cNvPr id="12290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219075" y="2362200"/>
          <a:ext cx="87788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Acrobat Document" r:id="rId3" imgW="10970640" imgH="4276440" progId="AcroExch.Document.11">
                  <p:embed/>
                </p:oleObj>
              </mc:Choice>
              <mc:Fallback>
                <p:oleObj name="Acrobat Document" r:id="rId3" imgW="10970640" imgH="4276440" progId="AcroExch.Document.11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2362200"/>
                        <a:ext cx="8778875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265238"/>
            <a:ext cx="81534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3A65BC"/>
              </a:buClr>
              <a:buFontTx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Illustrates well </a:t>
            </a:r>
            <a:r>
              <a:rPr lang="en-US" kern="0" dirty="0" err="1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mutex</a:t>
            </a:r>
            <a:r>
              <a:rPr lang="en-US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 links: inconsistent effects, interference, competing needs, inconsistent support</a:t>
            </a:r>
          </a:p>
        </p:txBody>
      </p:sp>
    </p:spTree>
    <p:extLst>
      <p:ext uri="{BB962C8B-B14F-4D97-AF65-F5344CB8AC3E}">
        <p14:creationId xmlns:p14="http://schemas.microsoft.com/office/powerpoint/2010/main" val="17332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Solution Extraction (Backward)</a:t>
            </a: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C82DB48-FD11-48DA-8906-663DE5C9BA2F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103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graphicFrame>
        <p:nvGraphicFramePr>
          <p:cNvPr id="13314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219075" y="2362200"/>
          <a:ext cx="87788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Acrobat Document" r:id="rId3" imgW="10970640" imgH="4276440" progId="AcroExch.Document.11">
                  <p:embed/>
                </p:oleObj>
              </mc:Choice>
              <mc:Fallback>
                <p:oleObj name="Acrobat Document" r:id="rId3" imgW="10970640" imgH="4276440" progId="AcroExch.Document.11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2362200"/>
                        <a:ext cx="8778875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112838"/>
            <a:ext cx="81534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3A65BC"/>
              </a:buClr>
              <a:buFont typeface="+mj-lt"/>
              <a:buAutoNum type="arabicPeriod"/>
              <a:defRPr/>
            </a:pPr>
            <a:r>
              <a:rPr lang="en-US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Solve a Boolean CSP:  Variables are actions, domains are {0=out of plan, 1=in plan), constraints are </a:t>
            </a:r>
            <a:r>
              <a:rPr lang="en-US" kern="0" dirty="0" err="1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mutex</a:t>
            </a:r>
            <a:endParaRPr lang="en-US" kern="0" dirty="0">
              <a:solidFill>
                <a:srgbClr val="000000"/>
              </a:solidFill>
              <a:latin typeface="Helvetica"/>
              <a:ea typeface="宋体"/>
              <a:cs typeface="Arial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rgbClr val="3A65BC"/>
              </a:buClr>
              <a:buFont typeface="+mj-lt"/>
              <a:buAutoNum type="arabicPeriod"/>
              <a:defRPr/>
            </a:pPr>
            <a:r>
              <a:rPr lang="en-US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Search problem from last level backward</a:t>
            </a:r>
          </a:p>
        </p:txBody>
      </p:sp>
    </p:spTree>
    <p:extLst>
      <p:ext uri="{BB962C8B-B14F-4D97-AF65-F5344CB8AC3E}">
        <p14:creationId xmlns:p14="http://schemas.microsoft.com/office/powerpoint/2010/main" val="13931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Backtrack Search for Solution Extraction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2"/>
          </a:xfrm>
        </p:spPr>
        <p:txBody>
          <a:bodyPr/>
          <a:lstStyle/>
          <a:p>
            <a:r>
              <a:rPr lang="en-US" altLang="en-US" sz="2000" dirty="0" smtClean="0"/>
              <a:t>Starting at the highest fact level</a:t>
            </a:r>
          </a:p>
          <a:p>
            <a:pPr lvl="1"/>
            <a:r>
              <a:rPr lang="en-US" altLang="en-US" sz="1800" dirty="0" smtClean="0"/>
              <a:t>Each goal is put in a goal list for the current fact layer</a:t>
            </a:r>
          </a:p>
          <a:p>
            <a:pPr lvl="1"/>
            <a:r>
              <a:rPr lang="en-US" altLang="en-US" sz="1800" dirty="0" smtClean="0"/>
              <a:t>Search iterates thru each fact in the goal list trying to find an action to support it which is not </a:t>
            </a:r>
            <a:r>
              <a:rPr lang="en-US" altLang="en-US" sz="1800" dirty="0" err="1" smtClean="0"/>
              <a:t>mutex</a:t>
            </a:r>
            <a:r>
              <a:rPr lang="en-US" altLang="en-US" sz="1800" dirty="0" smtClean="0"/>
              <a:t> with any other chosen action</a:t>
            </a:r>
          </a:p>
          <a:p>
            <a:pPr lvl="1"/>
            <a:r>
              <a:rPr lang="en-US" altLang="en-US" sz="1800" dirty="0" smtClean="0"/>
              <a:t>When an action is chosen, its preconditions are added to the goal list of the lower level</a:t>
            </a:r>
          </a:p>
          <a:p>
            <a:pPr lvl="1"/>
            <a:r>
              <a:rPr lang="en-US" altLang="en-US" sz="1800" dirty="0" smtClean="0"/>
              <a:t>When all facts in the goal list of the current level have a consistent assignment of actions, the search moves to the next level</a:t>
            </a:r>
          </a:p>
          <a:p>
            <a:pPr lvl="1"/>
            <a:endParaRPr lang="en-US" altLang="en-US" sz="1800" dirty="0" smtClean="0"/>
          </a:p>
          <a:p>
            <a:r>
              <a:rPr lang="en-US" altLang="en-US" sz="2000" dirty="0" smtClean="0"/>
              <a:t>Search backtracks to the previous level when it fails to assign an action to each fact in the goal list at a given level</a:t>
            </a:r>
          </a:p>
          <a:p>
            <a:endParaRPr lang="en-US" altLang="en-US" sz="2000" dirty="0" smtClean="0"/>
          </a:p>
          <a:p>
            <a:r>
              <a:rPr lang="en-US" altLang="en-US" sz="2400" dirty="0" smtClean="0"/>
              <a:t>Search succeeds when the first level is reached.</a:t>
            </a:r>
          </a:p>
          <a:p>
            <a:pPr lvl="1"/>
            <a:endParaRPr lang="en-US" alt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92A638-8A19-4388-A706-8606F059B1A4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104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458200" cy="685800"/>
          </a:xfrm>
        </p:spPr>
        <p:txBody>
          <a:bodyPr/>
          <a:lstStyle/>
          <a:p>
            <a:r>
              <a:rPr lang="en-US" sz="3700" dirty="0" smtClean="0"/>
              <a:t>Example of </a:t>
            </a:r>
            <a:r>
              <a:rPr lang="en-US" sz="3700" cap="small" dirty="0" err="1" smtClean="0"/>
              <a:t>GraphPlan</a:t>
            </a:r>
            <a:r>
              <a:rPr lang="en-US" sz="3700" dirty="0" smtClean="0"/>
              <a:t> Execution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791200"/>
          </a:xfrm>
        </p:spPr>
        <p:txBody>
          <a:bodyPr/>
          <a:lstStyle/>
          <a:p>
            <a:r>
              <a:rPr lang="en-US" sz="2000" dirty="0" smtClean="0"/>
              <a:t>For this particular problem, we start at S2 with the goal At(Spare, Axle). </a:t>
            </a:r>
          </a:p>
          <a:p>
            <a:r>
              <a:rPr lang="en-US" sz="2000" dirty="0" smtClean="0"/>
              <a:t>The only choice we have for achieving the goal set is </a:t>
            </a:r>
            <a:r>
              <a:rPr lang="en-US" sz="2000" dirty="0" err="1" smtClean="0"/>
              <a:t>PutOn</a:t>
            </a:r>
            <a:r>
              <a:rPr lang="en-US" sz="2000" dirty="0" smtClean="0"/>
              <a:t>(Spare, Axle). </a:t>
            </a:r>
          </a:p>
          <a:p>
            <a:r>
              <a:rPr lang="en-US" sz="2000" dirty="0" smtClean="0"/>
              <a:t>That brings us to a search state at S1 with goals At(Spare, Ground) and ¬At(Flat, Axle). </a:t>
            </a:r>
          </a:p>
          <a:p>
            <a:r>
              <a:rPr lang="en-US" sz="2000" dirty="0" smtClean="0"/>
              <a:t>The former can be achieved only by Remove(Spare, Trunk), and the latter by either Remove(Flat, Axle) or </a:t>
            </a:r>
            <a:r>
              <a:rPr lang="en-US" sz="2000" dirty="0" err="1" smtClean="0"/>
              <a:t>LeaveOvernight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But </a:t>
            </a:r>
            <a:r>
              <a:rPr lang="en-US" sz="2000" dirty="0" err="1" smtClean="0"/>
              <a:t>LeaveOvernight</a:t>
            </a:r>
            <a:r>
              <a:rPr lang="en-US" sz="2000" dirty="0" smtClean="0"/>
              <a:t> is </a:t>
            </a:r>
            <a:r>
              <a:rPr lang="en-US" sz="2000" dirty="0" err="1" smtClean="0"/>
              <a:t>mutex</a:t>
            </a:r>
            <a:r>
              <a:rPr lang="en-US" sz="2000" dirty="0" smtClean="0"/>
              <a:t> with Remove(Spare, Trunk), so the only solution is to choose Remove(Spare, Trunk) and Remove(Flat, Axle). </a:t>
            </a:r>
          </a:p>
          <a:p>
            <a:r>
              <a:rPr lang="en-US" sz="2000" dirty="0" smtClean="0"/>
              <a:t>That brings us to a search state at S0 with the goals At(Spare, Trunk) and At(Flat, Axle). </a:t>
            </a:r>
          </a:p>
          <a:p>
            <a:r>
              <a:rPr lang="en-US" sz="2000" dirty="0" smtClean="0"/>
              <a:t>Both of these are present in the state, so we have a solution: the actions Remove(Spare, Trunk) and Remove(Flat, Axle) in level A0, followed by </a:t>
            </a:r>
            <a:r>
              <a:rPr lang="en-US" sz="2000" dirty="0" err="1" smtClean="0"/>
              <a:t>PutOn</a:t>
            </a:r>
            <a:r>
              <a:rPr lang="en-US" sz="2000" dirty="0" smtClean="0"/>
              <a:t>(Spare, Axle) in A1.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C24F7-BBA8-41A9-8FB7-CCD37E9088D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r>
              <a:rPr lang="en-US" dirty="0" smtClean="0"/>
              <a:t>Birthday Dinner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4038600" cy="4525962"/>
          </a:xfrm>
        </p:spPr>
        <p:txBody>
          <a:bodyPr/>
          <a:lstStyle/>
          <a:p>
            <a:r>
              <a:rPr lang="en-US" sz="2800" dirty="0" smtClean="0"/>
              <a:t>Our goal is</a:t>
            </a:r>
            <a:r>
              <a:rPr lang="en-US" sz="2800" b="1" dirty="0" smtClean="0"/>
              <a:t> !garbage and dinner and present. </a:t>
            </a:r>
          </a:p>
          <a:p>
            <a:r>
              <a:rPr lang="en-US" sz="2800" dirty="0" smtClean="0"/>
              <a:t>Layer 2 contains !garbage and dinner and present. </a:t>
            </a:r>
          </a:p>
          <a:p>
            <a:r>
              <a:rPr lang="en-US" sz="2800" dirty="0" smtClean="0"/>
              <a:t>So it looks like these could possibly be true. They're not obviously inconsistent.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C24F7-BBA8-41A9-8FB7-CCD37E9088D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914400"/>
            <a:ext cx="43815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r>
              <a:rPr lang="en-US" dirty="0" smtClean="0"/>
              <a:t>Birthday Dinner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4038600" cy="4525962"/>
          </a:xfrm>
        </p:spPr>
        <p:txBody>
          <a:bodyPr/>
          <a:lstStyle/>
          <a:p>
            <a:r>
              <a:rPr lang="en-US" sz="2400" dirty="0" smtClean="0"/>
              <a:t>So, we’ll start looking for a plan by finding a way to make not garbage true.</a:t>
            </a:r>
          </a:p>
          <a:p>
            <a:r>
              <a:rPr lang="en-US" sz="2400" dirty="0" smtClean="0"/>
              <a:t>We’ll try using the carry action.</a:t>
            </a:r>
          </a:p>
          <a:p>
            <a:r>
              <a:rPr lang="en-US" sz="2400" dirty="0" smtClean="0"/>
              <a:t>Now, we’ll try to make dinner true the only way we can, with the cook action.</a:t>
            </a:r>
          </a:p>
          <a:p>
            <a:r>
              <a:rPr lang="en-US" sz="2400" dirty="0" smtClean="0"/>
              <a:t>But cook and carry are </a:t>
            </a:r>
            <a:r>
              <a:rPr lang="en-US" sz="2400" dirty="0" err="1" smtClean="0"/>
              <a:t>mutex</a:t>
            </a:r>
            <a:r>
              <a:rPr lang="en-US" sz="2400" dirty="0" smtClean="0"/>
              <a:t>, so this won’t work.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C24F7-BBA8-41A9-8FB7-CCD37E9088D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1050" y="1066800"/>
            <a:ext cx="440055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85800"/>
          </a:xfrm>
        </p:spPr>
        <p:txBody>
          <a:bodyPr/>
          <a:lstStyle/>
          <a:p>
            <a:r>
              <a:rPr lang="en-US" dirty="0" smtClean="0"/>
              <a:t>Birthday Dinner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4038600" cy="5287962"/>
          </a:xfrm>
          <a:solidFill>
            <a:schemeClr val="bg1"/>
          </a:solidFill>
        </p:spPr>
        <p:txBody>
          <a:bodyPr/>
          <a:lstStyle/>
          <a:p>
            <a:r>
              <a:rPr lang="en-US" sz="2100" dirty="0" smtClean="0"/>
              <a:t>Because there aren’t any other ways to make dinner, we fail, and have to try a different way of making not garbage true. This time, we’ll try dolly.</a:t>
            </a:r>
          </a:p>
          <a:p>
            <a:r>
              <a:rPr lang="en-US" sz="2100" dirty="0" smtClean="0"/>
              <a:t>Now, we can cook dinner, and we don’t have any </a:t>
            </a:r>
            <a:r>
              <a:rPr lang="en-US" sz="2100" dirty="0" err="1" smtClean="0"/>
              <a:t>mutex</a:t>
            </a:r>
            <a:r>
              <a:rPr lang="en-US" sz="2100" dirty="0" smtClean="0"/>
              <a:t> problems with dolly.</a:t>
            </a:r>
          </a:p>
          <a:p>
            <a:r>
              <a:rPr lang="en-US" sz="2100" dirty="0" smtClean="0"/>
              <a:t>We have to make present true as well. The only way of doing that is with wrap, but wrap is </a:t>
            </a:r>
            <a:r>
              <a:rPr lang="en-US" sz="2100" dirty="0" err="1" smtClean="0"/>
              <a:t>mutex</a:t>
            </a:r>
            <a:r>
              <a:rPr lang="en-US" sz="2100" dirty="0" smtClean="0"/>
              <a:t> with dolly. So, we fail completely.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C24F7-BBA8-41A9-8FB7-CCD37E9088D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108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143000"/>
            <a:ext cx="437197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r>
              <a:rPr lang="en-US" sz="3700" dirty="0" smtClean="0"/>
              <a:t>Birthday Dinner Example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639762"/>
          </a:xfrm>
        </p:spPr>
        <p:txBody>
          <a:bodyPr/>
          <a:lstStyle/>
          <a:p>
            <a:r>
              <a:rPr lang="en-US" sz="2100" dirty="0" smtClean="0"/>
              <a:t>There’s no way to achieve all of these goals in parallel. So we have to consider a depth two plan. </a:t>
            </a:r>
          </a:p>
          <a:p>
            <a:r>
              <a:rPr lang="en-US" sz="2100" dirty="0" smtClean="0"/>
              <a:t>We start by adding another layer to the plan graph</a:t>
            </a:r>
          </a:p>
          <a:p>
            <a:r>
              <a:rPr lang="en-US" sz="2100" dirty="0" smtClean="0"/>
              <a:t>Then find and show the </a:t>
            </a:r>
            <a:r>
              <a:rPr lang="en-US" sz="2100" dirty="0" err="1" smtClean="0"/>
              <a:t>Mutexs</a:t>
            </a:r>
            <a:r>
              <a:rPr lang="en-US" sz="2100" dirty="0" smtClean="0"/>
              <a:t> on the next level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C24F7-BBA8-41A9-8FB7-CCD37E9088D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109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62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6008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477000" y="6581336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Applications of Planning</a:t>
            </a:r>
          </a:p>
        </p:txBody>
      </p:sp>
      <p:sp>
        <p:nvSpPr>
          <p:cNvPr id="271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Military operations</a:t>
            </a:r>
          </a:p>
          <a:p>
            <a:r>
              <a:rPr lang="en-US"/>
              <a:t>Construction tasks</a:t>
            </a:r>
          </a:p>
          <a:p>
            <a:r>
              <a:rPr lang="en-US"/>
              <a:t>Machining tasks</a:t>
            </a:r>
          </a:p>
          <a:p>
            <a:r>
              <a:rPr lang="en-US"/>
              <a:t>Mechanical assembly</a:t>
            </a:r>
          </a:p>
          <a:p>
            <a:r>
              <a:rPr lang="en-US"/>
              <a:t>Design of experiments in genetics</a:t>
            </a:r>
          </a:p>
          <a:p>
            <a:r>
              <a:rPr lang="en-US"/>
              <a:t>Command sequences for satellite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909638" y="2590800"/>
            <a:ext cx="7629525" cy="2070100"/>
          </a:xfrm>
          <a:prstGeom prst="rect">
            <a:avLst/>
          </a:prstGeom>
          <a:solidFill>
            <a:srgbClr val="F7EFCD"/>
          </a:solidFill>
          <a:ln w="28575">
            <a:solidFill>
              <a:srgbClr val="A0005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smtClean="0">
                <a:solidFill>
                  <a:srgbClr val="A00050"/>
                </a:solidFill>
                <a:latin typeface="Tahoma" pitchFamily="34" charset="0"/>
                <a:ea typeface="+mn-ea"/>
                <a:cs typeface="+mn-cs"/>
              </a:rPr>
              <a:t>Most applied systems use extended </a:t>
            </a:r>
          </a:p>
          <a:p>
            <a:pPr algn="ctr"/>
            <a:r>
              <a:rPr lang="en-US" sz="3200" smtClean="0">
                <a:solidFill>
                  <a:srgbClr val="A00050"/>
                </a:solidFill>
                <a:latin typeface="Tahoma" pitchFamily="34" charset="0"/>
                <a:ea typeface="+mn-ea"/>
                <a:cs typeface="+mn-cs"/>
              </a:rPr>
              <a:t>representation languages, nonlinear</a:t>
            </a:r>
          </a:p>
          <a:p>
            <a:pPr algn="ctr"/>
            <a:r>
              <a:rPr lang="en-US" sz="3200" smtClean="0">
                <a:solidFill>
                  <a:srgbClr val="A00050"/>
                </a:solidFill>
                <a:latin typeface="Tahoma" pitchFamily="34" charset="0"/>
                <a:ea typeface="+mn-ea"/>
                <a:cs typeface="+mn-cs"/>
              </a:rPr>
              <a:t>planning techniques, and domain-specific</a:t>
            </a:r>
            <a:br>
              <a:rPr lang="en-US" sz="3200" smtClean="0">
                <a:solidFill>
                  <a:srgbClr val="A00050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3200" smtClean="0">
                <a:solidFill>
                  <a:srgbClr val="A00050"/>
                </a:solidFill>
                <a:latin typeface="Tahoma" pitchFamily="34" charset="0"/>
                <a:ea typeface="+mn-ea"/>
                <a:cs typeface="+mn-cs"/>
              </a:rPr>
              <a:t>heuristics</a:t>
            </a:r>
          </a:p>
        </p:txBody>
      </p:sp>
    </p:spTree>
    <p:extLst>
      <p:ext uri="{BB962C8B-B14F-4D97-AF65-F5344CB8AC3E}">
        <p14:creationId xmlns:p14="http://schemas.microsoft.com/office/powerpoint/2010/main" val="137989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685800"/>
          </a:xfrm>
        </p:spPr>
        <p:txBody>
          <a:bodyPr/>
          <a:lstStyle/>
          <a:p>
            <a:r>
              <a:rPr lang="en-US" dirty="0" smtClean="0"/>
              <a:t>Birthday Dinner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4038600" cy="639762"/>
          </a:xfrm>
        </p:spPr>
        <p:txBody>
          <a:bodyPr/>
          <a:lstStyle/>
          <a:p>
            <a:r>
              <a:rPr lang="en-US" sz="2800" dirty="0" smtClean="0"/>
              <a:t>Final Solution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C24F7-BBA8-41A9-8FB7-CCD37E9088D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" y="1257300"/>
            <a:ext cx="75438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781800" y="6482860"/>
            <a:ext cx="1295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search using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r>
              <a:rPr lang="en-US" dirty="0" smtClean="0"/>
              <a:t>The search may still degenerate to an exponential exploration</a:t>
            </a:r>
          </a:p>
          <a:p>
            <a:r>
              <a:rPr lang="en-US" b="1" dirty="0" smtClean="0"/>
              <a:t>Heuristic:</a:t>
            </a:r>
          </a:p>
          <a:p>
            <a:pPr marL="914400" indent="-450850">
              <a:buNone/>
            </a:pPr>
            <a:r>
              <a:rPr lang="en-US" dirty="0" smtClean="0"/>
              <a:t>1. Pick the literal with a highest level cost</a:t>
            </a:r>
          </a:p>
          <a:p>
            <a:pPr marL="914400" indent="-450850">
              <a:buNone/>
            </a:pPr>
            <a:r>
              <a:rPr lang="en-US" dirty="0" smtClean="0"/>
              <a:t>2. To achieve this literal, pick actions with easiest preconditions (the set of preconditions which has the smallest max level cost)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C24F7-BBA8-41A9-8FB7-CCD37E9088D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Termination of </a:t>
            </a:r>
            <a:r>
              <a:rPr lang="en-US" cap="small" dirty="0" err="1" smtClean="0"/>
              <a:t>GraphPlan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cap="small" dirty="0" err="1" smtClean="0"/>
              <a:t>GraphPlan</a:t>
            </a:r>
            <a:r>
              <a:rPr lang="en-US" cap="small" dirty="0" smtClean="0"/>
              <a:t> </a:t>
            </a:r>
            <a:r>
              <a:rPr lang="en-US" dirty="0" smtClean="0"/>
              <a:t>is guaranteed to terminate</a:t>
            </a:r>
          </a:p>
          <a:p>
            <a:pPr lvl="1">
              <a:defRPr/>
            </a:pPr>
            <a:r>
              <a:rPr lang="en-US" dirty="0" smtClean="0"/>
              <a:t>Literal increase monotonically</a:t>
            </a:r>
          </a:p>
          <a:p>
            <a:pPr lvl="1">
              <a:defRPr/>
            </a:pPr>
            <a:r>
              <a:rPr lang="en-US" dirty="0" smtClean="0"/>
              <a:t>Actions increase monotonically</a:t>
            </a:r>
          </a:p>
          <a:p>
            <a:pPr lvl="1">
              <a:defRPr/>
            </a:pPr>
            <a:r>
              <a:rPr lang="en-US" dirty="0" err="1" smtClean="0"/>
              <a:t>Mutexes</a:t>
            </a:r>
            <a:r>
              <a:rPr lang="en-US" dirty="0" smtClean="0"/>
              <a:t> decrease </a:t>
            </a:r>
            <a:r>
              <a:rPr lang="en-US" dirty="0" err="1" smtClean="0"/>
              <a:t>monotinically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A solution is guaranteed not to exist when</a:t>
            </a:r>
          </a:p>
          <a:p>
            <a:pPr lvl="1">
              <a:defRPr/>
            </a:pPr>
            <a:r>
              <a:rPr lang="en-US" dirty="0" smtClean="0"/>
              <a:t>The graph levels off with all goals present &amp; non-</a:t>
            </a:r>
            <a:r>
              <a:rPr lang="en-US" dirty="0" err="1" smtClean="0"/>
              <a:t>mutex</a:t>
            </a:r>
            <a:r>
              <a:rPr lang="en-US" dirty="0" smtClean="0"/>
              <a:t>, and</a:t>
            </a:r>
          </a:p>
          <a:p>
            <a:pPr lvl="1">
              <a:defRPr/>
            </a:pPr>
            <a:r>
              <a:rPr lang="en-US" sz="3200" cap="small" dirty="0" err="1" smtClean="0">
                <a:cs typeface="+mn-cs"/>
              </a:rPr>
              <a:t>ExtractSolution</a:t>
            </a:r>
            <a:r>
              <a:rPr lang="en-US" dirty="0" smtClean="0"/>
              <a:t> fails to find solution</a:t>
            </a:r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60BA2AD-3462-4F31-8CC4-53059A4C74D5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112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Optimality of </a:t>
            </a:r>
            <a:r>
              <a:rPr lang="en-US" cap="small" dirty="0" err="1" smtClean="0"/>
              <a:t>GraphPlan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plans generated by </a:t>
            </a:r>
            <a:r>
              <a:rPr lang="en-US" cap="small" dirty="0" err="1" smtClean="0"/>
              <a:t>GraphPlan</a:t>
            </a:r>
            <a:r>
              <a:rPr lang="en-US" cap="small" dirty="0" smtClean="0"/>
              <a:t>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 Are optimal in the number of steps needed to execute the plan</a:t>
            </a:r>
          </a:p>
          <a:p>
            <a:pPr lvl="1">
              <a:defRPr/>
            </a:pPr>
            <a:r>
              <a:rPr lang="en-US" dirty="0" smtClean="0"/>
              <a:t>Not necessarily optimal in the number of actions in the plan  (</a:t>
            </a:r>
            <a:r>
              <a:rPr lang="en-US" cap="small" dirty="0" err="1" smtClean="0"/>
              <a:t>GraphPlan</a:t>
            </a:r>
            <a:r>
              <a:rPr lang="en-US" cap="small" dirty="0" smtClean="0"/>
              <a:t> </a:t>
            </a:r>
            <a:r>
              <a:rPr lang="en-US" dirty="0" smtClean="0"/>
              <a:t>produces partially ordered plans)</a:t>
            </a:r>
            <a:endParaRPr 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85C6CA4-7DA3-4FCD-835F-808180088478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113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Representations in Planning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r>
              <a:rPr lang="en-US"/>
              <a:t>   Planning opens up the black-boxes by using logic to represent:</a:t>
            </a:r>
          </a:p>
          <a:p>
            <a:pPr marL="782638" lvl="1"/>
            <a:r>
              <a:rPr lang="en-US"/>
              <a:t>Actions</a:t>
            </a:r>
          </a:p>
          <a:p>
            <a:pPr marL="782638" lvl="1"/>
            <a:r>
              <a:rPr lang="en-US"/>
              <a:t>States</a:t>
            </a:r>
          </a:p>
          <a:p>
            <a:pPr marL="782638" lvl="1"/>
            <a:r>
              <a:rPr lang="en-US"/>
              <a:t>Goals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FE8EA-0442-47A2-B7BA-C24A9DF454EB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1524000" y="4114800"/>
            <a:ext cx="5334000" cy="1905000"/>
            <a:chOff x="0" y="0"/>
            <a:chExt cx="3216" cy="872"/>
          </a:xfrm>
        </p:grpSpPr>
        <p:sp>
          <p:nvSpPr>
            <p:cNvPr id="11269" name="Rectangle 5"/>
            <p:cNvSpPr>
              <a:spLocks/>
            </p:cNvSpPr>
            <p:nvPr/>
          </p:nvSpPr>
          <p:spPr bwMode="auto">
            <a:xfrm>
              <a:off x="0" y="0"/>
              <a:ext cx="1361" cy="29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>
                  <a:solidFill>
                    <a:schemeClr val="tx1"/>
                  </a:solidFill>
                  <a:cs typeface="Times" charset="0"/>
                </a:rPr>
                <a:t>Problem solving</a:t>
              </a:r>
            </a:p>
          </p:txBody>
        </p:sp>
        <p:sp>
          <p:nvSpPr>
            <p:cNvPr id="11270" name="Rectangle 6"/>
            <p:cNvSpPr>
              <a:spLocks/>
            </p:cNvSpPr>
            <p:nvPr/>
          </p:nvSpPr>
          <p:spPr bwMode="auto">
            <a:xfrm>
              <a:off x="1536" y="0"/>
              <a:ext cx="1680" cy="29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>
                  <a:solidFill>
                    <a:schemeClr val="tx1"/>
                  </a:solidFill>
                  <a:cs typeface="Times" charset="0"/>
                </a:rPr>
                <a:t>Logic representation</a:t>
              </a:r>
            </a:p>
          </p:txBody>
        </p:sp>
        <p:sp>
          <p:nvSpPr>
            <p:cNvPr id="11271" name="Rectangle 7"/>
            <p:cNvSpPr>
              <a:spLocks/>
            </p:cNvSpPr>
            <p:nvPr/>
          </p:nvSpPr>
          <p:spPr bwMode="auto">
            <a:xfrm>
              <a:off x="1056" y="576"/>
              <a:ext cx="780" cy="29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>
                  <a:solidFill>
                    <a:schemeClr val="tx1"/>
                  </a:solidFill>
                  <a:cs typeface="Times" charset="0"/>
                </a:rPr>
                <a:t>Planning</a:t>
              </a:r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720" y="240"/>
              <a:ext cx="864" cy="336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 flipH="1">
              <a:off x="1584" y="240"/>
              <a:ext cx="816" cy="336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Planning language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xfrm>
            <a:off x="571500" y="1193800"/>
            <a:ext cx="8153400" cy="5029200"/>
          </a:xfrm>
          <a:ln/>
        </p:spPr>
        <p:txBody>
          <a:bodyPr rIns="132080"/>
          <a:lstStyle/>
          <a:p>
            <a:pPr>
              <a:spcBef>
                <a:spcPct val="0"/>
              </a:spcBef>
            </a:pPr>
            <a:r>
              <a:rPr lang="en-US" sz="2700" dirty="0"/>
              <a:t>What is a good language?</a:t>
            </a:r>
          </a:p>
          <a:p>
            <a:pPr>
              <a:spcBef>
                <a:spcPts val="688"/>
              </a:spcBef>
            </a:pPr>
            <a:r>
              <a:rPr lang="en-US" sz="2700" dirty="0"/>
              <a:t>Must represent</a:t>
            </a:r>
          </a:p>
          <a:p>
            <a:pPr marL="782638" lvl="1">
              <a:spcBef>
                <a:spcPts val="600"/>
              </a:spcBef>
            </a:pPr>
            <a:r>
              <a:rPr lang="en-US" sz="2400" dirty="0"/>
              <a:t>States</a:t>
            </a:r>
          </a:p>
          <a:p>
            <a:pPr marL="782638" lvl="1">
              <a:spcBef>
                <a:spcPts val="600"/>
              </a:spcBef>
            </a:pPr>
            <a:r>
              <a:rPr lang="en-US" sz="2400" dirty="0"/>
              <a:t>Goals</a:t>
            </a:r>
          </a:p>
          <a:p>
            <a:pPr marL="782638" lvl="1">
              <a:spcBef>
                <a:spcPts val="600"/>
              </a:spcBef>
            </a:pPr>
            <a:r>
              <a:rPr lang="en-US" sz="2400" dirty="0"/>
              <a:t>Action.</a:t>
            </a:r>
          </a:p>
          <a:p>
            <a:pPr>
              <a:spcBef>
                <a:spcPts val="688"/>
              </a:spcBef>
            </a:pPr>
            <a:r>
              <a:rPr lang="en-US" sz="2700" dirty="0"/>
              <a:t>Must be </a:t>
            </a:r>
          </a:p>
          <a:p>
            <a:pPr marL="782638" lvl="1">
              <a:spcBef>
                <a:spcPts val="600"/>
              </a:spcBef>
            </a:pPr>
            <a:r>
              <a:rPr lang="en-US" sz="2400" dirty="0"/>
              <a:t>Expressive enough to describe a wide variety of problems.</a:t>
            </a:r>
          </a:p>
          <a:p>
            <a:pPr marL="782638" lvl="1">
              <a:spcBef>
                <a:spcPts val="600"/>
              </a:spcBef>
            </a:pPr>
            <a:r>
              <a:rPr lang="en-US" sz="2400" dirty="0"/>
              <a:t>Restrictive enough to allow efficient algorithms to operate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70EE1-5A4D-4A67-94B4-306EBE7370C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34400" cy="990600"/>
          </a:xfrm>
          <a:ln/>
        </p:spPr>
        <p:txBody>
          <a:bodyPr rIns="132080"/>
          <a:lstStyle/>
          <a:p>
            <a:r>
              <a:rPr lang="en-US" dirty="0"/>
              <a:t>Languages for Planning Problems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282700"/>
            <a:ext cx="7772400" cy="5029200"/>
          </a:xfrm>
          <a:ln/>
        </p:spPr>
        <p:txBody>
          <a:bodyPr rIns="132080"/>
          <a:lstStyle/>
          <a:p>
            <a:pPr>
              <a:spcBef>
                <a:spcPct val="0"/>
              </a:spcBef>
            </a:pPr>
            <a:r>
              <a:rPr lang="en-US" sz="2300"/>
              <a:t>STRIPS </a:t>
            </a:r>
          </a:p>
          <a:p>
            <a:pPr marL="782638" lvl="1">
              <a:spcBef>
                <a:spcPts val="500"/>
              </a:spcBef>
            </a:pPr>
            <a:r>
              <a:rPr lang="en-US" sz="2000"/>
              <a:t>Stanford Research Institute Problem Solver</a:t>
            </a:r>
          </a:p>
          <a:p>
            <a:pPr marL="782638" lvl="1">
              <a:spcBef>
                <a:spcPts val="500"/>
              </a:spcBef>
            </a:pPr>
            <a:r>
              <a:rPr lang="en-US" sz="2000"/>
              <a:t>Historically important</a:t>
            </a:r>
          </a:p>
          <a:p>
            <a:pPr>
              <a:spcBef>
                <a:spcPts val="575"/>
              </a:spcBef>
            </a:pPr>
            <a:r>
              <a:rPr lang="en-US" sz="2300"/>
              <a:t>ADL</a:t>
            </a:r>
          </a:p>
          <a:p>
            <a:pPr marL="782638" lvl="1">
              <a:spcBef>
                <a:spcPts val="500"/>
              </a:spcBef>
            </a:pPr>
            <a:r>
              <a:rPr lang="en-US" sz="2000"/>
              <a:t>Action Description Languages</a:t>
            </a:r>
          </a:p>
          <a:p>
            <a:pPr marL="782638" lvl="1">
              <a:spcBef>
                <a:spcPts val="500"/>
              </a:spcBef>
            </a:pPr>
            <a:r>
              <a:rPr lang="en-US" sz="2000"/>
              <a:t>Relaxed some of the restrictions that made STRIPS inadequate for real-world problems</a:t>
            </a:r>
          </a:p>
          <a:p>
            <a:pPr>
              <a:spcBef>
                <a:spcPts val="575"/>
              </a:spcBef>
            </a:pPr>
            <a:r>
              <a:rPr lang="en-US" sz="2300"/>
              <a:t>PDDL</a:t>
            </a:r>
          </a:p>
          <a:p>
            <a:pPr marL="782638" lvl="1">
              <a:spcBef>
                <a:spcPts val="500"/>
              </a:spcBef>
            </a:pPr>
            <a:r>
              <a:rPr lang="en-US" sz="2000"/>
              <a:t>Planning Domain Definition Language</a:t>
            </a:r>
          </a:p>
          <a:p>
            <a:pPr marL="782638" lvl="1">
              <a:spcBef>
                <a:spcPts val="500"/>
              </a:spcBef>
            </a:pPr>
            <a:r>
              <a:rPr lang="en-US" sz="2000"/>
              <a:t>Revised &amp; enhanced for the needs of the International Planning Competition</a:t>
            </a:r>
          </a:p>
          <a:p>
            <a:pPr marL="782638" lvl="1">
              <a:spcBef>
                <a:spcPts val="500"/>
              </a:spcBef>
            </a:pPr>
            <a:r>
              <a:rPr lang="en-US" sz="2000"/>
              <a:t>Currently </a:t>
            </a:r>
            <a:r>
              <a:rPr lang="en-US" sz="2000">
                <a:hlinkClick r:id="rId2"/>
              </a:rPr>
              <a:t>version 3.1</a:t>
            </a:r>
            <a:r>
              <a:rPr lang="en-US" sz="2000"/>
              <a:t> </a:t>
            </a:r>
          </a:p>
          <a:p>
            <a:pPr marL="782638" lvl="1">
              <a:spcBef>
                <a:spcPts val="500"/>
              </a:spcBef>
            </a:pPr>
            <a:r>
              <a:rPr lang="en-US" sz="2000"/>
              <a:t>Includes STRIPS and ADL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4B96-2AA8-487E-BC04-DB6095188F63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838200"/>
          </a:xfrm>
          <a:ln/>
        </p:spPr>
        <p:txBody>
          <a:bodyPr rIns="132080"/>
          <a:lstStyle/>
          <a:p>
            <a:r>
              <a:rPr lang="en-US" sz="3800" dirty="0"/>
              <a:t>Planning Domain Definition Language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7772400" cy="4114800"/>
          </a:xfrm>
          <a:ln/>
        </p:spPr>
        <p:txBody>
          <a:bodyPr rIns="132080"/>
          <a:lstStyle/>
          <a:p>
            <a:r>
              <a:rPr lang="en-US" dirty="0"/>
              <a:t>Components:</a:t>
            </a:r>
          </a:p>
          <a:p>
            <a:pPr marL="782638" lvl="1"/>
            <a:r>
              <a:rPr lang="en-US" dirty="0"/>
              <a:t>Objects:  things we are interested in</a:t>
            </a:r>
          </a:p>
          <a:p>
            <a:pPr marL="782638" lvl="1"/>
            <a:r>
              <a:rPr lang="en-US" dirty="0"/>
              <a:t>Predicates:  properties of objects, true or false</a:t>
            </a:r>
          </a:p>
          <a:p>
            <a:pPr marL="782638" lvl="1"/>
            <a:r>
              <a:rPr lang="en-US" dirty="0"/>
              <a:t>Initial state:  state of the world we start in</a:t>
            </a:r>
          </a:p>
          <a:p>
            <a:pPr marL="782638" lvl="1"/>
            <a:r>
              <a:rPr lang="en-US" dirty="0"/>
              <a:t>Goal specification:  state we want to end up in</a:t>
            </a:r>
          </a:p>
          <a:p>
            <a:pPr marL="782638" lvl="1"/>
            <a:r>
              <a:rPr lang="en-US" dirty="0"/>
              <a:t>Actions:  ways we can change state</a:t>
            </a:r>
          </a:p>
          <a:p>
            <a:r>
              <a:rPr lang="en-US" dirty="0"/>
              <a:t>Format</a:t>
            </a:r>
          </a:p>
          <a:p>
            <a:pPr marL="782638" lvl="1"/>
            <a:r>
              <a:rPr lang="en-US" dirty="0"/>
              <a:t>domain file:  predicates and actions</a:t>
            </a:r>
          </a:p>
          <a:p>
            <a:pPr marL="782638" lvl="1"/>
            <a:r>
              <a:rPr lang="en-US" dirty="0"/>
              <a:t>problem file:  objects, initial state, goal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9325-9536-4E22-9FE1-9DEDEDBE2A5F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2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34400" cy="990600"/>
          </a:xfrm>
          <a:ln/>
        </p:spPr>
        <p:txBody>
          <a:bodyPr rIns="132080"/>
          <a:lstStyle/>
          <a:p>
            <a:r>
              <a:rPr lang="en-US" sz="4200" dirty="0"/>
              <a:t>STRIPS General language features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7937500" cy="5029200"/>
          </a:xfrm>
          <a:ln/>
        </p:spPr>
        <p:txBody>
          <a:bodyPr rIns="132080"/>
          <a:lstStyle/>
          <a:p>
            <a:r>
              <a:rPr lang="en-US" sz="3300" dirty="0"/>
              <a:t>Representation of states</a:t>
            </a:r>
          </a:p>
          <a:p>
            <a:pPr marL="782638" lvl="1"/>
            <a:r>
              <a:rPr lang="en-US" dirty="0"/>
              <a:t>Decompose world in logical conditions and represent state as conjunction of positive literals. </a:t>
            </a:r>
          </a:p>
          <a:p>
            <a:pPr marL="1182688" lvl="2"/>
            <a:r>
              <a:rPr lang="en-US" sz="2900" dirty="0">
                <a:ea typeface="Symbol" pitchFamily="18" charset="2"/>
                <a:cs typeface="Symbol" pitchFamily="18" charset="2"/>
              </a:rPr>
              <a:t>Propositional literals: Poor ∧ Unknown</a:t>
            </a:r>
            <a:endParaRPr lang="en-US" sz="2900" dirty="0"/>
          </a:p>
          <a:p>
            <a:pPr marL="1182688" lvl="2"/>
            <a:r>
              <a:rPr lang="en-US" sz="2900" dirty="0"/>
              <a:t>FO-literals (grounded and function-free): </a:t>
            </a:r>
          </a:p>
          <a:p>
            <a:pPr marL="1639888" lvl="3"/>
            <a:r>
              <a:rPr lang="en-US" sz="2500" dirty="0">
                <a:ea typeface="Symbol" pitchFamily="18" charset="2"/>
                <a:cs typeface="Symbol" pitchFamily="18" charset="2"/>
              </a:rPr>
              <a:t>at(plane1, </a:t>
            </a:r>
            <a:r>
              <a:rPr lang="en-US" sz="2500" dirty="0" err="1">
                <a:ea typeface="Symbol" pitchFamily="18" charset="2"/>
                <a:cs typeface="Symbol" pitchFamily="18" charset="2"/>
              </a:rPr>
              <a:t>phl</a:t>
            </a:r>
            <a:r>
              <a:rPr lang="en-US" sz="2500" dirty="0">
                <a:ea typeface="Symbol" pitchFamily="18" charset="2"/>
                <a:cs typeface="Symbol" pitchFamily="18" charset="2"/>
              </a:rPr>
              <a:t>) ∧ at(plane2, </a:t>
            </a:r>
            <a:r>
              <a:rPr lang="en-US" sz="2500" dirty="0" err="1">
                <a:ea typeface="Symbol" pitchFamily="18" charset="2"/>
                <a:cs typeface="Symbol" pitchFamily="18" charset="2"/>
              </a:rPr>
              <a:t>bwi</a:t>
            </a:r>
            <a:r>
              <a:rPr lang="en-US" sz="2500" dirty="0">
                <a:ea typeface="Symbol" pitchFamily="18" charset="2"/>
                <a:cs typeface="Symbol" pitchFamily="18" charset="2"/>
              </a:rPr>
              <a:t>)</a:t>
            </a:r>
            <a:endParaRPr lang="en-US" sz="2500" dirty="0"/>
          </a:p>
          <a:p>
            <a:pPr marL="1639888" lvl="3"/>
            <a:r>
              <a:rPr lang="en-US" sz="2500" dirty="0"/>
              <a:t>does </a:t>
            </a:r>
            <a:r>
              <a:rPr lang="en-US" sz="2500" i="1" dirty="0"/>
              <a:t>not</a:t>
            </a:r>
            <a:r>
              <a:rPr lang="en-US" sz="2500" dirty="0"/>
              <a:t> allow </a:t>
            </a:r>
          </a:p>
          <a:p>
            <a:pPr marL="2097088" lvl="4"/>
            <a:r>
              <a:rPr lang="en-US" sz="2500" dirty="0">
                <a:cs typeface="Times" charset="0"/>
              </a:rPr>
              <a:t>at(X,Y),  (not grounded)</a:t>
            </a:r>
            <a:endParaRPr lang="en-US" sz="2500" dirty="0"/>
          </a:p>
          <a:p>
            <a:pPr marL="2097088" lvl="4"/>
            <a:r>
              <a:rPr lang="en-US" sz="2500" dirty="0"/>
              <a:t>at(father(</a:t>
            </a:r>
            <a:r>
              <a:rPr lang="en-US" sz="2500" dirty="0" err="1"/>
              <a:t>fred</a:t>
            </a:r>
            <a:r>
              <a:rPr lang="en-US" sz="2500" dirty="0"/>
              <a:t>),</a:t>
            </a:r>
            <a:r>
              <a:rPr lang="en-US" sz="2500" dirty="0" err="1"/>
              <a:t>bwi</a:t>
            </a:r>
            <a:r>
              <a:rPr lang="en-US" sz="2500" dirty="0"/>
              <a:t>),  (function)</a:t>
            </a:r>
          </a:p>
          <a:p>
            <a:pPr marL="2097088" lvl="4"/>
            <a:r>
              <a:rPr lang="en-US" sz="2600" dirty="0"/>
              <a:t>¬at(plane1, </a:t>
            </a:r>
            <a:r>
              <a:rPr lang="en-US" sz="2600" dirty="0" err="1"/>
              <a:t>phl</a:t>
            </a:r>
            <a:r>
              <a:rPr lang="en-US" sz="2600" dirty="0"/>
              <a:t>. (negative literal)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2111-7A0F-4AAA-83D1-B7720F9B6F08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STRIPS Cont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r>
              <a:rPr lang="en-US" dirty="0"/>
              <a:t>Closed world assumption </a:t>
            </a:r>
          </a:p>
          <a:p>
            <a:r>
              <a:rPr lang="en-US" dirty="0"/>
              <a:t>Representation of goals</a:t>
            </a:r>
          </a:p>
          <a:p>
            <a:pPr marL="782638" lvl="1"/>
            <a:r>
              <a:rPr lang="en-US" dirty="0"/>
              <a:t>Partially specified state and represented as a conjunction of positive ground literals</a:t>
            </a:r>
          </a:p>
          <a:p>
            <a:pPr marL="782638" lvl="1"/>
            <a:r>
              <a:rPr lang="en-US" dirty="0"/>
              <a:t>A goal is satisfied if the state contains all literals in goal.</a:t>
            </a:r>
          </a:p>
          <a:p>
            <a:pPr marL="782638" lvl="1"/>
            <a:r>
              <a:rPr lang="en-US" dirty="0">
                <a:ea typeface="Symbol" pitchFamily="18" charset="2"/>
                <a:cs typeface="Symbol" pitchFamily="18" charset="2"/>
              </a:rPr>
              <a:t>e.g.:  at(</a:t>
            </a:r>
            <a:r>
              <a:rPr lang="en-US" dirty="0" err="1">
                <a:ea typeface="Symbol" pitchFamily="18" charset="2"/>
                <a:cs typeface="Symbol" pitchFamily="18" charset="2"/>
              </a:rPr>
              <a:t>paula</a:t>
            </a:r>
            <a:r>
              <a:rPr lang="en-US" dirty="0">
                <a:ea typeface="Symbol" pitchFamily="18" charset="2"/>
                <a:cs typeface="Symbol" pitchFamily="18" charset="2"/>
              </a:rPr>
              <a:t>, </a:t>
            </a:r>
            <a:r>
              <a:rPr lang="en-US" dirty="0" err="1">
                <a:ea typeface="Symbol" pitchFamily="18" charset="2"/>
                <a:cs typeface="Symbol" pitchFamily="18" charset="2"/>
              </a:rPr>
              <a:t>phl</a:t>
            </a:r>
            <a:r>
              <a:rPr lang="en-US" dirty="0">
                <a:ea typeface="Symbol" pitchFamily="18" charset="2"/>
                <a:cs typeface="Symbol" pitchFamily="18" charset="2"/>
              </a:rPr>
              <a:t>) ∧ at(</a:t>
            </a:r>
            <a:r>
              <a:rPr lang="en-US" dirty="0" err="1">
                <a:ea typeface="Symbol" pitchFamily="18" charset="2"/>
                <a:cs typeface="Symbol" pitchFamily="18" charset="2"/>
              </a:rPr>
              <a:t>john,bwi</a:t>
            </a:r>
            <a:r>
              <a:rPr lang="en-US" dirty="0">
                <a:ea typeface="Symbol" pitchFamily="18" charset="2"/>
                <a:cs typeface="Symbol" pitchFamily="18" charset="2"/>
              </a:rPr>
              <a:t>) satisfies the goal at(</a:t>
            </a:r>
            <a:r>
              <a:rPr lang="en-US" dirty="0" err="1">
                <a:ea typeface="Symbol" pitchFamily="18" charset="2"/>
                <a:cs typeface="Symbol" pitchFamily="18" charset="2"/>
              </a:rPr>
              <a:t>paula</a:t>
            </a:r>
            <a:r>
              <a:rPr lang="en-US" dirty="0">
                <a:ea typeface="Symbol" pitchFamily="18" charset="2"/>
                <a:cs typeface="Symbol" pitchFamily="18" charset="2"/>
              </a:rPr>
              <a:t>, </a:t>
            </a:r>
            <a:r>
              <a:rPr lang="en-US" dirty="0" err="1">
                <a:ea typeface="Symbol" pitchFamily="18" charset="2"/>
                <a:cs typeface="Symbol" pitchFamily="18" charset="2"/>
              </a:rPr>
              <a:t>phl</a:t>
            </a:r>
            <a:r>
              <a:rPr lang="en-US" dirty="0">
                <a:ea typeface="Symbol" pitchFamily="18" charset="2"/>
                <a:cs typeface="Symbol" pitchFamily="18" charset="2"/>
              </a:rPr>
              <a:t>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0C61-7067-4562-8931-F3324C2FF7A5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General language features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128000" cy="5029200"/>
          </a:xfrm>
          <a:ln/>
        </p:spPr>
        <p:txBody>
          <a:bodyPr rIns="132080"/>
          <a:lstStyle/>
          <a:p>
            <a:pPr>
              <a:spcBef>
                <a:spcPct val="0"/>
              </a:spcBef>
            </a:pPr>
            <a:r>
              <a:rPr lang="en-US" sz="3100" dirty="0"/>
              <a:t>Representations of actions</a:t>
            </a:r>
          </a:p>
          <a:p>
            <a:pPr marL="782638" lvl="1">
              <a:spcBef>
                <a:spcPts val="675"/>
              </a:spcBef>
            </a:pPr>
            <a:r>
              <a:rPr lang="en-US" sz="2700" dirty="0"/>
              <a:t>Action = PRECOND + EFFECT</a:t>
            </a:r>
          </a:p>
          <a:p>
            <a:pPr marL="1182688" lvl="2">
              <a:spcBef>
                <a:spcPts val="575"/>
              </a:spcBef>
            </a:pPr>
            <a:r>
              <a:rPr lang="en-US" sz="2000" dirty="0"/>
              <a:t>Action(Fly(</a:t>
            </a:r>
            <a:r>
              <a:rPr lang="en-US" sz="2000" dirty="0" err="1"/>
              <a:t>p,from</a:t>
            </a:r>
            <a:r>
              <a:rPr lang="en-US" sz="2000" dirty="0"/>
              <a:t>, to),</a:t>
            </a:r>
          </a:p>
          <a:p>
            <a:pPr marL="1182688" lvl="2">
              <a:spcBef>
                <a:spcPts val="575"/>
              </a:spcBef>
            </a:pPr>
            <a:r>
              <a:rPr lang="en-US" sz="2000" dirty="0">
                <a:ea typeface="Symbol" pitchFamily="18" charset="2"/>
                <a:cs typeface="Symbol" pitchFamily="18" charset="2"/>
              </a:rPr>
              <a:t>PRECOND: At(</a:t>
            </a:r>
            <a:r>
              <a:rPr lang="en-US" sz="2000" dirty="0" err="1">
                <a:ea typeface="Symbol" pitchFamily="18" charset="2"/>
                <a:cs typeface="Symbol" pitchFamily="18" charset="2"/>
              </a:rPr>
              <a:t>p,from</a:t>
            </a:r>
            <a:r>
              <a:rPr lang="en-US" sz="2000" dirty="0">
                <a:ea typeface="Symbol" pitchFamily="18" charset="2"/>
                <a:cs typeface="Symbol" pitchFamily="18" charset="2"/>
              </a:rPr>
              <a:t>) ∧ Plane(p) ∧ Airport(from) ∧ Airport(to)</a:t>
            </a:r>
            <a:endParaRPr lang="en-US" sz="2000" dirty="0"/>
          </a:p>
          <a:p>
            <a:pPr marL="1182688" lvl="2">
              <a:spcBef>
                <a:spcPts val="575"/>
              </a:spcBef>
            </a:pPr>
            <a:r>
              <a:rPr lang="en-US" sz="2000" dirty="0">
                <a:ea typeface="Symbol" pitchFamily="18" charset="2"/>
                <a:cs typeface="Symbol" pitchFamily="18" charset="2"/>
              </a:rPr>
              <a:t>EFFECT: ¬AT(</a:t>
            </a:r>
            <a:r>
              <a:rPr lang="en-US" sz="2000" dirty="0" err="1">
                <a:ea typeface="Symbol" pitchFamily="18" charset="2"/>
                <a:cs typeface="Symbol" pitchFamily="18" charset="2"/>
              </a:rPr>
              <a:t>p,from</a:t>
            </a:r>
            <a:r>
              <a:rPr lang="en-US" sz="2000" dirty="0">
                <a:ea typeface="Symbol" pitchFamily="18" charset="2"/>
                <a:cs typeface="Symbol" pitchFamily="18" charset="2"/>
              </a:rPr>
              <a:t>) ∧ At(</a:t>
            </a:r>
            <a:r>
              <a:rPr lang="en-US" sz="2000" dirty="0" err="1">
                <a:ea typeface="Symbol" pitchFamily="18" charset="2"/>
                <a:cs typeface="Symbol" pitchFamily="18" charset="2"/>
              </a:rPr>
              <a:t>p,to</a:t>
            </a:r>
            <a:r>
              <a:rPr lang="en-US" sz="2000" dirty="0">
                <a:ea typeface="Symbol" pitchFamily="18" charset="2"/>
                <a:cs typeface="Symbol" pitchFamily="18" charset="2"/>
              </a:rPr>
              <a:t>))</a:t>
            </a:r>
            <a:endParaRPr lang="en-US" sz="2000" dirty="0"/>
          </a:p>
          <a:p>
            <a:pPr marL="782638" lvl="1">
              <a:spcBef>
                <a:spcPts val="675"/>
              </a:spcBef>
            </a:pPr>
            <a:r>
              <a:rPr lang="en-US" sz="2700" dirty="0"/>
              <a:t>= action schema (p, from, to need to be instantiated)</a:t>
            </a:r>
          </a:p>
          <a:p>
            <a:pPr marL="1182688" lvl="2">
              <a:spcBef>
                <a:spcPts val="575"/>
              </a:spcBef>
            </a:pPr>
            <a:r>
              <a:rPr lang="en-US" sz="2300" dirty="0"/>
              <a:t>Action name and parameter list</a:t>
            </a:r>
          </a:p>
          <a:p>
            <a:pPr marL="1182688" lvl="2">
              <a:spcBef>
                <a:spcPts val="575"/>
              </a:spcBef>
            </a:pPr>
            <a:r>
              <a:rPr lang="en-US" sz="2300" dirty="0"/>
              <a:t>Precondition (conj. of function-free literals)</a:t>
            </a:r>
          </a:p>
          <a:p>
            <a:pPr marL="1182688" lvl="2">
              <a:spcBef>
                <a:spcPts val="575"/>
              </a:spcBef>
            </a:pPr>
            <a:r>
              <a:rPr lang="en-US" sz="2300" dirty="0"/>
              <a:t>Effect (conj of function-free literals and P is True and not P is false)</a:t>
            </a:r>
          </a:p>
          <a:p>
            <a:pPr marL="782638" lvl="1">
              <a:spcBef>
                <a:spcPts val="675"/>
              </a:spcBef>
            </a:pPr>
            <a:r>
              <a:rPr lang="en-US" sz="2700" dirty="0"/>
              <a:t>May split Add-list and delete-list in Effect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A24B-4EC2-4526-AB89-2A22EDC3B9E4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Example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7772400" cy="5029200"/>
          </a:xfrm>
          <a:ln/>
        </p:spPr>
        <p:txBody>
          <a:bodyPr rIns="132080"/>
          <a:lstStyle/>
          <a:p>
            <a:pPr>
              <a:spcBef>
                <a:spcPct val="0"/>
              </a:spcBef>
            </a:pPr>
            <a:r>
              <a:rPr lang="en-US" sz="2300" dirty="0"/>
              <a:t>Paula flies from Philadelphia to Baltimore</a:t>
            </a:r>
          </a:p>
          <a:p>
            <a:pPr marL="782638" lvl="1">
              <a:spcBef>
                <a:spcPts val="675"/>
              </a:spcBef>
            </a:pPr>
            <a:r>
              <a:rPr lang="en-US" sz="2000" dirty="0"/>
              <a:t>Action(Fly(</a:t>
            </a:r>
            <a:r>
              <a:rPr lang="en-US" sz="2000" dirty="0" err="1"/>
              <a:t>p,from,to</a:t>
            </a:r>
            <a:r>
              <a:rPr lang="en-US" sz="2000" dirty="0"/>
              <a:t>)</a:t>
            </a:r>
          </a:p>
          <a:p>
            <a:pPr marL="782638" lvl="1">
              <a:spcBef>
                <a:spcPts val="675"/>
              </a:spcBef>
            </a:pPr>
            <a:r>
              <a:rPr lang="en-US" sz="2000" dirty="0">
                <a:ea typeface="Symbol" pitchFamily="18" charset="2"/>
                <a:cs typeface="Symbol" pitchFamily="18" charset="2"/>
              </a:rPr>
              <a:t>PRECOND: At(</a:t>
            </a:r>
            <a:r>
              <a:rPr lang="en-US" sz="2000" dirty="0" err="1">
                <a:ea typeface="Symbol" pitchFamily="18" charset="2"/>
                <a:cs typeface="Symbol" pitchFamily="18" charset="2"/>
              </a:rPr>
              <a:t>p,from</a:t>
            </a:r>
            <a:r>
              <a:rPr lang="en-US" sz="2000" dirty="0">
                <a:ea typeface="Symbol" pitchFamily="18" charset="2"/>
                <a:cs typeface="Symbol" pitchFamily="18" charset="2"/>
              </a:rPr>
              <a:t>) ∧ Plane(p) ∧ Airport(from) ∧ Airport(to)</a:t>
            </a:r>
            <a:endParaRPr lang="en-US" sz="2000" dirty="0"/>
          </a:p>
          <a:p>
            <a:pPr marL="782638" lvl="1">
              <a:spcBef>
                <a:spcPts val="675"/>
              </a:spcBef>
            </a:pPr>
            <a:r>
              <a:rPr lang="en-US" sz="2000" dirty="0">
                <a:ea typeface="Symbol" pitchFamily="18" charset="2"/>
                <a:cs typeface="Symbol" pitchFamily="18" charset="2"/>
              </a:rPr>
              <a:t>EFFECT: ¬At(</a:t>
            </a:r>
            <a:r>
              <a:rPr lang="en-US" sz="2000" dirty="0" err="1">
                <a:ea typeface="Symbol" pitchFamily="18" charset="2"/>
                <a:cs typeface="Symbol" pitchFamily="18" charset="2"/>
              </a:rPr>
              <a:t>p,from</a:t>
            </a:r>
            <a:r>
              <a:rPr lang="en-US" sz="2000" dirty="0">
                <a:ea typeface="Symbol" pitchFamily="18" charset="2"/>
                <a:cs typeface="Symbol" pitchFamily="18" charset="2"/>
              </a:rPr>
              <a:t>) ∧ At(</a:t>
            </a:r>
            <a:r>
              <a:rPr lang="en-US" sz="2000" dirty="0" err="1">
                <a:ea typeface="Symbol" pitchFamily="18" charset="2"/>
                <a:cs typeface="Symbol" pitchFamily="18" charset="2"/>
              </a:rPr>
              <a:t>p,to</a:t>
            </a:r>
            <a:r>
              <a:rPr lang="en-US" sz="2000" dirty="0">
                <a:ea typeface="Symbol" pitchFamily="18" charset="2"/>
                <a:cs typeface="Symbol" pitchFamily="18" charset="2"/>
              </a:rPr>
              <a:t>))</a:t>
            </a:r>
            <a:endParaRPr lang="en-US" sz="2000" dirty="0"/>
          </a:p>
          <a:p>
            <a:pPr>
              <a:spcBef>
                <a:spcPts val="775"/>
              </a:spcBef>
            </a:pPr>
            <a:r>
              <a:rPr lang="en-US" sz="2300" dirty="0"/>
              <a:t>We begin with</a:t>
            </a:r>
          </a:p>
          <a:p>
            <a:pPr marL="782638" lvl="1">
              <a:spcBef>
                <a:spcPts val="675"/>
              </a:spcBef>
            </a:pPr>
            <a:r>
              <a:rPr lang="en-US" sz="2000" dirty="0">
                <a:ea typeface="Symbol" pitchFamily="18" charset="2"/>
                <a:cs typeface="Symbol" pitchFamily="18" charset="2"/>
              </a:rPr>
              <a:t>At(</a:t>
            </a:r>
            <a:r>
              <a:rPr lang="en-US" sz="2000" dirty="0" err="1">
                <a:ea typeface="Symbol" pitchFamily="18" charset="2"/>
                <a:cs typeface="Symbol" pitchFamily="18" charset="2"/>
              </a:rPr>
              <a:t>paula,phl</a:t>
            </a:r>
            <a:r>
              <a:rPr lang="en-US" sz="2000" dirty="0">
                <a:ea typeface="Symbol" pitchFamily="18" charset="2"/>
                <a:cs typeface="Symbol" pitchFamily="18" charset="2"/>
              </a:rPr>
              <a:t>) ∧ Plane(</a:t>
            </a:r>
            <a:r>
              <a:rPr lang="en-US" sz="2000" dirty="0" err="1">
                <a:ea typeface="Symbol" pitchFamily="18" charset="2"/>
                <a:cs typeface="Symbol" pitchFamily="18" charset="2"/>
              </a:rPr>
              <a:t>phl</a:t>
            </a:r>
            <a:r>
              <a:rPr lang="en-US" sz="2000" dirty="0">
                <a:ea typeface="Symbol" pitchFamily="18" charset="2"/>
                <a:cs typeface="Symbol" pitchFamily="18" charset="2"/>
              </a:rPr>
              <a:t>)  ∧ Airport(</a:t>
            </a:r>
            <a:r>
              <a:rPr lang="en-US" sz="2000" dirty="0" err="1">
                <a:ea typeface="Symbol" pitchFamily="18" charset="2"/>
                <a:cs typeface="Symbol" pitchFamily="18" charset="2"/>
              </a:rPr>
              <a:t>phl</a:t>
            </a:r>
            <a:r>
              <a:rPr lang="en-US" sz="2000" dirty="0">
                <a:ea typeface="Symbol" pitchFamily="18" charset="2"/>
                <a:cs typeface="Symbol" pitchFamily="18" charset="2"/>
              </a:rPr>
              <a:t>)  ∧ Airport(</a:t>
            </a:r>
            <a:r>
              <a:rPr lang="en-US" sz="2000" dirty="0" err="1">
                <a:ea typeface="Symbol" pitchFamily="18" charset="2"/>
                <a:cs typeface="Symbol" pitchFamily="18" charset="2"/>
              </a:rPr>
              <a:t>bwi</a:t>
            </a:r>
            <a:r>
              <a:rPr lang="en-US" sz="2000" dirty="0">
                <a:ea typeface="Symbol" pitchFamily="18" charset="2"/>
                <a:cs typeface="Symbol" pitchFamily="18" charset="2"/>
              </a:rPr>
              <a:t>)</a:t>
            </a:r>
            <a:endParaRPr lang="en-US" sz="2000" dirty="0"/>
          </a:p>
          <a:p>
            <a:pPr>
              <a:spcBef>
                <a:spcPts val="775"/>
              </a:spcBef>
            </a:pPr>
            <a:r>
              <a:rPr lang="en-US" sz="2300" dirty="0"/>
              <a:t>We take the action</a:t>
            </a:r>
          </a:p>
          <a:p>
            <a:pPr marL="782638" lvl="1">
              <a:spcBef>
                <a:spcPts val="675"/>
              </a:spcBef>
            </a:pPr>
            <a:r>
              <a:rPr lang="en-US" sz="2000" dirty="0"/>
              <a:t>Fly(</a:t>
            </a:r>
            <a:r>
              <a:rPr lang="en-US" sz="2000" dirty="0" err="1"/>
              <a:t>paula</a:t>
            </a:r>
            <a:r>
              <a:rPr lang="en-US" sz="2000" dirty="0"/>
              <a:t>, </a:t>
            </a:r>
            <a:r>
              <a:rPr lang="en-US" sz="2000" dirty="0" err="1"/>
              <a:t>phl</a:t>
            </a:r>
            <a:r>
              <a:rPr lang="en-US" sz="2000" dirty="0"/>
              <a:t>, </a:t>
            </a:r>
            <a:r>
              <a:rPr lang="en-US" sz="2000" dirty="0" err="1"/>
              <a:t>bwi</a:t>
            </a:r>
            <a:r>
              <a:rPr lang="en-US" sz="2000" dirty="0"/>
              <a:t>)</a:t>
            </a:r>
          </a:p>
          <a:p>
            <a:pPr>
              <a:spcBef>
                <a:spcPts val="775"/>
              </a:spcBef>
            </a:pPr>
            <a:r>
              <a:rPr lang="en-US" sz="2300" dirty="0"/>
              <a:t>We end with</a:t>
            </a:r>
          </a:p>
          <a:p>
            <a:pPr marL="782638" lvl="1">
              <a:spcBef>
                <a:spcPts val="675"/>
              </a:spcBef>
            </a:pPr>
            <a:r>
              <a:rPr lang="en-US" sz="1700" dirty="0">
                <a:latin typeface="Symbol" pitchFamily="18" charset="2"/>
                <a:ea typeface="Symbol" pitchFamily="18" charset="2"/>
                <a:cs typeface="Symbol" pitchFamily="18" charset="2"/>
                <a:sym typeface="Symbol" pitchFamily="18" charset="2"/>
              </a:rPr>
              <a:t>¬</a:t>
            </a:r>
            <a:r>
              <a:rPr lang="en-US" sz="2000" dirty="0"/>
              <a:t>A</a:t>
            </a:r>
            <a:r>
              <a:rPr lang="en-US" sz="2000" dirty="0">
                <a:ea typeface="Symbol" pitchFamily="18" charset="2"/>
                <a:cs typeface="Symbol" pitchFamily="18" charset="2"/>
              </a:rPr>
              <a:t>t(</a:t>
            </a:r>
            <a:r>
              <a:rPr lang="en-US" sz="2000" dirty="0" err="1">
                <a:ea typeface="Symbol" pitchFamily="18" charset="2"/>
                <a:cs typeface="Symbol" pitchFamily="18" charset="2"/>
              </a:rPr>
              <a:t>paula,phl</a:t>
            </a:r>
            <a:r>
              <a:rPr lang="en-US" sz="2000" dirty="0">
                <a:ea typeface="Symbol" pitchFamily="18" charset="2"/>
                <a:cs typeface="Symbol" pitchFamily="18" charset="2"/>
              </a:rPr>
              <a:t>) ∧ At(</a:t>
            </a:r>
            <a:r>
              <a:rPr lang="en-US" sz="2000" dirty="0" err="1">
                <a:ea typeface="Symbol" pitchFamily="18" charset="2"/>
                <a:cs typeface="Symbol" pitchFamily="18" charset="2"/>
              </a:rPr>
              <a:t>paula</a:t>
            </a:r>
            <a:r>
              <a:rPr lang="en-US" sz="2000" dirty="0">
                <a:ea typeface="Symbol" pitchFamily="18" charset="2"/>
                <a:cs typeface="Symbol" pitchFamily="18" charset="2"/>
              </a:rPr>
              <a:t>, </a:t>
            </a:r>
            <a:r>
              <a:rPr lang="en-US" sz="2000" dirty="0" err="1">
                <a:ea typeface="Symbol" pitchFamily="18" charset="2"/>
                <a:cs typeface="Symbol" pitchFamily="18" charset="2"/>
              </a:rPr>
              <a:t>bwi</a:t>
            </a:r>
            <a:r>
              <a:rPr lang="en-US" sz="2000" dirty="0">
                <a:ea typeface="Symbol" pitchFamily="18" charset="2"/>
                <a:cs typeface="Symbol" pitchFamily="18" charset="2"/>
              </a:rPr>
              <a:t>)</a:t>
            </a:r>
            <a:endParaRPr lang="en-US" sz="2000" dirty="0"/>
          </a:p>
          <a:p>
            <a:pPr>
              <a:spcBef>
                <a:spcPts val="775"/>
              </a:spcBef>
            </a:pPr>
            <a:r>
              <a:rPr lang="en-US" sz="2300" dirty="0"/>
              <a:t>Note that we haven’t said anything in the effect about what happened to the plane.  Do we care?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BB6A3-0638-417C-B549-CFF9A558B4FF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Outline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r>
              <a:rPr lang="en-US" dirty="0"/>
              <a:t>The Planning problem</a:t>
            </a:r>
          </a:p>
          <a:p>
            <a:r>
              <a:rPr lang="en-US" dirty="0"/>
              <a:t>Planning with State-space search</a:t>
            </a:r>
          </a:p>
          <a:p>
            <a:r>
              <a:rPr lang="en-US" dirty="0"/>
              <a:t>Partial-order planning</a:t>
            </a:r>
          </a:p>
          <a:p>
            <a:r>
              <a:rPr lang="en-US" dirty="0"/>
              <a:t>Planning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5A2F-3F4B-4612-91C9-330C5A7A172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Language semantics?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pPr>
              <a:spcBef>
                <a:spcPct val="0"/>
              </a:spcBef>
            </a:pPr>
            <a:r>
              <a:rPr lang="en-US" sz="3000" dirty="0"/>
              <a:t>How do actions affect states?</a:t>
            </a:r>
          </a:p>
          <a:p>
            <a:pPr marL="782638" lvl="1">
              <a:spcBef>
                <a:spcPts val="663"/>
              </a:spcBef>
            </a:pPr>
            <a:r>
              <a:rPr lang="en-US" sz="2600" dirty="0"/>
              <a:t>An action is applicable in any state that satisfies the precondition.</a:t>
            </a:r>
          </a:p>
          <a:p>
            <a:pPr marL="782638" lvl="1">
              <a:spcBef>
                <a:spcPts val="663"/>
              </a:spcBef>
            </a:pPr>
            <a:r>
              <a:rPr lang="en-US" sz="2600" dirty="0"/>
              <a:t>For FO action schema applicability involves a substitution θ for the variables in the PRECOND.</a:t>
            </a:r>
          </a:p>
          <a:p>
            <a:pPr marL="1182688" lvl="2">
              <a:spcBef>
                <a:spcPts val="575"/>
              </a:spcBef>
            </a:pPr>
            <a:r>
              <a:rPr lang="en-US" sz="2300" dirty="0">
                <a:ea typeface="Symbol" pitchFamily="18" charset="2"/>
                <a:cs typeface="Symbol" pitchFamily="18" charset="2"/>
              </a:rPr>
              <a:t>At(P1,JFK) ∧ At(P2,SFO) ∧ Plane(P1) ∧ Plane(P2) ∧ Airport(JFK) ∧ Airport(SFO)</a:t>
            </a:r>
            <a:endParaRPr lang="en-US" sz="2300" dirty="0"/>
          </a:p>
          <a:p>
            <a:pPr marL="1182688" lvl="2">
              <a:spcBef>
                <a:spcPts val="575"/>
              </a:spcBef>
            </a:pPr>
            <a:r>
              <a:rPr lang="en-US" sz="2300" dirty="0">
                <a:ea typeface="Symbol" pitchFamily="18" charset="2"/>
                <a:cs typeface="Symbol" pitchFamily="18" charset="2"/>
              </a:rPr>
              <a:t>Satisfies : At(</a:t>
            </a:r>
            <a:r>
              <a:rPr lang="en-US" sz="2300" dirty="0" err="1">
                <a:ea typeface="Symbol" pitchFamily="18" charset="2"/>
                <a:cs typeface="Symbol" pitchFamily="18" charset="2"/>
              </a:rPr>
              <a:t>p,from</a:t>
            </a:r>
            <a:r>
              <a:rPr lang="en-US" sz="2300" dirty="0">
                <a:ea typeface="Symbol" pitchFamily="18" charset="2"/>
                <a:cs typeface="Symbol" pitchFamily="18" charset="2"/>
              </a:rPr>
              <a:t>) ∧ Plane(p) ∧ Airport(from) ∧ Airport(to)</a:t>
            </a:r>
            <a:endParaRPr lang="en-US" sz="2300" dirty="0"/>
          </a:p>
          <a:p>
            <a:pPr marL="1182688" lvl="2">
              <a:spcBef>
                <a:spcPts val="575"/>
              </a:spcBef>
            </a:pPr>
            <a:r>
              <a:rPr lang="en-US" sz="2300" dirty="0"/>
              <a:t>With θ ={p/P1,from/</a:t>
            </a:r>
            <a:r>
              <a:rPr lang="en-US" sz="2300" dirty="0" err="1"/>
              <a:t>JFK,to</a:t>
            </a:r>
            <a:r>
              <a:rPr lang="en-US" sz="2300" dirty="0"/>
              <a:t>/SFO}</a:t>
            </a:r>
          </a:p>
          <a:p>
            <a:pPr marL="1182688" lvl="2">
              <a:spcBef>
                <a:spcPts val="575"/>
              </a:spcBef>
            </a:pPr>
            <a:r>
              <a:rPr lang="en-US" sz="2300" dirty="0"/>
              <a:t>Thus the action is applicable.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03B1-04F4-4705-915B-A15D35E46753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/>
              <a:t>Language semantics?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pPr>
              <a:spcBef>
                <a:spcPct val="0"/>
              </a:spcBef>
            </a:pPr>
            <a:r>
              <a:rPr lang="en-US" sz="3100" dirty="0"/>
              <a:t>The result of executing action a in state s is the state s’ </a:t>
            </a:r>
          </a:p>
          <a:p>
            <a:pPr marL="782638" lvl="1">
              <a:spcBef>
                <a:spcPts val="675"/>
              </a:spcBef>
            </a:pPr>
            <a:r>
              <a:rPr lang="en-US" sz="2700" dirty="0"/>
              <a:t>s’ is same as s except</a:t>
            </a:r>
          </a:p>
          <a:p>
            <a:pPr marL="1182688" lvl="2">
              <a:spcBef>
                <a:spcPts val="575"/>
              </a:spcBef>
            </a:pPr>
            <a:r>
              <a:rPr lang="en-US" sz="2300" dirty="0"/>
              <a:t>Any positive literal P in the effect of a is added to s’</a:t>
            </a:r>
          </a:p>
          <a:p>
            <a:pPr marL="1182688" lvl="2">
              <a:spcBef>
                <a:spcPts val="575"/>
              </a:spcBef>
            </a:pPr>
            <a:r>
              <a:rPr lang="en-US" sz="2300" dirty="0"/>
              <a:t>Any negative literal ¬P is removed from s’</a:t>
            </a:r>
          </a:p>
          <a:p>
            <a:pPr marL="1182688" lvl="2">
              <a:spcBef>
                <a:spcPts val="575"/>
              </a:spcBef>
            </a:pPr>
            <a:r>
              <a:rPr lang="en-US" sz="2300" dirty="0">
                <a:ea typeface="Symbol" pitchFamily="18" charset="2"/>
                <a:cs typeface="Symbol" pitchFamily="18" charset="2"/>
              </a:rPr>
              <a:t>EFFECT: ¬AT(</a:t>
            </a:r>
            <a:r>
              <a:rPr lang="en-US" sz="2300" dirty="0" err="1">
                <a:ea typeface="Symbol" pitchFamily="18" charset="2"/>
                <a:cs typeface="Symbol" pitchFamily="18" charset="2"/>
              </a:rPr>
              <a:t>p,from</a:t>
            </a:r>
            <a:r>
              <a:rPr lang="en-US" sz="2300" dirty="0">
                <a:ea typeface="Symbol" pitchFamily="18" charset="2"/>
                <a:cs typeface="Symbol" pitchFamily="18" charset="2"/>
              </a:rPr>
              <a:t>) ∧ At(</a:t>
            </a:r>
            <a:r>
              <a:rPr lang="en-US" sz="2300" dirty="0" err="1">
                <a:ea typeface="Symbol" pitchFamily="18" charset="2"/>
                <a:cs typeface="Symbol" pitchFamily="18" charset="2"/>
              </a:rPr>
              <a:t>p,to</a:t>
            </a:r>
            <a:r>
              <a:rPr lang="en-US" sz="2300" dirty="0">
                <a:ea typeface="Symbol" pitchFamily="18" charset="2"/>
                <a:cs typeface="Symbol" pitchFamily="18" charset="2"/>
              </a:rPr>
              <a:t>):</a:t>
            </a:r>
            <a:endParaRPr lang="en-US" sz="2300" dirty="0"/>
          </a:p>
          <a:p>
            <a:pPr marL="1182688" lvl="2">
              <a:spcBef>
                <a:spcPts val="575"/>
              </a:spcBef>
            </a:pPr>
            <a:r>
              <a:rPr lang="en-US" sz="2300" dirty="0">
                <a:ea typeface="Symbol" pitchFamily="18" charset="2"/>
                <a:cs typeface="Symbol" pitchFamily="18" charset="2"/>
              </a:rPr>
              <a:t>At(P1,SFO) ∧ At(P2,SFO) ∧ Plane(P1) ∧ Plane(P2) ∧ Airport(JFK) ∧ Airport(SFO)</a:t>
            </a:r>
            <a:endParaRPr lang="en-US" sz="2300" dirty="0"/>
          </a:p>
          <a:p>
            <a:pPr marL="782638" lvl="1">
              <a:spcBef>
                <a:spcPts val="675"/>
              </a:spcBef>
            </a:pPr>
            <a:r>
              <a:rPr lang="en-US" sz="2700" dirty="0"/>
              <a:t>STRIPS assumption: (avoids representational frame problem)</a:t>
            </a:r>
          </a:p>
          <a:p>
            <a:pPr marL="1182688" lvl="2">
              <a:spcBef>
                <a:spcPts val="575"/>
              </a:spcBef>
            </a:pPr>
            <a:r>
              <a:rPr lang="en-US" sz="2300" dirty="0"/>
              <a:t>every literal NOT in the effect remains unchanged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778E7-87D4-4FED-A2F8-4BD184CE9C73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Blocks world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7772400" cy="5029200"/>
          </a:xfrm>
          <a:ln/>
        </p:spPr>
        <p:txBody>
          <a:bodyPr rIns="132080"/>
          <a:lstStyle/>
          <a:p>
            <a:pPr>
              <a:spcBef>
                <a:spcPct val="0"/>
              </a:spcBef>
            </a:pPr>
            <a:r>
              <a:rPr lang="en-US" sz="2300" dirty="0"/>
              <a:t>The blocks world is a micro-world that consists of a table, a set of blocks and a robot hand.</a:t>
            </a:r>
          </a:p>
          <a:p>
            <a:pPr>
              <a:spcBef>
                <a:spcPts val="575"/>
              </a:spcBef>
            </a:pPr>
            <a:r>
              <a:rPr lang="en-US" sz="2300" dirty="0"/>
              <a:t>Some domain constraints:</a:t>
            </a:r>
          </a:p>
          <a:p>
            <a:pPr marL="782638" lvl="1">
              <a:spcBef>
                <a:spcPts val="500"/>
              </a:spcBef>
            </a:pPr>
            <a:r>
              <a:rPr lang="en-US" sz="2000" dirty="0"/>
              <a:t>Only one block can be on another block</a:t>
            </a:r>
          </a:p>
          <a:p>
            <a:pPr marL="782638" lvl="1">
              <a:spcBef>
                <a:spcPts val="500"/>
              </a:spcBef>
            </a:pPr>
            <a:r>
              <a:rPr lang="en-US" sz="2000" dirty="0"/>
              <a:t>Any number of blocks can be on the table</a:t>
            </a:r>
          </a:p>
          <a:p>
            <a:pPr marL="782638" lvl="1">
              <a:spcBef>
                <a:spcPts val="500"/>
              </a:spcBef>
            </a:pPr>
            <a:r>
              <a:rPr lang="en-US" sz="2000" dirty="0"/>
              <a:t>The hand can only hold one block</a:t>
            </a:r>
          </a:p>
          <a:p>
            <a:pPr>
              <a:spcBef>
                <a:spcPts val="575"/>
              </a:spcBef>
            </a:pPr>
            <a:r>
              <a:rPr lang="en-US" sz="2300" dirty="0"/>
              <a:t>Typical representation:</a:t>
            </a:r>
          </a:p>
          <a:p>
            <a:pPr marL="782638" lvl="1">
              <a:spcBef>
                <a:spcPts val="500"/>
              </a:spcBef>
            </a:pPr>
            <a:r>
              <a:rPr lang="en-US" sz="2000" dirty="0" err="1"/>
              <a:t>ontable</a:t>
            </a:r>
            <a:r>
              <a:rPr lang="en-US" sz="2000" dirty="0"/>
              <a:t>(a)</a:t>
            </a:r>
          </a:p>
          <a:p>
            <a:pPr marL="782638" lvl="1">
              <a:spcBef>
                <a:spcPts val="500"/>
              </a:spcBef>
            </a:pPr>
            <a:r>
              <a:rPr lang="en-US" sz="2000" dirty="0" err="1"/>
              <a:t>ontable</a:t>
            </a:r>
            <a:r>
              <a:rPr lang="en-US" sz="2000" dirty="0"/>
              <a:t>(c)</a:t>
            </a:r>
          </a:p>
          <a:p>
            <a:pPr marL="782638" lvl="1">
              <a:spcBef>
                <a:spcPts val="500"/>
              </a:spcBef>
            </a:pPr>
            <a:r>
              <a:rPr lang="en-US" sz="2000" dirty="0"/>
              <a:t>on(</a:t>
            </a:r>
            <a:r>
              <a:rPr lang="en-US" sz="2000" dirty="0" err="1"/>
              <a:t>b,a</a:t>
            </a:r>
            <a:r>
              <a:rPr lang="en-US" sz="2000" dirty="0"/>
              <a:t>)</a:t>
            </a:r>
          </a:p>
          <a:p>
            <a:pPr marL="782638" lvl="1">
              <a:spcBef>
                <a:spcPts val="500"/>
              </a:spcBef>
            </a:pPr>
            <a:r>
              <a:rPr lang="en-US" sz="2000" dirty="0" err="1"/>
              <a:t>handempty</a:t>
            </a:r>
            <a:endParaRPr lang="en-US" sz="2000" dirty="0"/>
          </a:p>
          <a:p>
            <a:pPr marL="782638" lvl="1">
              <a:spcBef>
                <a:spcPts val="500"/>
              </a:spcBef>
            </a:pPr>
            <a:r>
              <a:rPr lang="en-US" sz="2000" dirty="0"/>
              <a:t>clear(b)</a:t>
            </a:r>
          </a:p>
          <a:p>
            <a:pPr marL="782638" lvl="1">
              <a:spcBef>
                <a:spcPts val="500"/>
              </a:spcBef>
            </a:pPr>
            <a:r>
              <a:rPr lang="en-US" sz="2000" dirty="0"/>
              <a:t>clear(c)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7716-E62B-44D8-8242-D8D1DA9E9E55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4684713" y="3568700"/>
            <a:ext cx="3932237" cy="2603500"/>
            <a:chOff x="0" y="0"/>
            <a:chExt cx="2476" cy="1640"/>
          </a:xfrm>
        </p:grpSpPr>
        <p:sp>
          <p:nvSpPr>
            <p:cNvPr id="31749" name="Rectangle 5"/>
            <p:cNvSpPr>
              <a:spLocks/>
            </p:cNvSpPr>
            <p:nvPr/>
          </p:nvSpPr>
          <p:spPr bwMode="auto">
            <a:xfrm>
              <a:off x="0" y="1248"/>
              <a:ext cx="2256" cy="96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1752" name="Group 8"/>
            <p:cNvGrpSpPr>
              <a:grpSpLocks/>
            </p:cNvGrpSpPr>
            <p:nvPr/>
          </p:nvGrpSpPr>
          <p:grpSpPr bwMode="auto">
            <a:xfrm>
              <a:off x="288" y="992"/>
              <a:ext cx="240" cy="296"/>
              <a:chOff x="0" y="0"/>
              <a:chExt cx="240" cy="296"/>
            </a:xfrm>
          </p:grpSpPr>
          <p:sp>
            <p:nvSpPr>
              <p:cNvPr id="31750" name="Rectangle 6"/>
              <p:cNvSpPr>
                <a:spLocks/>
              </p:cNvSpPr>
              <p:nvPr/>
            </p:nvSpPr>
            <p:spPr bwMode="auto">
              <a:xfrm>
                <a:off x="0" y="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1751" name="Rectangle 7"/>
              <p:cNvSpPr>
                <a:spLocks/>
              </p:cNvSpPr>
              <p:nvPr/>
            </p:nvSpPr>
            <p:spPr bwMode="auto">
              <a:xfrm>
                <a:off x="1" y="0"/>
                <a:ext cx="237" cy="29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>
                <a:spAutoFit/>
              </a:bodyPr>
              <a:lstStyle/>
              <a:p>
                <a:pPr marL="39688"/>
                <a:r>
                  <a:rPr lang="en-US">
                    <a:solidFill>
                      <a:schemeClr val="tx1"/>
                    </a:solidFill>
                    <a:cs typeface="Times" charset="0"/>
                  </a:rPr>
                  <a:t>A</a:t>
                </a:r>
              </a:p>
            </p:txBody>
          </p:sp>
        </p:grpSp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>
              <a:off x="288" y="752"/>
              <a:ext cx="240" cy="296"/>
              <a:chOff x="0" y="0"/>
              <a:chExt cx="240" cy="296"/>
            </a:xfrm>
          </p:grpSpPr>
          <p:sp>
            <p:nvSpPr>
              <p:cNvPr id="31753" name="Rectangle 9"/>
              <p:cNvSpPr>
                <a:spLocks/>
              </p:cNvSpPr>
              <p:nvPr/>
            </p:nvSpPr>
            <p:spPr bwMode="auto">
              <a:xfrm>
                <a:off x="0" y="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1754" name="Rectangle 10"/>
              <p:cNvSpPr>
                <a:spLocks/>
              </p:cNvSpPr>
              <p:nvPr/>
            </p:nvSpPr>
            <p:spPr bwMode="auto">
              <a:xfrm>
                <a:off x="7" y="0"/>
                <a:ext cx="225" cy="29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>
                <a:spAutoFit/>
              </a:bodyPr>
              <a:lstStyle/>
              <a:p>
                <a:pPr marL="39688"/>
                <a:r>
                  <a:rPr lang="en-US">
                    <a:solidFill>
                      <a:schemeClr val="tx1"/>
                    </a:solidFill>
                    <a:cs typeface="Times" charset="0"/>
                  </a:rPr>
                  <a:t>B</a:t>
                </a:r>
              </a:p>
            </p:txBody>
          </p:sp>
        </p:grpSp>
        <p:grpSp>
          <p:nvGrpSpPr>
            <p:cNvPr id="31758" name="Group 14"/>
            <p:cNvGrpSpPr>
              <a:grpSpLocks/>
            </p:cNvGrpSpPr>
            <p:nvPr/>
          </p:nvGrpSpPr>
          <p:grpSpPr bwMode="auto">
            <a:xfrm>
              <a:off x="720" y="992"/>
              <a:ext cx="240" cy="296"/>
              <a:chOff x="0" y="0"/>
              <a:chExt cx="240" cy="296"/>
            </a:xfrm>
          </p:grpSpPr>
          <p:sp>
            <p:nvSpPr>
              <p:cNvPr id="31756" name="Rectangle 12"/>
              <p:cNvSpPr>
                <a:spLocks/>
              </p:cNvSpPr>
              <p:nvPr/>
            </p:nvSpPr>
            <p:spPr bwMode="auto">
              <a:xfrm>
                <a:off x="0" y="16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1757" name="Rectangle 13"/>
              <p:cNvSpPr>
                <a:spLocks/>
              </p:cNvSpPr>
              <p:nvPr/>
            </p:nvSpPr>
            <p:spPr bwMode="auto">
              <a:xfrm>
                <a:off x="1" y="0"/>
                <a:ext cx="226" cy="29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>
                <a:spAutoFit/>
              </a:bodyPr>
              <a:lstStyle/>
              <a:p>
                <a:pPr marL="39688"/>
                <a:r>
                  <a:rPr lang="en-US">
                    <a:solidFill>
                      <a:schemeClr val="tx1"/>
                    </a:solidFill>
                    <a:cs typeface="Times" charset="0"/>
                  </a:rPr>
                  <a:t>C</a:t>
                </a:r>
              </a:p>
            </p:txBody>
          </p:sp>
        </p:grpSp>
        <p:grpSp>
          <p:nvGrpSpPr>
            <p:cNvPr id="31761" name="Group 17"/>
            <p:cNvGrpSpPr>
              <a:grpSpLocks/>
            </p:cNvGrpSpPr>
            <p:nvPr/>
          </p:nvGrpSpPr>
          <p:grpSpPr bwMode="auto">
            <a:xfrm>
              <a:off x="576" y="0"/>
              <a:ext cx="360" cy="627"/>
              <a:chOff x="0" y="0"/>
              <a:chExt cx="360" cy="627"/>
            </a:xfrm>
          </p:grpSpPr>
          <p:sp>
            <p:nvSpPr>
              <p:cNvPr id="31759" name="Freeform 15"/>
              <p:cNvSpPr>
                <a:spLocks/>
              </p:cNvSpPr>
              <p:nvPr/>
            </p:nvSpPr>
            <p:spPr bwMode="auto">
              <a:xfrm rot="5400000" flipH="1">
                <a:off x="22" y="289"/>
                <a:ext cx="315" cy="3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00" y="1800"/>
                  </a:cxn>
                  <a:cxn ang="0">
                    <a:pos x="21600" y="19800"/>
                  </a:cxn>
                  <a:cxn ang="0">
                    <a:pos x="0" y="21600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11929" y="0"/>
                      <a:pt x="21600" y="806"/>
                      <a:pt x="21600" y="1800"/>
                    </a:cubicBezTo>
                    <a:lnTo>
                      <a:pt x="21600" y="19800"/>
                    </a:lnTo>
                    <a:cubicBezTo>
                      <a:pt x="21600" y="20794"/>
                      <a:pt x="11929" y="21600"/>
                      <a:pt x="0" y="21600"/>
                    </a:cubicBezTo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1760" name="Line 16"/>
              <p:cNvSpPr>
                <a:spLocks noChangeShapeType="1"/>
              </p:cNvSpPr>
              <p:nvPr/>
            </p:nvSpPr>
            <p:spPr bwMode="auto">
              <a:xfrm>
                <a:off x="168" y="0"/>
                <a:ext cx="1" cy="288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31762" name="Rectangle 18"/>
            <p:cNvSpPr>
              <a:spLocks/>
            </p:cNvSpPr>
            <p:nvPr/>
          </p:nvSpPr>
          <p:spPr bwMode="auto">
            <a:xfrm>
              <a:off x="1776" y="1344"/>
              <a:ext cx="700" cy="29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>
                  <a:solidFill>
                    <a:schemeClr val="tx1"/>
                  </a:solidFill>
                  <a:cs typeface="Times" charset="0"/>
                </a:rPr>
                <a:t>TABLE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State Representation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2A72-6E86-4BD8-9FC8-D802C88A1154}" type="slidenum">
              <a:rPr lang="en-US"/>
              <a:pPr/>
              <a:t>23</a:t>
            </a:fld>
            <a:endParaRPr lang="en-US"/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1752600" y="4432300"/>
            <a:ext cx="5621338" cy="1574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Conjunction of propositions: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BLOCK(A), BLOCK(B), BLOCK(C),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ON(A,TABLE), ON(B,TABLE), ON(C,A), </a:t>
            </a:r>
            <a:br>
              <a:rPr lang="en-US">
                <a:solidFill>
                  <a:schemeClr val="tx1"/>
                </a:solidFill>
                <a:cs typeface="Times" charset="0"/>
              </a:rPr>
            </a:br>
            <a:r>
              <a:rPr lang="en-US">
                <a:solidFill>
                  <a:schemeClr val="tx1"/>
                </a:solidFill>
                <a:cs typeface="Times" charset="0"/>
              </a:rPr>
              <a:t>CLEAR(B), CLEAR(C), HANDEMPTY</a:t>
            </a:r>
          </a:p>
        </p:txBody>
      </p:sp>
      <p:grpSp>
        <p:nvGrpSpPr>
          <p:cNvPr id="32790" name="Group 22"/>
          <p:cNvGrpSpPr>
            <a:grpSpLocks/>
          </p:cNvGrpSpPr>
          <p:nvPr/>
        </p:nvGrpSpPr>
        <p:grpSpPr bwMode="auto">
          <a:xfrm>
            <a:off x="3124200" y="1600200"/>
            <a:ext cx="4235450" cy="2527300"/>
            <a:chOff x="0" y="0"/>
            <a:chExt cx="2668" cy="1592"/>
          </a:xfrm>
        </p:grpSpPr>
        <p:grpSp>
          <p:nvGrpSpPr>
            <p:cNvPr id="32788" name="Group 20"/>
            <p:cNvGrpSpPr>
              <a:grpSpLocks/>
            </p:cNvGrpSpPr>
            <p:nvPr/>
          </p:nvGrpSpPr>
          <p:grpSpPr bwMode="auto">
            <a:xfrm>
              <a:off x="0" y="0"/>
              <a:ext cx="1920" cy="1536"/>
              <a:chOff x="0" y="0"/>
              <a:chExt cx="1920" cy="1536"/>
            </a:xfrm>
          </p:grpSpPr>
          <p:sp>
            <p:nvSpPr>
              <p:cNvPr id="32773" name="Rectangle 5"/>
              <p:cNvSpPr>
                <a:spLocks/>
              </p:cNvSpPr>
              <p:nvPr/>
            </p:nvSpPr>
            <p:spPr bwMode="auto">
              <a:xfrm>
                <a:off x="0" y="1488"/>
                <a:ext cx="1920" cy="48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32776" name="Group 8"/>
              <p:cNvGrpSpPr>
                <a:grpSpLocks/>
              </p:cNvGrpSpPr>
              <p:nvPr/>
            </p:nvGrpSpPr>
            <p:grpSpPr bwMode="auto">
              <a:xfrm>
                <a:off x="384" y="1104"/>
                <a:ext cx="384" cy="384"/>
                <a:chOff x="0" y="0"/>
                <a:chExt cx="384" cy="384"/>
              </a:xfrm>
            </p:grpSpPr>
            <p:sp>
              <p:nvSpPr>
                <p:cNvPr id="32774" name="Rectangle 6"/>
                <p:cNvSpPr>
                  <a:spLocks/>
                </p:cNvSpPr>
                <p:nvPr/>
              </p:nvSpPr>
              <p:spPr bwMode="auto">
                <a:xfrm>
                  <a:off x="0" y="0"/>
                  <a:ext cx="384" cy="38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32775" name="Rectangle 7"/>
                <p:cNvSpPr>
                  <a:spLocks/>
                </p:cNvSpPr>
                <p:nvPr/>
              </p:nvSpPr>
              <p:spPr bwMode="auto">
                <a:xfrm>
                  <a:off x="66" y="4"/>
                  <a:ext cx="236" cy="296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>
                  <a:spAutoFit/>
                </a:bodyPr>
                <a:lstStyle/>
                <a:p>
                  <a:pPr marL="39688"/>
                  <a:r>
                    <a:rPr lang="en-US">
                      <a:solidFill>
                        <a:schemeClr val="tx1"/>
                      </a:solidFill>
                      <a:cs typeface="Times" charset="0"/>
                    </a:rPr>
                    <a:t>A</a:t>
                  </a:r>
                </a:p>
              </p:txBody>
            </p:sp>
          </p:grpSp>
          <p:grpSp>
            <p:nvGrpSpPr>
              <p:cNvPr id="32779" name="Group 11"/>
              <p:cNvGrpSpPr>
                <a:grpSpLocks/>
              </p:cNvGrpSpPr>
              <p:nvPr/>
            </p:nvGrpSpPr>
            <p:grpSpPr bwMode="auto">
              <a:xfrm>
                <a:off x="960" y="1104"/>
                <a:ext cx="384" cy="384"/>
                <a:chOff x="0" y="0"/>
                <a:chExt cx="384" cy="384"/>
              </a:xfrm>
            </p:grpSpPr>
            <p:sp>
              <p:nvSpPr>
                <p:cNvPr id="32777" name="Rectangle 9"/>
                <p:cNvSpPr>
                  <a:spLocks/>
                </p:cNvSpPr>
                <p:nvPr/>
              </p:nvSpPr>
              <p:spPr bwMode="auto">
                <a:xfrm>
                  <a:off x="0" y="0"/>
                  <a:ext cx="384" cy="38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32778" name="Rectangle 10"/>
                <p:cNvSpPr>
                  <a:spLocks/>
                </p:cNvSpPr>
                <p:nvPr/>
              </p:nvSpPr>
              <p:spPr bwMode="auto">
                <a:xfrm>
                  <a:off x="67" y="4"/>
                  <a:ext cx="226" cy="296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>
                  <a:spAutoFit/>
                </a:bodyPr>
                <a:lstStyle/>
                <a:p>
                  <a:pPr marL="39688"/>
                  <a:r>
                    <a:rPr lang="en-US">
                      <a:solidFill>
                        <a:schemeClr val="tx1"/>
                      </a:solidFill>
                      <a:cs typeface="Times" charset="0"/>
                    </a:rPr>
                    <a:t>B</a:t>
                  </a:r>
                </a:p>
              </p:txBody>
            </p:sp>
          </p:grpSp>
          <p:grpSp>
            <p:nvGrpSpPr>
              <p:cNvPr id="32782" name="Group 14"/>
              <p:cNvGrpSpPr>
                <a:grpSpLocks/>
              </p:cNvGrpSpPr>
              <p:nvPr/>
            </p:nvGrpSpPr>
            <p:grpSpPr bwMode="auto">
              <a:xfrm>
                <a:off x="384" y="720"/>
                <a:ext cx="384" cy="384"/>
                <a:chOff x="0" y="0"/>
                <a:chExt cx="384" cy="384"/>
              </a:xfrm>
            </p:grpSpPr>
            <p:sp>
              <p:nvSpPr>
                <p:cNvPr id="32780" name="Rectangle 12"/>
                <p:cNvSpPr>
                  <a:spLocks/>
                </p:cNvSpPr>
                <p:nvPr/>
              </p:nvSpPr>
              <p:spPr bwMode="auto">
                <a:xfrm>
                  <a:off x="0" y="0"/>
                  <a:ext cx="384" cy="38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32781" name="Rectangle 13"/>
                <p:cNvSpPr>
                  <a:spLocks/>
                </p:cNvSpPr>
                <p:nvPr/>
              </p:nvSpPr>
              <p:spPr bwMode="auto">
                <a:xfrm>
                  <a:off x="66" y="4"/>
                  <a:ext cx="225" cy="296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40639" bIns="0">
                  <a:spAutoFit/>
                </a:bodyPr>
                <a:lstStyle/>
                <a:p>
                  <a:pPr marL="39688"/>
                  <a:r>
                    <a:rPr lang="en-US">
                      <a:solidFill>
                        <a:schemeClr val="tx1"/>
                      </a:solidFill>
                      <a:cs typeface="Times" charset="0"/>
                    </a:rPr>
                    <a:t>C</a:t>
                  </a:r>
                </a:p>
              </p:txBody>
            </p:sp>
          </p:grpSp>
          <p:grpSp>
            <p:nvGrpSpPr>
              <p:cNvPr id="32787" name="Group 19"/>
              <p:cNvGrpSpPr>
                <a:grpSpLocks/>
              </p:cNvGrpSpPr>
              <p:nvPr/>
            </p:nvGrpSpPr>
            <p:grpSpPr bwMode="auto">
              <a:xfrm>
                <a:off x="960" y="0"/>
                <a:ext cx="385" cy="384"/>
                <a:chOff x="0" y="0"/>
                <a:chExt cx="385" cy="384"/>
              </a:xfrm>
            </p:grpSpPr>
            <p:sp>
              <p:nvSpPr>
                <p:cNvPr id="32783" name="Line 15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384" cy="1"/>
                </a:xfrm>
                <a:prstGeom prst="line">
                  <a:avLst/>
                </a:prstGeom>
                <a:noFill/>
                <a:ln w="9525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32784" name="Line 16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1" cy="192"/>
                </a:xfrm>
                <a:prstGeom prst="line">
                  <a:avLst/>
                </a:prstGeom>
                <a:noFill/>
                <a:ln w="9525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32785" name="Line 17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1" cy="192"/>
                </a:xfrm>
                <a:prstGeom prst="line">
                  <a:avLst/>
                </a:prstGeom>
                <a:noFill/>
                <a:ln w="9525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32786" name="Line 18"/>
                <p:cNvSpPr>
                  <a:spLocks noChangeShapeType="1"/>
                </p:cNvSpPr>
                <p:nvPr/>
              </p:nvSpPr>
              <p:spPr bwMode="auto">
                <a:xfrm>
                  <a:off x="384" y="192"/>
                  <a:ext cx="1" cy="192"/>
                </a:xfrm>
                <a:prstGeom prst="line">
                  <a:avLst/>
                </a:prstGeom>
                <a:noFill/>
                <a:ln w="9525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  <p:sp>
          <p:nvSpPr>
            <p:cNvPr id="32789" name="Rectangle 21"/>
            <p:cNvSpPr>
              <a:spLocks/>
            </p:cNvSpPr>
            <p:nvPr/>
          </p:nvSpPr>
          <p:spPr bwMode="auto">
            <a:xfrm>
              <a:off x="1968" y="1296"/>
              <a:ext cx="700" cy="29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>
                  <a:solidFill>
                    <a:schemeClr val="tx1"/>
                  </a:solidFill>
                  <a:cs typeface="Times" charset="0"/>
                </a:rPr>
                <a:t>TABLE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Goal Representation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AE49E-5E15-457F-8919-41395FF1504D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33811" name="Group 19"/>
          <p:cNvGrpSpPr>
            <a:grpSpLocks/>
          </p:cNvGrpSpPr>
          <p:nvPr/>
        </p:nvGrpSpPr>
        <p:grpSpPr bwMode="auto">
          <a:xfrm>
            <a:off x="3124200" y="1600200"/>
            <a:ext cx="3048000" cy="2438400"/>
            <a:chOff x="0" y="0"/>
            <a:chExt cx="1920" cy="1536"/>
          </a:xfrm>
        </p:grpSpPr>
        <p:sp>
          <p:nvSpPr>
            <p:cNvPr id="33796" name="Rectangle 4"/>
            <p:cNvSpPr>
              <a:spLocks/>
            </p:cNvSpPr>
            <p:nvPr/>
          </p:nvSpPr>
          <p:spPr bwMode="auto">
            <a:xfrm>
              <a:off x="0" y="1488"/>
              <a:ext cx="1920" cy="4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3799" name="Group 7"/>
            <p:cNvGrpSpPr>
              <a:grpSpLocks/>
            </p:cNvGrpSpPr>
            <p:nvPr/>
          </p:nvGrpSpPr>
          <p:grpSpPr bwMode="auto">
            <a:xfrm>
              <a:off x="384" y="1104"/>
              <a:ext cx="384" cy="384"/>
              <a:chOff x="0" y="0"/>
              <a:chExt cx="384" cy="384"/>
            </a:xfrm>
          </p:grpSpPr>
          <p:sp>
            <p:nvSpPr>
              <p:cNvPr id="33797" name="Rectangle 5"/>
              <p:cNvSpPr>
                <a:spLocks/>
              </p:cNvSpPr>
              <p:nvPr/>
            </p:nvSpPr>
            <p:spPr bwMode="auto">
              <a:xfrm>
                <a:off x="0" y="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3798" name="Rectangle 6"/>
              <p:cNvSpPr>
                <a:spLocks/>
              </p:cNvSpPr>
              <p:nvPr/>
            </p:nvSpPr>
            <p:spPr bwMode="auto">
              <a:xfrm>
                <a:off x="66" y="4"/>
                <a:ext cx="236" cy="29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>
                <a:spAutoFit/>
              </a:bodyPr>
              <a:lstStyle/>
              <a:p>
                <a:pPr marL="39688"/>
                <a:r>
                  <a:rPr lang="en-US">
                    <a:solidFill>
                      <a:schemeClr val="tx1"/>
                    </a:solidFill>
                    <a:cs typeface="Times" charset="0"/>
                  </a:rPr>
                  <a:t>A</a:t>
                </a:r>
              </a:p>
            </p:txBody>
          </p:sp>
        </p:grpSp>
        <p:grpSp>
          <p:nvGrpSpPr>
            <p:cNvPr id="33802" name="Group 10"/>
            <p:cNvGrpSpPr>
              <a:grpSpLocks/>
            </p:cNvGrpSpPr>
            <p:nvPr/>
          </p:nvGrpSpPr>
          <p:grpSpPr bwMode="auto">
            <a:xfrm>
              <a:off x="384" y="720"/>
              <a:ext cx="384" cy="384"/>
              <a:chOff x="0" y="0"/>
              <a:chExt cx="384" cy="384"/>
            </a:xfrm>
          </p:grpSpPr>
          <p:sp>
            <p:nvSpPr>
              <p:cNvPr id="33800" name="Rectangle 8"/>
              <p:cNvSpPr>
                <a:spLocks/>
              </p:cNvSpPr>
              <p:nvPr/>
            </p:nvSpPr>
            <p:spPr bwMode="auto">
              <a:xfrm>
                <a:off x="0" y="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3801" name="Rectangle 9"/>
              <p:cNvSpPr>
                <a:spLocks/>
              </p:cNvSpPr>
              <p:nvPr/>
            </p:nvSpPr>
            <p:spPr bwMode="auto">
              <a:xfrm>
                <a:off x="67" y="4"/>
                <a:ext cx="226" cy="29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>
                <a:spAutoFit/>
              </a:bodyPr>
              <a:lstStyle/>
              <a:p>
                <a:pPr marL="39688"/>
                <a:r>
                  <a:rPr lang="en-US">
                    <a:solidFill>
                      <a:schemeClr val="tx1"/>
                    </a:solidFill>
                    <a:cs typeface="Times" charset="0"/>
                  </a:rPr>
                  <a:t>B</a:t>
                </a:r>
              </a:p>
            </p:txBody>
          </p:sp>
        </p:grpSp>
        <p:grpSp>
          <p:nvGrpSpPr>
            <p:cNvPr id="33805" name="Group 13"/>
            <p:cNvGrpSpPr>
              <a:grpSpLocks/>
            </p:cNvGrpSpPr>
            <p:nvPr/>
          </p:nvGrpSpPr>
          <p:grpSpPr bwMode="auto">
            <a:xfrm>
              <a:off x="384" y="336"/>
              <a:ext cx="384" cy="384"/>
              <a:chOff x="0" y="0"/>
              <a:chExt cx="384" cy="384"/>
            </a:xfrm>
          </p:grpSpPr>
          <p:sp>
            <p:nvSpPr>
              <p:cNvPr id="33803" name="Rectangle 11"/>
              <p:cNvSpPr>
                <a:spLocks/>
              </p:cNvSpPr>
              <p:nvPr/>
            </p:nvSpPr>
            <p:spPr bwMode="auto">
              <a:xfrm>
                <a:off x="0" y="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3804" name="Rectangle 12"/>
              <p:cNvSpPr>
                <a:spLocks/>
              </p:cNvSpPr>
              <p:nvPr/>
            </p:nvSpPr>
            <p:spPr bwMode="auto">
              <a:xfrm>
                <a:off x="66" y="4"/>
                <a:ext cx="225" cy="29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>
                <a:spAutoFit/>
              </a:bodyPr>
              <a:lstStyle/>
              <a:p>
                <a:pPr marL="39688"/>
                <a:r>
                  <a:rPr lang="en-US">
                    <a:solidFill>
                      <a:schemeClr val="tx1"/>
                    </a:solidFill>
                    <a:cs typeface="Times" charset="0"/>
                  </a:rPr>
                  <a:t>C</a:t>
                </a:r>
              </a:p>
            </p:txBody>
          </p:sp>
        </p:grpSp>
        <p:grpSp>
          <p:nvGrpSpPr>
            <p:cNvPr id="33810" name="Group 18"/>
            <p:cNvGrpSpPr>
              <a:grpSpLocks/>
            </p:cNvGrpSpPr>
            <p:nvPr/>
          </p:nvGrpSpPr>
          <p:grpSpPr bwMode="auto">
            <a:xfrm>
              <a:off x="960" y="0"/>
              <a:ext cx="385" cy="384"/>
              <a:chOff x="0" y="0"/>
              <a:chExt cx="385" cy="384"/>
            </a:xfrm>
          </p:grpSpPr>
          <p:sp>
            <p:nvSpPr>
              <p:cNvPr id="33806" name="Line 14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384" cy="1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3807" name="Line 15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1" cy="192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3808" name="Line 16"/>
              <p:cNvSpPr>
                <a:spLocks noChangeShapeType="1"/>
              </p:cNvSpPr>
              <p:nvPr/>
            </p:nvSpPr>
            <p:spPr bwMode="auto">
              <a:xfrm>
                <a:off x="192" y="0"/>
                <a:ext cx="1" cy="192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3809" name="Line 17"/>
              <p:cNvSpPr>
                <a:spLocks noChangeShapeType="1"/>
              </p:cNvSpPr>
              <p:nvPr/>
            </p:nvSpPr>
            <p:spPr bwMode="auto">
              <a:xfrm>
                <a:off x="384" y="192"/>
                <a:ext cx="1" cy="192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33812" name="Rectangle 20"/>
          <p:cNvSpPr>
            <a:spLocks/>
          </p:cNvSpPr>
          <p:nvPr/>
        </p:nvSpPr>
        <p:spPr bwMode="auto">
          <a:xfrm>
            <a:off x="990600" y="4343400"/>
            <a:ext cx="4624388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Conjunction of propositions: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ON(A,TABLE), ON(B,A), ON(C,B)</a:t>
            </a:r>
          </a:p>
        </p:txBody>
      </p:sp>
      <p:sp>
        <p:nvSpPr>
          <p:cNvPr id="33813" name="Rectangle 21"/>
          <p:cNvSpPr>
            <a:spLocks/>
          </p:cNvSpPr>
          <p:nvPr/>
        </p:nvSpPr>
        <p:spPr bwMode="auto">
          <a:xfrm>
            <a:off x="990600" y="5410200"/>
            <a:ext cx="5176838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The goal G is achieved in a state S if all </a:t>
            </a:r>
            <a:br>
              <a:rPr lang="en-US">
                <a:solidFill>
                  <a:schemeClr val="tx1"/>
                </a:solidFill>
                <a:cs typeface="Times" charset="0"/>
              </a:rPr>
            </a:br>
            <a:r>
              <a:rPr lang="en-US">
                <a:solidFill>
                  <a:schemeClr val="tx1"/>
                </a:solidFill>
                <a:cs typeface="Times" charset="0"/>
              </a:rPr>
              <a:t>the propositions in G are also in 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Action Representation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2697-0305-4A42-8D48-DA8EBE2BCA6E}" type="slidenum">
              <a:rPr lang="en-US"/>
              <a:pPr/>
              <a:t>25</a:t>
            </a:fld>
            <a:endParaRPr lang="en-US"/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19100" y="1384300"/>
            <a:ext cx="8305800" cy="1574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Action(Unstack(x,y)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 P: HANDEMPTY, BLOCK(x), BLOCK(y), CLEAR(x), ON(x,y)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 E: ¬HANDEMPTY, ¬CLEAR(x), HOLDING(x), ¬ ON(x,y), CLEAR(y)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419100" y="3479800"/>
            <a:ext cx="8305800" cy="1574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Action(Stack(x,y)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 P: HOLDING(x), BLOCK(x), BLOCK(y), CLEAR(y)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 E: ON(x,y), ¬CLEAR(y), ¬HOLDING(x), CLEAR(x), HANDEMPTY</a:t>
            </a:r>
          </a:p>
        </p:txBody>
      </p:sp>
    </p:spTree>
    <p:extLst>
      <p:ext uri="{BB962C8B-B14F-4D97-AF65-F5344CB8AC3E}">
        <p14:creationId xmlns:p14="http://schemas.microsoft.com/office/powerpoint/2010/main" val="33343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Actions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976C-C709-46D4-9F44-E3D927ACBCC6}" type="slidenum">
              <a:rPr lang="en-US"/>
              <a:pPr/>
              <a:t>26</a:t>
            </a:fld>
            <a:endParaRPr lang="en-US"/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19100" y="1460500"/>
            <a:ext cx="8305800" cy="1574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Action(Pickup(x)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 P: HANDEMPTY, BLOCK(x), CLEAR(x), ON(x,TABLE)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 E: ¬HANDEMPTY, ¬CLEAR(x), HOLDING(x), ¬ON(x,TABLE)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279400" y="3276600"/>
            <a:ext cx="8047038" cy="1206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Action(PutDown(x)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 P: HOLDING(x)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 E: ON(x,TABLE), ¬HOLDING(x), CLEAR(x), HANDEMPTY</a:t>
            </a:r>
          </a:p>
        </p:txBody>
      </p:sp>
    </p:spTree>
    <p:extLst>
      <p:ext uri="{BB962C8B-B14F-4D97-AF65-F5344CB8AC3E}">
        <p14:creationId xmlns:p14="http://schemas.microsoft.com/office/powerpoint/2010/main" val="177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 autoUpdateAnimBg="0"/>
      <p:bldP spid="3891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Example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B9B2-861F-4C90-919A-3145677DC237}" type="slidenum">
              <a:rPr lang="en-US"/>
              <a:pPr/>
              <a:t>27</a:t>
            </a:fld>
            <a:endParaRPr lang="en-US"/>
          </a:p>
        </p:txBody>
      </p:sp>
      <p:grpSp>
        <p:nvGrpSpPr>
          <p:cNvPr id="35859" name="Group 19"/>
          <p:cNvGrpSpPr>
            <a:grpSpLocks/>
          </p:cNvGrpSpPr>
          <p:nvPr/>
        </p:nvGrpSpPr>
        <p:grpSpPr bwMode="auto">
          <a:xfrm>
            <a:off x="762000" y="1524000"/>
            <a:ext cx="3048000" cy="2438400"/>
            <a:chOff x="0" y="0"/>
            <a:chExt cx="1920" cy="1536"/>
          </a:xfrm>
        </p:grpSpPr>
        <p:sp>
          <p:nvSpPr>
            <p:cNvPr id="35844" name="Rectangle 4"/>
            <p:cNvSpPr>
              <a:spLocks/>
            </p:cNvSpPr>
            <p:nvPr/>
          </p:nvSpPr>
          <p:spPr bwMode="auto">
            <a:xfrm>
              <a:off x="0" y="1488"/>
              <a:ext cx="1920" cy="48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5847" name="Group 7"/>
            <p:cNvGrpSpPr>
              <a:grpSpLocks/>
            </p:cNvGrpSpPr>
            <p:nvPr/>
          </p:nvGrpSpPr>
          <p:grpSpPr bwMode="auto">
            <a:xfrm>
              <a:off x="384" y="1104"/>
              <a:ext cx="384" cy="384"/>
              <a:chOff x="0" y="0"/>
              <a:chExt cx="384" cy="384"/>
            </a:xfrm>
          </p:grpSpPr>
          <p:sp>
            <p:nvSpPr>
              <p:cNvPr id="35845" name="Rectangle 5"/>
              <p:cNvSpPr>
                <a:spLocks/>
              </p:cNvSpPr>
              <p:nvPr/>
            </p:nvSpPr>
            <p:spPr bwMode="auto">
              <a:xfrm>
                <a:off x="0" y="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5846" name="Rectangle 6"/>
              <p:cNvSpPr>
                <a:spLocks/>
              </p:cNvSpPr>
              <p:nvPr/>
            </p:nvSpPr>
            <p:spPr bwMode="auto">
              <a:xfrm>
                <a:off x="66" y="4"/>
                <a:ext cx="236" cy="29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>
                <a:spAutoFit/>
              </a:bodyPr>
              <a:lstStyle/>
              <a:p>
                <a:pPr marL="39688"/>
                <a:r>
                  <a:rPr lang="en-US">
                    <a:solidFill>
                      <a:schemeClr val="tx1"/>
                    </a:solidFill>
                    <a:cs typeface="Times" charset="0"/>
                  </a:rPr>
                  <a:t>A</a:t>
                </a:r>
              </a:p>
            </p:txBody>
          </p:sp>
        </p:grpSp>
        <p:grpSp>
          <p:nvGrpSpPr>
            <p:cNvPr id="35850" name="Group 10"/>
            <p:cNvGrpSpPr>
              <a:grpSpLocks/>
            </p:cNvGrpSpPr>
            <p:nvPr/>
          </p:nvGrpSpPr>
          <p:grpSpPr bwMode="auto">
            <a:xfrm>
              <a:off x="960" y="1104"/>
              <a:ext cx="384" cy="384"/>
              <a:chOff x="0" y="0"/>
              <a:chExt cx="384" cy="384"/>
            </a:xfrm>
          </p:grpSpPr>
          <p:sp>
            <p:nvSpPr>
              <p:cNvPr id="35848" name="Rectangle 8"/>
              <p:cNvSpPr>
                <a:spLocks/>
              </p:cNvSpPr>
              <p:nvPr/>
            </p:nvSpPr>
            <p:spPr bwMode="auto">
              <a:xfrm>
                <a:off x="0" y="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5849" name="Rectangle 9"/>
              <p:cNvSpPr>
                <a:spLocks/>
              </p:cNvSpPr>
              <p:nvPr/>
            </p:nvSpPr>
            <p:spPr bwMode="auto">
              <a:xfrm>
                <a:off x="67" y="4"/>
                <a:ext cx="226" cy="29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>
                <a:spAutoFit/>
              </a:bodyPr>
              <a:lstStyle/>
              <a:p>
                <a:pPr marL="39688"/>
                <a:r>
                  <a:rPr lang="en-US">
                    <a:solidFill>
                      <a:schemeClr val="tx1"/>
                    </a:solidFill>
                    <a:cs typeface="Times" charset="0"/>
                  </a:rPr>
                  <a:t>B</a:t>
                </a:r>
              </a:p>
            </p:txBody>
          </p:sp>
        </p:grpSp>
        <p:grpSp>
          <p:nvGrpSpPr>
            <p:cNvPr id="35853" name="Group 13"/>
            <p:cNvGrpSpPr>
              <a:grpSpLocks/>
            </p:cNvGrpSpPr>
            <p:nvPr/>
          </p:nvGrpSpPr>
          <p:grpSpPr bwMode="auto">
            <a:xfrm>
              <a:off x="384" y="720"/>
              <a:ext cx="384" cy="384"/>
              <a:chOff x="0" y="0"/>
              <a:chExt cx="384" cy="384"/>
            </a:xfrm>
          </p:grpSpPr>
          <p:sp>
            <p:nvSpPr>
              <p:cNvPr id="35851" name="Rectangle 11"/>
              <p:cNvSpPr>
                <a:spLocks/>
              </p:cNvSpPr>
              <p:nvPr/>
            </p:nvSpPr>
            <p:spPr bwMode="auto">
              <a:xfrm>
                <a:off x="0" y="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5852" name="Rectangle 12"/>
              <p:cNvSpPr>
                <a:spLocks/>
              </p:cNvSpPr>
              <p:nvPr/>
            </p:nvSpPr>
            <p:spPr bwMode="auto">
              <a:xfrm>
                <a:off x="66" y="4"/>
                <a:ext cx="225" cy="296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40639" bIns="0">
                <a:spAutoFit/>
              </a:bodyPr>
              <a:lstStyle/>
              <a:p>
                <a:pPr marL="39688"/>
                <a:r>
                  <a:rPr lang="en-US">
                    <a:solidFill>
                      <a:schemeClr val="tx1"/>
                    </a:solidFill>
                    <a:cs typeface="Times" charset="0"/>
                  </a:rPr>
                  <a:t>C</a:t>
                </a:r>
              </a:p>
            </p:txBody>
          </p:sp>
        </p:grpSp>
        <p:grpSp>
          <p:nvGrpSpPr>
            <p:cNvPr id="35858" name="Group 18"/>
            <p:cNvGrpSpPr>
              <a:grpSpLocks/>
            </p:cNvGrpSpPr>
            <p:nvPr/>
          </p:nvGrpSpPr>
          <p:grpSpPr bwMode="auto">
            <a:xfrm>
              <a:off x="960" y="0"/>
              <a:ext cx="385" cy="384"/>
              <a:chOff x="0" y="0"/>
              <a:chExt cx="385" cy="384"/>
            </a:xfrm>
          </p:grpSpPr>
          <p:sp>
            <p:nvSpPr>
              <p:cNvPr id="35854" name="Line 14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384" cy="1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5855" name="Line 15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1" cy="192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5856" name="Line 16"/>
              <p:cNvSpPr>
                <a:spLocks noChangeShapeType="1"/>
              </p:cNvSpPr>
              <p:nvPr/>
            </p:nvSpPr>
            <p:spPr bwMode="auto">
              <a:xfrm>
                <a:off x="192" y="0"/>
                <a:ext cx="1" cy="192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5857" name="Line 17"/>
              <p:cNvSpPr>
                <a:spLocks noChangeShapeType="1"/>
              </p:cNvSpPr>
              <p:nvPr/>
            </p:nvSpPr>
            <p:spPr bwMode="auto">
              <a:xfrm>
                <a:off x="384" y="192"/>
                <a:ext cx="1" cy="192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35860" name="Rectangle 20"/>
          <p:cNvSpPr>
            <a:spLocks/>
          </p:cNvSpPr>
          <p:nvPr/>
        </p:nvSpPr>
        <p:spPr bwMode="auto">
          <a:xfrm>
            <a:off x="1066800" y="4267200"/>
            <a:ext cx="6629400" cy="1943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Unstack(C,A)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 P = HANDEMPTY, BLOCK(C), BLOCK(A), </a:t>
            </a:r>
            <a:br>
              <a:rPr lang="en-US">
                <a:solidFill>
                  <a:schemeClr val="tx1"/>
                </a:solidFill>
                <a:cs typeface="Times" charset="0"/>
              </a:rPr>
            </a:br>
            <a:r>
              <a:rPr lang="en-US">
                <a:solidFill>
                  <a:schemeClr val="tx1"/>
                </a:solidFill>
                <a:cs typeface="Times" charset="0"/>
              </a:rPr>
              <a:t>         CLEAR(C), ON(C,A)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 E = ¬HANDEMPTY, ¬CLEAR(C), HOLDING(C),</a:t>
            </a:r>
            <a:br>
              <a:rPr lang="en-US">
                <a:solidFill>
                  <a:schemeClr val="tx1"/>
                </a:solidFill>
                <a:cs typeface="Times" charset="0"/>
              </a:rPr>
            </a:br>
            <a:r>
              <a:rPr lang="en-US">
                <a:solidFill>
                  <a:schemeClr val="tx1"/>
                </a:solidFill>
                <a:cs typeface="Times" charset="0"/>
              </a:rPr>
              <a:t>        ¬ ON(C,A), CLEAR(A)</a:t>
            </a:r>
          </a:p>
        </p:txBody>
      </p:sp>
      <p:sp>
        <p:nvSpPr>
          <p:cNvPr id="35861" name="Rectangle 21"/>
          <p:cNvSpPr>
            <a:spLocks/>
          </p:cNvSpPr>
          <p:nvPr/>
        </p:nvSpPr>
        <p:spPr bwMode="auto">
          <a:xfrm>
            <a:off x="3352800" y="2209800"/>
            <a:ext cx="5621338" cy="1206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BLOCK(A), BLOCK(B), BLOCK(C),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ON(A,TABLE), ON(B,TABLE), ON(C,A), </a:t>
            </a:r>
            <a:br>
              <a:rPr lang="en-US">
                <a:solidFill>
                  <a:schemeClr val="tx1"/>
                </a:solidFill>
                <a:cs typeface="Times" charset="0"/>
              </a:rPr>
            </a:br>
            <a:r>
              <a:rPr lang="en-US">
                <a:solidFill>
                  <a:schemeClr val="tx1"/>
                </a:solidFill>
                <a:cs typeface="Times" charset="0"/>
              </a:rPr>
              <a:t>CLEAR(B), CLEAR(C), HANDEMPTY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Example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E27B-577F-4F58-8368-7527A600A04D}" type="slidenum">
              <a:rPr lang="en-US"/>
              <a:pPr/>
              <a:t>28</a:t>
            </a:fld>
            <a:endParaRPr lang="en-US"/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762000" y="3886200"/>
            <a:ext cx="3048000" cy="76200"/>
          </a:xfrm>
          <a:prstGeom prst="rect">
            <a:avLst/>
          </a:prstGeom>
          <a:solidFill>
            <a:schemeClr val="accent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6871" name="Group 7"/>
          <p:cNvGrpSpPr>
            <a:grpSpLocks/>
          </p:cNvGrpSpPr>
          <p:nvPr/>
        </p:nvGrpSpPr>
        <p:grpSpPr bwMode="auto">
          <a:xfrm>
            <a:off x="1371600" y="3276600"/>
            <a:ext cx="609600" cy="609600"/>
            <a:chOff x="0" y="0"/>
            <a:chExt cx="384" cy="384"/>
          </a:xfrm>
        </p:grpSpPr>
        <p:sp>
          <p:nvSpPr>
            <p:cNvPr id="36869" name="Rectangle 5"/>
            <p:cNvSpPr>
              <a:spLocks/>
            </p:cNvSpPr>
            <p:nvPr/>
          </p:nvSpPr>
          <p:spPr bwMode="auto">
            <a:xfrm>
              <a:off x="0" y="0"/>
              <a:ext cx="384" cy="38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0" name="Rectangle 6"/>
            <p:cNvSpPr>
              <a:spLocks/>
            </p:cNvSpPr>
            <p:nvPr/>
          </p:nvSpPr>
          <p:spPr bwMode="auto">
            <a:xfrm>
              <a:off x="66" y="4"/>
              <a:ext cx="236" cy="29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>
                  <a:solidFill>
                    <a:schemeClr val="tx1"/>
                  </a:solidFill>
                  <a:cs typeface="Times" charset="0"/>
                </a:rPr>
                <a:t>A</a:t>
              </a:r>
            </a:p>
          </p:txBody>
        </p:sp>
      </p:grp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2286000" y="3276600"/>
            <a:ext cx="609600" cy="609600"/>
            <a:chOff x="0" y="0"/>
            <a:chExt cx="384" cy="384"/>
          </a:xfrm>
        </p:grpSpPr>
        <p:sp>
          <p:nvSpPr>
            <p:cNvPr id="36872" name="Rectangle 8"/>
            <p:cNvSpPr>
              <a:spLocks/>
            </p:cNvSpPr>
            <p:nvPr/>
          </p:nvSpPr>
          <p:spPr bwMode="auto">
            <a:xfrm>
              <a:off x="0" y="0"/>
              <a:ext cx="384" cy="38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3" name="Rectangle 9"/>
            <p:cNvSpPr>
              <a:spLocks/>
            </p:cNvSpPr>
            <p:nvPr/>
          </p:nvSpPr>
          <p:spPr bwMode="auto">
            <a:xfrm>
              <a:off x="67" y="4"/>
              <a:ext cx="226" cy="29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>
                  <a:solidFill>
                    <a:schemeClr val="tx1"/>
                  </a:solidFill>
                  <a:cs typeface="Times" charset="0"/>
                </a:rPr>
                <a:t>B</a:t>
              </a:r>
            </a:p>
          </p:txBody>
        </p:sp>
      </p:grpSp>
      <p:grpSp>
        <p:nvGrpSpPr>
          <p:cNvPr id="36877" name="Group 13"/>
          <p:cNvGrpSpPr>
            <a:grpSpLocks/>
          </p:cNvGrpSpPr>
          <p:nvPr/>
        </p:nvGrpSpPr>
        <p:grpSpPr bwMode="auto">
          <a:xfrm>
            <a:off x="2286000" y="1828800"/>
            <a:ext cx="609600" cy="609600"/>
            <a:chOff x="0" y="0"/>
            <a:chExt cx="384" cy="384"/>
          </a:xfrm>
        </p:grpSpPr>
        <p:sp>
          <p:nvSpPr>
            <p:cNvPr id="36875" name="Rectangle 11"/>
            <p:cNvSpPr>
              <a:spLocks/>
            </p:cNvSpPr>
            <p:nvPr/>
          </p:nvSpPr>
          <p:spPr bwMode="auto">
            <a:xfrm>
              <a:off x="0" y="0"/>
              <a:ext cx="384" cy="384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6" name="Rectangle 12"/>
            <p:cNvSpPr>
              <a:spLocks/>
            </p:cNvSpPr>
            <p:nvPr/>
          </p:nvSpPr>
          <p:spPr bwMode="auto">
            <a:xfrm>
              <a:off x="66" y="4"/>
              <a:ext cx="225" cy="296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>
                  <a:solidFill>
                    <a:schemeClr val="tx1"/>
                  </a:solidFill>
                  <a:cs typeface="Times" charset="0"/>
                </a:rPr>
                <a:t>C</a:t>
              </a:r>
            </a:p>
          </p:txBody>
        </p:sp>
      </p:grpSp>
      <p:grpSp>
        <p:nvGrpSpPr>
          <p:cNvPr id="36882" name="Group 18"/>
          <p:cNvGrpSpPr>
            <a:grpSpLocks/>
          </p:cNvGrpSpPr>
          <p:nvPr/>
        </p:nvGrpSpPr>
        <p:grpSpPr bwMode="auto">
          <a:xfrm>
            <a:off x="2286000" y="1524000"/>
            <a:ext cx="611188" cy="609600"/>
            <a:chOff x="0" y="0"/>
            <a:chExt cx="385" cy="384"/>
          </a:xfrm>
        </p:grpSpPr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0" y="192"/>
              <a:ext cx="384" cy="1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0" y="192"/>
              <a:ext cx="1" cy="192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192" y="0"/>
              <a:ext cx="1" cy="192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384" y="192"/>
              <a:ext cx="1" cy="192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6883" name="Rectangle 19"/>
          <p:cNvSpPr>
            <a:spLocks/>
          </p:cNvSpPr>
          <p:nvPr/>
        </p:nvSpPr>
        <p:spPr bwMode="auto">
          <a:xfrm>
            <a:off x="3352800" y="2209800"/>
            <a:ext cx="5621338" cy="1574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BLOCK(A), BLOCK(B), BLOCK(C),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ON(A,TABLE), ON(B,TABLE), ON(C,A), </a:t>
            </a:r>
            <a:br>
              <a:rPr lang="en-US">
                <a:solidFill>
                  <a:schemeClr val="tx1"/>
                </a:solidFill>
                <a:cs typeface="Times" charset="0"/>
              </a:rPr>
            </a:br>
            <a:r>
              <a:rPr lang="en-US">
                <a:solidFill>
                  <a:schemeClr val="tx1"/>
                </a:solidFill>
                <a:cs typeface="Times" charset="0"/>
              </a:rPr>
              <a:t>CLEAR(B), CLEAR(C), HANDEMPTY, 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HOLDING(C), CLEAR(A)</a:t>
            </a:r>
          </a:p>
        </p:txBody>
      </p:sp>
      <p:sp>
        <p:nvSpPr>
          <p:cNvPr id="36884" name="Rectangle 20"/>
          <p:cNvSpPr>
            <a:spLocks/>
          </p:cNvSpPr>
          <p:nvPr/>
        </p:nvSpPr>
        <p:spPr bwMode="auto">
          <a:xfrm>
            <a:off x="1066800" y="4267200"/>
            <a:ext cx="6629400" cy="1943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Unstack(C,A)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 P = HANDEMPTY, BLOCK(C), BLOCK(A), </a:t>
            </a:r>
            <a:br>
              <a:rPr lang="en-US">
                <a:solidFill>
                  <a:schemeClr val="tx1"/>
                </a:solidFill>
                <a:cs typeface="Times" charset="0"/>
              </a:rPr>
            </a:br>
            <a:r>
              <a:rPr lang="en-US">
                <a:solidFill>
                  <a:schemeClr val="tx1"/>
                </a:solidFill>
                <a:cs typeface="Times" charset="0"/>
              </a:rPr>
              <a:t>         CLEAR(C), ON(C,A)</a:t>
            </a:r>
          </a:p>
          <a:p>
            <a:pPr marL="39688"/>
            <a:r>
              <a:rPr lang="en-US">
                <a:solidFill>
                  <a:schemeClr val="tx1"/>
                </a:solidFill>
                <a:cs typeface="Times" charset="0"/>
              </a:rPr>
              <a:t> E = ¬HANDEMPTY, ¬CLEAR(C), HOLDING(C),</a:t>
            </a:r>
            <a:br>
              <a:rPr lang="en-US">
                <a:solidFill>
                  <a:schemeClr val="tx1"/>
                </a:solidFill>
                <a:cs typeface="Times" charset="0"/>
              </a:rPr>
            </a:br>
            <a:r>
              <a:rPr lang="en-US">
                <a:solidFill>
                  <a:schemeClr val="tx1"/>
                </a:solidFill>
                <a:cs typeface="Times" charset="0"/>
              </a:rPr>
              <a:t>        ¬ ON(C,A), CLEAR(A)</a:t>
            </a:r>
          </a:p>
        </p:txBody>
      </p:sp>
      <p:grpSp>
        <p:nvGrpSpPr>
          <p:cNvPr id="36888" name="Group 24"/>
          <p:cNvGrpSpPr>
            <a:grpSpLocks/>
          </p:cNvGrpSpPr>
          <p:nvPr/>
        </p:nvGrpSpPr>
        <p:grpSpPr bwMode="auto">
          <a:xfrm>
            <a:off x="4876800" y="2667000"/>
            <a:ext cx="3657600" cy="609600"/>
            <a:chOff x="0" y="0"/>
            <a:chExt cx="2304" cy="384"/>
          </a:xfrm>
        </p:grpSpPr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rot="10800000" flipH="1">
              <a:off x="960" y="288"/>
              <a:ext cx="1104" cy="96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rot="10800000" flipH="1">
              <a:off x="0" y="240"/>
              <a:ext cx="864" cy="144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 rot="10800000" flipH="1">
              <a:off x="1584" y="0"/>
              <a:ext cx="720" cy="192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Example: Spare tire problem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pPr marL="0" indent="0">
              <a:spcBef>
                <a:spcPct val="0"/>
              </a:spcBef>
              <a:buFont typeface="Times" charset="0"/>
              <a:buNone/>
            </a:pPr>
            <a:r>
              <a:rPr lang="en-US" sz="1700">
                <a:ea typeface="Symbol" pitchFamily="18" charset="2"/>
                <a:cs typeface="Symbol" pitchFamily="18" charset="2"/>
              </a:rPr>
              <a:t>Init(At(Flat, Axle) ∧ At(Spare,trunk))</a:t>
            </a:r>
            <a:endParaRPr lang="en-US" sz="1700"/>
          </a:p>
          <a:p>
            <a:pPr marL="0" indent="0">
              <a:spcBef>
                <a:spcPts val="350"/>
              </a:spcBef>
              <a:buFont typeface="Times" charset="0"/>
              <a:buNone/>
            </a:pPr>
            <a:r>
              <a:rPr lang="en-US" sz="1700"/>
              <a:t>Goal(At(Spare,Axle))</a:t>
            </a:r>
          </a:p>
          <a:p>
            <a:pPr marL="0" indent="0">
              <a:spcBef>
                <a:spcPts val="350"/>
              </a:spcBef>
              <a:buFont typeface="Times" charset="0"/>
              <a:buNone/>
            </a:pPr>
            <a:r>
              <a:rPr lang="en-US" sz="1700"/>
              <a:t>Action(Remove(Spare,Trunk)</a:t>
            </a:r>
          </a:p>
          <a:p>
            <a:pPr marL="0" indent="0">
              <a:spcBef>
                <a:spcPts val="350"/>
              </a:spcBef>
              <a:buFont typeface="Times" charset="0"/>
              <a:buNone/>
            </a:pPr>
            <a:r>
              <a:rPr lang="en-US" sz="1700"/>
              <a:t>	PRECOND: At(Spare,Trunk)	</a:t>
            </a:r>
          </a:p>
          <a:p>
            <a:pPr marL="0" indent="0">
              <a:spcBef>
                <a:spcPts val="350"/>
              </a:spcBef>
              <a:buFont typeface="Times" charset="0"/>
              <a:buNone/>
            </a:pPr>
            <a:r>
              <a:rPr lang="en-US" sz="1700"/>
              <a:t>	</a:t>
            </a:r>
            <a:r>
              <a:rPr lang="en-US" sz="1700">
                <a:ea typeface="Symbol" pitchFamily="18" charset="2"/>
                <a:cs typeface="Symbol" pitchFamily="18" charset="2"/>
              </a:rPr>
              <a:t>EFFECT: ¬At(Spare,Trunk) ∧ At(Spare,Ground)) </a:t>
            </a:r>
            <a:endParaRPr lang="en-US" sz="1700"/>
          </a:p>
          <a:p>
            <a:pPr marL="0" indent="0">
              <a:spcBef>
                <a:spcPts val="350"/>
              </a:spcBef>
              <a:buFont typeface="Times" charset="0"/>
              <a:buNone/>
            </a:pPr>
            <a:r>
              <a:rPr lang="en-US" sz="1700"/>
              <a:t>Action(Remove(Flat,Axle)</a:t>
            </a:r>
          </a:p>
          <a:p>
            <a:pPr marL="0" indent="0">
              <a:spcBef>
                <a:spcPts val="350"/>
              </a:spcBef>
              <a:buFont typeface="Times" charset="0"/>
              <a:buNone/>
            </a:pPr>
            <a:r>
              <a:rPr lang="en-US" sz="1700"/>
              <a:t>	PRECOND: At(Flat,Axle)	</a:t>
            </a:r>
          </a:p>
          <a:p>
            <a:pPr marL="0" indent="0">
              <a:spcBef>
                <a:spcPts val="350"/>
              </a:spcBef>
              <a:buFont typeface="Times" charset="0"/>
              <a:buNone/>
            </a:pPr>
            <a:r>
              <a:rPr lang="en-US" sz="1700"/>
              <a:t>	</a:t>
            </a:r>
            <a:r>
              <a:rPr lang="en-US" sz="1700">
                <a:ea typeface="Symbol" pitchFamily="18" charset="2"/>
                <a:cs typeface="Symbol" pitchFamily="18" charset="2"/>
              </a:rPr>
              <a:t>EFFECT: ¬At(Flat,Axle) ∧ At(Flat,Ground)) </a:t>
            </a:r>
            <a:endParaRPr lang="en-US" sz="1700"/>
          </a:p>
          <a:p>
            <a:pPr marL="0" indent="0">
              <a:spcBef>
                <a:spcPts val="350"/>
              </a:spcBef>
              <a:buFont typeface="Times" charset="0"/>
              <a:buNone/>
            </a:pPr>
            <a:r>
              <a:rPr lang="en-US" sz="1700"/>
              <a:t>Action(PutOn(Spare,Axle)</a:t>
            </a:r>
          </a:p>
          <a:p>
            <a:pPr marL="0" indent="0">
              <a:spcBef>
                <a:spcPts val="350"/>
              </a:spcBef>
              <a:buFont typeface="Times" charset="0"/>
              <a:buNone/>
            </a:pPr>
            <a:r>
              <a:rPr lang="en-US" sz="1700"/>
              <a:t>	</a:t>
            </a:r>
            <a:r>
              <a:rPr lang="en-US" sz="1700">
                <a:ea typeface="Symbol" pitchFamily="18" charset="2"/>
                <a:cs typeface="Symbol" pitchFamily="18" charset="2"/>
              </a:rPr>
              <a:t>PRECOND: At(Spare,Groundp) ∧¬At(Flat,Axle)</a:t>
            </a:r>
            <a:endParaRPr lang="en-US" sz="1700"/>
          </a:p>
          <a:p>
            <a:pPr marL="0" indent="0">
              <a:spcBef>
                <a:spcPts val="350"/>
              </a:spcBef>
              <a:buFont typeface="Times" charset="0"/>
              <a:buNone/>
            </a:pPr>
            <a:r>
              <a:rPr lang="en-US" sz="1700"/>
              <a:t>	</a:t>
            </a:r>
            <a:r>
              <a:rPr lang="en-US" sz="1700">
                <a:ea typeface="Symbol" pitchFamily="18" charset="2"/>
                <a:cs typeface="Symbol" pitchFamily="18" charset="2"/>
              </a:rPr>
              <a:t>EFFECT: At(Spare,Axle) ∧ ¬At(Spare,Ground))</a:t>
            </a:r>
            <a:endParaRPr lang="en-US" sz="1700"/>
          </a:p>
          <a:p>
            <a:pPr marL="0" indent="0">
              <a:spcBef>
                <a:spcPts val="350"/>
              </a:spcBef>
              <a:buFont typeface="Times" charset="0"/>
              <a:buNone/>
            </a:pPr>
            <a:r>
              <a:rPr lang="en-US" sz="1700"/>
              <a:t>Action(LeaveOvernight</a:t>
            </a:r>
          </a:p>
          <a:p>
            <a:pPr marL="0" indent="0">
              <a:spcBef>
                <a:spcPts val="350"/>
              </a:spcBef>
              <a:buFont typeface="Times" charset="0"/>
              <a:buNone/>
            </a:pPr>
            <a:r>
              <a:rPr lang="en-US" sz="1700"/>
              <a:t>	PRECOND:</a:t>
            </a:r>
          </a:p>
          <a:p>
            <a:pPr marL="0" indent="0">
              <a:spcBef>
                <a:spcPts val="350"/>
              </a:spcBef>
              <a:buFont typeface="Times" charset="0"/>
              <a:buNone/>
            </a:pPr>
            <a:r>
              <a:rPr lang="en-US" sz="1700"/>
              <a:t>	</a:t>
            </a:r>
            <a:r>
              <a:rPr lang="en-US" sz="1700">
                <a:ea typeface="Symbol" pitchFamily="18" charset="2"/>
                <a:cs typeface="Symbol" pitchFamily="18" charset="2"/>
              </a:rPr>
              <a:t>EFFECT: ¬ At(Spare,Ground) ∧ ¬ At(Spare,Axle) ∧ ¬ At(Spare,trunk) ∧ ¬ At(Flat,Ground) ∧ ¬ At(Flat,Axle) )</a:t>
            </a:r>
            <a:endParaRPr lang="en-US" sz="1700"/>
          </a:p>
          <a:p>
            <a:pPr marL="0" indent="0">
              <a:spcBef>
                <a:spcPts val="350"/>
              </a:spcBef>
              <a:buFont typeface="Times" charset="0"/>
              <a:buNone/>
            </a:pPr>
            <a:r>
              <a:rPr lang="en-US" sz="2100" i="1"/>
              <a:t>This example is ADL: negative literal in pre-condition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C591D-8967-4C37-8A9E-E1EAED4B4AF1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Planning problem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pPr>
              <a:spcBef>
                <a:spcPct val="0"/>
              </a:spcBef>
            </a:pPr>
            <a:r>
              <a:rPr lang="en-US" sz="2100" dirty="0"/>
              <a:t>Classical planning environment: fully observable, deterministic, finite, static and discrete.</a:t>
            </a:r>
          </a:p>
          <a:p>
            <a:pPr>
              <a:spcBef>
                <a:spcPts val="538"/>
              </a:spcBef>
            </a:pPr>
            <a:r>
              <a:rPr lang="en-US" sz="2100" dirty="0"/>
              <a:t>Find a sequence of actions that achieves a given goal when executed from a given initial world state.  That is, given </a:t>
            </a:r>
          </a:p>
          <a:p>
            <a:pPr marL="782638" lvl="1">
              <a:spcBef>
                <a:spcPts val="475"/>
              </a:spcBef>
            </a:pPr>
            <a:r>
              <a:rPr lang="en-US" sz="1900" dirty="0"/>
              <a:t>a set of action descriptions (defining the possible primitive actions by the agent), </a:t>
            </a:r>
          </a:p>
          <a:p>
            <a:pPr marL="782638" lvl="1">
              <a:spcBef>
                <a:spcPts val="475"/>
              </a:spcBef>
            </a:pPr>
            <a:r>
              <a:rPr lang="en-US" sz="1900" dirty="0"/>
              <a:t>an initial state description, and </a:t>
            </a:r>
          </a:p>
          <a:p>
            <a:pPr marL="782638" lvl="1">
              <a:spcBef>
                <a:spcPts val="475"/>
              </a:spcBef>
            </a:pPr>
            <a:r>
              <a:rPr lang="en-US" sz="1900" dirty="0"/>
              <a:t>a goal state description or predicate, </a:t>
            </a:r>
          </a:p>
          <a:p>
            <a:pPr>
              <a:spcBef>
                <a:spcPts val="538"/>
              </a:spcBef>
            </a:pPr>
            <a:r>
              <a:rPr lang="en-US" sz="2100" dirty="0"/>
              <a:t>	compute a plan, which is </a:t>
            </a:r>
          </a:p>
          <a:p>
            <a:pPr marL="782638" lvl="1">
              <a:spcBef>
                <a:spcPts val="475"/>
              </a:spcBef>
            </a:pPr>
            <a:r>
              <a:rPr lang="en-US" sz="1900" dirty="0"/>
              <a:t>a sequence of action instances, such that executing them in the initial state will change the world to a state satisfying the goal-state description. </a:t>
            </a:r>
          </a:p>
          <a:p>
            <a:pPr>
              <a:spcBef>
                <a:spcPts val="538"/>
              </a:spcBef>
            </a:pPr>
            <a:r>
              <a:rPr lang="en-US" sz="2100" dirty="0"/>
              <a:t>Goals are usually specified as a conjunction of </a:t>
            </a:r>
            <a:r>
              <a:rPr lang="en-US" sz="2100" dirty="0" err="1"/>
              <a:t>subgoals</a:t>
            </a:r>
            <a:r>
              <a:rPr lang="en-US" sz="2100" dirty="0"/>
              <a:t> to be achieved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EE85-FF4B-4EF5-8894-CDBE4D73E2C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State-Space Search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Search the space of states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Initial </a:t>
            </a:r>
            <a:r>
              <a:rPr lang="en-US" altLang="en-US" dirty="0" smtClean="0"/>
              <a:t>state, goal test, step cost, etc.</a:t>
            </a:r>
          </a:p>
          <a:p>
            <a:pPr lvl="1"/>
            <a:r>
              <a:rPr lang="en-US" altLang="en-US" dirty="0" smtClean="0"/>
              <a:t>Actions are the transitions between state</a:t>
            </a:r>
          </a:p>
          <a:p>
            <a:r>
              <a:rPr lang="en-US" altLang="en-US" dirty="0" smtClean="0"/>
              <a:t>Actions are invertible (why?)</a:t>
            </a:r>
          </a:p>
          <a:p>
            <a:pPr lvl="1"/>
            <a:r>
              <a:rPr lang="en-US" altLang="en-US" dirty="0" smtClean="0"/>
              <a:t>Move forward from the initial state: Forward State-Space Search or </a:t>
            </a:r>
            <a:r>
              <a:rPr lang="en-US" altLang="en-US" u="sng" dirty="0" smtClean="0"/>
              <a:t>Progression Planning</a:t>
            </a:r>
          </a:p>
          <a:p>
            <a:pPr lvl="1"/>
            <a:r>
              <a:rPr lang="en-US" altLang="en-US" dirty="0" smtClean="0"/>
              <a:t>Move backward from goal state: Backward State-Space Search or </a:t>
            </a:r>
            <a:r>
              <a:rPr lang="en-US" altLang="en-US" u="sng" dirty="0" smtClean="0"/>
              <a:t>Regression Planning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157CC4C-BA99-423B-8F67-8AB4E2DDAD3C}" type="slidenum">
              <a:rPr lang="en-US" altLang="zh-CN" smtClean="0"/>
              <a:pPr eaLnBrk="1" hangingPunct="1"/>
              <a:t>30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514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State-Space Formulation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7772400" cy="4114800"/>
          </a:xfrm>
          <a:ln/>
        </p:spPr>
        <p:txBody>
          <a:bodyPr rIns="132080"/>
          <a:lstStyle/>
          <a:p>
            <a:r>
              <a:rPr lang="en-US" dirty="0"/>
              <a:t>Formulation as state-space search problem:</a:t>
            </a:r>
          </a:p>
          <a:p>
            <a:pPr marL="782638" lvl="1"/>
            <a:r>
              <a:rPr lang="en-US" dirty="0"/>
              <a:t>Initial state = initial state of the planning problem</a:t>
            </a:r>
          </a:p>
          <a:p>
            <a:pPr marL="1182688" lvl="2"/>
            <a:r>
              <a:rPr lang="en-US" dirty="0"/>
              <a:t>Literals not appearing are false</a:t>
            </a:r>
          </a:p>
          <a:p>
            <a:pPr marL="782638" lvl="1"/>
            <a:r>
              <a:rPr lang="en-US" dirty="0"/>
              <a:t>Actions = those whose preconditions are satisfied</a:t>
            </a:r>
          </a:p>
          <a:p>
            <a:pPr marL="1182688" lvl="2"/>
            <a:r>
              <a:rPr lang="en-US" dirty="0"/>
              <a:t>Add positive effects, delete negative</a:t>
            </a:r>
          </a:p>
          <a:p>
            <a:pPr marL="782638" lvl="1"/>
            <a:r>
              <a:rPr lang="en-US" dirty="0"/>
              <a:t>Goal test = does the state satisfy the goal?</a:t>
            </a:r>
          </a:p>
          <a:p>
            <a:pPr marL="782638" lvl="1"/>
            <a:r>
              <a:rPr lang="en-US" dirty="0"/>
              <a:t>Step cost = each action costs 1</a:t>
            </a:r>
          </a:p>
          <a:p>
            <a:pPr marL="782638" lvl="1"/>
            <a:r>
              <a:rPr lang="en-US" dirty="0"/>
              <a:t>Solution is a sequence of actions.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9F60-5DD2-4FD9-9267-CF8FCA160329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SRIPS in State-Space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STRIPS representation makes it easy to focus on ‘relevant’ propositions and </a:t>
            </a:r>
          </a:p>
          <a:p>
            <a:pPr lvl="1">
              <a:defRPr/>
            </a:pPr>
            <a:r>
              <a:rPr lang="en-US" sz="2000" dirty="0" smtClean="0"/>
              <a:t>Work backward from goal (using </a:t>
            </a:r>
            <a:r>
              <a:rPr lang="en-US" sz="2000" cap="small" dirty="0" smtClean="0"/>
              <a:t>Effects</a:t>
            </a:r>
            <a:r>
              <a:rPr lang="en-US" sz="2000" dirty="0" smtClean="0"/>
              <a:t>)</a:t>
            </a:r>
          </a:p>
          <a:p>
            <a:pPr lvl="1">
              <a:defRPr/>
            </a:pPr>
            <a:r>
              <a:rPr lang="en-US" sz="2000" dirty="0" smtClean="0"/>
              <a:t>Work forward from initial state (using </a:t>
            </a:r>
            <a:r>
              <a:rPr lang="en-US" sz="2000" cap="small" dirty="0" smtClean="0"/>
              <a:t>Preconditions</a:t>
            </a:r>
            <a:r>
              <a:rPr lang="en-US" sz="2000" dirty="0" smtClean="0"/>
              <a:t>)</a:t>
            </a:r>
          </a:p>
          <a:p>
            <a:pPr lvl="1">
              <a:defRPr/>
            </a:pPr>
            <a:r>
              <a:rPr lang="en-US" sz="2000" dirty="0" smtClean="0"/>
              <a:t>Facilitating bidirectional search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41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21AA5D-8846-43D0-A481-8002701C348D}" type="slidenum">
              <a:rPr lang="en-US" altLang="zh-CN" smtClean="0"/>
              <a:pPr eaLnBrk="1" hangingPunct="1"/>
              <a:t>32</a:t>
            </a:fld>
            <a:endParaRPr lang="en-US" altLang="zh-CN" smtClean="0"/>
          </a:p>
        </p:txBody>
      </p:sp>
      <p:graphicFrame>
        <p:nvGraphicFramePr>
          <p:cNvPr id="4098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15638"/>
              </p:ext>
            </p:extLst>
          </p:nvPr>
        </p:nvGraphicFramePr>
        <p:xfrm>
          <a:off x="2133600" y="3429000"/>
          <a:ext cx="426402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Acrobat Document" r:id="rId3" imgW="6674040" imgH="4047840" progId="AcroExch.Document.11">
                  <p:embed/>
                </p:oleObj>
              </mc:Choice>
              <mc:Fallback>
                <p:oleObj name="Acrobat Document" r:id="rId3" imgW="6674040" imgH="4047840" progId="AcroExch.Document.11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4264025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9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Progression Algorithm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r>
              <a:rPr lang="en-US" dirty="0"/>
              <a:t>No functions, so the number of states is finite … any graph search that is complete is a complete planning algorithm.</a:t>
            </a:r>
          </a:p>
          <a:p>
            <a:pPr marL="782638" lvl="1"/>
            <a:r>
              <a:rPr lang="en-US" dirty="0"/>
              <a:t>E.g. A*</a:t>
            </a:r>
          </a:p>
          <a:p>
            <a:r>
              <a:rPr lang="en-US" dirty="0"/>
              <a:t>Inefficient: </a:t>
            </a:r>
          </a:p>
          <a:p>
            <a:pPr marL="782638" lvl="1"/>
            <a:r>
              <a:rPr lang="en-US" dirty="0"/>
              <a:t>(1) irrelevant action problem </a:t>
            </a:r>
          </a:p>
          <a:p>
            <a:pPr marL="782638" lvl="1"/>
            <a:r>
              <a:rPr lang="en-US" dirty="0"/>
              <a:t>(2) good heuristic required for efficient search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1629-9AE9-49EA-9AB3-5CF7CD0381C3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Relevant Action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An action is relevant</a:t>
            </a:r>
          </a:p>
          <a:p>
            <a:pPr lvl="1"/>
            <a:r>
              <a:rPr lang="en-US" altLang="en-US" sz="2400" smtClean="0"/>
              <a:t>In Progression planning when its preconditions match a subset of the current state</a:t>
            </a:r>
          </a:p>
          <a:p>
            <a:pPr lvl="1"/>
            <a:r>
              <a:rPr lang="en-US" altLang="en-US" sz="2400" smtClean="0"/>
              <a:t>In Regression planning, when its effects match a subset of the current goal state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2EEDD7-3C07-4D29-A073-2163E2946411}" type="slidenum">
              <a:rPr lang="en-US" altLang="zh-CN" smtClean="0"/>
              <a:pPr eaLnBrk="1" hangingPunct="1"/>
              <a:t>34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548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Forward Planning</a:t>
            </a:r>
          </a:p>
        </p:txBody>
      </p:sp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762000" y="1600200"/>
            <a:ext cx="1752600" cy="1503363"/>
            <a:chOff x="480" y="1008"/>
            <a:chExt cx="1104" cy="947"/>
          </a:xfrm>
        </p:grpSpPr>
        <p:sp>
          <p:nvSpPr>
            <p:cNvPr id="225393" name="Rectangle 113"/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rgbClr val="EBF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80" y="1008"/>
              <a:ext cx="1104" cy="947"/>
              <a:chOff x="1968" y="1008"/>
              <a:chExt cx="2126" cy="1953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225286" name="Rectangle 6"/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5287" name="Rectangle 7"/>
                <p:cNvSpPr>
                  <a:spLocks noChangeArrowheads="1"/>
                </p:cNvSpPr>
                <p:nvPr/>
              </p:nvSpPr>
              <p:spPr bwMode="auto">
                <a:xfrm>
                  <a:off x="3648" y="2448"/>
                  <a:ext cx="384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25288" name="Rectangle 8"/>
                <p:cNvSpPr>
                  <a:spLocks noChangeArrowheads="1"/>
                </p:cNvSpPr>
                <p:nvPr/>
              </p:nvSpPr>
              <p:spPr bwMode="auto">
                <a:xfrm>
                  <a:off x="4224" y="2448"/>
                  <a:ext cx="384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225289" name="Rectangle 9"/>
                <p:cNvSpPr>
                  <a:spLocks noChangeArrowheads="1"/>
                </p:cNvSpPr>
                <p:nvPr/>
              </p:nvSpPr>
              <p:spPr bwMode="auto">
                <a:xfrm>
                  <a:off x="3648" y="2064"/>
                  <a:ext cx="384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4224" y="1344"/>
                  <a:ext cx="384" cy="384"/>
                  <a:chOff x="2304" y="1536"/>
                  <a:chExt cx="384" cy="384"/>
                </a:xfrm>
              </p:grpSpPr>
              <p:sp>
                <p:nvSpPr>
                  <p:cNvPr id="22529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29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29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29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25295" name="Text Box 15"/>
              <p:cNvSpPr txBox="1">
                <a:spLocks noChangeArrowheads="1"/>
              </p:cNvSpPr>
              <p:nvPr/>
            </p:nvSpPr>
            <p:spPr bwMode="auto">
              <a:xfrm>
                <a:off x="3889" y="2367"/>
                <a:ext cx="205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147"/>
          <p:cNvGrpSpPr>
            <a:grpSpLocks/>
          </p:cNvGrpSpPr>
          <p:nvPr/>
        </p:nvGrpSpPr>
        <p:grpSpPr bwMode="auto">
          <a:xfrm>
            <a:off x="228600" y="3352800"/>
            <a:ext cx="4876800" cy="2935288"/>
            <a:chOff x="144" y="2112"/>
            <a:chExt cx="3072" cy="1849"/>
          </a:xfrm>
        </p:grpSpPr>
        <p:grpSp>
          <p:nvGrpSpPr>
            <p:cNvPr id="7" name="Group 126"/>
            <p:cNvGrpSpPr>
              <a:grpSpLocks/>
            </p:cNvGrpSpPr>
            <p:nvPr/>
          </p:nvGrpSpPr>
          <p:grpSpPr bwMode="auto">
            <a:xfrm>
              <a:off x="2112" y="2112"/>
              <a:ext cx="1104" cy="947"/>
              <a:chOff x="2112" y="2112"/>
              <a:chExt cx="1104" cy="947"/>
            </a:xfrm>
          </p:grpSpPr>
          <p:sp>
            <p:nvSpPr>
              <p:cNvPr id="225399" name="Rectangle 119"/>
              <p:cNvSpPr>
                <a:spLocks noChangeArrowheads="1"/>
              </p:cNvSpPr>
              <p:nvPr/>
            </p:nvSpPr>
            <p:spPr bwMode="auto">
              <a:xfrm>
                <a:off x="2112" y="2112"/>
                <a:ext cx="1008" cy="720"/>
              </a:xfrm>
              <a:prstGeom prst="rect">
                <a:avLst/>
              </a:prstGeom>
              <a:solidFill>
                <a:srgbClr val="EB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8" name="Group 65"/>
              <p:cNvGrpSpPr>
                <a:grpSpLocks/>
              </p:cNvGrpSpPr>
              <p:nvPr/>
            </p:nvGrpSpPr>
            <p:grpSpPr bwMode="auto">
              <a:xfrm>
                <a:off x="2112" y="2112"/>
                <a:ext cx="1104" cy="947"/>
                <a:chOff x="2112" y="2112"/>
                <a:chExt cx="1104" cy="947"/>
              </a:xfrm>
            </p:grpSpPr>
            <p:sp>
              <p:nvSpPr>
                <p:cNvPr id="225323" name="Rectangle 43"/>
                <p:cNvSpPr>
                  <a:spLocks noChangeArrowheads="1"/>
                </p:cNvSpPr>
                <p:nvPr/>
              </p:nvSpPr>
              <p:spPr bwMode="auto">
                <a:xfrm>
                  <a:off x="2112" y="2834"/>
                  <a:ext cx="997" cy="23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5324" name="Rectangle 44"/>
                <p:cNvSpPr>
                  <a:spLocks noChangeArrowheads="1"/>
                </p:cNvSpPr>
                <p:nvPr/>
              </p:nvSpPr>
              <p:spPr bwMode="auto">
                <a:xfrm>
                  <a:off x="2311" y="2647"/>
                  <a:ext cx="200" cy="1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25325" name="Rectangle 45"/>
                <p:cNvSpPr>
                  <a:spLocks noChangeArrowheads="1"/>
                </p:cNvSpPr>
                <p:nvPr/>
              </p:nvSpPr>
              <p:spPr bwMode="auto">
                <a:xfrm>
                  <a:off x="2611" y="2647"/>
                  <a:ext cx="199" cy="1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225326" name="Rectangle 46"/>
                <p:cNvSpPr>
                  <a:spLocks noChangeArrowheads="1"/>
                </p:cNvSpPr>
                <p:nvPr/>
              </p:nvSpPr>
              <p:spPr bwMode="auto">
                <a:xfrm>
                  <a:off x="2612" y="2461"/>
                  <a:ext cx="200" cy="18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grpSp>
              <p:nvGrpSpPr>
                <p:cNvPr id="9" name="Group 47"/>
                <p:cNvGrpSpPr>
                  <a:grpSpLocks/>
                </p:cNvGrpSpPr>
                <p:nvPr/>
              </p:nvGrpSpPr>
              <p:grpSpPr bwMode="auto">
                <a:xfrm>
                  <a:off x="2611" y="2112"/>
                  <a:ext cx="199" cy="186"/>
                  <a:chOff x="2304" y="1536"/>
                  <a:chExt cx="384" cy="384"/>
                </a:xfrm>
              </p:grpSpPr>
              <p:sp>
                <p:nvSpPr>
                  <p:cNvPr id="22532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32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33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331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332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110" y="2771"/>
                  <a:ext cx="10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" name="Group 124"/>
            <p:cNvGrpSpPr>
              <a:grpSpLocks/>
            </p:cNvGrpSpPr>
            <p:nvPr/>
          </p:nvGrpSpPr>
          <p:grpSpPr bwMode="auto">
            <a:xfrm>
              <a:off x="480" y="3216"/>
              <a:ext cx="1008" cy="745"/>
              <a:chOff x="480" y="3216"/>
              <a:chExt cx="1008" cy="745"/>
            </a:xfrm>
          </p:grpSpPr>
          <p:sp>
            <p:nvSpPr>
              <p:cNvPr id="225401" name="Rectangle 121"/>
              <p:cNvSpPr>
                <a:spLocks noChangeArrowheads="1"/>
              </p:cNvSpPr>
              <p:nvPr/>
            </p:nvSpPr>
            <p:spPr bwMode="auto">
              <a:xfrm>
                <a:off x="480" y="3216"/>
                <a:ext cx="1008" cy="720"/>
              </a:xfrm>
              <a:prstGeom prst="rect">
                <a:avLst/>
              </a:prstGeom>
              <a:solidFill>
                <a:srgbClr val="EB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1" name="Group 64"/>
              <p:cNvGrpSpPr>
                <a:grpSpLocks/>
              </p:cNvGrpSpPr>
              <p:nvPr/>
            </p:nvGrpSpPr>
            <p:grpSpPr bwMode="auto">
              <a:xfrm>
                <a:off x="480" y="3216"/>
                <a:ext cx="997" cy="745"/>
                <a:chOff x="1104" y="3168"/>
                <a:chExt cx="997" cy="745"/>
              </a:xfrm>
            </p:grpSpPr>
            <p:sp>
              <p:nvSpPr>
                <p:cNvPr id="225334" name="Rectangle 54"/>
                <p:cNvSpPr>
                  <a:spLocks noChangeArrowheads="1"/>
                </p:cNvSpPr>
                <p:nvPr/>
              </p:nvSpPr>
              <p:spPr bwMode="auto">
                <a:xfrm>
                  <a:off x="1104" y="3890"/>
                  <a:ext cx="997" cy="23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5335" name="Rectangle 55"/>
                <p:cNvSpPr>
                  <a:spLocks noChangeArrowheads="1"/>
                </p:cNvSpPr>
                <p:nvPr/>
              </p:nvSpPr>
              <p:spPr bwMode="auto">
                <a:xfrm>
                  <a:off x="1303" y="3703"/>
                  <a:ext cx="200" cy="1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25336" name="Rectangle 56"/>
                <p:cNvSpPr>
                  <a:spLocks noChangeArrowheads="1"/>
                </p:cNvSpPr>
                <p:nvPr/>
              </p:nvSpPr>
              <p:spPr bwMode="auto">
                <a:xfrm>
                  <a:off x="1603" y="3703"/>
                  <a:ext cx="199" cy="1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225337" name="Rectangle 57"/>
                <p:cNvSpPr>
                  <a:spLocks noChangeArrowheads="1"/>
                </p:cNvSpPr>
                <p:nvPr/>
              </p:nvSpPr>
              <p:spPr bwMode="auto">
                <a:xfrm>
                  <a:off x="1863" y="3705"/>
                  <a:ext cx="200" cy="18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grpSp>
              <p:nvGrpSpPr>
                <p:cNvPr id="12" name="Group 58"/>
                <p:cNvGrpSpPr>
                  <a:grpSpLocks/>
                </p:cNvGrpSpPr>
                <p:nvPr/>
              </p:nvGrpSpPr>
              <p:grpSpPr bwMode="auto">
                <a:xfrm>
                  <a:off x="1603" y="3168"/>
                  <a:ext cx="199" cy="186"/>
                  <a:chOff x="2304" y="1536"/>
                  <a:chExt cx="384" cy="384"/>
                </a:xfrm>
              </p:grpSpPr>
              <p:sp>
                <p:nvSpPr>
                  <p:cNvPr id="225339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34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34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34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25413" name="Line 133"/>
            <p:cNvSpPr>
              <a:spLocks noChangeShapeType="1"/>
            </p:cNvSpPr>
            <p:nvPr/>
          </p:nvSpPr>
          <p:spPr bwMode="auto">
            <a:xfrm>
              <a:off x="1488" y="24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25414" name="Line 134"/>
            <p:cNvSpPr>
              <a:spLocks noChangeShapeType="1"/>
            </p:cNvSpPr>
            <p:nvPr/>
          </p:nvSpPr>
          <p:spPr bwMode="auto">
            <a:xfrm>
              <a:off x="960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25415" name="Line 135"/>
            <p:cNvSpPr>
              <a:spLocks noChangeShapeType="1"/>
            </p:cNvSpPr>
            <p:nvPr/>
          </p:nvSpPr>
          <p:spPr bwMode="auto">
            <a:xfrm flipH="1">
              <a:off x="144" y="288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4953000" y="2133600"/>
            <a:ext cx="609600" cy="1828800"/>
            <a:chOff x="3120" y="1344"/>
            <a:chExt cx="384" cy="1152"/>
          </a:xfrm>
        </p:grpSpPr>
        <p:sp>
          <p:nvSpPr>
            <p:cNvPr id="225416" name="Line 136"/>
            <p:cNvSpPr>
              <a:spLocks noChangeShapeType="1"/>
            </p:cNvSpPr>
            <p:nvPr/>
          </p:nvSpPr>
          <p:spPr bwMode="auto">
            <a:xfrm flipV="1">
              <a:off x="3120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25417" name="Line 137"/>
            <p:cNvSpPr>
              <a:spLocks noChangeShapeType="1"/>
            </p:cNvSpPr>
            <p:nvPr/>
          </p:nvSpPr>
          <p:spPr bwMode="auto">
            <a:xfrm>
              <a:off x="312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4" name="Group 149"/>
          <p:cNvGrpSpPr>
            <a:grpSpLocks/>
          </p:cNvGrpSpPr>
          <p:nvPr/>
        </p:nvGrpSpPr>
        <p:grpSpPr bwMode="auto">
          <a:xfrm>
            <a:off x="2362200" y="5105400"/>
            <a:ext cx="2667000" cy="1503363"/>
            <a:chOff x="1488" y="3216"/>
            <a:chExt cx="1680" cy="947"/>
          </a:xfrm>
        </p:grpSpPr>
        <p:grpSp>
          <p:nvGrpSpPr>
            <p:cNvPr id="15" name="Group 125"/>
            <p:cNvGrpSpPr>
              <a:grpSpLocks/>
            </p:cNvGrpSpPr>
            <p:nvPr/>
          </p:nvGrpSpPr>
          <p:grpSpPr bwMode="auto">
            <a:xfrm>
              <a:off x="2064" y="3216"/>
              <a:ext cx="1104" cy="947"/>
              <a:chOff x="2064" y="3216"/>
              <a:chExt cx="1104" cy="947"/>
            </a:xfrm>
          </p:grpSpPr>
          <p:sp>
            <p:nvSpPr>
              <p:cNvPr id="225396" name="Rectangle 116"/>
              <p:cNvSpPr>
                <a:spLocks noChangeArrowheads="1"/>
              </p:cNvSpPr>
              <p:nvPr/>
            </p:nvSpPr>
            <p:spPr bwMode="auto">
              <a:xfrm>
                <a:off x="2064" y="3216"/>
                <a:ext cx="1008" cy="720"/>
              </a:xfrm>
              <a:prstGeom prst="rect">
                <a:avLst/>
              </a:prstGeom>
              <a:solidFill>
                <a:srgbClr val="EB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5343" name="Text Box 63"/>
              <p:cNvSpPr txBox="1">
                <a:spLocks noChangeArrowheads="1"/>
              </p:cNvSpPr>
              <p:nvPr/>
            </p:nvSpPr>
            <p:spPr bwMode="auto">
              <a:xfrm>
                <a:off x="2102" y="3827"/>
                <a:ext cx="1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6" name="Group 89"/>
              <p:cNvGrpSpPr>
                <a:grpSpLocks/>
              </p:cNvGrpSpPr>
              <p:nvPr/>
            </p:nvGrpSpPr>
            <p:grpSpPr bwMode="auto">
              <a:xfrm>
                <a:off x="2064" y="3216"/>
                <a:ext cx="1104" cy="947"/>
                <a:chOff x="2688" y="3120"/>
                <a:chExt cx="1104" cy="947"/>
              </a:xfrm>
            </p:grpSpPr>
            <p:sp>
              <p:nvSpPr>
                <p:cNvPr id="225347" name="Rectangle 67"/>
                <p:cNvSpPr>
                  <a:spLocks noChangeArrowheads="1"/>
                </p:cNvSpPr>
                <p:nvPr/>
              </p:nvSpPr>
              <p:spPr bwMode="auto">
                <a:xfrm>
                  <a:off x="2688" y="3842"/>
                  <a:ext cx="997" cy="23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5348" name="Rectangle 68"/>
                <p:cNvSpPr>
                  <a:spLocks noChangeArrowheads="1"/>
                </p:cNvSpPr>
                <p:nvPr/>
              </p:nvSpPr>
              <p:spPr bwMode="auto">
                <a:xfrm>
                  <a:off x="2887" y="3655"/>
                  <a:ext cx="200" cy="1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25349" name="Rectangle 69"/>
                <p:cNvSpPr>
                  <a:spLocks noChangeArrowheads="1"/>
                </p:cNvSpPr>
                <p:nvPr/>
              </p:nvSpPr>
              <p:spPr bwMode="auto">
                <a:xfrm>
                  <a:off x="3456" y="3648"/>
                  <a:ext cx="199" cy="1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225350" name="Rectangle 70"/>
                <p:cNvSpPr>
                  <a:spLocks noChangeArrowheads="1"/>
                </p:cNvSpPr>
                <p:nvPr/>
              </p:nvSpPr>
              <p:spPr bwMode="auto">
                <a:xfrm>
                  <a:off x="3188" y="3213"/>
                  <a:ext cx="200" cy="18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grpSp>
              <p:nvGrpSpPr>
                <p:cNvPr id="17" name="Group 71"/>
                <p:cNvGrpSpPr>
                  <a:grpSpLocks/>
                </p:cNvGrpSpPr>
                <p:nvPr/>
              </p:nvGrpSpPr>
              <p:grpSpPr bwMode="auto">
                <a:xfrm>
                  <a:off x="3187" y="3120"/>
                  <a:ext cx="199" cy="186"/>
                  <a:chOff x="2304" y="1536"/>
                  <a:chExt cx="384" cy="384"/>
                </a:xfrm>
              </p:grpSpPr>
              <p:sp>
                <p:nvSpPr>
                  <p:cNvPr id="225352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353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354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35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35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686" y="3779"/>
                  <a:ext cx="10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5418" name="Line 138"/>
            <p:cNvSpPr>
              <a:spLocks noChangeShapeType="1"/>
            </p:cNvSpPr>
            <p:nvPr/>
          </p:nvSpPr>
          <p:spPr bwMode="auto">
            <a:xfrm>
              <a:off x="1488" y="35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25419" name="Line 139"/>
            <p:cNvSpPr>
              <a:spLocks noChangeShapeType="1"/>
            </p:cNvSpPr>
            <p:nvPr/>
          </p:nvSpPr>
          <p:spPr bwMode="auto">
            <a:xfrm>
              <a:off x="1488" y="393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8" name="Group 150"/>
          <p:cNvGrpSpPr>
            <a:grpSpLocks/>
          </p:cNvGrpSpPr>
          <p:nvPr/>
        </p:nvGrpSpPr>
        <p:grpSpPr bwMode="auto">
          <a:xfrm>
            <a:off x="4876800" y="5105400"/>
            <a:ext cx="2743200" cy="1503363"/>
            <a:chOff x="3072" y="3216"/>
            <a:chExt cx="1728" cy="947"/>
          </a:xfrm>
        </p:grpSpPr>
        <p:grpSp>
          <p:nvGrpSpPr>
            <p:cNvPr id="19" name="Group 130"/>
            <p:cNvGrpSpPr>
              <a:grpSpLocks/>
            </p:cNvGrpSpPr>
            <p:nvPr/>
          </p:nvGrpSpPr>
          <p:grpSpPr bwMode="auto">
            <a:xfrm>
              <a:off x="3696" y="3216"/>
              <a:ext cx="1104" cy="947"/>
              <a:chOff x="3696" y="3216"/>
              <a:chExt cx="1104" cy="947"/>
            </a:xfrm>
          </p:grpSpPr>
          <p:sp>
            <p:nvSpPr>
              <p:cNvPr id="225395" name="Rectangle 115"/>
              <p:cNvSpPr>
                <a:spLocks noChangeArrowheads="1"/>
              </p:cNvSpPr>
              <p:nvPr/>
            </p:nvSpPr>
            <p:spPr bwMode="auto">
              <a:xfrm>
                <a:off x="3696" y="3216"/>
                <a:ext cx="1008" cy="720"/>
              </a:xfrm>
              <a:prstGeom prst="rect">
                <a:avLst/>
              </a:prstGeom>
              <a:solidFill>
                <a:srgbClr val="EB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20" name="Group 77"/>
              <p:cNvGrpSpPr>
                <a:grpSpLocks/>
              </p:cNvGrpSpPr>
              <p:nvPr/>
            </p:nvGrpSpPr>
            <p:grpSpPr bwMode="auto">
              <a:xfrm>
                <a:off x="3696" y="3216"/>
                <a:ext cx="1104" cy="947"/>
                <a:chOff x="1968" y="1008"/>
                <a:chExt cx="2126" cy="1953"/>
              </a:xfrm>
            </p:grpSpPr>
            <p:grpSp>
              <p:nvGrpSpPr>
                <p:cNvPr id="21" name="Group 78"/>
                <p:cNvGrpSpPr>
                  <a:grpSpLocks/>
                </p:cNvGrpSpPr>
                <p:nvPr/>
              </p:nvGrpSpPr>
              <p:grpSpPr bwMode="auto">
                <a:xfrm>
                  <a:off x="1968" y="1008"/>
                  <a:ext cx="1920" cy="1536"/>
                  <a:chOff x="3264" y="1344"/>
                  <a:chExt cx="1920" cy="1536"/>
                </a:xfrm>
              </p:grpSpPr>
              <p:sp>
                <p:nvSpPr>
                  <p:cNvPr id="225359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32"/>
                    <a:ext cx="1920" cy="48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360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448"/>
                    <a:ext cx="384" cy="3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225361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48"/>
                    <a:ext cx="384" cy="3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sp>
                <p:nvSpPr>
                  <p:cNvPr id="225362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064"/>
                    <a:ext cx="384" cy="38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grpSp>
                <p:nvGrpSpPr>
                  <p:cNvPr id="22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4224" y="1344"/>
                    <a:ext cx="384" cy="384"/>
                    <a:chOff x="2304" y="1536"/>
                    <a:chExt cx="384" cy="384"/>
                  </a:xfrm>
                </p:grpSpPr>
                <p:sp>
                  <p:nvSpPr>
                    <p:cNvPr id="225364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en-US" b="1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365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en-US" b="1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366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en-US" b="1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367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en-US" b="1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22536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889" y="2367"/>
                  <a:ext cx="205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5420" name="Line 140"/>
            <p:cNvSpPr>
              <a:spLocks noChangeShapeType="1"/>
            </p:cNvSpPr>
            <p:nvPr/>
          </p:nvSpPr>
          <p:spPr bwMode="auto">
            <a:xfrm>
              <a:off x="3072" y="35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25421" name="Line 141"/>
            <p:cNvSpPr>
              <a:spLocks noChangeShapeType="1"/>
            </p:cNvSpPr>
            <p:nvPr/>
          </p:nvSpPr>
          <p:spPr bwMode="auto">
            <a:xfrm>
              <a:off x="3072" y="393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3" name="Group 157"/>
          <p:cNvGrpSpPr>
            <a:grpSpLocks/>
          </p:cNvGrpSpPr>
          <p:nvPr/>
        </p:nvGrpSpPr>
        <p:grpSpPr bwMode="auto">
          <a:xfrm>
            <a:off x="6248400" y="3352800"/>
            <a:ext cx="1981200" cy="2286000"/>
            <a:chOff x="3936" y="2112"/>
            <a:chExt cx="1248" cy="1440"/>
          </a:xfrm>
        </p:grpSpPr>
        <p:grpSp>
          <p:nvGrpSpPr>
            <p:cNvPr id="24" name="Group 156"/>
            <p:cNvGrpSpPr>
              <a:grpSpLocks/>
            </p:cNvGrpSpPr>
            <p:nvPr/>
          </p:nvGrpSpPr>
          <p:grpSpPr bwMode="auto">
            <a:xfrm>
              <a:off x="3936" y="2112"/>
              <a:ext cx="1104" cy="1104"/>
              <a:chOff x="3936" y="2112"/>
              <a:chExt cx="1104" cy="1104"/>
            </a:xfrm>
          </p:grpSpPr>
          <p:grpSp>
            <p:nvGrpSpPr>
              <p:cNvPr id="25" name="Group 129"/>
              <p:cNvGrpSpPr>
                <a:grpSpLocks/>
              </p:cNvGrpSpPr>
              <p:nvPr/>
            </p:nvGrpSpPr>
            <p:grpSpPr bwMode="auto">
              <a:xfrm>
                <a:off x="3936" y="2112"/>
                <a:ext cx="1104" cy="947"/>
                <a:chOff x="3936" y="2112"/>
                <a:chExt cx="1104" cy="947"/>
              </a:xfrm>
            </p:grpSpPr>
            <p:sp>
              <p:nvSpPr>
                <p:cNvPr id="225397" name="Rectangle 117"/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1008" cy="720"/>
                </a:xfrm>
                <a:prstGeom prst="rect">
                  <a:avLst/>
                </a:prstGeom>
                <a:solidFill>
                  <a:srgbClr val="EBF5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26" name="Group 90"/>
                <p:cNvGrpSpPr>
                  <a:grpSpLocks/>
                </p:cNvGrpSpPr>
                <p:nvPr/>
              </p:nvGrpSpPr>
              <p:grpSpPr bwMode="auto">
                <a:xfrm>
                  <a:off x="3936" y="2112"/>
                  <a:ext cx="1104" cy="947"/>
                  <a:chOff x="2112" y="1008"/>
                  <a:chExt cx="1104" cy="947"/>
                </a:xfrm>
              </p:grpSpPr>
              <p:sp>
                <p:nvSpPr>
                  <p:cNvPr id="225371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730"/>
                    <a:ext cx="997" cy="23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37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311" y="1543"/>
                    <a:ext cx="200" cy="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22537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611" y="1095"/>
                    <a:ext cx="199" cy="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sp>
                <p:nvSpPr>
                  <p:cNvPr id="225374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311" y="1357"/>
                    <a:ext cx="200" cy="18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grpSp>
                <p:nvGrpSpPr>
                  <p:cNvPr id="27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2611" y="1008"/>
                    <a:ext cx="199" cy="186"/>
                    <a:chOff x="2304" y="1536"/>
                    <a:chExt cx="384" cy="384"/>
                  </a:xfrm>
                </p:grpSpPr>
                <p:sp>
                  <p:nvSpPr>
                    <p:cNvPr id="225376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en-US" b="1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377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en-US" b="1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378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en-US" b="1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379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en-US" b="1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25380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" y="1667"/>
                    <a:ext cx="10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25422" name="Line 142"/>
              <p:cNvSpPr>
                <a:spLocks noChangeShapeType="1"/>
              </p:cNvSpPr>
              <p:nvPr/>
            </p:nvSpPr>
            <p:spPr bwMode="auto">
              <a:xfrm flipV="1">
                <a:off x="4224" y="2832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5423" name="Line 143"/>
            <p:cNvSpPr>
              <a:spLocks noChangeShapeType="1"/>
            </p:cNvSpPr>
            <p:nvPr/>
          </p:nvSpPr>
          <p:spPr bwMode="auto">
            <a:xfrm>
              <a:off x="4704" y="35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8" name="Group 152"/>
          <p:cNvGrpSpPr>
            <a:grpSpLocks/>
          </p:cNvGrpSpPr>
          <p:nvPr/>
        </p:nvGrpSpPr>
        <p:grpSpPr bwMode="auto">
          <a:xfrm>
            <a:off x="6629400" y="1524000"/>
            <a:ext cx="1905000" cy="2438400"/>
            <a:chOff x="4176" y="960"/>
            <a:chExt cx="1200" cy="1536"/>
          </a:xfrm>
        </p:grpSpPr>
        <p:grpSp>
          <p:nvGrpSpPr>
            <p:cNvPr id="29" name="Group 128"/>
            <p:cNvGrpSpPr>
              <a:grpSpLocks/>
            </p:cNvGrpSpPr>
            <p:nvPr/>
          </p:nvGrpSpPr>
          <p:grpSpPr bwMode="auto">
            <a:xfrm>
              <a:off x="4176" y="960"/>
              <a:ext cx="1104" cy="947"/>
              <a:chOff x="4176" y="960"/>
              <a:chExt cx="1104" cy="947"/>
            </a:xfrm>
          </p:grpSpPr>
          <p:sp>
            <p:nvSpPr>
              <p:cNvPr id="225398" name="Rectangle 118"/>
              <p:cNvSpPr>
                <a:spLocks noChangeArrowheads="1"/>
              </p:cNvSpPr>
              <p:nvPr/>
            </p:nvSpPr>
            <p:spPr bwMode="auto">
              <a:xfrm>
                <a:off x="4176" y="960"/>
                <a:ext cx="1008" cy="720"/>
              </a:xfrm>
              <a:prstGeom prst="rect">
                <a:avLst/>
              </a:prstGeom>
              <a:solidFill>
                <a:srgbClr val="EBF5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30" name="Group 112"/>
              <p:cNvGrpSpPr>
                <a:grpSpLocks/>
              </p:cNvGrpSpPr>
              <p:nvPr/>
            </p:nvGrpSpPr>
            <p:grpSpPr bwMode="auto">
              <a:xfrm>
                <a:off x="4176" y="960"/>
                <a:ext cx="1104" cy="947"/>
                <a:chOff x="4176" y="960"/>
                <a:chExt cx="1104" cy="947"/>
              </a:xfrm>
            </p:grpSpPr>
            <p:sp>
              <p:nvSpPr>
                <p:cNvPr id="225382" name="Rectangle 102"/>
                <p:cNvSpPr>
                  <a:spLocks noChangeArrowheads="1"/>
                </p:cNvSpPr>
                <p:nvPr/>
              </p:nvSpPr>
              <p:spPr bwMode="auto">
                <a:xfrm>
                  <a:off x="4176" y="1682"/>
                  <a:ext cx="997" cy="23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5383" name="Rectangle 103"/>
                <p:cNvSpPr>
                  <a:spLocks noChangeArrowheads="1"/>
                </p:cNvSpPr>
                <p:nvPr/>
              </p:nvSpPr>
              <p:spPr bwMode="auto">
                <a:xfrm>
                  <a:off x="4375" y="1495"/>
                  <a:ext cx="200" cy="1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25384" name="Rectangle 104"/>
                <p:cNvSpPr>
                  <a:spLocks noChangeArrowheads="1"/>
                </p:cNvSpPr>
                <p:nvPr/>
              </p:nvSpPr>
              <p:spPr bwMode="auto">
                <a:xfrm>
                  <a:off x="4374" y="1129"/>
                  <a:ext cx="199" cy="18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225385" name="Rectangle 105"/>
                <p:cNvSpPr>
                  <a:spLocks noChangeArrowheads="1"/>
                </p:cNvSpPr>
                <p:nvPr/>
              </p:nvSpPr>
              <p:spPr bwMode="auto">
                <a:xfrm>
                  <a:off x="4375" y="1309"/>
                  <a:ext cx="200" cy="18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grpSp>
              <p:nvGrpSpPr>
                <p:cNvPr id="31" name="Group 106"/>
                <p:cNvGrpSpPr>
                  <a:grpSpLocks/>
                </p:cNvGrpSpPr>
                <p:nvPr/>
              </p:nvGrpSpPr>
              <p:grpSpPr bwMode="auto">
                <a:xfrm>
                  <a:off x="4675" y="960"/>
                  <a:ext cx="199" cy="186"/>
                  <a:chOff x="2304" y="1536"/>
                  <a:chExt cx="384" cy="384"/>
                </a:xfrm>
              </p:grpSpPr>
              <p:sp>
                <p:nvSpPr>
                  <p:cNvPr id="225387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388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389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390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391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5174" y="1619"/>
                  <a:ext cx="10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5424" name="Line 144"/>
            <p:cNvSpPr>
              <a:spLocks noChangeShapeType="1"/>
            </p:cNvSpPr>
            <p:nvPr/>
          </p:nvSpPr>
          <p:spPr bwMode="auto">
            <a:xfrm flipV="1">
              <a:off x="4416" y="168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25425" name="Line 145"/>
            <p:cNvSpPr>
              <a:spLocks noChangeShapeType="1"/>
            </p:cNvSpPr>
            <p:nvPr/>
          </p:nvSpPr>
          <p:spPr bwMode="auto">
            <a:xfrm>
              <a:off x="4944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25344" name="Group 155"/>
          <p:cNvGrpSpPr>
            <a:grpSpLocks/>
          </p:cNvGrpSpPr>
          <p:nvPr/>
        </p:nvGrpSpPr>
        <p:grpSpPr bwMode="auto">
          <a:xfrm>
            <a:off x="762000" y="1600200"/>
            <a:ext cx="4343400" cy="3255963"/>
            <a:chOff x="480" y="1008"/>
            <a:chExt cx="2736" cy="2051"/>
          </a:xfrm>
        </p:grpSpPr>
        <p:grpSp>
          <p:nvGrpSpPr>
            <p:cNvPr id="225345" name="Group 146"/>
            <p:cNvGrpSpPr>
              <a:grpSpLocks/>
            </p:cNvGrpSpPr>
            <p:nvPr/>
          </p:nvGrpSpPr>
          <p:grpSpPr bwMode="auto">
            <a:xfrm>
              <a:off x="480" y="1008"/>
              <a:ext cx="2736" cy="2051"/>
              <a:chOff x="480" y="1008"/>
              <a:chExt cx="2736" cy="2051"/>
            </a:xfrm>
          </p:grpSpPr>
          <p:grpSp>
            <p:nvGrpSpPr>
              <p:cNvPr id="225346" name="Group 127"/>
              <p:cNvGrpSpPr>
                <a:grpSpLocks/>
              </p:cNvGrpSpPr>
              <p:nvPr/>
            </p:nvGrpSpPr>
            <p:grpSpPr bwMode="auto">
              <a:xfrm>
                <a:off x="2112" y="1008"/>
                <a:ext cx="1104" cy="947"/>
                <a:chOff x="2112" y="1008"/>
                <a:chExt cx="1104" cy="947"/>
              </a:xfrm>
            </p:grpSpPr>
            <p:sp>
              <p:nvSpPr>
                <p:cNvPr id="225400" name="Rectangle 120"/>
                <p:cNvSpPr>
                  <a:spLocks noChangeArrowheads="1"/>
                </p:cNvSpPr>
                <p:nvPr/>
              </p:nvSpPr>
              <p:spPr bwMode="auto">
                <a:xfrm>
                  <a:off x="2112" y="1008"/>
                  <a:ext cx="1008" cy="720"/>
                </a:xfrm>
                <a:prstGeom prst="rect">
                  <a:avLst/>
                </a:prstGeom>
                <a:solidFill>
                  <a:srgbClr val="EBF5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5351" name="Group 40"/>
                <p:cNvGrpSpPr>
                  <a:grpSpLocks/>
                </p:cNvGrpSpPr>
                <p:nvPr/>
              </p:nvGrpSpPr>
              <p:grpSpPr bwMode="auto">
                <a:xfrm>
                  <a:off x="2112" y="1008"/>
                  <a:ext cx="1104" cy="947"/>
                  <a:chOff x="2112" y="1008"/>
                  <a:chExt cx="1104" cy="947"/>
                </a:xfrm>
              </p:grpSpPr>
              <p:sp>
                <p:nvSpPr>
                  <p:cNvPr id="22529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730"/>
                    <a:ext cx="997" cy="23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29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311" y="1543"/>
                    <a:ext cx="200" cy="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22530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611" y="1095"/>
                    <a:ext cx="199" cy="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22530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311" y="1357"/>
                    <a:ext cx="200" cy="18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grpSp>
                <p:nvGrpSpPr>
                  <p:cNvPr id="225357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611" y="1008"/>
                    <a:ext cx="199" cy="186"/>
                    <a:chOff x="2304" y="1536"/>
                    <a:chExt cx="384" cy="384"/>
                  </a:xfrm>
                </p:grpSpPr>
                <p:sp>
                  <p:nvSpPr>
                    <p:cNvPr id="225303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en-US" b="1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304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en-US" b="1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305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en-US" b="1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306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en-US" b="1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25307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" y="1667"/>
                    <a:ext cx="10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25358" name="Group 123"/>
              <p:cNvGrpSpPr>
                <a:grpSpLocks/>
              </p:cNvGrpSpPr>
              <p:nvPr/>
            </p:nvGrpSpPr>
            <p:grpSpPr bwMode="auto">
              <a:xfrm>
                <a:off x="480" y="2112"/>
                <a:ext cx="1104" cy="947"/>
                <a:chOff x="480" y="2112"/>
                <a:chExt cx="1104" cy="947"/>
              </a:xfrm>
            </p:grpSpPr>
            <p:sp>
              <p:nvSpPr>
                <p:cNvPr id="225394" name="Rectangle 114"/>
                <p:cNvSpPr>
                  <a:spLocks noChangeArrowheads="1"/>
                </p:cNvSpPr>
                <p:nvPr/>
              </p:nvSpPr>
              <p:spPr bwMode="auto">
                <a:xfrm>
                  <a:off x="480" y="2123"/>
                  <a:ext cx="1008" cy="720"/>
                </a:xfrm>
                <a:prstGeom prst="rect">
                  <a:avLst/>
                </a:prstGeom>
                <a:solidFill>
                  <a:srgbClr val="EBF5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5363" name="Group 41"/>
                <p:cNvGrpSpPr>
                  <a:grpSpLocks/>
                </p:cNvGrpSpPr>
                <p:nvPr/>
              </p:nvGrpSpPr>
              <p:grpSpPr bwMode="auto">
                <a:xfrm>
                  <a:off x="480" y="2112"/>
                  <a:ext cx="1104" cy="947"/>
                  <a:chOff x="576" y="2112"/>
                  <a:chExt cx="1104" cy="947"/>
                </a:xfrm>
              </p:grpSpPr>
              <p:sp>
                <p:nvSpPr>
                  <p:cNvPr id="2253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834"/>
                    <a:ext cx="997" cy="23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3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775" y="2647"/>
                    <a:ext cx="200" cy="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2253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075" y="2647"/>
                    <a:ext cx="199" cy="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2253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076" y="2205"/>
                    <a:ext cx="200" cy="18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grpSp>
                <p:nvGrpSpPr>
                  <p:cNvPr id="225369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075" y="2112"/>
                    <a:ext cx="199" cy="186"/>
                    <a:chOff x="2304" y="1536"/>
                    <a:chExt cx="384" cy="384"/>
                  </a:xfrm>
                </p:grpSpPr>
                <p:sp>
                  <p:nvSpPr>
                    <p:cNvPr id="225315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en-US" b="1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316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en-US" b="1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317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en-US" b="1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5318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/>
                    <a:lstStyle/>
                    <a:p>
                      <a:endParaRPr lang="en-US" b="1" smtClean="0">
                        <a:solidFill>
                          <a:srgbClr val="40458C"/>
                        </a:solidFill>
                        <a:latin typeface="Tahoma" pitchFamily="34" charset="0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25319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74" y="2771"/>
                    <a:ext cx="10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endPara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25411" name="Line 131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25412" name="Line 132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5433" name="Text Box 153"/>
            <p:cNvSpPr txBox="1">
              <a:spLocks noChangeArrowheads="1"/>
            </p:cNvSpPr>
            <p:nvPr/>
          </p:nvSpPr>
          <p:spPr bwMode="auto">
            <a:xfrm>
              <a:off x="960" y="1824"/>
              <a:ext cx="10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rPr>
                <a:t>Unstack(C,A))</a:t>
              </a:r>
            </a:p>
          </p:txBody>
        </p:sp>
        <p:sp>
          <p:nvSpPr>
            <p:cNvPr id="225434" name="Text Box 154"/>
            <p:cNvSpPr txBox="1">
              <a:spLocks noChangeArrowheads="1"/>
            </p:cNvSpPr>
            <p:nvPr/>
          </p:nvSpPr>
          <p:spPr bwMode="auto">
            <a:xfrm>
              <a:off x="1440" y="1104"/>
              <a:ext cx="7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rPr>
                <a:t>Pickup(B)</a:t>
              </a:r>
            </a:p>
          </p:txBody>
        </p:sp>
      </p:grpSp>
      <p:sp>
        <p:nvSpPr>
          <p:cNvPr id="225438" name="Text Box 158"/>
          <p:cNvSpPr txBox="1">
            <a:spLocks noChangeArrowheads="1"/>
          </p:cNvSpPr>
          <p:nvPr/>
        </p:nvSpPr>
        <p:spPr bwMode="auto">
          <a:xfrm>
            <a:off x="990600" y="3200400"/>
            <a:ext cx="7504113" cy="588963"/>
          </a:xfrm>
          <a:prstGeom prst="rect">
            <a:avLst/>
          </a:prstGeom>
          <a:solidFill>
            <a:srgbClr val="FFE5F8"/>
          </a:solidFill>
          <a:ln w="9525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</a:rPr>
              <a:t>Forward planning searches a state space</a:t>
            </a:r>
          </a:p>
        </p:txBody>
      </p:sp>
      <p:sp>
        <p:nvSpPr>
          <p:cNvPr id="225439" name="Text Box 159"/>
          <p:cNvSpPr txBox="1">
            <a:spLocks noChangeArrowheads="1"/>
          </p:cNvSpPr>
          <p:nvPr/>
        </p:nvSpPr>
        <p:spPr bwMode="auto">
          <a:xfrm>
            <a:off x="1128713" y="4648200"/>
            <a:ext cx="7285037" cy="1095375"/>
          </a:xfrm>
          <a:prstGeom prst="rect">
            <a:avLst/>
          </a:prstGeom>
          <a:solidFill>
            <a:srgbClr val="FFE5E5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smtClean="0">
                <a:solidFill>
                  <a:srgbClr val="FF0000"/>
                </a:solidFill>
                <a:latin typeface="Tahoma" pitchFamily="34" charset="0"/>
                <a:ea typeface="+mn-ea"/>
                <a:cs typeface="+mn-cs"/>
              </a:rPr>
              <a:t>In general, many actions are applicable</a:t>
            </a:r>
            <a:br>
              <a:rPr lang="en-US" sz="3200" smtClean="0">
                <a:solidFill>
                  <a:srgbClr val="FF0000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3200" smtClean="0">
                <a:solidFill>
                  <a:srgbClr val="FF0000"/>
                </a:solidFill>
                <a:latin typeface="Tahoma" pitchFamily="34" charset="0"/>
                <a:ea typeface="+mn-ea"/>
                <a:cs typeface="+mn-cs"/>
              </a:rPr>
              <a:t>to a state </a:t>
            </a:r>
            <a:r>
              <a:rPr lang="en-US" sz="3200" smtClean="0">
                <a:solidFill>
                  <a:srgbClr val="FF0000"/>
                </a:solidFill>
                <a:latin typeface="Tahoma" pitchFamily="34" charset="0"/>
                <a:ea typeface="+mn-ea"/>
                <a:cs typeface="+mn-cs"/>
                <a:sym typeface="Wingdings" pitchFamily="2" charset="2"/>
              </a:rPr>
              <a:t> huge branching factor</a:t>
            </a:r>
            <a:endParaRPr lang="en-US" sz="3200" smtClean="0">
              <a:solidFill>
                <a:srgbClr val="FF0000"/>
              </a:solidFill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8" grpId="0" animBg="1"/>
      <p:bldP spid="2254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Regression algorithm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How to determine predecessors?</a:t>
            </a:r>
          </a:p>
          <a:p>
            <a:pPr marL="782638" lvl="1"/>
            <a:r>
              <a:rPr lang="en-US"/>
              <a:t>What  are the states from which applying a given action leads to the goal?</a:t>
            </a:r>
          </a:p>
          <a:p>
            <a:r>
              <a:rPr lang="en-US"/>
              <a:t>Actions must not undo desired literals (consistent)</a:t>
            </a:r>
          </a:p>
          <a:p>
            <a:r>
              <a:rPr lang="en-US"/>
              <a:t>Main advantage: only relevant actions are considered.</a:t>
            </a:r>
          </a:p>
          <a:p>
            <a:pPr marL="782638" lvl="1"/>
            <a:r>
              <a:rPr lang="en-US"/>
              <a:t>Often much lower branching factor than forward search.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Consistent Action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The purpose of applying an action is to ‘achieves a desired literal’</a:t>
            </a:r>
          </a:p>
          <a:p>
            <a:r>
              <a:rPr lang="en-US" altLang="en-US" sz="2800" dirty="0" smtClean="0"/>
              <a:t>We should be careful that the action does not undo a desired literal (as a side effect)</a:t>
            </a:r>
          </a:p>
          <a:p>
            <a:r>
              <a:rPr lang="en-US" altLang="en-US" sz="2800" dirty="0" smtClean="0"/>
              <a:t>A consistent action is an action that does not undo a desired literal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1459B87-9420-43A5-B9B4-A1100BD56AAE}" type="slidenum">
              <a:rPr lang="en-US" altLang="zh-CN" smtClean="0"/>
              <a:pPr eaLnBrk="1" hangingPunct="1"/>
              <a:t>37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708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58BDD85D-0E6D-438C-9D57-835DD6CD5945}" type="slidenum">
              <a:rPr lang="en-US"/>
              <a:pPr/>
              <a:t>38</a:t>
            </a:fld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Regression algorithm	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7772400" cy="4114800"/>
          </a:xfrm>
          <a:ln/>
        </p:spPr>
        <p:txBody>
          <a:bodyPr rIns="132080"/>
          <a:lstStyle/>
          <a:p>
            <a:pPr>
              <a:spcBef>
                <a:spcPct val="0"/>
              </a:spcBef>
            </a:pPr>
            <a:r>
              <a:rPr lang="en-US" sz="2500" dirty="0"/>
              <a:t>General process for predecessor construction</a:t>
            </a:r>
          </a:p>
          <a:p>
            <a:pPr marL="782638" lvl="1">
              <a:spcBef>
                <a:spcPts val="563"/>
              </a:spcBef>
            </a:pPr>
            <a:r>
              <a:rPr lang="en-US" sz="2200" dirty="0"/>
              <a:t>Give a goal description G</a:t>
            </a:r>
          </a:p>
          <a:p>
            <a:pPr marL="782638" lvl="1">
              <a:spcBef>
                <a:spcPts val="563"/>
              </a:spcBef>
            </a:pPr>
            <a:r>
              <a:rPr lang="en-US" sz="2200" dirty="0"/>
              <a:t>Let A be an action that is relevant and consistent</a:t>
            </a:r>
          </a:p>
          <a:p>
            <a:pPr marL="782638" lvl="1">
              <a:spcBef>
                <a:spcPts val="563"/>
              </a:spcBef>
            </a:pPr>
            <a:r>
              <a:rPr lang="en-US" sz="2200" dirty="0"/>
              <a:t>The predecessors is as follows:</a:t>
            </a:r>
          </a:p>
          <a:p>
            <a:pPr marL="1182688" lvl="2">
              <a:spcBef>
                <a:spcPts val="475"/>
              </a:spcBef>
            </a:pPr>
            <a:r>
              <a:rPr lang="en-US" sz="1900" dirty="0"/>
              <a:t>Any positive effects of A that appear in G are deleted.</a:t>
            </a:r>
          </a:p>
          <a:p>
            <a:pPr marL="1182688" lvl="2">
              <a:spcBef>
                <a:spcPts val="475"/>
              </a:spcBef>
            </a:pPr>
            <a:r>
              <a:rPr lang="en-US" sz="1900" dirty="0"/>
              <a:t>Each precondition literal of A is added , unless it already appears.</a:t>
            </a:r>
          </a:p>
          <a:p>
            <a:pPr>
              <a:spcBef>
                <a:spcPts val="638"/>
              </a:spcBef>
            </a:pPr>
            <a:r>
              <a:rPr lang="en-US" sz="2500" dirty="0"/>
              <a:t>Any standard search algorithm can be added to perform the search.</a:t>
            </a:r>
          </a:p>
          <a:p>
            <a:pPr>
              <a:spcBef>
                <a:spcPts val="638"/>
              </a:spcBef>
            </a:pPr>
            <a:r>
              <a:rPr lang="en-US" sz="2500" dirty="0"/>
              <a:t>Termination when predecessor satisfied by initial state.</a:t>
            </a:r>
          </a:p>
          <a:p>
            <a:pPr marL="782638" lvl="1">
              <a:spcBef>
                <a:spcPts val="563"/>
              </a:spcBef>
            </a:pPr>
            <a:r>
              <a:rPr lang="en-US" sz="2200" dirty="0"/>
              <a:t>In FO case, satisfaction might require a substitution.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Computation of R[G,A]</a:t>
            </a:r>
          </a:p>
        </p:txBody>
      </p:sp>
      <p:sp>
        <p:nvSpPr>
          <p:cNvPr id="265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If any element of G is deleted by A then return False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G’ </a:t>
            </a:r>
            <a:r>
              <a:rPr lang="en-US">
                <a:sym typeface="Wingdings" pitchFamily="2" charset="2"/>
              </a:rPr>
              <a:t> Precondition of A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>
                <a:sym typeface="Wingdings" pitchFamily="2" charset="2"/>
              </a:rPr>
              <a:t>For every element SG of G do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en-US"/>
              <a:t> If SG is not added by A then add SG to G’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Return G’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/>
              <a:t>Planning vs. problem solving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7772400" cy="4114800"/>
          </a:xfrm>
          <a:ln/>
        </p:spPr>
        <p:txBody>
          <a:bodyPr rIns="132080"/>
          <a:lstStyle/>
          <a:p>
            <a:pPr>
              <a:spcBef>
                <a:spcPct val="0"/>
              </a:spcBef>
            </a:pPr>
            <a:r>
              <a:rPr lang="en-US" sz="2700" dirty="0"/>
              <a:t>Planning and problem solving methods can often solve the same sorts of problems</a:t>
            </a:r>
          </a:p>
          <a:p>
            <a:pPr>
              <a:spcBef>
                <a:spcPts val="675"/>
              </a:spcBef>
            </a:pPr>
            <a:r>
              <a:rPr lang="en-US" sz="2700" dirty="0"/>
              <a:t>Planning is more powerful because of the representations and methods used</a:t>
            </a:r>
          </a:p>
          <a:p>
            <a:pPr>
              <a:spcBef>
                <a:spcPts val="675"/>
              </a:spcBef>
            </a:pPr>
            <a:r>
              <a:rPr lang="en-US" sz="2700" dirty="0"/>
              <a:t>States, goals, and actions are decomposed into sets of sentences (usually in first-order logic)</a:t>
            </a:r>
          </a:p>
          <a:p>
            <a:pPr>
              <a:spcBef>
                <a:spcPts val="675"/>
              </a:spcBef>
            </a:pPr>
            <a:r>
              <a:rPr lang="en-US" sz="2700" dirty="0"/>
              <a:t>Search often proceeds through plan space rather than state space (though first we will talk about state-space planners)</a:t>
            </a:r>
          </a:p>
          <a:p>
            <a:pPr>
              <a:spcBef>
                <a:spcPts val="675"/>
              </a:spcBef>
            </a:pPr>
            <a:r>
              <a:rPr lang="en-US" sz="2700" dirty="0" err="1"/>
              <a:t>Subgoals</a:t>
            </a:r>
            <a:r>
              <a:rPr lang="en-US" sz="2700" dirty="0"/>
              <a:t> can be planned independently, reducing the complexity of the planning problem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CEE7B-7773-4EFD-B99A-5A6D755DEDA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</p:txBody>
      </p:sp>
      <p:sp>
        <p:nvSpPr>
          <p:cNvPr id="264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01000" cy="4114800"/>
          </a:xfrm>
        </p:spPr>
        <p:txBody>
          <a:bodyPr/>
          <a:lstStyle/>
          <a:p>
            <a:r>
              <a:rPr lang="en-US" sz="2800"/>
              <a:t>G = CLEAR(B), ON(C,B)</a:t>
            </a:r>
          </a:p>
          <a:p>
            <a:r>
              <a:rPr lang="en-US" sz="2800"/>
              <a:t>Stack(C,B)</a:t>
            </a:r>
          </a:p>
          <a:p>
            <a:pPr lvl="1"/>
            <a:r>
              <a:rPr lang="en-US" sz="2400"/>
              <a:t>P = HOLDING(C), BLOCK(C), BLOCK(B), CLEAR(B)</a:t>
            </a:r>
          </a:p>
          <a:p>
            <a:pPr lvl="1"/>
            <a:r>
              <a:rPr lang="en-US" sz="2400"/>
              <a:t>E = ON(C,B), </a:t>
            </a:r>
            <a:r>
              <a:rPr lang="en-US" sz="2400" b="1">
                <a:sym typeface="Symbol" pitchFamily="18" charset="2"/>
              </a:rPr>
              <a:t></a:t>
            </a:r>
            <a:r>
              <a:rPr lang="en-US" sz="2400"/>
              <a:t>CLEAR(B), </a:t>
            </a:r>
            <a:r>
              <a:rPr lang="en-US" sz="2400" b="1">
                <a:sym typeface="Symbol" pitchFamily="18" charset="2"/>
              </a:rPr>
              <a:t></a:t>
            </a:r>
            <a:r>
              <a:rPr lang="en-US" sz="2400"/>
              <a:t>HOLDING(C), </a:t>
            </a:r>
            <a:br>
              <a:rPr lang="en-US" sz="2400"/>
            </a:br>
            <a:r>
              <a:rPr lang="en-US" sz="2400"/>
              <a:t>      CLEAR(C), HANDEMPTY </a:t>
            </a:r>
            <a:endParaRPr lang="en-US"/>
          </a:p>
          <a:p>
            <a:r>
              <a:rPr lang="en-US">
                <a:solidFill>
                  <a:srgbClr val="990000"/>
                </a:solidFill>
              </a:rPr>
              <a:t>R[G,Stack(C,B)] = False</a:t>
            </a:r>
            <a:endParaRPr lang="en-US" sz="2800">
              <a:solidFill>
                <a:srgbClr val="990000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81200" y="1981200"/>
            <a:ext cx="3200400" cy="1828800"/>
            <a:chOff x="1248" y="1248"/>
            <a:chExt cx="2016" cy="1152"/>
          </a:xfrm>
        </p:grpSpPr>
        <p:sp>
          <p:nvSpPr>
            <p:cNvPr id="264204" name="Rectangle 12"/>
            <p:cNvSpPr>
              <a:spLocks noChangeArrowheads="1"/>
            </p:cNvSpPr>
            <p:nvPr/>
          </p:nvSpPr>
          <p:spPr bwMode="auto">
            <a:xfrm>
              <a:off x="1248" y="1248"/>
              <a:ext cx="1056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64205" name="Rectangle 13"/>
            <p:cNvSpPr>
              <a:spLocks noChangeArrowheads="1"/>
            </p:cNvSpPr>
            <p:nvPr/>
          </p:nvSpPr>
          <p:spPr bwMode="auto">
            <a:xfrm>
              <a:off x="2256" y="2160"/>
              <a:ext cx="1008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64207" name="Line 15"/>
            <p:cNvSpPr>
              <a:spLocks noChangeShapeType="1"/>
            </p:cNvSpPr>
            <p:nvPr/>
          </p:nvSpPr>
          <p:spPr bwMode="auto">
            <a:xfrm>
              <a:off x="1776" y="1488"/>
              <a:ext cx="1008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</p:txBody>
      </p:sp>
      <p:sp>
        <p:nvSpPr>
          <p:cNvPr id="229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G = ON(B,A), ON(C,B)</a:t>
            </a:r>
          </a:p>
          <a:p>
            <a:r>
              <a:rPr lang="en-US" sz="2800" dirty="0"/>
              <a:t>Stack(C,B)</a:t>
            </a:r>
          </a:p>
          <a:p>
            <a:pPr lvl="1"/>
            <a:r>
              <a:rPr lang="en-US" sz="2400" dirty="0"/>
              <a:t>P = HOLDING(C), BLOCK(C), BLOCK(B), CLEAR(B)</a:t>
            </a:r>
          </a:p>
          <a:p>
            <a:pPr lvl="1"/>
            <a:r>
              <a:rPr lang="en-US" sz="2400" dirty="0"/>
              <a:t>E = ON(C,B),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dirty="0"/>
              <a:t>CLEAR(B),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dirty="0"/>
              <a:t>HOLDING(C), </a:t>
            </a:r>
            <a:br>
              <a:rPr lang="en-US" sz="2400" dirty="0"/>
            </a:br>
            <a:r>
              <a:rPr lang="en-US" sz="2400" dirty="0"/>
              <a:t>      CLEAR(C), HANDEMPTY </a:t>
            </a:r>
            <a:endParaRPr lang="en-US" dirty="0"/>
          </a:p>
          <a:p>
            <a:r>
              <a:rPr lang="en-US" dirty="0">
                <a:solidFill>
                  <a:srgbClr val="990000"/>
                </a:solidFill>
              </a:rPr>
              <a:t>R[</a:t>
            </a:r>
            <a:r>
              <a:rPr lang="en-US" dirty="0" err="1">
                <a:solidFill>
                  <a:srgbClr val="990000"/>
                </a:solidFill>
              </a:rPr>
              <a:t>G,Stack</a:t>
            </a:r>
            <a:r>
              <a:rPr lang="en-US" dirty="0">
                <a:solidFill>
                  <a:srgbClr val="990000"/>
                </a:solidFill>
              </a:rPr>
              <a:t>(C,B)] =</a:t>
            </a:r>
            <a:br>
              <a:rPr lang="en-US" dirty="0">
                <a:solidFill>
                  <a:srgbClr val="990000"/>
                </a:solidFill>
              </a:rPr>
            </a:br>
            <a:r>
              <a:rPr lang="en-US" sz="2800" dirty="0">
                <a:solidFill>
                  <a:srgbClr val="990000"/>
                </a:solidFill>
              </a:rPr>
              <a:t>ON(B,A),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sz="2800" dirty="0">
                <a:solidFill>
                  <a:srgbClr val="990000"/>
                </a:solidFill>
              </a:rPr>
              <a:t>HOLDING(C), BLOCK(C), BLOCK(B),   </a:t>
            </a:r>
            <a:br>
              <a:rPr lang="en-US" sz="2800" dirty="0">
                <a:solidFill>
                  <a:srgbClr val="990000"/>
                </a:solidFill>
              </a:rPr>
            </a:br>
            <a:r>
              <a:rPr lang="en-US" sz="2800" dirty="0">
                <a:solidFill>
                  <a:srgbClr val="990000"/>
                </a:solidFill>
              </a:rPr>
              <a:t>              CLEAR(B)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9600" y="1066800"/>
            <a:ext cx="2133600" cy="3352800"/>
            <a:chOff x="768" y="1200"/>
            <a:chExt cx="1344" cy="2112"/>
          </a:xfrm>
        </p:grpSpPr>
        <p:sp>
          <p:nvSpPr>
            <p:cNvPr id="229380" name="Rectangle 4"/>
            <p:cNvSpPr>
              <a:spLocks noChangeArrowheads="1"/>
            </p:cNvSpPr>
            <p:nvPr/>
          </p:nvSpPr>
          <p:spPr bwMode="auto">
            <a:xfrm>
              <a:off x="768" y="2976"/>
              <a:ext cx="912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29381" name="Rectangle 5"/>
            <p:cNvSpPr>
              <a:spLocks noChangeArrowheads="1"/>
            </p:cNvSpPr>
            <p:nvPr/>
          </p:nvSpPr>
          <p:spPr bwMode="auto">
            <a:xfrm>
              <a:off x="1200" y="1200"/>
              <a:ext cx="912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29382" name="Line 6"/>
            <p:cNvSpPr>
              <a:spLocks noChangeShapeType="1"/>
            </p:cNvSpPr>
            <p:nvPr/>
          </p:nvSpPr>
          <p:spPr bwMode="auto">
            <a:xfrm flipH="1">
              <a:off x="1248" y="1536"/>
              <a:ext cx="384" cy="14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600200" y="2133600"/>
            <a:ext cx="6324600" cy="2667000"/>
            <a:chOff x="1392" y="1872"/>
            <a:chExt cx="3984" cy="1680"/>
          </a:xfrm>
        </p:grpSpPr>
        <p:sp>
          <p:nvSpPr>
            <p:cNvPr id="229384" name="Rectangle 8"/>
            <p:cNvSpPr>
              <a:spLocks noChangeArrowheads="1"/>
            </p:cNvSpPr>
            <p:nvPr/>
          </p:nvSpPr>
          <p:spPr bwMode="auto">
            <a:xfrm>
              <a:off x="1392" y="1872"/>
              <a:ext cx="3984" cy="240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29385" name="Rectangle 9"/>
            <p:cNvSpPr>
              <a:spLocks noChangeArrowheads="1"/>
            </p:cNvSpPr>
            <p:nvPr/>
          </p:nvSpPr>
          <p:spPr bwMode="auto">
            <a:xfrm>
              <a:off x="1728" y="2976"/>
              <a:ext cx="3600" cy="576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29386" name="Line 10"/>
            <p:cNvSpPr>
              <a:spLocks noChangeShapeType="1"/>
            </p:cNvSpPr>
            <p:nvPr/>
          </p:nvSpPr>
          <p:spPr bwMode="auto">
            <a:xfrm>
              <a:off x="3360" y="2112"/>
              <a:ext cx="192" cy="8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Inconsistent Regression</a:t>
            </a:r>
          </a:p>
        </p:txBody>
      </p:sp>
      <p:sp>
        <p:nvSpPr>
          <p:cNvPr id="233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 = ON(B,A), ON(C,B)</a:t>
            </a:r>
          </a:p>
          <a:p>
            <a:r>
              <a:rPr lang="en-US"/>
              <a:t>Stack(B,A)</a:t>
            </a:r>
          </a:p>
          <a:p>
            <a:pPr lvl="1"/>
            <a:r>
              <a:rPr lang="en-US" sz="2400"/>
              <a:t>P = HOLDING(B), BLOCK(A), CLEAR(A)</a:t>
            </a:r>
          </a:p>
          <a:p>
            <a:pPr lvl="1"/>
            <a:r>
              <a:rPr lang="en-US" sz="2400"/>
              <a:t>E = ON(B,A), </a:t>
            </a:r>
            <a:r>
              <a:rPr lang="en-US" sz="2400" b="1">
                <a:sym typeface="Symbol" pitchFamily="18" charset="2"/>
              </a:rPr>
              <a:t></a:t>
            </a:r>
            <a:r>
              <a:rPr lang="en-US" sz="2400"/>
              <a:t>CLEAR(A), </a:t>
            </a:r>
            <a:r>
              <a:rPr lang="en-US" sz="2400" b="1">
                <a:sym typeface="Symbol" pitchFamily="18" charset="2"/>
              </a:rPr>
              <a:t></a:t>
            </a:r>
            <a:r>
              <a:rPr lang="en-US" sz="2400"/>
              <a:t>HOLDING(B), </a:t>
            </a:r>
            <a:br>
              <a:rPr lang="en-US" sz="2400"/>
            </a:br>
            <a:r>
              <a:rPr lang="en-US" sz="2400"/>
              <a:t>      CLEAR(B), HANDEMPTY </a:t>
            </a:r>
            <a:endParaRPr lang="en-US"/>
          </a:p>
          <a:p>
            <a:r>
              <a:rPr lang="en-US">
                <a:solidFill>
                  <a:srgbClr val="990000"/>
                </a:solidFill>
              </a:rPr>
              <a:t>R[G,Stack(B,A)] =</a:t>
            </a:r>
            <a:br>
              <a:rPr lang="en-US">
                <a:solidFill>
                  <a:srgbClr val="990000"/>
                </a:solidFill>
              </a:rPr>
            </a:br>
            <a:r>
              <a:rPr lang="en-US" sz="2800">
                <a:solidFill>
                  <a:srgbClr val="990000"/>
                </a:solidFill>
              </a:rPr>
              <a:t>HOLDING(B), BLOCK(A), CLEAR(A),</a:t>
            </a:r>
            <a:r>
              <a:rPr lang="en-US" sz="2400">
                <a:solidFill>
                  <a:srgbClr val="990000"/>
                </a:solidFill>
              </a:rPr>
              <a:t> </a:t>
            </a:r>
            <a:r>
              <a:rPr lang="en-US" sz="2800">
                <a:solidFill>
                  <a:srgbClr val="990000"/>
                </a:solidFill>
              </a:rPr>
              <a:t>ON(C,B)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" y="4038600"/>
            <a:ext cx="7086600" cy="990600"/>
            <a:chOff x="768" y="3072"/>
            <a:chExt cx="4464" cy="624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768" y="3072"/>
              <a:ext cx="4464" cy="384"/>
              <a:chOff x="768" y="3072"/>
              <a:chExt cx="4464" cy="384"/>
            </a:xfrm>
          </p:grpSpPr>
          <p:sp>
            <p:nvSpPr>
              <p:cNvPr id="233476" name="Rectangle 4"/>
              <p:cNvSpPr>
                <a:spLocks noChangeArrowheads="1"/>
              </p:cNvSpPr>
              <p:nvPr/>
            </p:nvSpPr>
            <p:spPr bwMode="auto">
              <a:xfrm>
                <a:off x="768" y="3072"/>
                <a:ext cx="1392" cy="240"/>
              </a:xfrm>
              <a:prstGeom prst="rect">
                <a:avLst/>
              </a:prstGeom>
              <a:noFill/>
              <a:ln w="28575">
                <a:solidFill>
                  <a:srgbClr val="CC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3477" name="Rectangle 5"/>
              <p:cNvSpPr>
                <a:spLocks noChangeArrowheads="1"/>
              </p:cNvSpPr>
              <p:nvPr/>
            </p:nvSpPr>
            <p:spPr bwMode="auto">
              <a:xfrm>
                <a:off x="4368" y="3072"/>
                <a:ext cx="864" cy="240"/>
              </a:xfrm>
              <a:prstGeom prst="rect">
                <a:avLst/>
              </a:prstGeom>
              <a:noFill/>
              <a:ln w="28575">
                <a:solidFill>
                  <a:srgbClr val="CC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3479" name="Freeform 7"/>
              <p:cNvSpPr>
                <a:spLocks/>
              </p:cNvSpPr>
              <p:nvPr/>
            </p:nvSpPr>
            <p:spPr bwMode="auto">
              <a:xfrm>
                <a:off x="1440" y="3312"/>
                <a:ext cx="3360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4"/>
                  </a:cxn>
                  <a:cxn ang="0">
                    <a:pos x="3360" y="144"/>
                  </a:cxn>
                  <a:cxn ang="0">
                    <a:pos x="3360" y="0"/>
                  </a:cxn>
                </a:cxnLst>
                <a:rect l="0" t="0" r="r" b="b"/>
                <a:pathLst>
                  <a:path w="3360" h="144">
                    <a:moveTo>
                      <a:pt x="0" y="0"/>
                    </a:moveTo>
                    <a:lnTo>
                      <a:pt x="0" y="144"/>
                    </a:lnTo>
                    <a:lnTo>
                      <a:pt x="3360" y="144"/>
                    </a:lnTo>
                    <a:lnTo>
                      <a:pt x="3360" y="0"/>
                    </a:lnTo>
                  </a:path>
                </a:pathLst>
              </a:custGeom>
              <a:noFill/>
              <a:ln w="28575" cmpd="sng">
                <a:solidFill>
                  <a:srgbClr val="CC0099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408"/>
              <a:ext cx="11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smtClean="0">
                  <a:solidFill>
                    <a:srgbClr val="CC0099"/>
                  </a:solidFill>
                  <a:latin typeface="Tahoma" pitchFamily="34" charset="0"/>
                  <a:ea typeface="+mn-ea"/>
                  <a:cs typeface="+mn-cs"/>
                </a:rPr>
                <a:t>impossible</a:t>
              </a:r>
            </a:p>
          </p:txBody>
        </p:sp>
      </p:grp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2057400" y="1828800"/>
            <a:ext cx="5967413" cy="2265363"/>
          </a:xfrm>
          <a:prstGeom prst="rect">
            <a:avLst/>
          </a:prstGeom>
          <a:solidFill>
            <a:srgbClr val="FFE5F8"/>
          </a:solidFill>
          <a:ln w="38100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</a:rPr>
              <a:t>Inconsistency rules:</a:t>
            </a:r>
          </a:p>
          <a:p>
            <a:r>
              <a:rPr lang="en-US" sz="28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</a:rPr>
              <a:t>HOLDING(x) </a:t>
            </a:r>
            <a:r>
              <a:rPr lang="en-US" sz="2800" b="1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lang="en-US" sz="28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lang="en-US" sz="28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</a:rPr>
              <a:t>ON(y,x) </a:t>
            </a:r>
            <a:r>
              <a:rPr lang="en-US" sz="28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  <a:sym typeface="Symbol" pitchFamily="18" charset="2"/>
              </a:rPr>
              <a:t></a:t>
            </a:r>
            <a:r>
              <a:rPr lang="en-US" sz="28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</a:rPr>
              <a:t> False</a:t>
            </a:r>
          </a:p>
          <a:p>
            <a:r>
              <a:rPr lang="en-US" sz="28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</a:rPr>
              <a:t>HOLDING(x) </a:t>
            </a:r>
            <a:r>
              <a:rPr lang="en-US" sz="2800" b="1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lang="en-US" sz="28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</a:rPr>
              <a:t> ON(x,y) </a:t>
            </a:r>
            <a:r>
              <a:rPr lang="en-US" sz="28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  <a:sym typeface="Symbol" pitchFamily="18" charset="2"/>
              </a:rPr>
              <a:t> </a:t>
            </a:r>
            <a:r>
              <a:rPr lang="en-US" sz="28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</a:rPr>
              <a:t>False</a:t>
            </a:r>
          </a:p>
          <a:p>
            <a:r>
              <a:rPr lang="en-US" sz="28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</a:rPr>
              <a:t>HOLDING(x) </a:t>
            </a:r>
            <a:r>
              <a:rPr lang="en-US" sz="2800" b="1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  <a:sym typeface="Symbol" pitchFamily="18" charset="2"/>
              </a:rPr>
              <a:t></a:t>
            </a:r>
            <a:r>
              <a:rPr lang="en-US" sz="28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</a:rPr>
              <a:t> HOLDING(y) </a:t>
            </a:r>
            <a:r>
              <a:rPr lang="en-US" sz="28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  <a:sym typeface="Symbol" pitchFamily="18" charset="2"/>
              </a:rPr>
              <a:t> </a:t>
            </a:r>
            <a:r>
              <a:rPr lang="en-US" sz="28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</a:rPr>
              <a:t>False</a:t>
            </a:r>
          </a:p>
          <a:p>
            <a:r>
              <a:rPr lang="en-US" sz="28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</a:rPr>
              <a:t>Etc…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1371600"/>
            <a:ext cx="6213475" cy="1066800"/>
            <a:chOff x="1248" y="864"/>
            <a:chExt cx="3914" cy="672"/>
          </a:xfrm>
        </p:grpSpPr>
        <p:sp>
          <p:nvSpPr>
            <p:cNvPr id="233484" name="Oval 12"/>
            <p:cNvSpPr>
              <a:spLocks noChangeArrowheads="1"/>
            </p:cNvSpPr>
            <p:nvPr/>
          </p:nvSpPr>
          <p:spPr bwMode="auto">
            <a:xfrm>
              <a:off x="1248" y="1104"/>
              <a:ext cx="2208" cy="432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33485" name="Text Box 13"/>
            <p:cNvSpPr txBox="1">
              <a:spLocks noChangeArrowheads="1"/>
            </p:cNvSpPr>
            <p:nvPr/>
          </p:nvSpPr>
          <p:spPr bwMode="auto">
            <a:xfrm>
              <a:off x="2352" y="864"/>
              <a:ext cx="28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smtClean="0">
                  <a:solidFill>
                    <a:srgbClr val="008000"/>
                  </a:solidFill>
                  <a:latin typeface="Tahoma" pitchFamily="34" charset="0"/>
                  <a:ea typeface="+mn-ea"/>
                  <a:cs typeface="+mn-cs"/>
                </a:rPr>
                <a:t>also called state constraints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Computation of R[G,A]</a:t>
            </a:r>
          </a:p>
        </p:txBody>
      </p:sp>
      <p:sp>
        <p:nvSpPr>
          <p:cNvPr id="266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/>
              <a:t>If any element of G is deleted by A then return False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/>
              <a:t>G’ </a:t>
            </a:r>
            <a:r>
              <a:rPr lang="en-US">
                <a:sym typeface="Wingdings" pitchFamily="2" charset="2"/>
              </a:rPr>
              <a:t> Precondition of A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>
                <a:sym typeface="Wingdings" pitchFamily="2" charset="2"/>
              </a:rPr>
              <a:t>For every element SG of G do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If SG is not added by A then add SG to G’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/>
              <a:t>If an inconsistency rule applies to G’ then return False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/>
              <a:t>Return G’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Backward Chaining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3048000" y="1676400"/>
            <a:ext cx="21907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ON(B,A), ON(C,B)</a:t>
            </a: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4038600" y="2362200"/>
            <a:ext cx="1271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990000"/>
                </a:solidFill>
                <a:latin typeface="Tahoma" pitchFamily="34" charset="0"/>
                <a:ea typeface="+mn-ea"/>
                <a:cs typeface="+mn-cs"/>
              </a:rPr>
              <a:t>Stack(C,B)</a:t>
            </a:r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2052638" y="2971800"/>
            <a:ext cx="39322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ON(B,A), HOLDING(C), CLEAR(B)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400800" y="1676400"/>
            <a:ext cx="1752600" cy="1503363"/>
            <a:chOff x="480" y="1008"/>
            <a:chExt cx="1104" cy="947"/>
          </a:xfrm>
        </p:grpSpPr>
        <p:sp>
          <p:nvSpPr>
            <p:cNvPr id="231432" name="Rectangle 8"/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rgbClr val="EBF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80" y="1008"/>
              <a:ext cx="1104" cy="947"/>
              <a:chOff x="1968" y="1008"/>
              <a:chExt cx="2126" cy="1953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231435" name="Rectangle 11"/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1436" name="Rectangle 12"/>
                <p:cNvSpPr>
                  <a:spLocks noChangeArrowheads="1"/>
                </p:cNvSpPr>
                <p:nvPr/>
              </p:nvSpPr>
              <p:spPr bwMode="auto">
                <a:xfrm>
                  <a:off x="3648" y="2448"/>
                  <a:ext cx="384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31437" name="Rectangle 13"/>
                <p:cNvSpPr>
                  <a:spLocks noChangeArrowheads="1"/>
                </p:cNvSpPr>
                <p:nvPr/>
              </p:nvSpPr>
              <p:spPr bwMode="auto">
                <a:xfrm>
                  <a:off x="4224" y="2448"/>
                  <a:ext cx="384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231438" name="Rectangle 14"/>
                <p:cNvSpPr>
                  <a:spLocks noChangeArrowheads="1"/>
                </p:cNvSpPr>
                <p:nvPr/>
              </p:nvSpPr>
              <p:spPr bwMode="auto">
                <a:xfrm>
                  <a:off x="3648" y="2064"/>
                  <a:ext cx="384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grpSp>
              <p:nvGrpSpPr>
                <p:cNvPr id="5" name="Group 15"/>
                <p:cNvGrpSpPr>
                  <a:grpSpLocks/>
                </p:cNvGrpSpPr>
                <p:nvPr/>
              </p:nvGrpSpPr>
              <p:grpSpPr bwMode="auto">
                <a:xfrm>
                  <a:off x="4224" y="1344"/>
                  <a:ext cx="384" cy="384"/>
                  <a:chOff x="2304" y="1536"/>
                  <a:chExt cx="384" cy="384"/>
                </a:xfrm>
              </p:grpSpPr>
              <p:sp>
                <p:nvSpPr>
                  <p:cNvPr id="23144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44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44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44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31444" name="Text Box 20"/>
              <p:cNvSpPr txBox="1">
                <a:spLocks noChangeArrowheads="1"/>
              </p:cNvSpPr>
              <p:nvPr/>
            </p:nvSpPr>
            <p:spPr bwMode="auto">
              <a:xfrm>
                <a:off x="3889" y="2367"/>
                <a:ext cx="205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1456" name="Line 32"/>
          <p:cNvSpPr>
            <a:spLocks noChangeShapeType="1"/>
          </p:cNvSpPr>
          <p:nvPr/>
        </p:nvSpPr>
        <p:spPr bwMode="auto">
          <a:xfrm>
            <a:off x="4100513" y="2087563"/>
            <a:ext cx="14287" cy="884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1457" name="Line 33"/>
          <p:cNvSpPr>
            <a:spLocks noChangeShapeType="1"/>
          </p:cNvSpPr>
          <p:nvPr/>
        </p:nvSpPr>
        <p:spPr bwMode="auto">
          <a:xfrm flipH="1">
            <a:off x="3570288" y="2074863"/>
            <a:ext cx="536575" cy="422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1458" name="Line 34"/>
          <p:cNvSpPr>
            <a:spLocks noChangeShapeType="1"/>
          </p:cNvSpPr>
          <p:nvPr/>
        </p:nvSpPr>
        <p:spPr bwMode="auto">
          <a:xfrm>
            <a:off x="4092575" y="2090738"/>
            <a:ext cx="1422400" cy="3190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1459" name="Text Box 35"/>
          <p:cNvSpPr txBox="1">
            <a:spLocks noChangeArrowheads="1"/>
          </p:cNvSpPr>
          <p:nvPr/>
        </p:nvSpPr>
        <p:spPr bwMode="auto">
          <a:xfrm>
            <a:off x="990600" y="3962400"/>
            <a:ext cx="7697788" cy="2070100"/>
          </a:xfrm>
          <a:prstGeom prst="rect">
            <a:avLst/>
          </a:prstGeom>
          <a:solidFill>
            <a:srgbClr val="EFFFEF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In general, there are much fewer actions </a:t>
            </a:r>
            <a:br>
              <a:rPr lang="en-US" sz="3200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3200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relevant to a goal than there are actions </a:t>
            </a:r>
            <a:br>
              <a:rPr lang="en-US" sz="3200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3200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applicable </a:t>
            </a:r>
            <a:r>
              <a:rPr lang="en-US" sz="3200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  <a:sym typeface="Wingdings" pitchFamily="2" charset="2"/>
              </a:rPr>
              <a:t> smaller branching factor </a:t>
            </a:r>
            <a:br>
              <a:rPr lang="en-US" sz="3200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  <a:sym typeface="Wingdings" pitchFamily="2" charset="2"/>
              </a:rPr>
            </a:br>
            <a:r>
              <a:rPr lang="en-US" sz="3200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  <a:sym typeface="Wingdings" pitchFamily="2" charset="2"/>
              </a:rPr>
              <a:t>than with forward 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5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Backward Chaining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2667000" y="1600200"/>
            <a:ext cx="2181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ON(B,A), ON(C,B)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3886200" y="1981200"/>
            <a:ext cx="1271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990000"/>
                </a:solidFill>
                <a:latin typeface="Tahoma" pitchFamily="34" charset="0"/>
                <a:ea typeface="+mn-ea"/>
                <a:cs typeface="+mn-cs"/>
              </a:rPr>
              <a:t>Stack(C,B)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2057400" y="2286000"/>
            <a:ext cx="3922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ON(B,A), HOLDING(C), CLEAR(B)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00800" y="1676400"/>
            <a:ext cx="1752600" cy="1503363"/>
            <a:chOff x="480" y="1008"/>
            <a:chExt cx="1104" cy="947"/>
          </a:xfrm>
        </p:grpSpPr>
        <p:sp>
          <p:nvSpPr>
            <p:cNvPr id="267271" name="Rectangle 7"/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rgbClr val="EBF5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80" y="1008"/>
              <a:ext cx="1104" cy="947"/>
              <a:chOff x="1968" y="1008"/>
              <a:chExt cx="2126" cy="1953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267274" name="Rectangle 10"/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b="1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7275" name="Rectangle 11"/>
                <p:cNvSpPr>
                  <a:spLocks noChangeArrowheads="1"/>
                </p:cNvSpPr>
                <p:nvPr/>
              </p:nvSpPr>
              <p:spPr bwMode="auto">
                <a:xfrm>
                  <a:off x="3648" y="2448"/>
                  <a:ext cx="384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67276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48"/>
                  <a:ext cx="384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267277" name="Rectangle 13"/>
                <p:cNvSpPr>
                  <a:spLocks noChangeArrowheads="1"/>
                </p:cNvSpPr>
                <p:nvPr/>
              </p:nvSpPr>
              <p:spPr bwMode="auto">
                <a:xfrm>
                  <a:off x="3648" y="2064"/>
                  <a:ext cx="384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grpSp>
              <p:nvGrpSpPr>
                <p:cNvPr id="5" name="Group 14"/>
                <p:cNvGrpSpPr>
                  <a:grpSpLocks/>
                </p:cNvGrpSpPr>
                <p:nvPr/>
              </p:nvGrpSpPr>
              <p:grpSpPr bwMode="auto">
                <a:xfrm>
                  <a:off x="4224" y="1344"/>
                  <a:ext cx="384" cy="384"/>
                  <a:chOff x="2304" y="1536"/>
                  <a:chExt cx="384" cy="384"/>
                </a:xfrm>
              </p:grpSpPr>
              <p:sp>
                <p:nvSpPr>
                  <p:cNvPr id="26727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28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28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28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en-US" b="1" smtClean="0">
                      <a:solidFill>
                        <a:srgbClr val="40458C"/>
                      </a:solidFill>
                      <a:latin typeface="Tahoma" pitchFamily="34" charset="0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67283" name="Text Box 19"/>
              <p:cNvSpPr txBox="1">
                <a:spLocks noChangeArrowheads="1"/>
              </p:cNvSpPr>
              <p:nvPr/>
            </p:nvSpPr>
            <p:spPr bwMode="auto">
              <a:xfrm>
                <a:off x="3889" y="2367"/>
                <a:ext cx="205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7294" name="Line 30"/>
          <p:cNvSpPr>
            <a:spLocks noChangeShapeType="1"/>
          </p:cNvSpPr>
          <p:nvPr/>
        </p:nvSpPr>
        <p:spPr bwMode="auto">
          <a:xfrm>
            <a:off x="37338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7301" name="Line 37"/>
          <p:cNvSpPr>
            <a:spLocks noChangeShapeType="1"/>
          </p:cNvSpPr>
          <p:nvPr/>
        </p:nvSpPr>
        <p:spPr bwMode="auto">
          <a:xfrm flipH="1">
            <a:off x="3505200" y="1981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534988" y="3276600"/>
            <a:ext cx="8609012" cy="2759075"/>
            <a:chOff x="337" y="2064"/>
            <a:chExt cx="5423" cy="1738"/>
          </a:xfrm>
        </p:grpSpPr>
        <p:sp>
          <p:nvSpPr>
            <p:cNvPr id="267289" name="Text Box 25"/>
            <p:cNvSpPr txBox="1">
              <a:spLocks noChangeArrowheads="1"/>
            </p:cNvSpPr>
            <p:nvPr/>
          </p:nvSpPr>
          <p:spPr bwMode="auto">
            <a:xfrm>
              <a:off x="337" y="2688"/>
              <a:ext cx="54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rPr>
                <a:t>CLEAR(C), ON(C,TABLE), CLEAR(A), HANDEMPTY, CLEAR(B), ON(B,TABLE)</a:t>
              </a:r>
              <a:endParaRPr lang="en-US" sz="1800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864" y="2064"/>
              <a:ext cx="4384" cy="1738"/>
              <a:chOff x="864" y="2064"/>
              <a:chExt cx="4384" cy="1738"/>
            </a:xfrm>
          </p:grpSpPr>
          <p:sp>
            <p:nvSpPr>
              <p:cNvPr id="267286" name="Text Box 22"/>
              <p:cNvSpPr txBox="1">
                <a:spLocks noChangeArrowheads="1"/>
              </p:cNvSpPr>
              <p:nvPr/>
            </p:nvSpPr>
            <p:spPr bwMode="auto">
              <a:xfrm>
                <a:off x="864" y="2256"/>
                <a:ext cx="3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rPr>
                  <a:t>CLEAR(C), ON(C,TABLE), HOLDING(B), CLEAR(A)</a:t>
                </a:r>
                <a:endParaRPr lang="en-US" sz="1800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7287" name="Text Box 23"/>
              <p:cNvSpPr txBox="1">
                <a:spLocks noChangeArrowheads="1"/>
              </p:cNvSpPr>
              <p:nvPr/>
            </p:nvSpPr>
            <p:spPr bwMode="auto">
              <a:xfrm>
                <a:off x="2448" y="2064"/>
                <a:ext cx="8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smtClean="0">
                    <a:solidFill>
                      <a:srgbClr val="990000"/>
                    </a:solidFill>
                    <a:latin typeface="Tahoma" pitchFamily="34" charset="0"/>
                    <a:ea typeface="+mn-ea"/>
                    <a:cs typeface="+mn-cs"/>
                  </a:rPr>
                  <a:t>Stack(B,A)</a:t>
                </a:r>
              </a:p>
            </p:txBody>
          </p:sp>
          <p:sp>
            <p:nvSpPr>
              <p:cNvPr id="267288" name="Text Box 24"/>
              <p:cNvSpPr txBox="1">
                <a:spLocks noChangeArrowheads="1"/>
              </p:cNvSpPr>
              <p:nvPr/>
            </p:nvSpPr>
            <p:spPr bwMode="auto">
              <a:xfrm>
                <a:off x="2448" y="2496"/>
                <a:ext cx="75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smtClean="0">
                    <a:solidFill>
                      <a:srgbClr val="990000"/>
                    </a:solidFill>
                    <a:latin typeface="Tahoma" pitchFamily="34" charset="0"/>
                    <a:ea typeface="+mn-ea"/>
                    <a:cs typeface="+mn-cs"/>
                  </a:rPr>
                  <a:t>Pickup(B)</a:t>
                </a:r>
              </a:p>
            </p:txBody>
          </p:sp>
          <p:sp>
            <p:nvSpPr>
              <p:cNvPr id="267290" name="Text Box 26"/>
              <p:cNvSpPr txBox="1">
                <a:spLocks noChangeArrowheads="1"/>
              </p:cNvSpPr>
              <p:nvPr/>
            </p:nvSpPr>
            <p:spPr bwMode="auto">
              <a:xfrm>
                <a:off x="2448" y="2880"/>
                <a:ext cx="8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smtClean="0">
                    <a:solidFill>
                      <a:srgbClr val="990000"/>
                    </a:solidFill>
                    <a:latin typeface="Tahoma" pitchFamily="34" charset="0"/>
                    <a:ea typeface="+mn-ea"/>
                    <a:cs typeface="+mn-cs"/>
                  </a:rPr>
                  <a:t>Putdown(C)</a:t>
                </a:r>
              </a:p>
            </p:txBody>
          </p:sp>
          <p:sp>
            <p:nvSpPr>
              <p:cNvPr id="267291" name="Text Box 27"/>
              <p:cNvSpPr txBox="1">
                <a:spLocks noChangeArrowheads="1"/>
              </p:cNvSpPr>
              <p:nvPr/>
            </p:nvSpPr>
            <p:spPr bwMode="auto">
              <a:xfrm>
                <a:off x="1249" y="3120"/>
                <a:ext cx="36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rPr>
                  <a:t>CLEAR(A), CLEAR(B), ON(B,TABLE), HOLDING(C)</a:t>
                </a:r>
                <a:endParaRPr lang="en-US" sz="1800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7292" name="Text Box 28"/>
              <p:cNvSpPr txBox="1">
                <a:spLocks noChangeArrowheads="1"/>
              </p:cNvSpPr>
              <p:nvPr/>
            </p:nvSpPr>
            <p:spPr bwMode="auto">
              <a:xfrm>
                <a:off x="2448" y="3360"/>
                <a:ext cx="96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smtClean="0">
                    <a:solidFill>
                      <a:srgbClr val="990000"/>
                    </a:solidFill>
                    <a:latin typeface="Tahoma" pitchFamily="34" charset="0"/>
                    <a:ea typeface="+mn-ea"/>
                    <a:cs typeface="+mn-cs"/>
                  </a:rPr>
                  <a:t>Unstack(C,A)</a:t>
                </a:r>
              </a:p>
            </p:txBody>
          </p:sp>
          <p:sp>
            <p:nvSpPr>
              <p:cNvPr id="267293" name="Text Box 29"/>
              <p:cNvSpPr txBox="1">
                <a:spLocks noChangeArrowheads="1"/>
              </p:cNvSpPr>
              <p:nvPr/>
            </p:nvSpPr>
            <p:spPr bwMode="auto">
              <a:xfrm>
                <a:off x="959" y="3552"/>
                <a:ext cx="428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rPr>
                  <a:t>CLEAR(B), ON(B,TABLE), CLEAR(C), HANDEMPTY, ON(C,A)</a:t>
                </a:r>
                <a:endParaRPr lang="en-US" sz="1800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7296" name="Line 32"/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7298" name="Line 34"/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7299" name="Line 35"/>
              <p:cNvSpPr>
                <a:spLocks noChangeShapeType="1"/>
              </p:cNvSpPr>
              <p:nvPr/>
            </p:nvSpPr>
            <p:spPr bwMode="auto">
              <a:xfrm>
                <a:off x="235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7300" name="Line 36"/>
              <p:cNvSpPr>
                <a:spLocks noChangeShapeType="1"/>
              </p:cNvSpPr>
              <p:nvPr/>
            </p:nvSpPr>
            <p:spPr bwMode="auto">
              <a:xfrm>
                <a:off x="2352" y="33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7302" name="Line 38"/>
              <p:cNvSpPr>
                <a:spLocks noChangeShapeType="1"/>
              </p:cNvSpPr>
              <p:nvPr/>
            </p:nvSpPr>
            <p:spPr bwMode="auto">
              <a:xfrm flipH="1">
                <a:off x="2208" y="21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7303" name="Line 39"/>
              <p:cNvSpPr>
                <a:spLocks noChangeShapeType="1"/>
              </p:cNvSpPr>
              <p:nvPr/>
            </p:nvSpPr>
            <p:spPr bwMode="auto">
              <a:xfrm flipH="1">
                <a:off x="2208" y="249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7304" name="Line 40"/>
              <p:cNvSpPr>
                <a:spLocks noChangeShapeType="1"/>
              </p:cNvSpPr>
              <p:nvPr/>
            </p:nvSpPr>
            <p:spPr bwMode="auto">
              <a:xfrm flipH="1">
                <a:off x="2208" y="29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7305" name="Line 41"/>
              <p:cNvSpPr>
                <a:spLocks noChangeShapeType="1"/>
              </p:cNvSpPr>
              <p:nvPr/>
            </p:nvSpPr>
            <p:spPr bwMode="auto">
              <a:xfrm flipH="1">
                <a:off x="2208" y="336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62000" y="2667000"/>
            <a:ext cx="6808788" cy="701675"/>
            <a:chOff x="480" y="1680"/>
            <a:chExt cx="4289" cy="442"/>
          </a:xfrm>
        </p:grpSpPr>
        <p:sp>
          <p:nvSpPr>
            <p:cNvPr id="267284" name="Text Box 20"/>
            <p:cNvSpPr txBox="1">
              <a:spLocks noChangeArrowheads="1"/>
            </p:cNvSpPr>
            <p:nvPr/>
          </p:nvSpPr>
          <p:spPr bwMode="auto">
            <a:xfrm>
              <a:off x="2448" y="1680"/>
              <a:ext cx="7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smtClean="0">
                  <a:solidFill>
                    <a:srgbClr val="990000"/>
                  </a:solidFill>
                  <a:latin typeface="Tahoma" pitchFamily="34" charset="0"/>
                  <a:ea typeface="+mn-ea"/>
                  <a:cs typeface="+mn-cs"/>
                </a:rPr>
                <a:t>Pickup(C)</a:t>
              </a:r>
            </a:p>
          </p:txBody>
        </p:sp>
        <p:sp>
          <p:nvSpPr>
            <p:cNvPr id="267285" name="Text Box 21"/>
            <p:cNvSpPr txBox="1">
              <a:spLocks noChangeArrowheads="1"/>
            </p:cNvSpPr>
            <p:nvPr/>
          </p:nvSpPr>
          <p:spPr bwMode="auto">
            <a:xfrm>
              <a:off x="480" y="1872"/>
              <a:ext cx="42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rPr>
                <a:t>ON(B,A), CLEAR(B), HANDEMPTY, CLEAR(C), ON(C,TABLE)</a:t>
              </a:r>
              <a:endParaRPr lang="en-US" sz="1800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67295" name="Line 31"/>
            <p:cNvSpPr>
              <a:spLocks noChangeShapeType="1"/>
            </p:cNvSpPr>
            <p:nvPr/>
          </p:nvSpPr>
          <p:spPr bwMode="auto">
            <a:xfrm>
              <a:off x="2352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67306" name="Line 42"/>
            <p:cNvSpPr>
              <a:spLocks noChangeShapeType="1"/>
            </p:cNvSpPr>
            <p:nvPr/>
          </p:nvSpPr>
          <p:spPr bwMode="auto">
            <a:xfrm flipH="1">
              <a:off x="2208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</p:grpSp>
      <p:sp>
        <p:nvSpPr>
          <p:cNvPr id="267310" name="Text Box 46"/>
          <p:cNvSpPr txBox="1">
            <a:spLocks noChangeArrowheads="1"/>
          </p:cNvSpPr>
          <p:nvPr/>
        </p:nvSpPr>
        <p:spPr bwMode="auto">
          <a:xfrm>
            <a:off x="990600" y="3200400"/>
            <a:ext cx="7639050" cy="588963"/>
          </a:xfrm>
          <a:prstGeom prst="rect">
            <a:avLst/>
          </a:prstGeom>
          <a:solidFill>
            <a:srgbClr val="FFE5F8"/>
          </a:solidFill>
          <a:ln w="9525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</a:rPr>
              <a:t>Backward planning searches a goal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772400" cy="1066800"/>
          </a:xfrm>
        </p:spPr>
        <p:txBody>
          <a:bodyPr/>
          <a:lstStyle/>
          <a:p>
            <a:r>
              <a:rPr lang="en-US" altLang="en-US" dirty="0" smtClean="0"/>
              <a:t>Heuristic to Speed up Search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772400" cy="5029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900" dirty="0"/>
              <a:t>Neither progression or regression are very efficient without a good heuristic.</a:t>
            </a:r>
          </a:p>
          <a:p>
            <a:pPr marL="782638" lvl="1">
              <a:spcBef>
                <a:spcPts val="638"/>
              </a:spcBef>
            </a:pPr>
            <a:r>
              <a:rPr lang="en-US" sz="2500" dirty="0"/>
              <a:t>How many actions are needed to achieve the goal?</a:t>
            </a:r>
          </a:p>
          <a:p>
            <a:pPr marL="782638" lvl="1">
              <a:spcBef>
                <a:spcPts val="638"/>
              </a:spcBef>
            </a:pPr>
            <a:r>
              <a:rPr lang="en-US" sz="2500" dirty="0"/>
              <a:t>Exact solution is NP hard, find a good estimate</a:t>
            </a:r>
            <a:endParaRPr lang="en-US" altLang="en-US" sz="2800" dirty="0" smtClean="0"/>
          </a:p>
          <a:p>
            <a:pPr marL="514350" indent="-514350"/>
            <a:r>
              <a:rPr lang="en-US" altLang="en-US" sz="2800" dirty="0" smtClean="0"/>
              <a:t>We can use A*, but we need an admissible heuristic</a:t>
            </a:r>
          </a:p>
          <a:p>
            <a:pPr marL="914400" lvl="1" indent="-514350">
              <a:buFont typeface="Helvetica" pitchFamily="34" charset="0"/>
              <a:buAutoNum type="arabicPeriod"/>
            </a:pPr>
            <a:r>
              <a:rPr lang="en-US" altLang="en-US" sz="2400" dirty="0" smtClean="0"/>
              <a:t>Divide-and-conquer: sub-goal independence assumption</a:t>
            </a:r>
          </a:p>
          <a:p>
            <a:pPr marL="914400" lvl="1" indent="-514350"/>
            <a:r>
              <a:rPr lang="en-US" altLang="en-US" sz="2400" dirty="0" smtClean="0"/>
              <a:t>Problem relaxation by removing</a:t>
            </a:r>
            <a:endParaRPr lang="en-US" altLang="en-US" dirty="0" smtClean="0"/>
          </a:p>
          <a:p>
            <a:pPr marL="914400" lvl="1" indent="-514350">
              <a:buFont typeface="Helvetica" pitchFamily="34" charset="0"/>
              <a:buAutoNum type="arabicPeriod" startAt="2"/>
            </a:pPr>
            <a:r>
              <a:rPr lang="en-US" altLang="en-US" sz="2400" dirty="0" smtClean="0"/>
              <a:t>… all preconditions</a:t>
            </a:r>
          </a:p>
          <a:p>
            <a:pPr marL="914400" lvl="1" indent="-514350">
              <a:buFont typeface="Helvetica" pitchFamily="34" charset="0"/>
              <a:buAutoNum type="arabicPeriod" startAt="2"/>
            </a:pPr>
            <a:r>
              <a:rPr lang="en-US" altLang="en-US" sz="2400" dirty="0" smtClean="0"/>
              <a:t>… all preconditions </a:t>
            </a:r>
            <a:r>
              <a:rPr lang="en-US" altLang="en-US" sz="2400" u="sng" dirty="0" smtClean="0"/>
              <a:t>and</a:t>
            </a:r>
            <a:r>
              <a:rPr lang="en-US" altLang="en-US" sz="2400" dirty="0" smtClean="0"/>
              <a:t> negative effects</a:t>
            </a:r>
          </a:p>
          <a:p>
            <a:pPr marL="914400" lvl="1" indent="-514350">
              <a:buFont typeface="Helvetica" pitchFamily="34" charset="0"/>
              <a:buAutoNum type="arabicPeriod" startAt="2"/>
            </a:pPr>
            <a:r>
              <a:rPr lang="en-US" altLang="en-US" sz="2400" dirty="0" smtClean="0"/>
              <a:t>… negative effects only: Empty-Delete-List 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A5E0CB-F344-4FA3-903F-4EA2FD2739B2}" type="slidenum">
              <a:rPr lang="en-US" altLang="zh-CN" smtClean="0"/>
              <a:pPr eaLnBrk="1" hangingPunct="1"/>
              <a:t>46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9963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610600" cy="685800"/>
          </a:xfrm>
        </p:spPr>
        <p:txBody>
          <a:bodyPr/>
          <a:lstStyle/>
          <a:p>
            <a:r>
              <a:rPr lang="en-US" altLang="en-US" sz="3600" smtClean="0"/>
              <a:t>1. Subgoal Independence Assumption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The cost of solving a conjunction of subgoals is the sum of the costs of solving each subgoal independently</a:t>
            </a:r>
          </a:p>
          <a:p>
            <a:r>
              <a:rPr lang="en-US" altLang="en-US" sz="2400" smtClean="0"/>
              <a:t>Optimistic</a:t>
            </a:r>
          </a:p>
          <a:p>
            <a:pPr lvl="1"/>
            <a:r>
              <a:rPr lang="en-US" altLang="en-US" sz="2000" smtClean="0"/>
              <a:t>Where subplans interact negatively</a:t>
            </a:r>
          </a:p>
          <a:p>
            <a:pPr lvl="1"/>
            <a:r>
              <a:rPr lang="en-US" altLang="en-US" sz="2000" smtClean="0"/>
              <a:t>Example: one action in a subplan delete goal achieved by an action in another subplan </a:t>
            </a:r>
          </a:p>
          <a:p>
            <a:r>
              <a:rPr lang="en-US" altLang="en-US" sz="2400" smtClean="0"/>
              <a:t>Pessimistic (not admissible)</a:t>
            </a:r>
          </a:p>
          <a:p>
            <a:pPr lvl="1"/>
            <a:r>
              <a:rPr lang="en-US" altLang="en-US" sz="2000" smtClean="0"/>
              <a:t>Redundant actions in subplans can be replaced by a single action in  merged plan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900C638-E1D0-4AF2-9F39-A2FD085B744A}" type="slidenum">
              <a:rPr lang="en-US" altLang="zh-CN" smtClean="0"/>
              <a:pPr eaLnBrk="1" hangingPunct="1"/>
              <a:t>47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3935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685800"/>
          </a:xfrm>
        </p:spPr>
        <p:txBody>
          <a:bodyPr/>
          <a:lstStyle/>
          <a:p>
            <a:r>
              <a:rPr lang="en-US" altLang="en-US" sz="2800" smtClean="0"/>
              <a:t>2. Problem Relaxation: Removing Preconditions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Remove preconditions from action descriptions</a:t>
            </a:r>
          </a:p>
          <a:p>
            <a:pPr lvl="1"/>
            <a:r>
              <a:rPr lang="en-US" altLang="en-US" sz="2400" smtClean="0"/>
              <a:t>All actions are applicable</a:t>
            </a:r>
          </a:p>
          <a:p>
            <a:pPr lvl="1"/>
            <a:r>
              <a:rPr lang="en-US" altLang="en-US" sz="2400" smtClean="0"/>
              <a:t>Every literal in the goal is achievable in one step </a:t>
            </a:r>
          </a:p>
          <a:p>
            <a:r>
              <a:rPr lang="en-US" altLang="en-US" sz="2800" smtClean="0"/>
              <a:t>Number of steps to achieve the conjunction of literals in the goal is equal to the number of unsatisfied literals</a:t>
            </a:r>
          </a:p>
          <a:p>
            <a:r>
              <a:rPr lang="en-US" altLang="en-US" sz="2800" smtClean="0"/>
              <a:t>Alert</a:t>
            </a:r>
          </a:p>
          <a:p>
            <a:pPr lvl="1"/>
            <a:r>
              <a:rPr lang="en-US" altLang="en-US" sz="2400" smtClean="0"/>
              <a:t>Some actions may achieve several literals</a:t>
            </a:r>
          </a:p>
          <a:p>
            <a:pPr lvl="1"/>
            <a:r>
              <a:rPr lang="en-US" altLang="en-US" sz="2400" smtClean="0"/>
              <a:t>Some action may remove the effect of another action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81B3BE-8BB3-46F3-94EA-A7ACE79204BE}" type="slidenum">
              <a:rPr lang="en-US" altLang="zh-CN" smtClean="0"/>
              <a:pPr eaLnBrk="1" hangingPunct="1"/>
              <a:t>48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649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63000" cy="685800"/>
          </a:xfrm>
        </p:spPr>
        <p:txBody>
          <a:bodyPr/>
          <a:lstStyle/>
          <a:p>
            <a:r>
              <a:rPr lang="en-US" altLang="en-US" sz="3200" smtClean="0"/>
              <a:t>3. Remove Preconditions &amp; Negative Effects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Considers only positive interactions among actions to achieve multiple subgoals</a:t>
            </a:r>
          </a:p>
          <a:p>
            <a:r>
              <a:rPr lang="en-US" altLang="en-US" sz="2800" smtClean="0"/>
              <a:t>The minimum number of actions required is the sum of the union of the actions’ positive effects that satisfy the goal</a:t>
            </a:r>
          </a:p>
          <a:p>
            <a:r>
              <a:rPr lang="en-US" altLang="en-US" sz="2800" smtClean="0"/>
              <a:t>The problem is reduced to a set cover problem, which is NP-hard</a:t>
            </a:r>
          </a:p>
          <a:p>
            <a:pPr lvl="1"/>
            <a:r>
              <a:rPr lang="en-US" altLang="en-US" sz="2400" smtClean="0"/>
              <a:t>Approximation by a greedy algorithm cannot guarantee an admissible heuristic</a:t>
            </a:r>
          </a:p>
          <a:p>
            <a:pPr lvl="1"/>
            <a:endParaRPr lang="en-US" altLang="en-US" sz="240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1BFBE27-EFA6-4F92-B9CA-2678105A63B3}" type="slidenum">
              <a:rPr lang="en-US" altLang="zh-CN" smtClean="0"/>
              <a:pPr eaLnBrk="1" hangingPunct="1"/>
              <a:t>49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279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vs. problem solving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C0B-ADD8-4105-98A3-6F14F9169C3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680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295400"/>
            <a:ext cx="8067215" cy="3886200"/>
          </a:xfrm>
          <a:prstGeom prst="rect">
            <a:avLst/>
          </a:prstGeom>
          <a:noFill/>
          <a:ln w="9525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63000" cy="685800"/>
          </a:xfrm>
        </p:spPr>
        <p:txBody>
          <a:bodyPr/>
          <a:lstStyle/>
          <a:p>
            <a:r>
              <a:rPr lang="en-US" altLang="en-US" sz="3200" smtClean="0"/>
              <a:t>4. Removing Negative Effects (Only)</a:t>
            </a:r>
          </a:p>
        </p:txBody>
      </p:sp>
      <p:sp>
        <p:nvSpPr>
          <p:cNvPr id="5632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Remove all negative effects of actions (no action may destroy the effects of another)</a:t>
            </a:r>
          </a:p>
          <a:p>
            <a:r>
              <a:rPr lang="en-US" altLang="en-US" sz="2800" smtClean="0"/>
              <a:t>Known as the Empty-Delete-List heuristic</a:t>
            </a:r>
          </a:p>
          <a:p>
            <a:r>
              <a:rPr lang="en-US" altLang="en-US" sz="2800" smtClean="0"/>
              <a:t>Requires running a simple planning algorithm</a:t>
            </a:r>
          </a:p>
          <a:p>
            <a:r>
              <a:rPr lang="en-US" altLang="en-US" sz="2800" smtClean="0"/>
              <a:t>Quick &amp; effective</a:t>
            </a:r>
          </a:p>
          <a:p>
            <a:r>
              <a:rPr lang="en-US" altLang="en-US" sz="2800" smtClean="0"/>
              <a:t>Usable in progression or regression planning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3A79EF7-29F9-41C8-9B39-24B3440E7B93}" type="slidenum">
              <a:rPr lang="en-US" altLang="zh-CN" smtClean="0"/>
              <a:pPr eaLnBrk="1" hangingPunct="1"/>
              <a:t>50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1390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Partial-order planning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r>
              <a:rPr lang="en-US"/>
              <a:t>Progression and regression planning are totally ordered plan search forms.</a:t>
            </a:r>
          </a:p>
          <a:p>
            <a:pPr marL="782638" lvl="1"/>
            <a:r>
              <a:rPr lang="en-US"/>
              <a:t>They cannot take advantage of problem decomposition.</a:t>
            </a:r>
          </a:p>
          <a:p>
            <a:pPr marL="1182688" lvl="2"/>
            <a:r>
              <a:rPr lang="en-US"/>
              <a:t>Decisions must be made on how to sequence actions on all the subproblems</a:t>
            </a:r>
          </a:p>
          <a:p>
            <a:r>
              <a:rPr lang="en-US"/>
              <a:t>Least commitment strategy:</a:t>
            </a:r>
          </a:p>
          <a:p>
            <a:pPr marL="782638" lvl="1"/>
            <a:r>
              <a:rPr lang="en-US"/>
              <a:t>Delay choice during search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C0188-FCDC-4F01-BCC4-38C2BB23BF8D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Shoe example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534400" cy="5410200"/>
          </a:xfrm>
          <a:ln/>
        </p:spPr>
        <p:txBody>
          <a:bodyPr rIns="132080"/>
          <a:lstStyle/>
          <a:p>
            <a:pPr marL="0" indent="0">
              <a:spcBef>
                <a:spcPct val="0"/>
              </a:spcBef>
              <a:buFont typeface="Times" charset="0"/>
              <a:buNone/>
            </a:pPr>
            <a:r>
              <a:rPr lang="en-US" sz="2300" dirty="0">
                <a:ea typeface="Symbol" pitchFamily="18" charset="2"/>
                <a:cs typeface="Symbol" pitchFamily="18" charset="2"/>
              </a:rPr>
              <a:t>Goal(</a:t>
            </a:r>
            <a:r>
              <a:rPr lang="en-US" sz="2300" dirty="0" err="1">
                <a:ea typeface="Symbol" pitchFamily="18" charset="2"/>
                <a:cs typeface="Symbol" pitchFamily="18" charset="2"/>
              </a:rPr>
              <a:t>RightShoeOn</a:t>
            </a:r>
            <a:r>
              <a:rPr lang="en-US" sz="2300" dirty="0">
                <a:ea typeface="Symbol" pitchFamily="18" charset="2"/>
                <a:cs typeface="Symbol" pitchFamily="18" charset="2"/>
              </a:rPr>
              <a:t> ∧ </a:t>
            </a:r>
            <a:r>
              <a:rPr lang="en-US" sz="2300" dirty="0" err="1">
                <a:ea typeface="Symbol" pitchFamily="18" charset="2"/>
                <a:cs typeface="Symbol" pitchFamily="18" charset="2"/>
              </a:rPr>
              <a:t>LeftShoeOn</a:t>
            </a:r>
            <a:r>
              <a:rPr lang="en-US" sz="2300" dirty="0">
                <a:ea typeface="Symbol" pitchFamily="18" charset="2"/>
                <a:cs typeface="Symbol" pitchFamily="18" charset="2"/>
              </a:rPr>
              <a:t>)</a:t>
            </a:r>
            <a:endParaRPr lang="en-US" sz="2300" dirty="0"/>
          </a:p>
          <a:p>
            <a:pPr marL="0" indent="0">
              <a:spcBef>
                <a:spcPts val="538"/>
              </a:spcBef>
              <a:buFont typeface="Times" charset="0"/>
              <a:buNone/>
            </a:pPr>
            <a:r>
              <a:rPr lang="en-US" sz="2300" dirty="0" err="1"/>
              <a:t>Init</a:t>
            </a:r>
            <a:r>
              <a:rPr lang="en-US" sz="2300" dirty="0"/>
              <a:t>()</a:t>
            </a:r>
          </a:p>
          <a:p>
            <a:pPr marL="0" indent="0">
              <a:spcBef>
                <a:spcPts val="538"/>
              </a:spcBef>
              <a:buFont typeface="Times" charset="0"/>
              <a:buNone/>
            </a:pPr>
            <a:r>
              <a:rPr lang="en-US" sz="2300" dirty="0"/>
              <a:t>Action(</a:t>
            </a:r>
            <a:r>
              <a:rPr lang="en-US" sz="2300" dirty="0" err="1"/>
              <a:t>RightShoe</a:t>
            </a:r>
            <a:r>
              <a:rPr lang="en-US" sz="2300" dirty="0"/>
              <a:t>, PRECOND: </a:t>
            </a:r>
            <a:r>
              <a:rPr lang="en-US" sz="2300" dirty="0" err="1"/>
              <a:t>RightSockOn</a:t>
            </a:r>
            <a:endParaRPr lang="en-US" sz="2300" dirty="0"/>
          </a:p>
          <a:p>
            <a:pPr marL="0" indent="0">
              <a:spcBef>
                <a:spcPts val="538"/>
              </a:spcBef>
              <a:buFont typeface="Times" charset="0"/>
              <a:buNone/>
            </a:pPr>
            <a:r>
              <a:rPr lang="en-US" sz="2300" dirty="0"/>
              <a:t>	EFFECT: </a:t>
            </a:r>
            <a:r>
              <a:rPr lang="en-US" sz="2300" dirty="0" err="1"/>
              <a:t>RightShoeOn</a:t>
            </a:r>
            <a:r>
              <a:rPr lang="en-US" sz="2300" dirty="0"/>
              <a:t>)</a:t>
            </a:r>
          </a:p>
          <a:p>
            <a:pPr marL="0" indent="0">
              <a:spcBef>
                <a:spcPts val="538"/>
              </a:spcBef>
              <a:buFont typeface="Times" charset="0"/>
              <a:buNone/>
            </a:pPr>
            <a:r>
              <a:rPr lang="en-US" sz="2300" dirty="0"/>
              <a:t>Action(</a:t>
            </a:r>
            <a:r>
              <a:rPr lang="en-US" sz="2300" dirty="0" err="1"/>
              <a:t>RightSock</a:t>
            </a:r>
            <a:r>
              <a:rPr lang="en-US" sz="2300" dirty="0"/>
              <a:t>,	PRECOND: </a:t>
            </a:r>
          </a:p>
          <a:p>
            <a:pPr marL="0" indent="0">
              <a:spcBef>
                <a:spcPts val="538"/>
              </a:spcBef>
              <a:buFont typeface="Times" charset="0"/>
              <a:buNone/>
            </a:pPr>
            <a:r>
              <a:rPr lang="en-US" sz="2300" dirty="0"/>
              <a:t>	EFFECT: </a:t>
            </a:r>
            <a:r>
              <a:rPr lang="en-US" sz="2300" dirty="0" err="1"/>
              <a:t>RightSockOn</a:t>
            </a:r>
            <a:r>
              <a:rPr lang="en-US" sz="2300" dirty="0"/>
              <a:t>)</a:t>
            </a:r>
          </a:p>
          <a:p>
            <a:pPr marL="0" indent="0">
              <a:spcBef>
                <a:spcPts val="538"/>
              </a:spcBef>
              <a:buFont typeface="Times" charset="0"/>
              <a:buNone/>
            </a:pPr>
            <a:r>
              <a:rPr lang="en-US" sz="2300" dirty="0"/>
              <a:t>Action(</a:t>
            </a:r>
            <a:r>
              <a:rPr lang="en-US" sz="2300" dirty="0" err="1"/>
              <a:t>LeftShoe</a:t>
            </a:r>
            <a:r>
              <a:rPr lang="en-US" sz="2300" dirty="0"/>
              <a:t>, PRECOND: </a:t>
            </a:r>
            <a:r>
              <a:rPr lang="en-US" sz="2300" dirty="0" err="1"/>
              <a:t>LeftSockOn</a:t>
            </a:r>
            <a:endParaRPr lang="en-US" sz="2300" dirty="0"/>
          </a:p>
          <a:p>
            <a:pPr marL="0" indent="0">
              <a:spcBef>
                <a:spcPts val="538"/>
              </a:spcBef>
              <a:buFont typeface="Times" charset="0"/>
              <a:buNone/>
            </a:pPr>
            <a:r>
              <a:rPr lang="en-US" sz="2300" dirty="0"/>
              <a:t>	EFFECT: </a:t>
            </a:r>
            <a:r>
              <a:rPr lang="en-US" sz="2300" dirty="0" err="1"/>
              <a:t>LeftShoeOn</a:t>
            </a:r>
            <a:r>
              <a:rPr lang="en-US" sz="2300" dirty="0"/>
              <a:t>)</a:t>
            </a:r>
          </a:p>
          <a:p>
            <a:pPr marL="0" indent="0">
              <a:spcBef>
                <a:spcPts val="538"/>
              </a:spcBef>
              <a:buFont typeface="Times" charset="0"/>
              <a:buNone/>
            </a:pPr>
            <a:r>
              <a:rPr lang="en-US" sz="2300" dirty="0"/>
              <a:t>Action(</a:t>
            </a:r>
            <a:r>
              <a:rPr lang="en-US" sz="2300" dirty="0" err="1"/>
              <a:t>LeftSock</a:t>
            </a:r>
            <a:r>
              <a:rPr lang="en-US" sz="2300" dirty="0"/>
              <a:t>, PRECOND: </a:t>
            </a:r>
          </a:p>
          <a:p>
            <a:pPr marL="0" indent="0">
              <a:spcBef>
                <a:spcPts val="538"/>
              </a:spcBef>
              <a:buFont typeface="Times" charset="0"/>
              <a:buNone/>
            </a:pPr>
            <a:r>
              <a:rPr lang="en-US" sz="2300" dirty="0"/>
              <a:t>	EFFECT: </a:t>
            </a:r>
            <a:r>
              <a:rPr lang="en-US" sz="2300" dirty="0" err="1"/>
              <a:t>LeftSockOn</a:t>
            </a:r>
            <a:r>
              <a:rPr lang="en-US" sz="2300" dirty="0"/>
              <a:t>)</a:t>
            </a:r>
          </a:p>
          <a:p>
            <a:pPr marL="0" indent="0">
              <a:spcBef>
                <a:spcPts val="538"/>
              </a:spcBef>
              <a:buFont typeface="Times" charset="0"/>
              <a:buNone/>
            </a:pPr>
            <a:r>
              <a:rPr lang="en-US" sz="2300" dirty="0"/>
              <a:t>Planner: combine two action sequences (1)</a:t>
            </a:r>
            <a:r>
              <a:rPr lang="en-US" sz="2300" dirty="0" err="1"/>
              <a:t>leftsock</a:t>
            </a:r>
            <a:r>
              <a:rPr lang="en-US" sz="2300" dirty="0"/>
              <a:t>, </a:t>
            </a:r>
            <a:r>
              <a:rPr lang="en-US" sz="2300" dirty="0" err="1"/>
              <a:t>leftshoe</a:t>
            </a:r>
            <a:r>
              <a:rPr lang="en-US" sz="2300" dirty="0"/>
              <a:t> (2)</a:t>
            </a:r>
            <a:r>
              <a:rPr lang="en-US" sz="2300" dirty="0" err="1"/>
              <a:t>rightsock</a:t>
            </a:r>
            <a:r>
              <a:rPr lang="en-US" sz="2300" dirty="0"/>
              <a:t>, </a:t>
            </a:r>
            <a:r>
              <a:rPr lang="en-US" sz="2300" dirty="0" err="1"/>
              <a:t>rightshoe</a:t>
            </a:r>
            <a:endParaRPr lang="en-US" sz="23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9A0D-7275-44F6-8EA1-08E927706C55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Partial-order planning(POP)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r>
              <a:rPr lang="en-US" dirty="0"/>
              <a:t>Any planning algorithm that can place two actions into a plan without which comes first is a PO plan.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D1D8-BBD8-41DA-B7E2-B7C338D8F3CF}" type="slidenum">
              <a:rPr lang="en-US"/>
              <a:pPr/>
              <a:t>53</a:t>
            </a:fld>
            <a:endParaRPr lang="en-US"/>
          </a:p>
        </p:txBody>
      </p:sp>
      <p:pic>
        <p:nvPicPr>
          <p:cNvPr id="50181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667000"/>
            <a:ext cx="5562600" cy="3886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Components of a Plan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8686800" cy="4525962"/>
          </a:xfrm>
        </p:spPr>
        <p:txBody>
          <a:bodyPr/>
          <a:lstStyle/>
          <a:p>
            <a:pPr marL="457200" indent="-457200">
              <a:buFont typeface="Helvetica" pitchFamily="34" charset="0"/>
              <a:buAutoNum type="arabicPeriod"/>
            </a:pPr>
            <a:r>
              <a:rPr lang="en-US" altLang="en-US" sz="2400" smtClean="0"/>
              <a:t>A set of </a:t>
            </a:r>
            <a:r>
              <a:rPr lang="en-US" altLang="en-US" sz="2400" smtClean="0">
                <a:solidFill>
                  <a:srgbClr val="C00000"/>
                </a:solidFill>
              </a:rPr>
              <a:t>actions</a:t>
            </a:r>
          </a:p>
          <a:p>
            <a:pPr marL="457200" indent="-457200">
              <a:buFont typeface="Helvetica" pitchFamily="34" charset="0"/>
              <a:buAutoNum type="arabicPeriod"/>
            </a:pPr>
            <a:r>
              <a:rPr lang="en-US" altLang="en-US" sz="2400" smtClean="0"/>
              <a:t>A set of </a:t>
            </a:r>
            <a:r>
              <a:rPr lang="en-US" altLang="en-US" sz="2400" smtClean="0">
                <a:solidFill>
                  <a:srgbClr val="C00000"/>
                </a:solidFill>
              </a:rPr>
              <a:t>ordering constraints </a:t>
            </a:r>
          </a:p>
          <a:p>
            <a:pPr lvl="1"/>
            <a:r>
              <a:rPr lang="en-US" altLang="en-US" sz="2000" smtClean="0"/>
              <a:t>A </a:t>
            </a:r>
            <a:r>
              <a:rPr lang="en-US" altLang="en-US" sz="2000" smtClean="0">
                <a:latin typeface="MT Extra" pitchFamily="18" charset="2"/>
              </a:rPr>
              <a:t>p </a:t>
            </a:r>
            <a:r>
              <a:rPr lang="en-US" altLang="en-US" sz="2000" smtClean="0"/>
              <a:t>B reads “A before B” but not necessarily immediately before B</a:t>
            </a:r>
          </a:p>
          <a:p>
            <a:pPr lvl="1"/>
            <a:r>
              <a:rPr lang="en-US" altLang="en-US" sz="2000" smtClean="0"/>
              <a:t>Alert: caution to cycles A </a:t>
            </a:r>
            <a:r>
              <a:rPr lang="en-US" altLang="en-US" sz="2000" smtClean="0">
                <a:latin typeface="MT Extra" pitchFamily="18" charset="2"/>
              </a:rPr>
              <a:t>p </a:t>
            </a:r>
            <a:r>
              <a:rPr lang="en-US" altLang="en-US" sz="2000" smtClean="0"/>
              <a:t>B and B </a:t>
            </a:r>
            <a:r>
              <a:rPr lang="en-US" altLang="en-US" sz="2000" smtClean="0">
                <a:latin typeface="MT Extra" pitchFamily="18" charset="2"/>
              </a:rPr>
              <a:t>p </a:t>
            </a:r>
            <a:r>
              <a:rPr lang="en-US" altLang="en-US" sz="2000" smtClean="0"/>
              <a:t>A</a:t>
            </a:r>
          </a:p>
          <a:p>
            <a:pPr marL="457200" indent="-457200">
              <a:buFont typeface="Helvetica" pitchFamily="34" charset="0"/>
              <a:buAutoNum type="arabicPeriod"/>
            </a:pPr>
            <a:r>
              <a:rPr lang="en-US" altLang="en-US" sz="2400" smtClean="0"/>
              <a:t>A set of </a:t>
            </a:r>
            <a:r>
              <a:rPr lang="en-US" altLang="en-US" sz="2400" smtClean="0">
                <a:solidFill>
                  <a:srgbClr val="C00000"/>
                </a:solidFill>
              </a:rPr>
              <a:t>causal links </a:t>
            </a:r>
            <a:r>
              <a:rPr lang="en-US" altLang="en-US" sz="2400" smtClean="0"/>
              <a:t>(protection intervals) between actions</a:t>
            </a:r>
          </a:p>
          <a:p>
            <a:pPr lvl="1"/>
            <a:r>
              <a:rPr lang="en-US" altLang="en-US" sz="2000" smtClean="0"/>
              <a:t>A           B reads “A achieves </a:t>
            </a:r>
            <a:r>
              <a:rPr lang="en-US" altLang="en-US" sz="2000" i="1" smtClean="0"/>
              <a:t>p</a:t>
            </a:r>
            <a:r>
              <a:rPr lang="en-US" altLang="en-US" sz="2000" smtClean="0"/>
              <a:t> for B” and p must  remain true from the time A is applied to the time B is applied</a:t>
            </a:r>
          </a:p>
          <a:p>
            <a:pPr lvl="1"/>
            <a:r>
              <a:rPr lang="en-US" altLang="en-US" sz="2000" smtClean="0"/>
              <a:t>Example “RightSock                      RightShoe</a:t>
            </a:r>
          </a:p>
          <a:p>
            <a:pPr marL="457200" indent="-457200">
              <a:buFont typeface="Helvetica" pitchFamily="34" charset="0"/>
              <a:buAutoNum type="arabicPeriod"/>
            </a:pPr>
            <a:r>
              <a:rPr lang="en-US" altLang="en-US" sz="2400" smtClean="0"/>
              <a:t>A set of </a:t>
            </a:r>
            <a:r>
              <a:rPr lang="en-US" altLang="en-US" sz="2400" smtClean="0">
                <a:solidFill>
                  <a:srgbClr val="C00000"/>
                </a:solidFill>
              </a:rPr>
              <a:t>open preconditions</a:t>
            </a:r>
          </a:p>
          <a:p>
            <a:pPr lvl="1"/>
            <a:r>
              <a:rPr lang="en-US" altLang="en-US" sz="2000" smtClean="0"/>
              <a:t>Planners work to reduce the set of open preconditions to the empty set w/o introducing contradictions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D48CCF-C6B3-4AB9-9D4A-C7C71C3BB2BD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54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grpSp>
        <p:nvGrpSpPr>
          <p:cNvPr id="59397" name="Group 12"/>
          <p:cNvGrpSpPr>
            <a:grpSpLocks/>
          </p:cNvGrpSpPr>
          <p:nvPr/>
        </p:nvGrpSpPr>
        <p:grpSpPr bwMode="auto">
          <a:xfrm>
            <a:off x="1524000" y="3124200"/>
            <a:ext cx="685800" cy="382588"/>
            <a:chOff x="1524000" y="3124200"/>
            <a:chExt cx="685800" cy="382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524000" y="3505200"/>
              <a:ext cx="685800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01" name="TextBox 7"/>
            <p:cNvSpPr txBox="1">
              <a:spLocks noChangeArrowheads="1"/>
            </p:cNvSpPr>
            <p:nvPr/>
          </p:nvSpPr>
          <p:spPr bwMode="auto">
            <a:xfrm>
              <a:off x="1676400" y="3124200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en-US" sz="1800" i="1" smtClean="0">
                  <a:solidFill>
                    <a:srgbClr val="000000"/>
                  </a:solidFill>
                  <a:cs typeface="Arial" charset="0"/>
                </a:rPr>
                <a:t>p</a:t>
              </a:r>
            </a:p>
          </p:txBody>
        </p:sp>
      </p:grpSp>
      <p:sp>
        <p:nvSpPr>
          <p:cNvPr id="59398" name="TextBox 8"/>
          <p:cNvSpPr txBox="1">
            <a:spLocks noChangeArrowheads="1"/>
          </p:cNvSpPr>
          <p:nvPr/>
        </p:nvSpPr>
        <p:spPr bwMode="auto">
          <a:xfrm>
            <a:off x="3657600" y="3852863"/>
            <a:ext cx="144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1600" i="1" smtClean="0">
                <a:solidFill>
                  <a:srgbClr val="000000"/>
                </a:solidFill>
                <a:cs typeface="Arial" charset="0"/>
              </a:rPr>
              <a:t>RightSockOn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0000" y="4189413"/>
            <a:ext cx="1143000" cy="158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0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Consistent Plan (POP)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Consistent plan is a plan that has</a:t>
            </a:r>
          </a:p>
          <a:p>
            <a:pPr lvl="1"/>
            <a:r>
              <a:rPr lang="en-US" altLang="en-US" sz="2000" smtClean="0"/>
              <a:t>No cycle in the ordering constraints</a:t>
            </a:r>
          </a:p>
          <a:p>
            <a:pPr lvl="1"/>
            <a:r>
              <a:rPr lang="en-US" altLang="en-US" sz="2000" smtClean="0"/>
              <a:t>No conflicts with the causal links</a:t>
            </a:r>
          </a:p>
          <a:p>
            <a:r>
              <a:rPr lang="en-US" altLang="en-US" sz="2400" smtClean="0"/>
              <a:t>Solution</a:t>
            </a:r>
          </a:p>
          <a:p>
            <a:pPr lvl="1"/>
            <a:r>
              <a:rPr lang="en-US" altLang="en-US" sz="2000" smtClean="0"/>
              <a:t>Is a consistent plan with no open preconditions</a:t>
            </a:r>
          </a:p>
          <a:p>
            <a:r>
              <a:rPr lang="en-US" altLang="en-US" sz="2400" smtClean="0"/>
              <a:t>To solve a conflict between a causal link A         B and an action C (that </a:t>
            </a:r>
            <a:r>
              <a:rPr lang="en-US" altLang="en-US" sz="2400" smtClean="0">
                <a:solidFill>
                  <a:srgbClr val="A50021"/>
                </a:solidFill>
              </a:rPr>
              <a:t>clobbers</a:t>
            </a:r>
            <a:r>
              <a:rPr lang="en-US" altLang="en-US" sz="2400" smtClean="0"/>
              <a:t>, threatens the causal link), we force C to occur outside the “protection interval”  by adding</a:t>
            </a:r>
          </a:p>
          <a:p>
            <a:pPr lvl="1"/>
            <a:r>
              <a:rPr lang="en-US" altLang="en-US" sz="2000" smtClean="0"/>
              <a:t> the constraint  C </a:t>
            </a:r>
            <a:r>
              <a:rPr lang="en-US" altLang="en-US" sz="2000" smtClean="0">
                <a:latin typeface="MT Extra" pitchFamily="18" charset="2"/>
              </a:rPr>
              <a:t>p </a:t>
            </a:r>
            <a:r>
              <a:rPr lang="en-US" altLang="en-US" sz="2000" smtClean="0"/>
              <a:t>A  (</a:t>
            </a:r>
            <a:r>
              <a:rPr lang="en-US" altLang="en-US" sz="2000" smtClean="0">
                <a:solidFill>
                  <a:srgbClr val="A50021"/>
                </a:solidFill>
              </a:rPr>
              <a:t>demoting </a:t>
            </a:r>
            <a:r>
              <a:rPr lang="en-US" altLang="en-US" sz="2000" smtClean="0"/>
              <a:t>C) or </a:t>
            </a:r>
          </a:p>
          <a:p>
            <a:pPr lvl="1"/>
            <a:r>
              <a:rPr lang="en-US" altLang="en-US" sz="2000" smtClean="0"/>
              <a:t> the constraint  B </a:t>
            </a:r>
            <a:r>
              <a:rPr lang="en-US" altLang="en-US" sz="2000" smtClean="0">
                <a:latin typeface="MT Extra" pitchFamily="18" charset="2"/>
              </a:rPr>
              <a:t>p </a:t>
            </a:r>
            <a:r>
              <a:rPr lang="en-US" altLang="en-US" sz="2000" smtClean="0"/>
              <a:t>C (</a:t>
            </a:r>
            <a:r>
              <a:rPr lang="en-US" altLang="en-US" sz="2000" smtClean="0">
                <a:solidFill>
                  <a:srgbClr val="A50021"/>
                </a:solidFill>
              </a:rPr>
              <a:t>promoting</a:t>
            </a:r>
            <a:r>
              <a:rPr lang="en-US" altLang="en-US" sz="2000" smtClean="0"/>
              <a:t> C)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95BF19-6863-4DC4-8C44-33138BD1A952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55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grpSp>
        <p:nvGrpSpPr>
          <p:cNvPr id="60421" name="Group 4"/>
          <p:cNvGrpSpPr>
            <a:grpSpLocks/>
          </p:cNvGrpSpPr>
          <p:nvPr/>
        </p:nvGrpSpPr>
        <p:grpSpPr bwMode="auto">
          <a:xfrm>
            <a:off x="6629400" y="3122613"/>
            <a:ext cx="685800" cy="382587"/>
            <a:chOff x="1524000" y="3124200"/>
            <a:chExt cx="685800" cy="382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524000" y="3505201"/>
              <a:ext cx="685800" cy="158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23" name="TextBox 6"/>
            <p:cNvSpPr txBox="1">
              <a:spLocks noChangeArrowheads="1"/>
            </p:cNvSpPr>
            <p:nvPr/>
          </p:nvSpPr>
          <p:spPr bwMode="auto">
            <a:xfrm>
              <a:off x="1676400" y="3124200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en-US" sz="1800" i="1" smtClean="0">
                  <a:solidFill>
                    <a:srgbClr val="000000"/>
                  </a:solidFill>
                  <a:cs typeface="Arial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0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Setting up the PoP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/>
              <a:t>Add dummy states </a:t>
            </a:r>
          </a:p>
          <a:p>
            <a:pPr lvl="1"/>
            <a:r>
              <a:rPr lang="en-US" altLang="en-US" sz="1800" smtClean="0"/>
              <a:t>Start</a:t>
            </a:r>
          </a:p>
          <a:p>
            <a:pPr lvl="2"/>
            <a:r>
              <a:rPr lang="en-US" altLang="en-US" sz="1600" smtClean="0"/>
              <a:t>Has no preconditions</a:t>
            </a:r>
          </a:p>
          <a:p>
            <a:pPr lvl="2"/>
            <a:r>
              <a:rPr lang="en-US" altLang="en-US" sz="1600" smtClean="0"/>
              <a:t>Its effects are the literals of the initial state</a:t>
            </a:r>
          </a:p>
          <a:p>
            <a:pPr lvl="1"/>
            <a:r>
              <a:rPr lang="en-US" altLang="en-US" sz="1800" smtClean="0"/>
              <a:t>Finish</a:t>
            </a:r>
          </a:p>
          <a:p>
            <a:pPr lvl="2"/>
            <a:r>
              <a:rPr lang="en-US" altLang="en-US" sz="1600" smtClean="0"/>
              <a:t>Its preconditions are the literals of the goal state</a:t>
            </a:r>
          </a:p>
          <a:p>
            <a:pPr lvl="2"/>
            <a:r>
              <a:rPr lang="en-US" altLang="en-US" sz="1600" smtClean="0"/>
              <a:t>Has no effects</a:t>
            </a:r>
          </a:p>
          <a:p>
            <a:r>
              <a:rPr lang="en-US" altLang="en-US" sz="2400" smtClean="0"/>
              <a:t>Initial Plan:</a:t>
            </a:r>
          </a:p>
          <a:p>
            <a:pPr lvl="1"/>
            <a:r>
              <a:rPr lang="en-US" altLang="en-US" sz="2000" smtClean="0"/>
              <a:t>Actions: {Start, Finish}</a:t>
            </a:r>
          </a:p>
          <a:p>
            <a:pPr lvl="1"/>
            <a:r>
              <a:rPr lang="en-US" altLang="en-US" sz="2000" smtClean="0"/>
              <a:t>Ordering constraints: {Start </a:t>
            </a:r>
            <a:r>
              <a:rPr lang="en-US" altLang="en-US" sz="2000" smtClean="0">
                <a:latin typeface="MT Extra" pitchFamily="18" charset="2"/>
              </a:rPr>
              <a:t>p </a:t>
            </a:r>
            <a:r>
              <a:rPr lang="en-US" altLang="en-US" sz="2000" smtClean="0"/>
              <a:t>Finish}</a:t>
            </a:r>
          </a:p>
          <a:p>
            <a:pPr lvl="1"/>
            <a:r>
              <a:rPr lang="en-US" altLang="en-US" sz="2000" smtClean="0"/>
              <a:t>Causal links: {}</a:t>
            </a:r>
          </a:p>
          <a:p>
            <a:pPr lvl="1"/>
            <a:r>
              <a:rPr lang="en-US" altLang="en-US" sz="2000" smtClean="0"/>
              <a:t>Open Preconditions: {LeftShoeOn,RightShoeOn}</a:t>
            </a:r>
          </a:p>
          <a:p>
            <a:pPr lvl="1"/>
            <a:endParaRPr lang="en-US" altLang="en-US" sz="2000" smtClean="0"/>
          </a:p>
          <a:p>
            <a:pPr lvl="1"/>
            <a:endParaRPr lang="en-US" altLang="en-US" sz="200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326270D-8402-47CC-99CA-EE1F18311E50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56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1143000"/>
            <a:ext cx="838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</a:rPr>
              <a:t>Start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0" y="2362200"/>
            <a:ext cx="838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</a:rPr>
              <a:t>Finish</a:t>
            </a:r>
          </a:p>
        </p:txBody>
      </p:sp>
      <p:sp>
        <p:nvSpPr>
          <p:cNvPr id="8" name="Rectangle 7"/>
          <p:cNvSpPr/>
          <p:nvPr/>
        </p:nvSpPr>
        <p:spPr>
          <a:xfrm>
            <a:off x="7010400" y="3657600"/>
            <a:ext cx="838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</a:rPr>
              <a:t>Start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10400" y="4572000"/>
            <a:ext cx="8382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</a:rPr>
              <a:t>Finish</a:t>
            </a:r>
          </a:p>
        </p:txBody>
      </p:sp>
      <p:sp>
        <p:nvSpPr>
          <p:cNvPr id="61449" name="TextBox 10"/>
          <p:cNvSpPr txBox="1">
            <a:spLocks noChangeArrowheads="1"/>
          </p:cNvSpPr>
          <p:nvPr/>
        </p:nvSpPr>
        <p:spPr bwMode="auto">
          <a:xfrm>
            <a:off x="6477000" y="4295775"/>
            <a:ext cx="2057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1200" smtClean="0">
                <a:solidFill>
                  <a:srgbClr val="000000"/>
                </a:solidFill>
                <a:cs typeface="Arial" charset="0"/>
              </a:rPr>
              <a:t>LeftShoeOn, RightShoeOn</a:t>
            </a:r>
          </a:p>
        </p:txBody>
      </p:sp>
      <p:sp>
        <p:nvSpPr>
          <p:cNvPr id="61450" name="TextBox 11"/>
          <p:cNvSpPr txBox="1">
            <a:spLocks noChangeArrowheads="1"/>
          </p:cNvSpPr>
          <p:nvPr/>
        </p:nvSpPr>
        <p:spPr bwMode="auto">
          <a:xfrm>
            <a:off x="6629400" y="2054225"/>
            <a:ext cx="2057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000000"/>
                </a:solidFill>
                <a:cs typeface="Arial" charset="0"/>
              </a:rPr>
              <a:t>Literal</a:t>
            </a:r>
            <a:r>
              <a:rPr lang="en-US" altLang="en-US" sz="1400" baseline="-25000" smtClean="0">
                <a:solidFill>
                  <a:srgbClr val="000000"/>
                </a:solidFill>
                <a:cs typeface="Arial" charset="0"/>
              </a:rPr>
              <a:t>1</a:t>
            </a:r>
            <a:r>
              <a:rPr lang="en-US" altLang="en-US" sz="1400" smtClean="0">
                <a:solidFill>
                  <a:srgbClr val="000000"/>
                </a:solidFill>
                <a:cs typeface="Arial" charset="0"/>
              </a:rPr>
              <a:t>, Literal</a:t>
            </a:r>
            <a:r>
              <a:rPr lang="en-US" altLang="en-US" sz="1400" baseline="-25000" smtClean="0">
                <a:solidFill>
                  <a:srgbClr val="000000"/>
                </a:solidFill>
                <a:cs typeface="Arial" charset="0"/>
              </a:rPr>
              <a:t>2</a:t>
            </a:r>
            <a:r>
              <a:rPr lang="en-US" altLang="en-US" sz="1400" smtClean="0">
                <a:solidFill>
                  <a:srgbClr val="000000"/>
                </a:solidFill>
                <a:cs typeface="Arial" charset="0"/>
              </a:rPr>
              <a:t>, …</a:t>
            </a:r>
          </a:p>
        </p:txBody>
      </p:sp>
      <p:sp>
        <p:nvSpPr>
          <p:cNvPr id="61451" name="TextBox 12"/>
          <p:cNvSpPr txBox="1">
            <a:spLocks noChangeArrowheads="1"/>
          </p:cNvSpPr>
          <p:nvPr/>
        </p:nvSpPr>
        <p:spPr bwMode="auto">
          <a:xfrm>
            <a:off x="6629400" y="13716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000000"/>
                </a:solidFill>
                <a:cs typeface="Arial" charset="0"/>
              </a:rPr>
              <a:t>Literal</a:t>
            </a:r>
            <a:r>
              <a:rPr lang="en-US" altLang="en-US" sz="1400" baseline="-25000" smtClean="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altLang="en-US" sz="1200" smtClean="0">
                <a:solidFill>
                  <a:srgbClr val="000000"/>
                </a:solidFill>
                <a:cs typeface="Arial" charset="0"/>
              </a:rPr>
              <a:t>, Literal</a:t>
            </a:r>
            <a:r>
              <a:rPr lang="en-US" altLang="en-US" sz="1200" baseline="-25000" smtClean="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altLang="en-US" sz="1200" smtClean="0">
                <a:solidFill>
                  <a:srgbClr val="000000"/>
                </a:solidFill>
                <a:cs typeface="Arial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8723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POP as a Search Problem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The successor function arbitrarily picks one open precondition </a:t>
            </a:r>
            <a:r>
              <a:rPr lang="en-US" altLang="en-US" sz="2400" i="1" smtClean="0"/>
              <a:t>p</a:t>
            </a:r>
            <a:r>
              <a:rPr lang="en-US" altLang="en-US" sz="2400" smtClean="0"/>
              <a:t> on an action B</a:t>
            </a:r>
          </a:p>
          <a:p>
            <a:r>
              <a:rPr lang="en-US" altLang="en-US" sz="2400" smtClean="0"/>
              <a:t>For every possible consistent action A that achieves </a:t>
            </a:r>
            <a:r>
              <a:rPr lang="en-US" altLang="en-US" sz="2400" i="1" smtClean="0"/>
              <a:t>p</a:t>
            </a:r>
          </a:p>
          <a:p>
            <a:pPr lvl="1"/>
            <a:r>
              <a:rPr lang="en-US" altLang="en-US" sz="2000" smtClean="0"/>
              <a:t>It generates a successor plan adding the causal link  A          B and the ordering constraint  A </a:t>
            </a:r>
            <a:r>
              <a:rPr lang="en-US" altLang="en-US" sz="2000" smtClean="0">
                <a:latin typeface="MT Extra" pitchFamily="18" charset="2"/>
              </a:rPr>
              <a:t>p </a:t>
            </a:r>
            <a:r>
              <a:rPr lang="en-US" altLang="en-US" sz="2000" smtClean="0"/>
              <a:t>B</a:t>
            </a:r>
          </a:p>
          <a:p>
            <a:pPr lvl="1"/>
            <a:r>
              <a:rPr lang="en-US" altLang="en-US" sz="2000" smtClean="0"/>
              <a:t>If A was not in the plan, it adds  Start </a:t>
            </a:r>
            <a:r>
              <a:rPr lang="en-US" altLang="en-US" sz="2000" smtClean="0">
                <a:latin typeface="MT Extra" pitchFamily="18" charset="2"/>
              </a:rPr>
              <a:t>p </a:t>
            </a:r>
            <a:r>
              <a:rPr lang="en-US" altLang="en-US" sz="2000" smtClean="0"/>
              <a:t>A and  A </a:t>
            </a:r>
            <a:r>
              <a:rPr lang="en-US" altLang="en-US" sz="2000" smtClean="0">
                <a:latin typeface="MT Extra" pitchFamily="18" charset="2"/>
              </a:rPr>
              <a:t>p </a:t>
            </a:r>
            <a:r>
              <a:rPr lang="en-US" altLang="en-US" sz="2000" smtClean="0"/>
              <a:t>Finish</a:t>
            </a:r>
          </a:p>
          <a:p>
            <a:pPr lvl="1"/>
            <a:r>
              <a:rPr lang="en-US" altLang="en-US" sz="2000" smtClean="0"/>
              <a:t>It resolves all conflicts between </a:t>
            </a:r>
          </a:p>
          <a:p>
            <a:pPr lvl="2"/>
            <a:r>
              <a:rPr lang="en-US" altLang="en-US" sz="1800" smtClean="0"/>
              <a:t>the new causal link and all existing actions </a:t>
            </a:r>
          </a:p>
          <a:p>
            <a:pPr lvl="2"/>
            <a:r>
              <a:rPr lang="en-US" altLang="en-US" sz="1800" smtClean="0"/>
              <a:t>between A and all existing causal links</a:t>
            </a:r>
          </a:p>
          <a:p>
            <a:pPr lvl="1"/>
            <a:r>
              <a:rPr lang="en-US" altLang="en-US" sz="2000" smtClean="0"/>
              <a:t>Then it adds the successor states for  combination of resolved conflicts</a:t>
            </a:r>
          </a:p>
          <a:p>
            <a:r>
              <a:rPr lang="en-US" altLang="en-US" sz="2400" smtClean="0"/>
              <a:t>It repeats until no open precondition exists</a:t>
            </a:r>
          </a:p>
          <a:p>
            <a:pPr lvl="1"/>
            <a:endParaRPr lang="en-US" altLang="en-US" sz="2400" i="1" smtClean="0"/>
          </a:p>
          <a:p>
            <a:pPr lvl="1"/>
            <a:endParaRPr lang="en-US" altLang="en-US" sz="240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47AED7-A182-4AD0-9A55-80EB71A93463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57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grpSp>
        <p:nvGrpSpPr>
          <p:cNvPr id="62469" name="Group 4"/>
          <p:cNvGrpSpPr>
            <a:grpSpLocks/>
          </p:cNvGrpSpPr>
          <p:nvPr/>
        </p:nvGrpSpPr>
        <p:grpSpPr bwMode="auto">
          <a:xfrm>
            <a:off x="7391400" y="2286000"/>
            <a:ext cx="685800" cy="382588"/>
            <a:chOff x="1524000" y="3124200"/>
            <a:chExt cx="685800" cy="38258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524000" y="3505200"/>
              <a:ext cx="685800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71" name="TextBox 6"/>
            <p:cNvSpPr txBox="1">
              <a:spLocks noChangeArrowheads="1"/>
            </p:cNvSpPr>
            <p:nvPr/>
          </p:nvSpPr>
          <p:spPr bwMode="auto">
            <a:xfrm>
              <a:off x="1676400" y="3124200"/>
              <a:ext cx="5334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en-US" sz="1800" i="1" smtClean="0">
                  <a:solidFill>
                    <a:srgbClr val="000000"/>
                  </a:solidFill>
                  <a:cs typeface="Arial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2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685800"/>
          </a:xfrm>
          <a:ln/>
        </p:spPr>
        <p:txBody>
          <a:bodyPr rIns="132080"/>
          <a:lstStyle/>
          <a:p>
            <a:r>
              <a:rPr lang="en-US" dirty="0"/>
              <a:t>Process summary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525962"/>
          </a:xfrm>
          <a:ln/>
        </p:spPr>
        <p:txBody>
          <a:bodyPr rIns="132080"/>
          <a:lstStyle/>
          <a:p>
            <a:pPr>
              <a:spcBef>
                <a:spcPct val="0"/>
              </a:spcBef>
            </a:pPr>
            <a:r>
              <a:rPr lang="en-US" sz="3100" dirty="0"/>
              <a:t>Operators on partial plans</a:t>
            </a:r>
          </a:p>
          <a:p>
            <a:pPr marL="782638" lvl="1">
              <a:spcBef>
                <a:spcPts val="675"/>
              </a:spcBef>
            </a:pPr>
            <a:r>
              <a:rPr lang="en-US" sz="2700" dirty="0"/>
              <a:t>Add link from existing plan to open precondition.</a:t>
            </a:r>
          </a:p>
          <a:p>
            <a:pPr marL="782638" lvl="1">
              <a:spcBef>
                <a:spcPts val="675"/>
              </a:spcBef>
            </a:pPr>
            <a:r>
              <a:rPr lang="en-US" sz="2700" dirty="0"/>
              <a:t>Add a step to fulfill an open condition.</a:t>
            </a:r>
          </a:p>
          <a:p>
            <a:pPr marL="782638" lvl="1">
              <a:spcBef>
                <a:spcPts val="675"/>
              </a:spcBef>
            </a:pPr>
            <a:r>
              <a:rPr lang="en-US" sz="2700" dirty="0"/>
              <a:t>Order one step w.r.t another to remove possible conflicts</a:t>
            </a:r>
          </a:p>
          <a:p>
            <a:pPr>
              <a:spcBef>
                <a:spcPts val="775"/>
              </a:spcBef>
            </a:pPr>
            <a:r>
              <a:rPr lang="en-US" sz="3100" dirty="0"/>
              <a:t>Gradually move from incomplete/vague plans to complete/correct plans</a:t>
            </a:r>
          </a:p>
          <a:p>
            <a:pPr>
              <a:spcBef>
                <a:spcPts val="775"/>
              </a:spcBef>
            </a:pPr>
            <a:r>
              <a:rPr lang="en-US" sz="3100" dirty="0"/>
              <a:t>Backtrack if an open condition is unachievable or if a conflict is irresolvable.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25E82B0-CEE0-4591-9A70-AE8020214108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1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Example: Flat tire problem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244600"/>
            <a:ext cx="7772400" cy="5257800"/>
          </a:xfrm>
          <a:ln/>
        </p:spPr>
        <p:txBody>
          <a:bodyPr rIns="132080"/>
          <a:lstStyle/>
          <a:p>
            <a:pPr marL="0" indent="0">
              <a:spcBef>
                <a:spcPct val="0"/>
              </a:spcBef>
              <a:buFont typeface="Times" charset="0"/>
              <a:buNone/>
            </a:pPr>
            <a:r>
              <a:rPr lang="en-US" sz="1800" dirty="0" err="1">
                <a:ea typeface="Symbol" pitchFamily="18" charset="2"/>
                <a:cs typeface="Symbol" pitchFamily="18" charset="2"/>
              </a:rPr>
              <a:t>Init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(At(Flat, Axle) ∧ At(</a:t>
            </a:r>
            <a:r>
              <a:rPr lang="en-US" sz="1800" dirty="0" err="1">
                <a:ea typeface="Symbol" pitchFamily="18" charset="2"/>
                <a:cs typeface="Symbol" pitchFamily="18" charset="2"/>
              </a:rPr>
              <a:t>Spare,trunk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))</a:t>
            </a:r>
            <a:endParaRPr lang="en-US" sz="1800" dirty="0"/>
          </a:p>
          <a:p>
            <a:pPr marL="0" indent="0">
              <a:spcBef>
                <a:spcPts val="438"/>
              </a:spcBef>
              <a:buFont typeface="Times" charset="0"/>
              <a:buNone/>
            </a:pPr>
            <a:r>
              <a:rPr lang="en-US" sz="1800" dirty="0"/>
              <a:t>Goal(At(</a:t>
            </a:r>
            <a:r>
              <a:rPr lang="en-US" sz="1800" dirty="0" err="1"/>
              <a:t>Spare,Axle</a:t>
            </a:r>
            <a:r>
              <a:rPr lang="en-US" sz="1800" dirty="0"/>
              <a:t>))</a:t>
            </a:r>
          </a:p>
          <a:p>
            <a:pPr marL="0" indent="0">
              <a:spcBef>
                <a:spcPts val="438"/>
              </a:spcBef>
              <a:buFont typeface="Times" charset="0"/>
              <a:buNone/>
            </a:pPr>
            <a:r>
              <a:rPr lang="en-US" sz="1800" dirty="0"/>
              <a:t>Action(Remove(</a:t>
            </a:r>
            <a:r>
              <a:rPr lang="en-US" sz="1800" dirty="0" err="1"/>
              <a:t>Spare,Trunk</a:t>
            </a:r>
            <a:r>
              <a:rPr lang="en-US" sz="1800" dirty="0"/>
              <a:t>)</a:t>
            </a:r>
          </a:p>
          <a:p>
            <a:pPr marL="0" indent="0">
              <a:spcBef>
                <a:spcPts val="438"/>
              </a:spcBef>
              <a:buFont typeface="Times" charset="0"/>
              <a:buNone/>
            </a:pPr>
            <a:r>
              <a:rPr lang="en-US" sz="1800" dirty="0"/>
              <a:t>	PRECOND: At(</a:t>
            </a:r>
            <a:r>
              <a:rPr lang="en-US" sz="1800" dirty="0" err="1"/>
              <a:t>Spare,Trunk</a:t>
            </a:r>
            <a:r>
              <a:rPr lang="en-US" sz="1800" dirty="0"/>
              <a:t>)	</a:t>
            </a:r>
          </a:p>
          <a:p>
            <a:pPr marL="0" indent="0">
              <a:spcBef>
                <a:spcPts val="438"/>
              </a:spcBef>
              <a:buFont typeface="Times" charset="0"/>
              <a:buNone/>
            </a:pPr>
            <a:r>
              <a:rPr lang="en-US" sz="1800" dirty="0"/>
              <a:t>	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EFFECT: ¬At(</a:t>
            </a:r>
            <a:r>
              <a:rPr lang="en-US" sz="1800" dirty="0" err="1">
                <a:ea typeface="Symbol" pitchFamily="18" charset="2"/>
                <a:cs typeface="Symbol" pitchFamily="18" charset="2"/>
              </a:rPr>
              <a:t>Spare,Trunk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) ∧ At(</a:t>
            </a:r>
            <a:r>
              <a:rPr lang="en-US" sz="1800" dirty="0" err="1">
                <a:ea typeface="Symbol" pitchFamily="18" charset="2"/>
                <a:cs typeface="Symbol" pitchFamily="18" charset="2"/>
              </a:rPr>
              <a:t>Spare,Ground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)) </a:t>
            </a:r>
            <a:endParaRPr lang="en-US" sz="1800" dirty="0"/>
          </a:p>
          <a:p>
            <a:pPr marL="0" indent="0">
              <a:spcBef>
                <a:spcPts val="438"/>
              </a:spcBef>
              <a:buFont typeface="Times" charset="0"/>
              <a:buNone/>
            </a:pPr>
            <a:r>
              <a:rPr lang="en-US" sz="1800" dirty="0"/>
              <a:t>Action(Remove(</a:t>
            </a:r>
            <a:r>
              <a:rPr lang="en-US" sz="1800" dirty="0" err="1"/>
              <a:t>Flat,Axle</a:t>
            </a:r>
            <a:r>
              <a:rPr lang="en-US" sz="1800" dirty="0"/>
              <a:t>)</a:t>
            </a:r>
          </a:p>
          <a:p>
            <a:pPr marL="0" indent="0">
              <a:spcBef>
                <a:spcPts val="438"/>
              </a:spcBef>
              <a:buFont typeface="Times" charset="0"/>
              <a:buNone/>
            </a:pPr>
            <a:r>
              <a:rPr lang="en-US" sz="1800" dirty="0"/>
              <a:t>	PRECOND: At(</a:t>
            </a:r>
            <a:r>
              <a:rPr lang="en-US" sz="1800" dirty="0" err="1"/>
              <a:t>Flat,Axle</a:t>
            </a:r>
            <a:r>
              <a:rPr lang="en-US" sz="1800" dirty="0"/>
              <a:t>)	</a:t>
            </a:r>
          </a:p>
          <a:p>
            <a:pPr marL="0" indent="0">
              <a:spcBef>
                <a:spcPts val="438"/>
              </a:spcBef>
              <a:buFont typeface="Times" charset="0"/>
              <a:buNone/>
            </a:pPr>
            <a:r>
              <a:rPr lang="en-US" sz="1800" dirty="0"/>
              <a:t>	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EFFECT: ¬At(</a:t>
            </a:r>
            <a:r>
              <a:rPr lang="en-US" sz="1800" dirty="0" err="1">
                <a:ea typeface="Symbol" pitchFamily="18" charset="2"/>
                <a:cs typeface="Symbol" pitchFamily="18" charset="2"/>
              </a:rPr>
              <a:t>Flat,Axle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) ∧ At(</a:t>
            </a:r>
            <a:r>
              <a:rPr lang="en-US" sz="1800" dirty="0" err="1">
                <a:ea typeface="Symbol" pitchFamily="18" charset="2"/>
                <a:cs typeface="Symbol" pitchFamily="18" charset="2"/>
              </a:rPr>
              <a:t>Flat,Ground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)) </a:t>
            </a:r>
            <a:endParaRPr lang="en-US" sz="1800" dirty="0"/>
          </a:p>
          <a:p>
            <a:pPr marL="0" indent="0">
              <a:spcBef>
                <a:spcPts val="438"/>
              </a:spcBef>
              <a:buFont typeface="Times" charset="0"/>
              <a:buNone/>
            </a:pPr>
            <a:r>
              <a:rPr lang="en-US" sz="1800" dirty="0"/>
              <a:t>Action(</a:t>
            </a:r>
            <a:r>
              <a:rPr lang="en-US" sz="1800" dirty="0" err="1"/>
              <a:t>PutOn</a:t>
            </a:r>
            <a:r>
              <a:rPr lang="en-US" sz="1800" dirty="0"/>
              <a:t>(</a:t>
            </a:r>
            <a:r>
              <a:rPr lang="en-US" sz="1800" dirty="0" err="1"/>
              <a:t>Spare,Axle</a:t>
            </a:r>
            <a:r>
              <a:rPr lang="en-US" sz="1800" dirty="0"/>
              <a:t>)</a:t>
            </a:r>
          </a:p>
          <a:p>
            <a:pPr marL="0" indent="0">
              <a:spcBef>
                <a:spcPts val="438"/>
              </a:spcBef>
              <a:buFont typeface="Times" charset="0"/>
              <a:buNone/>
            </a:pPr>
            <a:r>
              <a:rPr lang="en-US" sz="1800" dirty="0"/>
              <a:t>	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PRECOND: At(</a:t>
            </a:r>
            <a:r>
              <a:rPr lang="en-US" sz="1800" dirty="0" err="1">
                <a:ea typeface="Symbol" pitchFamily="18" charset="2"/>
                <a:cs typeface="Symbol" pitchFamily="18" charset="2"/>
              </a:rPr>
              <a:t>Spare,Groundp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) ∧¬At(</a:t>
            </a:r>
            <a:r>
              <a:rPr lang="en-US" sz="1800" dirty="0" err="1">
                <a:ea typeface="Symbol" pitchFamily="18" charset="2"/>
                <a:cs typeface="Symbol" pitchFamily="18" charset="2"/>
              </a:rPr>
              <a:t>Flat,Axle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)</a:t>
            </a:r>
            <a:endParaRPr lang="en-US" sz="1800" dirty="0"/>
          </a:p>
          <a:p>
            <a:pPr marL="0" indent="0">
              <a:spcBef>
                <a:spcPts val="438"/>
              </a:spcBef>
              <a:buFont typeface="Times" charset="0"/>
              <a:buNone/>
            </a:pPr>
            <a:r>
              <a:rPr lang="en-US" sz="1800" dirty="0"/>
              <a:t>	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EFFECT: At(</a:t>
            </a:r>
            <a:r>
              <a:rPr lang="en-US" sz="1800" dirty="0" err="1">
                <a:ea typeface="Symbol" pitchFamily="18" charset="2"/>
                <a:cs typeface="Symbol" pitchFamily="18" charset="2"/>
              </a:rPr>
              <a:t>Spare,Axle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) ∧ ¬</a:t>
            </a:r>
            <a:r>
              <a:rPr lang="en-US" sz="1800" dirty="0" err="1">
                <a:ea typeface="Symbol" pitchFamily="18" charset="2"/>
                <a:cs typeface="Symbol" pitchFamily="18" charset="2"/>
              </a:rPr>
              <a:t>Ar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(</a:t>
            </a:r>
            <a:r>
              <a:rPr lang="en-US" sz="1800" dirty="0" err="1">
                <a:ea typeface="Symbol" pitchFamily="18" charset="2"/>
                <a:cs typeface="Symbol" pitchFamily="18" charset="2"/>
              </a:rPr>
              <a:t>Spare,Ground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))</a:t>
            </a:r>
            <a:endParaRPr lang="en-US" sz="1800" dirty="0"/>
          </a:p>
          <a:p>
            <a:pPr marL="0" indent="0">
              <a:spcBef>
                <a:spcPts val="438"/>
              </a:spcBef>
              <a:buFont typeface="Times" charset="0"/>
              <a:buNone/>
            </a:pPr>
            <a:r>
              <a:rPr lang="en-US" sz="1800" dirty="0"/>
              <a:t>Action(</a:t>
            </a:r>
            <a:r>
              <a:rPr lang="en-US" sz="1800" dirty="0" err="1"/>
              <a:t>LeaveOvernight</a:t>
            </a:r>
            <a:endParaRPr lang="en-US" sz="1800" dirty="0"/>
          </a:p>
          <a:p>
            <a:pPr marL="0" indent="0">
              <a:spcBef>
                <a:spcPts val="438"/>
              </a:spcBef>
              <a:buFont typeface="Times" charset="0"/>
              <a:buNone/>
            </a:pPr>
            <a:r>
              <a:rPr lang="en-US" sz="1800" dirty="0"/>
              <a:t>	PRECOND:</a:t>
            </a:r>
          </a:p>
          <a:p>
            <a:pPr marL="0" indent="0">
              <a:spcBef>
                <a:spcPts val="438"/>
              </a:spcBef>
              <a:buFont typeface="Times" charset="0"/>
              <a:buNone/>
            </a:pPr>
            <a:r>
              <a:rPr lang="en-US" sz="1800" dirty="0"/>
              <a:t>	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EFFECT: ¬ At(</a:t>
            </a:r>
            <a:r>
              <a:rPr lang="en-US" sz="1800" dirty="0" err="1">
                <a:ea typeface="Symbol" pitchFamily="18" charset="2"/>
                <a:cs typeface="Symbol" pitchFamily="18" charset="2"/>
              </a:rPr>
              <a:t>Spare,Ground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) ∧ ¬ At(</a:t>
            </a:r>
            <a:r>
              <a:rPr lang="en-US" sz="1800" dirty="0" err="1">
                <a:ea typeface="Symbol" pitchFamily="18" charset="2"/>
                <a:cs typeface="Symbol" pitchFamily="18" charset="2"/>
              </a:rPr>
              <a:t>Spare,Axle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) ∧ ¬ At(</a:t>
            </a:r>
            <a:r>
              <a:rPr lang="en-US" sz="1800" dirty="0" err="1">
                <a:ea typeface="Symbol" pitchFamily="18" charset="2"/>
                <a:cs typeface="Symbol" pitchFamily="18" charset="2"/>
              </a:rPr>
              <a:t>Spare,trunk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) ∧ ¬ At(</a:t>
            </a:r>
            <a:r>
              <a:rPr lang="en-US" sz="1800" dirty="0" err="1">
                <a:ea typeface="Symbol" pitchFamily="18" charset="2"/>
                <a:cs typeface="Symbol" pitchFamily="18" charset="2"/>
              </a:rPr>
              <a:t>Flat,Ground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) ∧ ¬ At(</a:t>
            </a:r>
            <a:r>
              <a:rPr lang="en-US" sz="1800" dirty="0" err="1">
                <a:ea typeface="Symbol" pitchFamily="18" charset="2"/>
                <a:cs typeface="Symbol" pitchFamily="18" charset="2"/>
              </a:rPr>
              <a:t>Flat,Axle</a:t>
            </a:r>
            <a:r>
              <a:rPr lang="en-US" sz="1800" dirty="0">
                <a:ea typeface="Symbol" pitchFamily="18" charset="2"/>
                <a:cs typeface="Symbol" pitchFamily="18" charset="2"/>
              </a:rPr>
              <a:t>) )</a:t>
            </a:r>
            <a:endParaRPr lang="en-US" sz="1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A18EC7E9-E3ED-4916-A887-0E35D4626A4A}" type="slidenum">
              <a:rPr lang="en-US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4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Goal of Planning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r>
              <a:rPr lang="en-US"/>
              <a:t>Choose actions to achieve a certain goal</a:t>
            </a:r>
          </a:p>
          <a:p>
            <a:r>
              <a:rPr lang="en-US"/>
              <a:t>But isn’t it exactly the same goal as for problem solving?</a:t>
            </a:r>
          </a:p>
          <a:p>
            <a:r>
              <a:rPr lang="en-US"/>
              <a:t>Some difficulties with problem solving:</a:t>
            </a:r>
          </a:p>
          <a:p>
            <a:pPr marL="782638" lvl="1"/>
            <a:r>
              <a:rPr lang="en-US"/>
              <a:t>The successor function is a black box: it must be “applied” to a state to know which actions are possible in that state and what are the effects of each one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11EC-425C-4B77-B065-B2D0C82796E5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8229600" cy="4906962"/>
          </a:xfrm>
        </p:spPr>
        <p:txBody>
          <a:bodyPr/>
          <a:lstStyle/>
          <a:p>
            <a:r>
              <a:rPr lang="en-US" altLang="en-US" sz="2800" dirty="0" smtClean="0"/>
              <a:t>See problem description in Fig 11.7 page 391</a:t>
            </a:r>
          </a:p>
          <a:p>
            <a:endParaRPr lang="en-US" altLang="en-US" sz="28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Only one open precondition</a:t>
            </a:r>
          </a:p>
          <a:p>
            <a:r>
              <a:rPr lang="en-US" altLang="en-US" sz="2000" dirty="0" smtClean="0"/>
              <a:t>Only 1 applicable action</a:t>
            </a:r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pPr>
              <a:buFontTx/>
              <a:buNone/>
            </a:pPr>
            <a:endParaRPr lang="en-US" altLang="en-US" sz="2800" dirty="0" smtClean="0"/>
          </a:p>
        </p:txBody>
      </p:sp>
      <p:sp>
        <p:nvSpPr>
          <p:cNvPr id="63491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/>
          <a:lstStyle/>
          <a:p>
            <a:r>
              <a:rPr lang="en-US" altLang="en-US" sz="3600" dirty="0" smtClean="0"/>
              <a:t>Example of POP: Flat tire problem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652E745-D5B8-49C3-B909-FD4C70A035A3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60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7850" y="2209800"/>
            <a:ext cx="1257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</a:rPr>
              <a:t>Start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7850" y="5410200"/>
            <a:ext cx="14097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</a:rPr>
              <a:t>Finish</a:t>
            </a:r>
          </a:p>
        </p:txBody>
      </p:sp>
      <p:sp>
        <p:nvSpPr>
          <p:cNvPr id="63495" name="TextBox 6"/>
          <p:cNvSpPr txBox="1">
            <a:spLocks noChangeArrowheads="1"/>
          </p:cNvSpPr>
          <p:nvPr/>
        </p:nvSpPr>
        <p:spPr bwMode="auto">
          <a:xfrm>
            <a:off x="4648200" y="2601913"/>
            <a:ext cx="3276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At(Spare,Trunk), At(Flat,Axle)</a:t>
            </a:r>
          </a:p>
        </p:txBody>
      </p:sp>
      <p:sp>
        <p:nvSpPr>
          <p:cNvPr id="63496" name="TextBox 7"/>
          <p:cNvSpPr txBox="1">
            <a:spLocks noChangeArrowheads="1"/>
          </p:cNvSpPr>
          <p:nvPr/>
        </p:nvSpPr>
        <p:spPr bwMode="auto">
          <a:xfrm>
            <a:off x="5486400" y="5040313"/>
            <a:ext cx="175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At(Spare,Axle)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5800" y="4191000"/>
            <a:ext cx="226695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 err="1">
                <a:solidFill>
                  <a:srgbClr val="000000"/>
                </a:solidFill>
              </a:rPr>
              <a:t>PutOn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 err="1">
                <a:solidFill>
                  <a:srgbClr val="000000"/>
                </a:solidFill>
              </a:rPr>
              <a:t>Spare,Axle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733800" y="3821113"/>
            <a:ext cx="3657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At(Spare,Ground), </a:t>
            </a:r>
            <a:r>
              <a:rPr lang="en-US" altLang="en-US" sz="1800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At(Flat,Axle)</a:t>
            </a:r>
            <a:endParaRPr lang="en-US" altLang="en-US" sz="1800" smtClean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5" name="Straight Arrow Connector 14"/>
          <p:cNvCxnSpPr>
            <a:stCxn id="11" idx="2"/>
            <a:endCxn id="63496" idx="2"/>
          </p:cNvCxnSpPr>
          <p:nvPr/>
        </p:nvCxnSpPr>
        <p:spPr>
          <a:xfrm rot="16200000" flipH="1">
            <a:off x="5576888" y="4624387"/>
            <a:ext cx="838200" cy="7334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4714875"/>
            <a:ext cx="5638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Pick up At(Spare,Ground)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Choose only applicable action Remove(Spare,Trunk)</a:t>
            </a:r>
          </a:p>
        </p:txBody>
      </p:sp>
    </p:spTree>
    <p:extLst>
      <p:ext uri="{BB962C8B-B14F-4D97-AF65-F5344CB8AC3E}">
        <p14:creationId xmlns:p14="http://schemas.microsoft.com/office/powerpoint/2010/main" val="193085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9EC933-EE78-47E1-B5FF-1A05F8639B9C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61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graphicFrame>
        <p:nvGraphicFramePr>
          <p:cNvPr id="614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095375" y="1484313"/>
          <a:ext cx="74390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Acrobat Document" r:id="rId3" imgW="6050880" imgH="774000" progId="AcroExch.Document.11">
                  <p:embed/>
                </p:oleObj>
              </mc:Choice>
              <mc:Fallback>
                <p:oleObj name="Acrobat Document" r:id="rId3" imgW="6050880" imgH="774000" progId="AcroExch.Document.11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484313"/>
                        <a:ext cx="7439025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2362200"/>
            <a:ext cx="7848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Pick up </a:t>
            </a:r>
            <a:r>
              <a:rPr lang="en-US" altLang="en-US" sz="1800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</a:t>
            </a:r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At(Flat,Axle)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There are 2 applicable actions: LeaveOvernight and Remove(Flat,Axle)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Choose LeaveOvernight</a:t>
            </a:r>
          </a:p>
        </p:txBody>
      </p:sp>
      <p:graphicFrame>
        <p:nvGraphicFramePr>
          <p:cNvPr id="60419" name="Content Placeholder 4"/>
          <p:cNvGraphicFramePr>
            <a:graphicFrameLocks noChangeAspect="1"/>
          </p:cNvGraphicFramePr>
          <p:nvPr/>
        </p:nvGraphicFramePr>
        <p:xfrm>
          <a:off x="685800" y="3429000"/>
          <a:ext cx="6096000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Acrobat Document" r:id="rId5" imgW="6050880" imgH="1649520" progId="AcroExch.Document.11">
                  <p:embed/>
                </p:oleObj>
              </mc:Choice>
              <mc:Fallback>
                <p:oleObj name="Acrobat Document" r:id="rId5" imgW="6050880" imgH="1649520" progId="AcroExch.Document.11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6096000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4648200" y="1447800"/>
            <a:ext cx="457200" cy="30480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05400" y="1057275"/>
            <a:ext cx="3581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Add causal link between Remove(Spare,Trunk) and PutOn(Spare,Axle)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00600" y="2971800"/>
            <a:ext cx="419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LeaveOvernight has effect </a:t>
            </a:r>
            <a:r>
              <a:rPr lang="en-US" altLang="en-US" sz="1800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</a:t>
            </a:r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At(Spare,Ground), which conflicts with the causal link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76800" y="4267200"/>
            <a:ext cx="365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We remove the conflict by forcing LeaveOvernight to occur before Remove(Spare,Trunk)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1333500" y="4229100"/>
            <a:ext cx="1371600" cy="38100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04800" y="5029200"/>
            <a:ext cx="845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Conflicts with effects of Remove(Spare,Trunk)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The only way to resolve the conflict is to undo LeaveOvernightuse the action Remove(Flat,Axle)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1752600" y="4191000"/>
            <a:ext cx="914400" cy="15240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85800"/>
          </a:xfrm>
        </p:spPr>
        <p:txBody>
          <a:bodyPr/>
          <a:lstStyle/>
          <a:p>
            <a:r>
              <a:rPr lang="en-US" altLang="en-US" sz="3600" dirty="0" smtClean="0"/>
              <a:t>Example of POP: Flat tire problem</a:t>
            </a:r>
          </a:p>
        </p:txBody>
      </p:sp>
    </p:spTree>
    <p:extLst>
      <p:ext uri="{BB962C8B-B14F-4D97-AF65-F5344CB8AC3E}">
        <p14:creationId xmlns:p14="http://schemas.microsoft.com/office/powerpoint/2010/main" val="117985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4" grpId="0"/>
      <p:bldP spid="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9A917F4-B4F9-4250-86C1-F68B7ACAF0A8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62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3352800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This time, we choose Remove(Flat,Axle)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Pick up At(Spare,Trunk) and choose Start to achieve it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Pick up At(Flat,Axle) and choose Start to achieve it.</a:t>
            </a:r>
          </a:p>
          <a:p>
            <a:pPr eaLnBrk="1" hangingPunct="1">
              <a:buClr>
                <a:srgbClr val="3A65BC"/>
              </a:buClr>
              <a:buFont typeface="Arial" charset="0"/>
              <a:buChar char="•"/>
            </a:pPr>
            <a:r>
              <a:rPr lang="en-US" altLang="en-US" sz="1800" smtClean="0">
                <a:solidFill>
                  <a:srgbClr val="000000"/>
                </a:solidFill>
                <a:cs typeface="Arial" charset="0"/>
              </a:rPr>
              <a:t>We now have a complete consistent partially ordered plan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676400" y="1524000"/>
          <a:ext cx="63246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Acrobat Document" r:id="rId3" imgW="6050880" imgH="1205280" progId="AcroExch.Document.11">
                  <p:embed/>
                </p:oleObj>
              </mc:Choice>
              <mc:Fallback>
                <p:oleObj name="Acrobat Document" r:id="rId3" imgW="6050880" imgH="1205280" progId="AcroExch.Document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324600" cy="12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85800"/>
          </a:xfrm>
        </p:spPr>
        <p:txBody>
          <a:bodyPr/>
          <a:lstStyle/>
          <a:p>
            <a:r>
              <a:rPr lang="en-US" altLang="en-US" sz="3600" dirty="0" smtClean="0"/>
              <a:t>Example of POP: Flat tire problem</a:t>
            </a:r>
          </a:p>
        </p:txBody>
      </p:sp>
    </p:spTree>
    <p:extLst>
      <p:ext uri="{BB962C8B-B14F-4D97-AF65-F5344CB8AC3E}">
        <p14:creationId xmlns:p14="http://schemas.microsoft.com/office/powerpoint/2010/main" val="7131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POP Algorithm (1)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Backtrack when fails to resolve a threat or find an operator</a:t>
            </a:r>
          </a:p>
          <a:p>
            <a:r>
              <a:rPr lang="en-US" altLang="en-US" sz="2400" smtClean="0"/>
              <a:t>Causal links </a:t>
            </a:r>
          </a:p>
          <a:p>
            <a:pPr lvl="1"/>
            <a:r>
              <a:rPr lang="en-US" altLang="en-US" sz="2000" smtClean="0"/>
              <a:t>Recognize when to abandon a doomed plan without wasting time expanding irrelevant part of the plan</a:t>
            </a:r>
          </a:p>
          <a:p>
            <a:pPr lvl="1"/>
            <a:r>
              <a:rPr lang="en-US" altLang="en-US" sz="2000" smtClean="0"/>
              <a:t>allow early pruning of inconsistent combination of actions</a:t>
            </a:r>
            <a:endParaRPr lang="en-US" altLang="en-US" smtClean="0"/>
          </a:p>
          <a:p>
            <a:r>
              <a:rPr lang="en-US" altLang="en-US" sz="2400" smtClean="0"/>
              <a:t>When actions include variables, we need to find appropriate substitutions</a:t>
            </a:r>
          </a:p>
          <a:p>
            <a:pPr lvl="1"/>
            <a:r>
              <a:rPr lang="en-US" altLang="en-US" sz="2000" smtClean="0"/>
              <a:t>Typically we try to delay commitments to instantiating a variable until we have no other choice (least commitment) </a:t>
            </a:r>
          </a:p>
          <a:p>
            <a:r>
              <a:rPr lang="en-US" altLang="en-US" sz="2400" smtClean="0"/>
              <a:t>POP is sound, complete, and systematic (no repetition)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D02E54-AB56-49A7-B679-207C79BB0FD5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63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POP Algorithm (2)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Decomposes the problem (advantage) </a:t>
            </a:r>
          </a:p>
          <a:p>
            <a:r>
              <a:rPr lang="en-US" altLang="en-US" sz="2400" smtClean="0"/>
              <a:t>But does not represent states explicitly: it is hard to design heuristic to estimate distance from goal</a:t>
            </a:r>
          </a:p>
          <a:p>
            <a:pPr lvl="1"/>
            <a:r>
              <a:rPr lang="en-US" altLang="en-US" sz="2000" smtClean="0"/>
              <a:t>Example: Number of open preconditions – those that match the effects of the start node.  Not perfect (same problems as before)</a:t>
            </a:r>
          </a:p>
          <a:p>
            <a:r>
              <a:rPr lang="en-US" altLang="en-US" sz="2400" smtClean="0"/>
              <a:t>A heuristic can be used to choose which plan to refine (which precondition to pick-up): </a:t>
            </a:r>
          </a:p>
          <a:p>
            <a:pPr lvl="1"/>
            <a:r>
              <a:rPr lang="en-US" altLang="en-US" sz="2000" smtClean="0"/>
              <a:t>Choose the most-constrained precondition, the one satisfied by the least number of actions.  Like in CSPs! </a:t>
            </a:r>
          </a:p>
          <a:p>
            <a:pPr lvl="1"/>
            <a:r>
              <a:rPr lang="en-US" altLang="en-US" sz="2000" smtClean="0"/>
              <a:t>When no action satisfies a precondition, backtrack!</a:t>
            </a:r>
          </a:p>
          <a:p>
            <a:pPr lvl="1"/>
            <a:r>
              <a:rPr lang="en-US" altLang="en-US" sz="2000" smtClean="0"/>
              <a:t>When only one action satisfies a precondition, pick up the precondiction. </a:t>
            </a:r>
          </a:p>
          <a:p>
            <a:endParaRPr lang="en-US" altLang="en-US" sz="2800" smtClean="0"/>
          </a:p>
          <a:p>
            <a:endParaRPr lang="en-US" altLang="en-US" sz="360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228CA6-E2D5-4475-98E3-51E427C5D4E1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64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POP – Block Example</a:t>
            </a:r>
            <a:endParaRPr lang="en-US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5528" name="Text Box 8"/>
          <p:cNvSpPr txBox="1">
            <a:spLocks noChangeArrowheads="1"/>
          </p:cNvSpPr>
          <p:nvPr/>
        </p:nvSpPr>
        <p:spPr bwMode="auto">
          <a:xfrm>
            <a:off x="762000" y="3962400"/>
            <a:ext cx="18811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ON(A,TABLE)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ON(B,TABLE)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ON(C,A)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CLEAR(C)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r>
              <a: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35529" name="Text Box 9"/>
          <p:cNvSpPr txBox="1">
            <a:spLocks noChangeArrowheads="1"/>
          </p:cNvSpPr>
          <p:nvPr/>
        </p:nvSpPr>
        <p:spPr bwMode="auto">
          <a:xfrm>
            <a:off x="7543800" y="3962400"/>
            <a:ext cx="13223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990000"/>
                </a:solidFill>
                <a:latin typeface="Tahoma" pitchFamily="34" charset="0"/>
                <a:ea typeface="+mn-ea"/>
                <a:cs typeface="+mn-cs"/>
              </a:rPr>
              <a:t>ON(B,A)</a:t>
            </a:r>
          </a:p>
          <a:p>
            <a:r>
              <a:rPr lang="en-US" sz="1600" b="1" smtClean="0">
                <a:solidFill>
                  <a:srgbClr val="990000"/>
                </a:solidFill>
                <a:latin typeface="Tahoma" pitchFamily="34" charset="0"/>
                <a:ea typeface="+mn-ea"/>
                <a:cs typeface="+mn-cs"/>
              </a:rPr>
              <a:t>     ON(C,B)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</a:t>
            </a:r>
          </a:p>
        </p:txBody>
      </p:sp>
      <p:sp>
        <p:nvSpPr>
          <p:cNvPr id="235530" name="Line 10"/>
          <p:cNvSpPr>
            <a:spLocks noChangeShapeType="1"/>
          </p:cNvSpPr>
          <p:nvPr/>
        </p:nvSpPr>
        <p:spPr bwMode="auto">
          <a:xfrm>
            <a:off x="1219200" y="3810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762000" y="3962400"/>
            <a:ext cx="18811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ON(A,TABLE)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ON(B,TABLE)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ON(C,A)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CLEAR(C)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r>
              <a: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7543800" y="3962400"/>
            <a:ext cx="13223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ON(B,A)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</a:t>
            </a:r>
            <a:r>
              <a:rPr lang="en-US" sz="1600" b="1" smtClean="0">
                <a:solidFill>
                  <a:srgbClr val="990000"/>
                </a:solidFill>
                <a:latin typeface="Tahoma" pitchFamily="34" charset="0"/>
                <a:ea typeface="+mn-ea"/>
                <a:cs typeface="+mn-cs"/>
              </a:rPr>
              <a:t>ON(C,B)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400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6019800" y="533400"/>
            <a:ext cx="179228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990000"/>
                </a:solidFill>
                <a:latin typeface="Tahoma" pitchFamily="34" charset="0"/>
                <a:ea typeface="+mn-ea"/>
                <a:cs typeface="+mn-cs"/>
              </a:rPr>
              <a:t>HOLDING(B)</a:t>
            </a:r>
          </a:p>
          <a:p>
            <a:r>
              <a:rPr lang="en-US" sz="1600" b="1" smtClean="0">
                <a:solidFill>
                  <a:srgbClr val="990000"/>
                </a:solidFill>
                <a:latin typeface="Tahoma" pitchFamily="34" charset="0"/>
                <a:ea typeface="+mn-ea"/>
                <a:cs typeface="+mn-cs"/>
              </a:rPr>
              <a:t>    CLEAR(A)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 CLEAR(A)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HOLDING(B)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ON(B,A)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7579" name="Line 11"/>
          <p:cNvSpPr>
            <a:spLocks noChangeShapeType="1"/>
          </p:cNvSpPr>
          <p:nvPr/>
        </p:nvSpPr>
        <p:spPr bwMode="auto">
          <a:xfrm flipV="1">
            <a:off x="1219200" y="2590800"/>
            <a:ext cx="5181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7580" name="Line 12"/>
          <p:cNvSpPr>
            <a:spLocks noChangeShapeType="1"/>
          </p:cNvSpPr>
          <p:nvPr/>
        </p:nvSpPr>
        <p:spPr bwMode="auto">
          <a:xfrm>
            <a:off x="6705600" y="25908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248400" y="1524000"/>
            <a:ext cx="2667000" cy="2743200"/>
            <a:chOff x="3936" y="960"/>
            <a:chExt cx="1680" cy="1728"/>
          </a:xfrm>
        </p:grpSpPr>
        <p:sp>
          <p:nvSpPr>
            <p:cNvPr id="237581" name="Oval 13"/>
            <p:cNvSpPr>
              <a:spLocks noChangeArrowheads="1"/>
            </p:cNvSpPr>
            <p:nvPr/>
          </p:nvSpPr>
          <p:spPr bwMode="auto">
            <a:xfrm>
              <a:off x="3936" y="960"/>
              <a:ext cx="768" cy="192"/>
            </a:xfrm>
            <a:prstGeom prst="ellips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37582" name="Oval 14"/>
            <p:cNvSpPr>
              <a:spLocks noChangeArrowheads="1"/>
            </p:cNvSpPr>
            <p:nvPr/>
          </p:nvSpPr>
          <p:spPr bwMode="auto">
            <a:xfrm>
              <a:off x="4848" y="2496"/>
              <a:ext cx="768" cy="192"/>
            </a:xfrm>
            <a:prstGeom prst="ellips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37583" name="Line 15"/>
            <p:cNvSpPr>
              <a:spLocks noChangeShapeType="1"/>
            </p:cNvSpPr>
            <p:nvPr/>
          </p:nvSpPr>
          <p:spPr bwMode="auto">
            <a:xfrm>
              <a:off x="4320" y="1152"/>
              <a:ext cx="912" cy="1344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</p:grpSp>
      <p:sp>
        <p:nvSpPr>
          <p:cNvPr id="237585" name="Text Box 17"/>
          <p:cNvSpPr txBox="1">
            <a:spLocks noChangeArrowheads="1"/>
          </p:cNvSpPr>
          <p:nvPr/>
        </p:nvSpPr>
        <p:spPr bwMode="auto">
          <a:xfrm>
            <a:off x="5791200" y="2768600"/>
            <a:ext cx="1411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Stack(B,A)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127125" y="1219200"/>
            <a:ext cx="3654425" cy="1281113"/>
            <a:chOff x="710" y="768"/>
            <a:chExt cx="2302" cy="807"/>
          </a:xfrm>
        </p:grpSpPr>
        <p:sp>
          <p:nvSpPr>
            <p:cNvPr id="237589" name="Text Box 21"/>
            <p:cNvSpPr txBox="1">
              <a:spLocks noChangeArrowheads="1"/>
            </p:cNvSpPr>
            <p:nvPr/>
          </p:nvSpPr>
          <p:spPr bwMode="auto">
            <a:xfrm>
              <a:off x="710" y="1269"/>
              <a:ext cx="2302" cy="306"/>
            </a:xfrm>
            <a:prstGeom prst="rect">
              <a:avLst/>
            </a:prstGeom>
            <a:solidFill>
              <a:srgbClr val="FFF5CD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  <a:latin typeface="Tahoma" pitchFamily="34" charset="0"/>
                  <a:ea typeface="+mn-ea"/>
                  <a:cs typeface="+mn-cs"/>
                </a:rPr>
                <a:t>The plan is incomplete</a:t>
              </a:r>
            </a:p>
          </p:txBody>
        </p:sp>
        <p:sp>
          <p:nvSpPr>
            <p:cNvPr id="237590" name="Line 22"/>
            <p:cNvSpPr>
              <a:spLocks noChangeShapeType="1"/>
            </p:cNvSpPr>
            <p:nvPr/>
          </p:nvSpPr>
          <p:spPr bwMode="auto">
            <a:xfrm>
              <a:off x="1728" y="768"/>
              <a:ext cx="144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762000"/>
            <a:ext cx="6629400" cy="3581400"/>
            <a:chOff x="768" y="480"/>
            <a:chExt cx="4176" cy="2256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768" y="480"/>
              <a:ext cx="3168" cy="294"/>
              <a:chOff x="768" y="480"/>
              <a:chExt cx="3168" cy="294"/>
            </a:xfrm>
          </p:grpSpPr>
          <p:sp>
            <p:nvSpPr>
              <p:cNvPr id="237586" name="Text Box 18"/>
              <p:cNvSpPr txBox="1">
                <a:spLocks noChangeArrowheads="1"/>
              </p:cNvSpPr>
              <p:nvPr/>
            </p:nvSpPr>
            <p:spPr bwMode="auto">
              <a:xfrm>
                <a:off x="768" y="480"/>
                <a:ext cx="2003" cy="294"/>
              </a:xfrm>
              <a:prstGeom prst="rect">
                <a:avLst/>
              </a:prstGeom>
              <a:solidFill>
                <a:srgbClr val="FFF5CD"/>
              </a:solidFill>
              <a:ln w="9525">
                <a:solidFill>
                  <a:srgbClr val="99000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 smtClean="0">
                    <a:solidFill>
                      <a:srgbClr val="990000"/>
                    </a:solidFill>
                    <a:latin typeface="Tahoma" pitchFamily="34" charset="0"/>
                    <a:ea typeface="+mn-ea"/>
                    <a:cs typeface="+mn-cs"/>
                  </a:rPr>
                  <a:t>Open preconditions</a:t>
                </a:r>
              </a:p>
            </p:txBody>
          </p:sp>
          <p:sp>
            <p:nvSpPr>
              <p:cNvPr id="237587" name="Line 19"/>
              <p:cNvSpPr>
                <a:spLocks noChangeShapeType="1"/>
              </p:cNvSpPr>
              <p:nvPr/>
            </p:nvSpPr>
            <p:spPr bwMode="auto">
              <a:xfrm flipV="1">
                <a:off x="2784" y="528"/>
                <a:ext cx="1152" cy="96"/>
              </a:xfrm>
              <a:prstGeom prst="line">
                <a:avLst/>
              </a:prstGeom>
              <a:noFill/>
              <a:ln w="9525">
                <a:solidFill>
                  <a:srgbClr val="99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7592" name="Line 24"/>
            <p:cNvSpPr>
              <a:spLocks noChangeShapeType="1"/>
            </p:cNvSpPr>
            <p:nvPr/>
          </p:nvSpPr>
          <p:spPr bwMode="auto">
            <a:xfrm>
              <a:off x="2784" y="624"/>
              <a:ext cx="2160" cy="2112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762000" y="3962400"/>
            <a:ext cx="18811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ON(A,TABLE)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ON(B,TABLE)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ON(C,A)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CLEAR(C)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r>
              <a: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7543800" y="3962400"/>
            <a:ext cx="13223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ON(B,A)</a:t>
            </a:r>
          </a:p>
          <a:p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    ON(C,B)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6400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6019800" y="533400"/>
            <a:ext cx="179228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990000"/>
                </a:solidFill>
                <a:latin typeface="Tahoma" pitchFamily="34" charset="0"/>
                <a:ea typeface="+mn-ea"/>
                <a:cs typeface="+mn-cs"/>
              </a:rPr>
              <a:t>HOLDING(B)</a:t>
            </a:r>
          </a:p>
          <a:p>
            <a:r>
              <a:rPr lang="en-US" sz="1600" b="1" smtClean="0">
                <a:solidFill>
                  <a:srgbClr val="990000"/>
                </a:solidFill>
                <a:latin typeface="Tahoma" pitchFamily="34" charset="0"/>
                <a:ea typeface="+mn-ea"/>
                <a:cs typeface="+mn-cs"/>
              </a:rPr>
              <a:t>    CLEAR(A)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 CLEAR(A)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HOLDING(B)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ON(B,A)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8602" name="Line 10"/>
          <p:cNvSpPr>
            <a:spLocks noChangeShapeType="1"/>
          </p:cNvSpPr>
          <p:nvPr/>
        </p:nvSpPr>
        <p:spPr bwMode="auto">
          <a:xfrm flipV="1">
            <a:off x="1219200" y="2590800"/>
            <a:ext cx="5181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8603" name="Line 11"/>
          <p:cNvSpPr>
            <a:spLocks noChangeShapeType="1"/>
          </p:cNvSpPr>
          <p:nvPr/>
        </p:nvSpPr>
        <p:spPr bwMode="auto">
          <a:xfrm>
            <a:off x="6705600" y="25908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8608" name="Rectangle 16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8609" name="Text Box 17"/>
          <p:cNvSpPr txBox="1">
            <a:spLocks noChangeArrowheads="1"/>
          </p:cNvSpPr>
          <p:nvPr/>
        </p:nvSpPr>
        <p:spPr bwMode="auto">
          <a:xfrm>
            <a:off x="5791200" y="2768600"/>
            <a:ext cx="1411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Stack(B,A)</a:t>
            </a:r>
          </a:p>
        </p:txBody>
      </p:sp>
      <p:sp>
        <p:nvSpPr>
          <p:cNvPr id="238610" name="Text Box 18"/>
          <p:cNvSpPr txBox="1">
            <a:spLocks noChangeArrowheads="1"/>
          </p:cNvSpPr>
          <p:nvPr/>
        </p:nvSpPr>
        <p:spPr bwMode="auto">
          <a:xfrm>
            <a:off x="5638800" y="4572000"/>
            <a:ext cx="179228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990000"/>
                </a:solidFill>
                <a:latin typeface="Tahoma" pitchFamily="34" charset="0"/>
                <a:ea typeface="+mn-ea"/>
                <a:cs typeface="+mn-cs"/>
              </a:rPr>
              <a:t>HOLDING(C)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CLEAR(B)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HOLDING(C)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ON(C,B)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CLEAR(C)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8611" name="Text Box 19"/>
          <p:cNvSpPr txBox="1">
            <a:spLocks noChangeArrowheads="1"/>
          </p:cNvSpPr>
          <p:nvPr/>
        </p:nvSpPr>
        <p:spPr bwMode="auto">
          <a:xfrm>
            <a:off x="5867400" y="3911600"/>
            <a:ext cx="1406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Stack(C,B)</a:t>
            </a:r>
          </a:p>
        </p:txBody>
      </p:sp>
      <p:sp>
        <p:nvSpPr>
          <p:cNvPr id="238617" name="Line 25"/>
          <p:cNvSpPr>
            <a:spLocks noChangeShapeType="1"/>
          </p:cNvSpPr>
          <p:nvPr/>
        </p:nvSpPr>
        <p:spPr bwMode="auto">
          <a:xfrm>
            <a:off x="1219200" y="3810000"/>
            <a:ext cx="518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8618" name="Line 26"/>
          <p:cNvSpPr>
            <a:spLocks noChangeShapeType="1"/>
          </p:cNvSpPr>
          <p:nvPr/>
        </p:nvSpPr>
        <p:spPr bwMode="auto">
          <a:xfrm flipV="1">
            <a:off x="6705600" y="3810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066800" y="1752600"/>
            <a:ext cx="6477000" cy="3733800"/>
            <a:chOff x="672" y="1104"/>
            <a:chExt cx="4080" cy="2352"/>
          </a:xfrm>
        </p:grpSpPr>
        <p:sp>
          <p:nvSpPr>
            <p:cNvPr id="238613" name="Oval 21"/>
            <p:cNvSpPr>
              <a:spLocks noChangeArrowheads="1"/>
            </p:cNvSpPr>
            <p:nvPr/>
          </p:nvSpPr>
          <p:spPr bwMode="auto">
            <a:xfrm>
              <a:off x="672" y="3264"/>
              <a:ext cx="768" cy="192"/>
            </a:xfrm>
            <a:prstGeom prst="ellips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38616" name="Oval 24"/>
            <p:cNvSpPr>
              <a:spLocks noChangeArrowheads="1"/>
            </p:cNvSpPr>
            <p:nvPr/>
          </p:nvSpPr>
          <p:spPr bwMode="auto">
            <a:xfrm>
              <a:off x="3984" y="1104"/>
              <a:ext cx="768" cy="192"/>
            </a:xfrm>
            <a:prstGeom prst="ellipse">
              <a:avLst/>
            </a:prstGeom>
            <a:noFill/>
            <a:ln w="9525">
              <a:solidFill>
                <a:srgbClr val="CC0099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1440" y="1296"/>
              <a:ext cx="3024" cy="2064"/>
              <a:chOff x="1440" y="1296"/>
              <a:chExt cx="3024" cy="2064"/>
            </a:xfrm>
          </p:grpSpPr>
          <p:sp>
            <p:nvSpPr>
              <p:cNvPr id="238614" name="Oval 22"/>
              <p:cNvSpPr>
                <a:spLocks noChangeArrowheads="1"/>
              </p:cNvSpPr>
              <p:nvPr/>
            </p:nvSpPr>
            <p:spPr bwMode="auto">
              <a:xfrm>
                <a:off x="3696" y="3024"/>
                <a:ext cx="768" cy="192"/>
              </a:xfrm>
              <a:prstGeom prst="ellips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8615" name="Line 23"/>
              <p:cNvSpPr>
                <a:spLocks noChangeShapeType="1"/>
              </p:cNvSpPr>
              <p:nvPr/>
            </p:nvSpPr>
            <p:spPr bwMode="auto">
              <a:xfrm flipV="1">
                <a:off x="1440" y="3120"/>
                <a:ext cx="2256" cy="24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8619" name="Line 27"/>
              <p:cNvSpPr>
                <a:spLocks noChangeShapeType="1"/>
              </p:cNvSpPr>
              <p:nvPr/>
            </p:nvSpPr>
            <p:spPr bwMode="auto">
              <a:xfrm flipH="1">
                <a:off x="4080" y="1296"/>
                <a:ext cx="288" cy="1728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762000" y="3962400"/>
            <a:ext cx="18811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ON(A,TABLE)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ON(B,TABLE)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ON(C,A)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CLEAR(C)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r>
              <a: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7543800" y="3962400"/>
            <a:ext cx="13223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ON(B,A)</a:t>
            </a:r>
          </a:p>
          <a:p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    ON(C,B)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6400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0649" name="Line 9"/>
          <p:cNvSpPr>
            <a:spLocks noChangeShapeType="1"/>
          </p:cNvSpPr>
          <p:nvPr/>
        </p:nvSpPr>
        <p:spPr bwMode="auto">
          <a:xfrm flipV="1">
            <a:off x="1219200" y="2590800"/>
            <a:ext cx="5181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0650" name="Line 10"/>
          <p:cNvSpPr>
            <a:spLocks noChangeShapeType="1"/>
          </p:cNvSpPr>
          <p:nvPr/>
        </p:nvSpPr>
        <p:spPr bwMode="auto">
          <a:xfrm>
            <a:off x="6705600" y="25908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0652" name="Text Box 12"/>
          <p:cNvSpPr txBox="1">
            <a:spLocks noChangeArrowheads="1"/>
          </p:cNvSpPr>
          <p:nvPr/>
        </p:nvSpPr>
        <p:spPr bwMode="auto">
          <a:xfrm>
            <a:off x="5791200" y="2768600"/>
            <a:ext cx="1411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Stack(B,A)</a:t>
            </a:r>
          </a:p>
        </p:txBody>
      </p:sp>
      <p:sp>
        <p:nvSpPr>
          <p:cNvPr id="240654" name="Text Box 14"/>
          <p:cNvSpPr txBox="1">
            <a:spLocks noChangeArrowheads="1"/>
          </p:cNvSpPr>
          <p:nvPr/>
        </p:nvSpPr>
        <p:spPr bwMode="auto">
          <a:xfrm>
            <a:off x="5867400" y="3911600"/>
            <a:ext cx="1406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Stack(C,B)</a:t>
            </a:r>
          </a:p>
        </p:txBody>
      </p:sp>
      <p:sp>
        <p:nvSpPr>
          <p:cNvPr id="240656" name="Line 16"/>
          <p:cNvSpPr>
            <a:spLocks noChangeShapeType="1"/>
          </p:cNvSpPr>
          <p:nvPr/>
        </p:nvSpPr>
        <p:spPr bwMode="auto">
          <a:xfrm flipV="1">
            <a:off x="6705600" y="3810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0664" name="Rectangle 24"/>
          <p:cNvSpPr>
            <a:spLocks noChangeArrowheads="1"/>
          </p:cNvSpPr>
          <p:nvPr/>
        </p:nvSpPr>
        <p:spPr bwMode="auto">
          <a:xfrm>
            <a:off x="6096000" y="5181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0665" name="Line 25"/>
          <p:cNvSpPr>
            <a:spLocks noChangeShapeType="1"/>
          </p:cNvSpPr>
          <p:nvPr/>
        </p:nvSpPr>
        <p:spPr bwMode="auto">
          <a:xfrm flipV="1">
            <a:off x="6248400" y="4572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0666" name="Line 26"/>
          <p:cNvSpPr>
            <a:spLocks noChangeShapeType="1"/>
          </p:cNvSpPr>
          <p:nvPr/>
        </p:nvSpPr>
        <p:spPr bwMode="auto">
          <a:xfrm>
            <a:off x="1219200" y="3810000"/>
            <a:ext cx="4876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0667" name="Text Box 27"/>
          <p:cNvSpPr txBox="1">
            <a:spLocks noChangeArrowheads="1"/>
          </p:cNvSpPr>
          <p:nvPr/>
        </p:nvSpPr>
        <p:spPr bwMode="auto">
          <a:xfrm>
            <a:off x="5638800" y="5486400"/>
            <a:ext cx="131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Pickup(C)</a:t>
            </a:r>
          </a:p>
        </p:txBody>
      </p:sp>
      <p:sp>
        <p:nvSpPr>
          <p:cNvPr id="240668" name="Text Box 28"/>
          <p:cNvSpPr txBox="1">
            <a:spLocks noChangeArrowheads="1"/>
          </p:cNvSpPr>
          <p:nvPr/>
        </p:nvSpPr>
        <p:spPr bwMode="auto">
          <a:xfrm>
            <a:off x="2495550" y="3200400"/>
            <a:ext cx="4130675" cy="1076325"/>
          </a:xfrm>
          <a:prstGeom prst="rect">
            <a:avLst/>
          </a:prstGeom>
          <a:solidFill>
            <a:srgbClr val="FFE5F8"/>
          </a:solidFill>
          <a:ln w="9525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</a:rPr>
              <a:t>Nonlinear planning </a:t>
            </a:r>
            <a:br>
              <a:rPr lang="en-US" sz="32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3200" smtClean="0">
                <a:solidFill>
                  <a:srgbClr val="CC0099"/>
                </a:solidFill>
                <a:latin typeface="Tahoma" pitchFamily="34" charset="0"/>
                <a:ea typeface="+mn-ea"/>
                <a:cs typeface="+mn-cs"/>
              </a:rPr>
              <a:t>searches a plan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6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762000" y="3962400"/>
            <a:ext cx="18811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ON(A,TABLE)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ON(B,TABLE)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ON(C,A)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CLEAR(C)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r>
              <a: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7543800" y="3962400"/>
            <a:ext cx="13223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ON(B,A)</a:t>
            </a:r>
          </a:p>
          <a:p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    ON(C,B)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6400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2696" name="Line 8"/>
          <p:cNvSpPr>
            <a:spLocks noChangeShapeType="1"/>
          </p:cNvSpPr>
          <p:nvPr/>
        </p:nvSpPr>
        <p:spPr bwMode="auto">
          <a:xfrm>
            <a:off x="6705600" y="25908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2698" name="Text Box 10"/>
          <p:cNvSpPr txBox="1">
            <a:spLocks noChangeArrowheads="1"/>
          </p:cNvSpPr>
          <p:nvPr/>
        </p:nvSpPr>
        <p:spPr bwMode="auto">
          <a:xfrm>
            <a:off x="5791200" y="2768600"/>
            <a:ext cx="1411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Stack(B,A)</a:t>
            </a:r>
          </a:p>
        </p:txBody>
      </p:sp>
      <p:sp>
        <p:nvSpPr>
          <p:cNvPr id="242699" name="Text Box 11"/>
          <p:cNvSpPr txBox="1">
            <a:spLocks noChangeArrowheads="1"/>
          </p:cNvSpPr>
          <p:nvPr/>
        </p:nvSpPr>
        <p:spPr bwMode="auto">
          <a:xfrm>
            <a:off x="5867400" y="3911600"/>
            <a:ext cx="1406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Stack(C,B)</a:t>
            </a:r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6705600" y="3810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6096000" y="5181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2702" name="Line 14"/>
          <p:cNvSpPr>
            <a:spLocks noChangeShapeType="1"/>
          </p:cNvSpPr>
          <p:nvPr/>
        </p:nvSpPr>
        <p:spPr bwMode="auto">
          <a:xfrm flipV="1">
            <a:off x="6248400" y="4572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2703" name="Line 15"/>
          <p:cNvSpPr>
            <a:spLocks noChangeShapeType="1"/>
          </p:cNvSpPr>
          <p:nvPr/>
        </p:nvSpPr>
        <p:spPr bwMode="auto">
          <a:xfrm>
            <a:off x="1219200" y="3810000"/>
            <a:ext cx="4876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2704" name="Text Box 16"/>
          <p:cNvSpPr txBox="1">
            <a:spLocks noChangeArrowheads="1"/>
          </p:cNvSpPr>
          <p:nvPr/>
        </p:nvSpPr>
        <p:spPr bwMode="auto">
          <a:xfrm>
            <a:off x="5638800" y="5486400"/>
            <a:ext cx="131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Pickup(C)</a:t>
            </a:r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2706" name="Text Box 18"/>
          <p:cNvSpPr txBox="1">
            <a:spLocks noChangeArrowheads="1"/>
          </p:cNvSpPr>
          <p:nvPr/>
        </p:nvSpPr>
        <p:spPr bwMode="auto">
          <a:xfrm>
            <a:off x="5181600" y="1143000"/>
            <a:ext cx="1316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Pickup(B)</a:t>
            </a:r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>
            <a:off x="5867400" y="1828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 flipV="1">
            <a:off x="1219200" y="1676400"/>
            <a:ext cx="4495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2709" name="Text Box 21"/>
          <p:cNvSpPr txBox="1">
            <a:spLocks noChangeArrowheads="1"/>
          </p:cNvSpPr>
          <p:nvPr/>
        </p:nvSpPr>
        <p:spPr bwMode="auto">
          <a:xfrm>
            <a:off x="5867400" y="4495800"/>
            <a:ext cx="1439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CLEAR(B)</a:t>
            </a:r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219200" y="3048000"/>
            <a:ext cx="4800600" cy="1600200"/>
            <a:chOff x="768" y="1920"/>
            <a:chExt cx="3024" cy="1008"/>
          </a:xfrm>
        </p:grpSpPr>
        <p:sp>
          <p:nvSpPr>
            <p:cNvPr id="242718" name="Line 30"/>
            <p:cNvSpPr>
              <a:spLocks noChangeShapeType="1"/>
            </p:cNvSpPr>
            <p:nvPr/>
          </p:nvSpPr>
          <p:spPr bwMode="auto">
            <a:xfrm>
              <a:off x="768" y="2400"/>
              <a:ext cx="3024" cy="528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1872" y="1920"/>
              <a:ext cx="1050" cy="720"/>
              <a:chOff x="1872" y="1920"/>
              <a:chExt cx="1050" cy="720"/>
            </a:xfrm>
          </p:grpSpPr>
          <p:sp>
            <p:nvSpPr>
              <p:cNvPr id="242724" name="Text Box 36"/>
              <p:cNvSpPr txBox="1">
                <a:spLocks noChangeArrowheads="1"/>
              </p:cNvSpPr>
              <p:nvPr/>
            </p:nvSpPr>
            <p:spPr bwMode="auto">
              <a:xfrm>
                <a:off x="1872" y="1920"/>
                <a:ext cx="105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 smtClean="0">
                    <a:solidFill>
                      <a:srgbClr val="CC0099"/>
                    </a:solidFill>
                    <a:latin typeface="Tahoma" pitchFamily="34" charset="0"/>
                    <a:ea typeface="+mn-ea"/>
                    <a:cs typeface="+mn-cs"/>
                  </a:rPr>
                  <a:t>Achievers</a:t>
                </a:r>
              </a:p>
            </p:txBody>
          </p:sp>
          <p:sp>
            <p:nvSpPr>
              <p:cNvPr id="242726" name="Line 38"/>
              <p:cNvSpPr>
                <a:spLocks noChangeShapeType="1"/>
              </p:cNvSpPr>
              <p:nvPr/>
            </p:nvSpPr>
            <p:spPr bwMode="auto">
              <a:xfrm flipH="1">
                <a:off x="2256" y="2160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098925" y="1828800"/>
            <a:ext cx="2073275" cy="2743200"/>
            <a:chOff x="2582" y="1152"/>
            <a:chExt cx="1306" cy="1728"/>
          </a:xfrm>
        </p:grpSpPr>
        <p:sp>
          <p:nvSpPr>
            <p:cNvPr id="242721" name="Line 33"/>
            <p:cNvSpPr>
              <a:spLocks noChangeShapeType="1"/>
            </p:cNvSpPr>
            <p:nvPr/>
          </p:nvSpPr>
          <p:spPr bwMode="auto">
            <a:xfrm>
              <a:off x="3696" y="1152"/>
              <a:ext cx="192" cy="17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5" name="Group 43"/>
            <p:cNvGrpSpPr>
              <a:grpSpLocks/>
            </p:cNvGrpSpPr>
            <p:nvPr/>
          </p:nvGrpSpPr>
          <p:grpSpPr bwMode="auto">
            <a:xfrm>
              <a:off x="2582" y="2208"/>
              <a:ext cx="1210" cy="309"/>
              <a:chOff x="2582" y="2208"/>
              <a:chExt cx="1210" cy="309"/>
            </a:xfrm>
          </p:grpSpPr>
          <p:sp>
            <p:nvSpPr>
              <p:cNvPr id="242729" name="Text Box 41"/>
              <p:cNvSpPr txBox="1">
                <a:spLocks noChangeArrowheads="1"/>
              </p:cNvSpPr>
              <p:nvPr/>
            </p:nvSpPr>
            <p:spPr bwMode="auto">
              <a:xfrm>
                <a:off x="2582" y="2229"/>
                <a:ext cx="74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 smtClean="0">
                    <a:solidFill>
                      <a:srgbClr val="FF0000"/>
                    </a:solidFill>
                    <a:latin typeface="Tahoma" pitchFamily="34" charset="0"/>
                    <a:ea typeface="+mn-ea"/>
                    <a:cs typeface="+mn-cs"/>
                  </a:rPr>
                  <a:t>Threat</a:t>
                </a:r>
              </a:p>
            </p:txBody>
          </p:sp>
          <p:sp>
            <p:nvSpPr>
              <p:cNvPr id="242730" name="Line 42"/>
              <p:cNvSpPr>
                <a:spLocks noChangeShapeType="1"/>
              </p:cNvSpPr>
              <p:nvPr/>
            </p:nvSpPr>
            <p:spPr bwMode="auto">
              <a:xfrm flipV="1">
                <a:off x="3312" y="2208"/>
                <a:ext cx="480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1050925" y="1481138"/>
            <a:ext cx="5502275" cy="3090862"/>
            <a:chOff x="662" y="933"/>
            <a:chExt cx="3466" cy="1947"/>
          </a:xfrm>
        </p:grpSpPr>
        <p:sp>
          <p:nvSpPr>
            <p:cNvPr id="242719" name="Line 31"/>
            <p:cNvSpPr>
              <a:spLocks noChangeShapeType="1"/>
            </p:cNvSpPr>
            <p:nvPr/>
          </p:nvSpPr>
          <p:spPr bwMode="auto">
            <a:xfrm flipH="1">
              <a:off x="3936" y="1728"/>
              <a:ext cx="192" cy="1152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662" y="933"/>
              <a:ext cx="3370" cy="1179"/>
              <a:chOff x="662" y="933"/>
              <a:chExt cx="3370" cy="1179"/>
            </a:xfrm>
          </p:grpSpPr>
          <p:sp>
            <p:nvSpPr>
              <p:cNvPr id="242725" name="Line 37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2112" cy="768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 b="1" smtClean="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2734" name="Text Box 46"/>
              <p:cNvSpPr txBox="1">
                <a:spLocks noChangeArrowheads="1"/>
              </p:cNvSpPr>
              <p:nvPr/>
            </p:nvSpPr>
            <p:spPr bwMode="auto">
              <a:xfrm>
                <a:off x="662" y="933"/>
                <a:ext cx="150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rgbClr val="CC0099"/>
                    </a:solidFill>
                    <a:latin typeface="Tahoma" pitchFamily="34" charset="0"/>
                    <a:ea typeface="+mn-ea"/>
                    <a:cs typeface="+mn-cs"/>
                  </a:rPr>
                  <a:t>Other possible</a:t>
                </a:r>
                <a:br>
                  <a:rPr lang="en-US" b="1" smtClean="0">
                    <a:solidFill>
                      <a:srgbClr val="CC0099"/>
                    </a:solidFill>
                    <a:latin typeface="Tahoma" pitchFamily="34" charset="0"/>
                    <a:ea typeface="+mn-ea"/>
                    <a:cs typeface="+mn-cs"/>
                  </a:rPr>
                </a:br>
                <a:r>
                  <a:rPr lang="en-US" b="1" smtClean="0">
                    <a:solidFill>
                      <a:srgbClr val="CC0099"/>
                    </a:solidFill>
                    <a:latin typeface="Tahoma" pitchFamily="34" charset="0"/>
                    <a:ea typeface="+mn-ea"/>
                    <a:cs typeface="+mn-cs"/>
                  </a:rPr>
                  <a:t>achiever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/>
              <a:t>Have(Milk)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7772400" cy="4114800"/>
          </a:xfrm>
          <a:ln/>
        </p:spPr>
        <p:txBody>
          <a:bodyPr rIns="132080"/>
          <a:lstStyle/>
          <a:p>
            <a:r>
              <a:rPr lang="en-US" dirty="0"/>
              <a:t>Suppose that the goal is HAVE(MILK). </a:t>
            </a:r>
          </a:p>
          <a:p>
            <a:pPr marL="782638" lvl="1"/>
            <a:r>
              <a:rPr lang="en-US" dirty="0"/>
              <a:t> From some initial state where HAVE(MILK) is not satisfied, the successor function must be repeatedly applied to eventually generate a state where HAVE(MILK) is satisfied. </a:t>
            </a:r>
          </a:p>
          <a:p>
            <a:pPr marL="782638" lvl="1"/>
            <a:r>
              <a:rPr lang="en-US" dirty="0"/>
              <a:t> An explicit representation of the possible actions and their effects would help the problem solver select the relevant actions  </a:t>
            </a:r>
          </a:p>
          <a:p>
            <a:pPr marL="782638" lvl="1"/>
            <a:r>
              <a:rPr lang="en-US" dirty="0"/>
              <a:t>Otherwise, in the real world an agent would be overwhelmed by irrelevant actions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3C26F-89DC-4BD8-868A-96DA9479F94A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762000" y="3962400"/>
            <a:ext cx="18811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ON(A,TABLE)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ON(B,TABLE)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ON(C,A)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CLEAR(C)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r>
              <a: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7543800" y="3962400"/>
            <a:ext cx="13223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ON(B,A)</a:t>
            </a:r>
          </a:p>
          <a:p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    ON(C,B)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</a:t>
            </a:r>
          </a:p>
        </p:txBody>
      </p:sp>
      <p:sp>
        <p:nvSpPr>
          <p:cNvPr id="252935" name="Rectangle 7"/>
          <p:cNvSpPr>
            <a:spLocks noChangeArrowheads="1"/>
          </p:cNvSpPr>
          <p:nvPr/>
        </p:nvSpPr>
        <p:spPr bwMode="auto">
          <a:xfrm>
            <a:off x="6400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36" name="Line 8"/>
          <p:cNvSpPr>
            <a:spLocks noChangeShapeType="1"/>
          </p:cNvSpPr>
          <p:nvPr/>
        </p:nvSpPr>
        <p:spPr bwMode="auto">
          <a:xfrm>
            <a:off x="6705600" y="25908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37" name="Rectangle 9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5791200" y="2768600"/>
            <a:ext cx="1411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Stack(B,A)</a:t>
            </a:r>
          </a:p>
        </p:txBody>
      </p:sp>
      <p:sp>
        <p:nvSpPr>
          <p:cNvPr id="252939" name="Text Box 11"/>
          <p:cNvSpPr txBox="1">
            <a:spLocks noChangeArrowheads="1"/>
          </p:cNvSpPr>
          <p:nvPr/>
        </p:nvSpPr>
        <p:spPr bwMode="auto">
          <a:xfrm>
            <a:off x="5867400" y="3911600"/>
            <a:ext cx="1406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Stack(C,B)</a:t>
            </a:r>
          </a:p>
        </p:txBody>
      </p:sp>
      <p:sp>
        <p:nvSpPr>
          <p:cNvPr id="252940" name="Line 12"/>
          <p:cNvSpPr>
            <a:spLocks noChangeShapeType="1"/>
          </p:cNvSpPr>
          <p:nvPr/>
        </p:nvSpPr>
        <p:spPr bwMode="auto">
          <a:xfrm flipV="1">
            <a:off x="6705600" y="3810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41" name="Rectangle 13"/>
          <p:cNvSpPr>
            <a:spLocks noChangeArrowheads="1"/>
          </p:cNvSpPr>
          <p:nvPr/>
        </p:nvSpPr>
        <p:spPr bwMode="auto">
          <a:xfrm>
            <a:off x="6096000" y="5181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42" name="Line 14"/>
          <p:cNvSpPr>
            <a:spLocks noChangeShapeType="1"/>
          </p:cNvSpPr>
          <p:nvPr/>
        </p:nvSpPr>
        <p:spPr bwMode="auto">
          <a:xfrm flipV="1">
            <a:off x="6248400" y="4572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43" name="Line 15"/>
          <p:cNvSpPr>
            <a:spLocks noChangeShapeType="1"/>
          </p:cNvSpPr>
          <p:nvPr/>
        </p:nvSpPr>
        <p:spPr bwMode="auto">
          <a:xfrm>
            <a:off x="1219200" y="3810000"/>
            <a:ext cx="4876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5638800" y="5486400"/>
            <a:ext cx="131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Pickup(C)</a:t>
            </a:r>
          </a:p>
        </p:txBody>
      </p:sp>
      <p:sp>
        <p:nvSpPr>
          <p:cNvPr id="252945" name="Rectangle 17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46" name="Text Box 18"/>
          <p:cNvSpPr txBox="1">
            <a:spLocks noChangeArrowheads="1"/>
          </p:cNvSpPr>
          <p:nvPr/>
        </p:nvSpPr>
        <p:spPr bwMode="auto">
          <a:xfrm>
            <a:off x="5181600" y="1143000"/>
            <a:ext cx="1316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Pickup(B)</a:t>
            </a:r>
          </a:p>
        </p:txBody>
      </p:sp>
      <p:sp>
        <p:nvSpPr>
          <p:cNvPr id="252947" name="Line 19"/>
          <p:cNvSpPr>
            <a:spLocks noChangeShapeType="1"/>
          </p:cNvSpPr>
          <p:nvPr/>
        </p:nvSpPr>
        <p:spPr bwMode="auto">
          <a:xfrm>
            <a:off x="5867400" y="1828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48" name="Line 20"/>
          <p:cNvSpPr>
            <a:spLocks noChangeShapeType="1"/>
          </p:cNvSpPr>
          <p:nvPr/>
        </p:nvSpPr>
        <p:spPr bwMode="auto">
          <a:xfrm flipV="1">
            <a:off x="1219200" y="1676400"/>
            <a:ext cx="4495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49" name="Text Box 21"/>
          <p:cNvSpPr txBox="1">
            <a:spLocks noChangeArrowheads="1"/>
          </p:cNvSpPr>
          <p:nvPr/>
        </p:nvSpPr>
        <p:spPr bwMode="auto">
          <a:xfrm>
            <a:off x="5867400" y="4495800"/>
            <a:ext cx="1439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CLEAR(B)</a:t>
            </a:r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50" name="Line 22"/>
          <p:cNvSpPr>
            <a:spLocks noChangeShapeType="1"/>
          </p:cNvSpPr>
          <p:nvPr/>
        </p:nvSpPr>
        <p:spPr bwMode="auto">
          <a:xfrm>
            <a:off x="1219200" y="3810000"/>
            <a:ext cx="4800600" cy="8382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51" name="Line 23"/>
          <p:cNvSpPr>
            <a:spLocks noChangeShapeType="1"/>
          </p:cNvSpPr>
          <p:nvPr/>
        </p:nvSpPr>
        <p:spPr bwMode="auto">
          <a:xfrm flipH="1">
            <a:off x="6248400" y="2743200"/>
            <a:ext cx="304800" cy="18288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52" name="Line 24"/>
          <p:cNvSpPr>
            <a:spLocks noChangeShapeType="1"/>
          </p:cNvSpPr>
          <p:nvPr/>
        </p:nvSpPr>
        <p:spPr bwMode="auto">
          <a:xfrm>
            <a:off x="5867400" y="1828800"/>
            <a:ext cx="304800" cy="2743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53" name="Text Box 25"/>
          <p:cNvSpPr txBox="1">
            <a:spLocks noChangeArrowheads="1"/>
          </p:cNvSpPr>
          <p:nvPr/>
        </p:nvSpPr>
        <p:spPr bwMode="auto">
          <a:xfrm>
            <a:off x="5181600" y="1752600"/>
            <a:ext cx="1439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CLEAR(B)</a:t>
            </a:r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54" name="Line 26"/>
          <p:cNvSpPr>
            <a:spLocks noChangeShapeType="1"/>
          </p:cNvSpPr>
          <p:nvPr/>
        </p:nvSpPr>
        <p:spPr bwMode="auto">
          <a:xfrm flipV="1">
            <a:off x="1219200" y="1981200"/>
            <a:ext cx="4114800" cy="1828800"/>
          </a:xfrm>
          <a:prstGeom prst="line">
            <a:avLst/>
          </a:prstGeom>
          <a:noFill/>
          <a:ln w="9525">
            <a:solidFill>
              <a:srgbClr val="CC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2955" name="Line 27"/>
          <p:cNvSpPr>
            <a:spLocks noChangeShapeType="1"/>
          </p:cNvSpPr>
          <p:nvPr/>
        </p:nvSpPr>
        <p:spPr bwMode="auto">
          <a:xfrm flipH="1" flipV="1">
            <a:off x="5638800" y="2057400"/>
            <a:ext cx="914400" cy="2209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762000" y="3962400"/>
            <a:ext cx="18811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ON(A,TABLE)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ON(B,TABLE)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ON(C,A)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CLEAR(C)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r>
              <a: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7543800" y="3962400"/>
            <a:ext cx="13223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ON(B,A)</a:t>
            </a:r>
          </a:p>
          <a:p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    ON(C,B)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</a:t>
            </a:r>
          </a:p>
        </p:txBody>
      </p:sp>
      <p:sp>
        <p:nvSpPr>
          <p:cNvPr id="243719" name="Rectangle 7"/>
          <p:cNvSpPr>
            <a:spLocks noChangeArrowheads="1"/>
          </p:cNvSpPr>
          <p:nvPr/>
        </p:nvSpPr>
        <p:spPr bwMode="auto">
          <a:xfrm>
            <a:off x="6400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3721" name="Rectangle 9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3722" name="Text Box 10"/>
          <p:cNvSpPr txBox="1">
            <a:spLocks noChangeArrowheads="1"/>
          </p:cNvSpPr>
          <p:nvPr/>
        </p:nvSpPr>
        <p:spPr bwMode="auto">
          <a:xfrm>
            <a:off x="5791200" y="2768600"/>
            <a:ext cx="1411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Stack(B,A)</a:t>
            </a:r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5867400" y="3911600"/>
            <a:ext cx="1406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Stack(C,B)</a:t>
            </a:r>
          </a:p>
        </p:txBody>
      </p:sp>
      <p:sp>
        <p:nvSpPr>
          <p:cNvPr id="243724" name="Line 12"/>
          <p:cNvSpPr>
            <a:spLocks noChangeShapeType="1"/>
          </p:cNvSpPr>
          <p:nvPr/>
        </p:nvSpPr>
        <p:spPr bwMode="auto">
          <a:xfrm flipV="1">
            <a:off x="6705600" y="3810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3725" name="Rectangle 13"/>
          <p:cNvSpPr>
            <a:spLocks noChangeArrowheads="1"/>
          </p:cNvSpPr>
          <p:nvPr/>
        </p:nvSpPr>
        <p:spPr bwMode="auto">
          <a:xfrm>
            <a:off x="6096000" y="5181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3726" name="Line 14"/>
          <p:cNvSpPr>
            <a:spLocks noChangeShapeType="1"/>
          </p:cNvSpPr>
          <p:nvPr/>
        </p:nvSpPr>
        <p:spPr bwMode="auto">
          <a:xfrm flipV="1">
            <a:off x="6248400" y="4572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3728" name="Text Box 16"/>
          <p:cNvSpPr txBox="1">
            <a:spLocks noChangeArrowheads="1"/>
          </p:cNvSpPr>
          <p:nvPr/>
        </p:nvSpPr>
        <p:spPr bwMode="auto">
          <a:xfrm>
            <a:off x="5638800" y="5486400"/>
            <a:ext cx="131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Pickup(C)</a:t>
            </a:r>
          </a:p>
        </p:txBody>
      </p:sp>
      <p:sp>
        <p:nvSpPr>
          <p:cNvPr id="243729" name="Rectangle 17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3730" name="Text Box 18"/>
          <p:cNvSpPr txBox="1">
            <a:spLocks noChangeArrowheads="1"/>
          </p:cNvSpPr>
          <p:nvPr/>
        </p:nvSpPr>
        <p:spPr bwMode="auto">
          <a:xfrm>
            <a:off x="5181600" y="1143000"/>
            <a:ext cx="1316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Pickup(B)</a:t>
            </a:r>
          </a:p>
        </p:txBody>
      </p:sp>
      <p:sp>
        <p:nvSpPr>
          <p:cNvPr id="243731" name="Line 19"/>
          <p:cNvSpPr>
            <a:spLocks noChangeShapeType="1"/>
          </p:cNvSpPr>
          <p:nvPr/>
        </p:nvSpPr>
        <p:spPr bwMode="auto">
          <a:xfrm>
            <a:off x="5867400" y="1828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3732" name="Line 20"/>
          <p:cNvSpPr>
            <a:spLocks noChangeShapeType="1"/>
          </p:cNvSpPr>
          <p:nvPr/>
        </p:nvSpPr>
        <p:spPr bwMode="auto">
          <a:xfrm flipV="1">
            <a:off x="1219200" y="1676400"/>
            <a:ext cx="4495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3735" name="Line 23"/>
          <p:cNvSpPr>
            <a:spLocks noChangeShapeType="1"/>
          </p:cNvSpPr>
          <p:nvPr/>
        </p:nvSpPr>
        <p:spPr bwMode="auto">
          <a:xfrm>
            <a:off x="6553200" y="27432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3742" name="Line 30"/>
          <p:cNvSpPr>
            <a:spLocks noChangeShapeType="1"/>
          </p:cNvSpPr>
          <p:nvPr/>
        </p:nvSpPr>
        <p:spPr bwMode="auto">
          <a:xfrm>
            <a:off x="1219200" y="3810000"/>
            <a:ext cx="4876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3746" name="Text Box 34"/>
          <p:cNvSpPr txBox="1">
            <a:spLocks noChangeArrowheads="1"/>
          </p:cNvSpPr>
          <p:nvPr/>
        </p:nvSpPr>
        <p:spPr bwMode="auto">
          <a:xfrm>
            <a:off x="1752600" y="4724400"/>
            <a:ext cx="4437063" cy="974725"/>
          </a:xfrm>
          <a:prstGeom prst="rect">
            <a:avLst/>
          </a:prstGeom>
          <a:solidFill>
            <a:srgbClr val="F7EFCD"/>
          </a:solidFill>
          <a:ln w="28575">
            <a:solidFill>
              <a:srgbClr val="A0005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smtClean="0">
                <a:solidFill>
                  <a:srgbClr val="A00050"/>
                </a:solidFill>
                <a:latin typeface="Tahoma" pitchFamily="34" charset="0"/>
                <a:ea typeface="+mn-ea"/>
                <a:cs typeface="+mn-cs"/>
              </a:rPr>
              <a:t>Note the similarity with</a:t>
            </a:r>
            <a:br>
              <a:rPr lang="en-US" sz="2800" b="1" smtClean="0">
                <a:solidFill>
                  <a:srgbClr val="A00050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2800" b="1" smtClean="0">
                <a:solidFill>
                  <a:srgbClr val="A00050"/>
                </a:solidFill>
                <a:latin typeface="Tahoma" pitchFamily="34" charset="0"/>
                <a:ea typeface="+mn-ea"/>
                <a:cs typeface="+mn-cs"/>
              </a:rPr>
              <a:t>constraint propagation</a:t>
            </a:r>
          </a:p>
        </p:txBody>
      </p:sp>
      <p:sp>
        <p:nvSpPr>
          <p:cNvPr id="243747" name="Text Box 35"/>
          <p:cNvSpPr txBox="1">
            <a:spLocks noChangeArrowheads="1"/>
          </p:cNvSpPr>
          <p:nvPr/>
        </p:nvSpPr>
        <p:spPr bwMode="auto">
          <a:xfrm>
            <a:off x="990600" y="1371600"/>
            <a:ext cx="5194300" cy="1196975"/>
          </a:xfrm>
          <a:prstGeom prst="rect">
            <a:avLst/>
          </a:prstGeom>
          <a:solidFill>
            <a:srgbClr val="EBF9F2"/>
          </a:solidFill>
          <a:ln w="9525">
            <a:solidFill>
              <a:srgbClr val="2F8F5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</a:rPr>
              <a:t>A </a:t>
            </a:r>
            <a:r>
              <a:rPr lang="en-US" b="1" u="sng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</a:rPr>
              <a:t>consistent</a:t>
            </a:r>
            <a: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</a:rPr>
              <a:t> plan is one in which</a:t>
            </a:r>
            <a:b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</a:rPr>
              <a:t>there is no cycle and no conflict</a:t>
            </a:r>
            <a:b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</a:rPr>
              <a:t>between achievers and threats</a:t>
            </a:r>
          </a:p>
        </p:txBody>
      </p:sp>
      <p:sp>
        <p:nvSpPr>
          <p:cNvPr id="243748" name="Text Box 36"/>
          <p:cNvSpPr txBox="1">
            <a:spLocks noChangeArrowheads="1"/>
          </p:cNvSpPr>
          <p:nvPr/>
        </p:nvSpPr>
        <p:spPr bwMode="auto">
          <a:xfrm>
            <a:off x="1981200" y="2743200"/>
            <a:ext cx="4546600" cy="1562100"/>
          </a:xfrm>
          <a:prstGeom prst="rect">
            <a:avLst/>
          </a:prstGeom>
          <a:solidFill>
            <a:srgbClr val="FFF5CD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660066"/>
                </a:solidFill>
                <a:latin typeface="Tahoma" pitchFamily="34" charset="0"/>
                <a:ea typeface="+mn-ea"/>
                <a:cs typeface="+mn-cs"/>
              </a:rPr>
              <a:t>A conflict can be eliminated</a:t>
            </a:r>
            <a:br>
              <a:rPr lang="en-US" b="1" smtClean="0">
                <a:solidFill>
                  <a:srgbClr val="660066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b="1" smtClean="0">
                <a:solidFill>
                  <a:srgbClr val="660066"/>
                </a:solidFill>
                <a:latin typeface="Tahoma" pitchFamily="34" charset="0"/>
                <a:ea typeface="+mn-ea"/>
                <a:cs typeface="+mn-cs"/>
              </a:rPr>
              <a:t>by constraining the ordering</a:t>
            </a:r>
            <a:br>
              <a:rPr lang="en-US" b="1" smtClean="0">
                <a:solidFill>
                  <a:srgbClr val="660066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b="1" smtClean="0">
                <a:solidFill>
                  <a:srgbClr val="660066"/>
                </a:solidFill>
                <a:latin typeface="Tahoma" pitchFamily="34" charset="0"/>
                <a:ea typeface="+mn-ea"/>
                <a:cs typeface="+mn-cs"/>
              </a:rPr>
              <a:t>among the actions or by </a:t>
            </a:r>
            <a:br>
              <a:rPr lang="en-US" b="1" smtClean="0">
                <a:solidFill>
                  <a:srgbClr val="660066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b="1" smtClean="0">
                <a:solidFill>
                  <a:srgbClr val="660066"/>
                </a:solidFill>
                <a:latin typeface="Tahoma" pitchFamily="34" charset="0"/>
                <a:ea typeface="+mn-ea"/>
                <a:cs typeface="+mn-cs"/>
              </a:rPr>
              <a:t>adding new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46" grpId="0" animBg="1"/>
      <p:bldP spid="243747" grpId="0" animBg="1"/>
      <p:bldP spid="24374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762000" y="3962400"/>
            <a:ext cx="18811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ON(A,TABLE)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ON(B,TABLE)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ON(C,A)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CLEAR(C)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r>
              <a: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7543800" y="3962400"/>
            <a:ext cx="13223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ON(B,A)</a:t>
            </a:r>
          </a:p>
          <a:p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    ON(C,B)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</a:t>
            </a:r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6400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8841" name="Text Box 9"/>
          <p:cNvSpPr txBox="1">
            <a:spLocks noChangeArrowheads="1"/>
          </p:cNvSpPr>
          <p:nvPr/>
        </p:nvSpPr>
        <p:spPr bwMode="auto">
          <a:xfrm>
            <a:off x="5791200" y="2768600"/>
            <a:ext cx="1411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Stack(B,A)</a:t>
            </a:r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5867400" y="3911600"/>
            <a:ext cx="1406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Stack(C,B)</a:t>
            </a:r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6705600" y="3810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6096000" y="5181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6248400" y="4572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8846" name="Text Box 14"/>
          <p:cNvSpPr txBox="1">
            <a:spLocks noChangeArrowheads="1"/>
          </p:cNvSpPr>
          <p:nvPr/>
        </p:nvSpPr>
        <p:spPr bwMode="auto">
          <a:xfrm>
            <a:off x="5638800" y="5486400"/>
            <a:ext cx="131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Pickup(C)</a:t>
            </a:r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5181600" y="1143000"/>
            <a:ext cx="1316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Pickup(B)</a:t>
            </a:r>
          </a:p>
        </p:txBody>
      </p:sp>
      <p:sp>
        <p:nvSpPr>
          <p:cNvPr id="248849" name="Line 17"/>
          <p:cNvSpPr>
            <a:spLocks noChangeShapeType="1"/>
          </p:cNvSpPr>
          <p:nvPr/>
        </p:nvSpPr>
        <p:spPr bwMode="auto">
          <a:xfrm>
            <a:off x="5867400" y="1828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8850" name="Line 18"/>
          <p:cNvSpPr>
            <a:spLocks noChangeShapeType="1"/>
          </p:cNvSpPr>
          <p:nvPr/>
        </p:nvSpPr>
        <p:spPr bwMode="auto">
          <a:xfrm flipV="1">
            <a:off x="1219200" y="1676400"/>
            <a:ext cx="4495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8851" name="Line 19"/>
          <p:cNvSpPr>
            <a:spLocks noChangeShapeType="1"/>
          </p:cNvSpPr>
          <p:nvPr/>
        </p:nvSpPr>
        <p:spPr bwMode="auto">
          <a:xfrm>
            <a:off x="6553200" y="27432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8852" name="Line 20"/>
          <p:cNvSpPr>
            <a:spLocks noChangeShapeType="1"/>
          </p:cNvSpPr>
          <p:nvPr/>
        </p:nvSpPr>
        <p:spPr bwMode="auto">
          <a:xfrm>
            <a:off x="1219200" y="3810000"/>
            <a:ext cx="4876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8853" name="Text Box 21"/>
          <p:cNvSpPr txBox="1">
            <a:spLocks noChangeArrowheads="1"/>
          </p:cNvSpPr>
          <p:nvPr/>
        </p:nvSpPr>
        <p:spPr bwMode="auto">
          <a:xfrm>
            <a:off x="5105400" y="1828800"/>
            <a:ext cx="175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HANDEMPTY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219200" y="2057400"/>
            <a:ext cx="5029200" cy="3124200"/>
            <a:chOff x="768" y="1296"/>
            <a:chExt cx="3168" cy="1968"/>
          </a:xfrm>
        </p:grpSpPr>
        <p:sp>
          <p:nvSpPr>
            <p:cNvPr id="248854" name="Line 22"/>
            <p:cNvSpPr>
              <a:spLocks noChangeShapeType="1"/>
            </p:cNvSpPr>
            <p:nvPr/>
          </p:nvSpPr>
          <p:spPr bwMode="auto">
            <a:xfrm flipH="1" flipV="1">
              <a:off x="3696" y="1296"/>
              <a:ext cx="240" cy="19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48855" name="Line 23"/>
            <p:cNvSpPr>
              <a:spLocks noChangeShapeType="1"/>
            </p:cNvSpPr>
            <p:nvPr/>
          </p:nvSpPr>
          <p:spPr bwMode="auto">
            <a:xfrm flipV="1">
              <a:off x="768" y="1296"/>
              <a:ext cx="2928" cy="1104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762000" y="3962400"/>
            <a:ext cx="18811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ON(A,TABLE)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ON(B,TABLE)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ON(C,A)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CLEAR(C)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r>
              <a: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7543800" y="3962400"/>
            <a:ext cx="13223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ON(B,A)</a:t>
            </a:r>
          </a:p>
          <a:p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    ON(C,B)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</a:t>
            </a:r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6400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5791200" y="2768600"/>
            <a:ext cx="1411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Stack(B,A)</a:t>
            </a: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5867400" y="3911600"/>
            <a:ext cx="1406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Stack(C,B)</a:t>
            </a:r>
          </a:p>
        </p:txBody>
      </p:sp>
      <p:sp>
        <p:nvSpPr>
          <p:cNvPr id="250891" name="Line 11"/>
          <p:cNvSpPr>
            <a:spLocks noChangeShapeType="1"/>
          </p:cNvSpPr>
          <p:nvPr/>
        </p:nvSpPr>
        <p:spPr bwMode="auto">
          <a:xfrm flipV="1">
            <a:off x="6705600" y="3810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6096000" y="5181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0893" name="Line 13"/>
          <p:cNvSpPr>
            <a:spLocks noChangeShapeType="1"/>
          </p:cNvSpPr>
          <p:nvPr/>
        </p:nvSpPr>
        <p:spPr bwMode="auto">
          <a:xfrm flipV="1">
            <a:off x="6248400" y="4572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0894" name="Text Box 14"/>
          <p:cNvSpPr txBox="1">
            <a:spLocks noChangeArrowheads="1"/>
          </p:cNvSpPr>
          <p:nvPr/>
        </p:nvSpPr>
        <p:spPr bwMode="auto">
          <a:xfrm>
            <a:off x="5638800" y="5486400"/>
            <a:ext cx="131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Pickup(C)</a:t>
            </a:r>
          </a:p>
        </p:txBody>
      </p:sp>
      <p:sp>
        <p:nvSpPr>
          <p:cNvPr id="250895" name="Rectangle 15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0896" name="Text Box 16"/>
          <p:cNvSpPr txBox="1">
            <a:spLocks noChangeArrowheads="1"/>
          </p:cNvSpPr>
          <p:nvPr/>
        </p:nvSpPr>
        <p:spPr bwMode="auto">
          <a:xfrm>
            <a:off x="5181600" y="1143000"/>
            <a:ext cx="1316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Pickup(B)</a:t>
            </a:r>
          </a:p>
        </p:txBody>
      </p:sp>
      <p:sp>
        <p:nvSpPr>
          <p:cNvPr id="250897" name="Line 17"/>
          <p:cNvSpPr>
            <a:spLocks noChangeShapeType="1"/>
          </p:cNvSpPr>
          <p:nvPr/>
        </p:nvSpPr>
        <p:spPr bwMode="auto">
          <a:xfrm>
            <a:off x="5867400" y="1828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0898" name="Line 18"/>
          <p:cNvSpPr>
            <a:spLocks noChangeShapeType="1"/>
          </p:cNvSpPr>
          <p:nvPr/>
        </p:nvSpPr>
        <p:spPr bwMode="auto">
          <a:xfrm flipV="1">
            <a:off x="1219200" y="1676400"/>
            <a:ext cx="4495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0899" name="Line 19"/>
          <p:cNvSpPr>
            <a:spLocks noChangeShapeType="1"/>
          </p:cNvSpPr>
          <p:nvPr/>
        </p:nvSpPr>
        <p:spPr bwMode="auto">
          <a:xfrm>
            <a:off x="6553200" y="27432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0900" name="Line 20"/>
          <p:cNvSpPr>
            <a:spLocks noChangeShapeType="1"/>
          </p:cNvSpPr>
          <p:nvPr/>
        </p:nvSpPr>
        <p:spPr bwMode="auto">
          <a:xfrm>
            <a:off x="1219200" y="3810000"/>
            <a:ext cx="4876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0901" name="Text Box 21"/>
          <p:cNvSpPr txBox="1">
            <a:spLocks noChangeArrowheads="1"/>
          </p:cNvSpPr>
          <p:nvPr/>
        </p:nvSpPr>
        <p:spPr bwMode="auto">
          <a:xfrm>
            <a:off x="5715000" y="5791200"/>
            <a:ext cx="175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HANDEMPTY</a:t>
            </a:r>
          </a:p>
        </p:txBody>
      </p:sp>
      <p:sp>
        <p:nvSpPr>
          <p:cNvPr id="250903" name="Line 23"/>
          <p:cNvSpPr>
            <a:spLocks noChangeShapeType="1"/>
          </p:cNvSpPr>
          <p:nvPr/>
        </p:nvSpPr>
        <p:spPr bwMode="auto">
          <a:xfrm>
            <a:off x="1219200" y="3810000"/>
            <a:ext cx="4572000" cy="2057400"/>
          </a:xfrm>
          <a:prstGeom prst="line">
            <a:avLst/>
          </a:prstGeom>
          <a:noFill/>
          <a:ln w="19050">
            <a:solidFill>
              <a:srgbClr val="CC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0904" name="Line 24"/>
          <p:cNvSpPr>
            <a:spLocks noChangeShapeType="1"/>
          </p:cNvSpPr>
          <p:nvPr/>
        </p:nvSpPr>
        <p:spPr bwMode="auto">
          <a:xfrm flipH="1">
            <a:off x="6400800" y="2743200"/>
            <a:ext cx="152400" cy="31242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0905" name="Line 25"/>
          <p:cNvSpPr>
            <a:spLocks noChangeShapeType="1"/>
          </p:cNvSpPr>
          <p:nvPr/>
        </p:nvSpPr>
        <p:spPr bwMode="auto">
          <a:xfrm>
            <a:off x="5867400" y="1828800"/>
            <a:ext cx="304800" cy="403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0906" name="Text Box 26"/>
          <p:cNvSpPr txBox="1">
            <a:spLocks noChangeArrowheads="1"/>
          </p:cNvSpPr>
          <p:nvPr/>
        </p:nvSpPr>
        <p:spPr bwMode="auto">
          <a:xfrm>
            <a:off x="5105400" y="1828800"/>
            <a:ext cx="175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HANDEMPTY</a:t>
            </a:r>
          </a:p>
        </p:txBody>
      </p:sp>
      <p:sp>
        <p:nvSpPr>
          <p:cNvPr id="250907" name="Line 27"/>
          <p:cNvSpPr>
            <a:spLocks noChangeShapeType="1"/>
          </p:cNvSpPr>
          <p:nvPr/>
        </p:nvSpPr>
        <p:spPr bwMode="auto">
          <a:xfrm flipH="1" flipV="1">
            <a:off x="6019800" y="2057400"/>
            <a:ext cx="228600" cy="3124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0908" name="Line 28"/>
          <p:cNvSpPr>
            <a:spLocks noChangeShapeType="1"/>
          </p:cNvSpPr>
          <p:nvPr/>
        </p:nvSpPr>
        <p:spPr bwMode="auto">
          <a:xfrm flipV="1">
            <a:off x="1219200" y="2057400"/>
            <a:ext cx="4648200" cy="17526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762000" y="3962400"/>
            <a:ext cx="18811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ON(A,TABLE)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ON(B,TABLE)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ON(C,A)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CLEAR(C)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r>
              <a: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7543800" y="3962400"/>
            <a:ext cx="13223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ON(B,A)</a:t>
            </a:r>
          </a:p>
          <a:p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    ON(C,B)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6400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4985" name="Text Box 9"/>
          <p:cNvSpPr txBox="1">
            <a:spLocks noChangeArrowheads="1"/>
          </p:cNvSpPr>
          <p:nvPr/>
        </p:nvSpPr>
        <p:spPr bwMode="auto">
          <a:xfrm>
            <a:off x="5791200" y="2768600"/>
            <a:ext cx="1411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Stack(B,A)</a:t>
            </a:r>
          </a:p>
        </p:txBody>
      </p:sp>
      <p:sp>
        <p:nvSpPr>
          <p:cNvPr id="254986" name="Text Box 10"/>
          <p:cNvSpPr txBox="1">
            <a:spLocks noChangeArrowheads="1"/>
          </p:cNvSpPr>
          <p:nvPr/>
        </p:nvSpPr>
        <p:spPr bwMode="auto">
          <a:xfrm>
            <a:off x="5867400" y="3911600"/>
            <a:ext cx="1406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Stack(C,B)</a:t>
            </a:r>
          </a:p>
        </p:txBody>
      </p:sp>
      <p:sp>
        <p:nvSpPr>
          <p:cNvPr id="254987" name="Line 11"/>
          <p:cNvSpPr>
            <a:spLocks noChangeShapeType="1"/>
          </p:cNvSpPr>
          <p:nvPr/>
        </p:nvSpPr>
        <p:spPr bwMode="auto">
          <a:xfrm flipV="1">
            <a:off x="6705600" y="3810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4988" name="Rectangle 12"/>
          <p:cNvSpPr>
            <a:spLocks noChangeArrowheads="1"/>
          </p:cNvSpPr>
          <p:nvPr/>
        </p:nvSpPr>
        <p:spPr bwMode="auto">
          <a:xfrm>
            <a:off x="6096000" y="5181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4989" name="Line 13"/>
          <p:cNvSpPr>
            <a:spLocks noChangeShapeType="1"/>
          </p:cNvSpPr>
          <p:nvPr/>
        </p:nvSpPr>
        <p:spPr bwMode="auto">
          <a:xfrm flipV="1">
            <a:off x="6248400" y="4572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4990" name="Text Box 14"/>
          <p:cNvSpPr txBox="1">
            <a:spLocks noChangeArrowheads="1"/>
          </p:cNvSpPr>
          <p:nvPr/>
        </p:nvSpPr>
        <p:spPr bwMode="auto">
          <a:xfrm>
            <a:off x="5638800" y="5486400"/>
            <a:ext cx="131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Pickup(C)</a:t>
            </a:r>
          </a:p>
        </p:txBody>
      </p:sp>
      <p:sp>
        <p:nvSpPr>
          <p:cNvPr id="254991" name="Rectangle 15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4992" name="Text Box 16"/>
          <p:cNvSpPr txBox="1">
            <a:spLocks noChangeArrowheads="1"/>
          </p:cNvSpPr>
          <p:nvPr/>
        </p:nvSpPr>
        <p:spPr bwMode="auto">
          <a:xfrm>
            <a:off x="5181600" y="1143000"/>
            <a:ext cx="1316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Pickup(B)</a:t>
            </a:r>
          </a:p>
        </p:txBody>
      </p:sp>
      <p:sp>
        <p:nvSpPr>
          <p:cNvPr id="254993" name="Line 17"/>
          <p:cNvSpPr>
            <a:spLocks noChangeShapeType="1"/>
          </p:cNvSpPr>
          <p:nvPr/>
        </p:nvSpPr>
        <p:spPr bwMode="auto">
          <a:xfrm>
            <a:off x="5867400" y="1828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4994" name="Line 18"/>
          <p:cNvSpPr>
            <a:spLocks noChangeShapeType="1"/>
          </p:cNvSpPr>
          <p:nvPr/>
        </p:nvSpPr>
        <p:spPr bwMode="auto">
          <a:xfrm flipV="1">
            <a:off x="1219200" y="1676400"/>
            <a:ext cx="4495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4995" name="Line 19"/>
          <p:cNvSpPr>
            <a:spLocks noChangeShapeType="1"/>
          </p:cNvSpPr>
          <p:nvPr/>
        </p:nvSpPr>
        <p:spPr bwMode="auto">
          <a:xfrm flipH="1">
            <a:off x="6248400" y="2743200"/>
            <a:ext cx="3048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4996" name="Text Box 20"/>
          <p:cNvSpPr txBox="1">
            <a:spLocks noChangeArrowheads="1"/>
          </p:cNvSpPr>
          <p:nvPr/>
        </p:nvSpPr>
        <p:spPr bwMode="auto">
          <a:xfrm>
            <a:off x="5638800" y="5791200"/>
            <a:ext cx="17668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HANDEMPTY</a:t>
            </a:r>
            <a:b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CLEAR(C)</a:t>
            </a: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/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</a:t>
            </a:r>
            <a:r>
              <a:rPr lang="en-US" sz="1600" b="1" smtClean="0">
                <a:solidFill>
                  <a:srgbClr val="990000"/>
                </a:solidFill>
                <a:latin typeface="Tahoma" pitchFamily="34" charset="0"/>
                <a:ea typeface="+mn-ea"/>
                <a:cs typeface="+mn-cs"/>
              </a:rPr>
              <a:t>ON(C,TABLE)</a:t>
            </a:r>
            <a:endParaRPr lang="en-US" sz="1600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4997" name="Text Box 21"/>
          <p:cNvSpPr txBox="1">
            <a:spLocks noChangeArrowheads="1"/>
          </p:cNvSpPr>
          <p:nvPr/>
        </p:nvSpPr>
        <p:spPr bwMode="auto">
          <a:xfrm>
            <a:off x="5867400" y="4495800"/>
            <a:ext cx="17605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HOLDING(C)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CLEAR(B)</a:t>
            </a:r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4998" name="Text Box 22"/>
          <p:cNvSpPr txBox="1">
            <a:spLocks noChangeArrowheads="1"/>
          </p:cNvSpPr>
          <p:nvPr/>
        </p:nvSpPr>
        <p:spPr bwMode="auto">
          <a:xfrm>
            <a:off x="5791200" y="3048000"/>
            <a:ext cx="1765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HOLDING(B)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</a:t>
            </a:r>
            <a:r>
              <a:rPr lang="en-US" sz="1600" b="1" smtClean="0">
                <a:solidFill>
                  <a:srgbClr val="990000"/>
                </a:solidFill>
                <a:latin typeface="Tahoma" pitchFamily="34" charset="0"/>
                <a:ea typeface="+mn-ea"/>
                <a:cs typeface="+mn-cs"/>
              </a:rPr>
              <a:t>CLEAR(A)</a:t>
            </a:r>
            <a:endParaRPr lang="en-US" b="1" smtClean="0">
              <a:solidFill>
                <a:srgbClr val="990000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4999" name="Text Box 23"/>
          <p:cNvSpPr txBox="1">
            <a:spLocks noChangeArrowheads="1"/>
          </p:cNvSpPr>
          <p:nvPr/>
        </p:nvSpPr>
        <p:spPr bwMode="auto">
          <a:xfrm>
            <a:off x="5257800" y="1752600"/>
            <a:ext cx="17716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HANDEMPTY</a:t>
            </a:r>
            <a:b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CLEAR(B)</a:t>
            </a: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/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ON(B,TABLE)</a:t>
            </a:r>
          </a:p>
        </p:txBody>
      </p:sp>
      <p:sp>
        <p:nvSpPr>
          <p:cNvPr id="255001" name="Text Box 25"/>
          <p:cNvSpPr txBox="1">
            <a:spLocks noChangeArrowheads="1"/>
          </p:cNvSpPr>
          <p:nvPr/>
        </p:nvSpPr>
        <p:spPr bwMode="auto">
          <a:xfrm>
            <a:off x="762000" y="762000"/>
            <a:ext cx="4602163" cy="2686050"/>
          </a:xfrm>
          <a:prstGeom prst="rect">
            <a:avLst/>
          </a:prstGeom>
          <a:solidFill>
            <a:srgbClr val="EBF9F2"/>
          </a:solidFill>
          <a:ln w="38100">
            <a:solidFill>
              <a:srgbClr val="2F8F5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</a:rPr>
              <a:t>~ Most-constrained-variable</a:t>
            </a:r>
            <a:b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</a:rPr>
              <a:t>heuristic in CSP</a:t>
            </a:r>
            <a:b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  <a:sym typeface="Wingdings" pitchFamily="2" charset="2"/>
              </a:rPr>
              <a:t> choose the unachieved</a:t>
            </a:r>
            <a:b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  <a:sym typeface="Wingdings" pitchFamily="2" charset="2"/>
              </a:rPr>
            </a:br>
            <a: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  <a:sym typeface="Wingdings" pitchFamily="2" charset="2"/>
              </a:rPr>
              <a:t>     precondition that can be</a:t>
            </a:r>
            <a:b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  <a:sym typeface="Wingdings" pitchFamily="2" charset="2"/>
              </a:rPr>
            </a:br>
            <a: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  <a:sym typeface="Wingdings" pitchFamily="2" charset="2"/>
              </a:rPr>
              <a:t>     satisfied in the </a:t>
            </a:r>
            <a:r>
              <a:rPr lang="en-US" b="1" u="sng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  <a:sym typeface="Wingdings" pitchFamily="2" charset="2"/>
              </a:rPr>
              <a:t>fewest</a:t>
            </a:r>
          </a:p>
          <a:p>
            <a: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  <a:sym typeface="Wingdings" pitchFamily="2" charset="2"/>
              </a:rPr>
              <a:t>     number of ways</a:t>
            </a:r>
          </a:p>
          <a:p>
            <a:r>
              <a:rPr lang="en-US" b="1" smtClean="0">
                <a:solidFill>
                  <a:srgbClr val="2F8F5F"/>
                </a:solidFill>
                <a:latin typeface="Tahoma" pitchFamily="34" charset="0"/>
                <a:ea typeface="+mn-ea"/>
                <a:cs typeface="+mn-cs"/>
                <a:sym typeface="Wingdings" pitchFamily="2" charset="2"/>
              </a:rPr>
              <a:t> ON(C,TABLE)</a:t>
            </a:r>
            <a:endParaRPr lang="en-US" b="1" smtClean="0">
              <a:solidFill>
                <a:srgbClr val="2F8F5F"/>
              </a:solidFill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96" grpId="0"/>
      <p:bldP spid="254997" grpId="0"/>
      <p:bldP spid="254998" grpId="0"/>
      <p:bldP spid="254999" grpId="0"/>
      <p:bldP spid="25500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762000" y="3962400"/>
            <a:ext cx="18811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ON(A,TABLE)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ON(B,TABLE)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ON(C,A)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CLEAR(C)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r>
              <a: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7543800" y="3962400"/>
            <a:ext cx="13223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ON(B,A)</a:t>
            </a:r>
          </a:p>
          <a:p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    ON(C,B)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</a:t>
            </a:r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6400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5791200" y="2768600"/>
            <a:ext cx="1411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Stack(B,A)</a:t>
            </a:r>
          </a:p>
        </p:txBody>
      </p:sp>
      <p:sp>
        <p:nvSpPr>
          <p:cNvPr id="244746" name="Text Box 10"/>
          <p:cNvSpPr txBox="1">
            <a:spLocks noChangeArrowheads="1"/>
          </p:cNvSpPr>
          <p:nvPr/>
        </p:nvSpPr>
        <p:spPr bwMode="auto">
          <a:xfrm>
            <a:off x="5867400" y="3911600"/>
            <a:ext cx="1406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Stack(C,B)</a:t>
            </a:r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 flipV="1">
            <a:off x="6705600" y="3810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4748" name="Rectangle 12"/>
          <p:cNvSpPr>
            <a:spLocks noChangeArrowheads="1"/>
          </p:cNvSpPr>
          <p:nvPr/>
        </p:nvSpPr>
        <p:spPr bwMode="auto">
          <a:xfrm>
            <a:off x="6096000" y="5181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4749" name="Line 13"/>
          <p:cNvSpPr>
            <a:spLocks noChangeShapeType="1"/>
          </p:cNvSpPr>
          <p:nvPr/>
        </p:nvSpPr>
        <p:spPr bwMode="auto">
          <a:xfrm flipV="1">
            <a:off x="6248400" y="4572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4750" name="Text Box 14"/>
          <p:cNvSpPr txBox="1">
            <a:spLocks noChangeArrowheads="1"/>
          </p:cNvSpPr>
          <p:nvPr/>
        </p:nvSpPr>
        <p:spPr bwMode="auto">
          <a:xfrm>
            <a:off x="5638800" y="5486400"/>
            <a:ext cx="131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Pickup(C)</a:t>
            </a:r>
          </a:p>
        </p:txBody>
      </p:sp>
      <p:sp>
        <p:nvSpPr>
          <p:cNvPr id="244751" name="Rectangle 15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4752" name="Text Box 16"/>
          <p:cNvSpPr txBox="1">
            <a:spLocks noChangeArrowheads="1"/>
          </p:cNvSpPr>
          <p:nvPr/>
        </p:nvSpPr>
        <p:spPr bwMode="auto">
          <a:xfrm>
            <a:off x="5181600" y="1143000"/>
            <a:ext cx="1316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Pickup(B)</a:t>
            </a:r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>
            <a:off x="5867400" y="1828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 flipV="1">
            <a:off x="1219200" y="1676400"/>
            <a:ext cx="4495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4755" name="Line 19"/>
          <p:cNvSpPr>
            <a:spLocks noChangeShapeType="1"/>
          </p:cNvSpPr>
          <p:nvPr/>
        </p:nvSpPr>
        <p:spPr bwMode="auto">
          <a:xfrm flipH="1">
            <a:off x="6248400" y="2743200"/>
            <a:ext cx="30480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4756" name="Rectangle 20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4757" name="Text Box 21"/>
          <p:cNvSpPr txBox="1">
            <a:spLocks noChangeArrowheads="1"/>
          </p:cNvSpPr>
          <p:nvPr/>
        </p:nvSpPr>
        <p:spPr bwMode="auto">
          <a:xfrm>
            <a:off x="4191000" y="5791200"/>
            <a:ext cx="157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Putdown(C)</a:t>
            </a:r>
          </a:p>
        </p:txBody>
      </p:sp>
      <p:sp>
        <p:nvSpPr>
          <p:cNvPr id="244758" name="Line 22"/>
          <p:cNvSpPr>
            <a:spLocks noChangeShapeType="1"/>
          </p:cNvSpPr>
          <p:nvPr/>
        </p:nvSpPr>
        <p:spPr bwMode="auto">
          <a:xfrm flipV="1">
            <a:off x="5181600" y="5334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4759" name="Line 23"/>
          <p:cNvSpPr>
            <a:spLocks noChangeShapeType="1"/>
          </p:cNvSpPr>
          <p:nvPr/>
        </p:nvSpPr>
        <p:spPr bwMode="auto">
          <a:xfrm>
            <a:off x="1219200" y="3810000"/>
            <a:ext cx="3657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762000" y="3962400"/>
            <a:ext cx="18811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ON(A,TABLE)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ON(B,TABLE)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ON(C,A)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CLEAR(C)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r>
              <a: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7543800" y="3962400"/>
            <a:ext cx="13223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ON(B,A)</a:t>
            </a:r>
          </a:p>
          <a:p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    ON(C,B)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</a:t>
            </a:r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6400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68" name="Rectangle 8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5791200" y="2768600"/>
            <a:ext cx="1411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Stack(B,A)</a:t>
            </a:r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5867400" y="3911600"/>
            <a:ext cx="1406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Stack(C,B)</a:t>
            </a:r>
          </a:p>
        </p:txBody>
      </p:sp>
      <p:sp>
        <p:nvSpPr>
          <p:cNvPr id="245771" name="Line 11"/>
          <p:cNvSpPr>
            <a:spLocks noChangeShapeType="1"/>
          </p:cNvSpPr>
          <p:nvPr/>
        </p:nvSpPr>
        <p:spPr bwMode="auto">
          <a:xfrm flipV="1">
            <a:off x="6705600" y="3810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6096000" y="5181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73" name="Line 13"/>
          <p:cNvSpPr>
            <a:spLocks noChangeShapeType="1"/>
          </p:cNvSpPr>
          <p:nvPr/>
        </p:nvSpPr>
        <p:spPr bwMode="auto">
          <a:xfrm flipV="1">
            <a:off x="6248400" y="4572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5638800" y="5486400"/>
            <a:ext cx="131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Pickup(C)</a:t>
            </a:r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5181600" y="1143000"/>
            <a:ext cx="1316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Pickup(B)</a:t>
            </a:r>
          </a:p>
        </p:txBody>
      </p:sp>
      <p:sp>
        <p:nvSpPr>
          <p:cNvPr id="245777" name="Line 17"/>
          <p:cNvSpPr>
            <a:spLocks noChangeShapeType="1"/>
          </p:cNvSpPr>
          <p:nvPr/>
        </p:nvSpPr>
        <p:spPr bwMode="auto">
          <a:xfrm>
            <a:off x="5867400" y="1828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78" name="Line 18"/>
          <p:cNvSpPr>
            <a:spLocks noChangeShapeType="1"/>
          </p:cNvSpPr>
          <p:nvPr/>
        </p:nvSpPr>
        <p:spPr bwMode="auto">
          <a:xfrm flipV="1">
            <a:off x="1219200" y="1676400"/>
            <a:ext cx="4495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79" name="Line 19"/>
          <p:cNvSpPr>
            <a:spLocks noChangeShapeType="1"/>
          </p:cNvSpPr>
          <p:nvPr/>
        </p:nvSpPr>
        <p:spPr bwMode="auto">
          <a:xfrm flipH="1">
            <a:off x="6248400" y="2743200"/>
            <a:ext cx="30480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80" name="Rectangle 20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81" name="Text Box 21"/>
          <p:cNvSpPr txBox="1">
            <a:spLocks noChangeArrowheads="1"/>
          </p:cNvSpPr>
          <p:nvPr/>
        </p:nvSpPr>
        <p:spPr bwMode="auto">
          <a:xfrm>
            <a:off x="4191000" y="5791200"/>
            <a:ext cx="157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Putdown(C)</a:t>
            </a:r>
          </a:p>
        </p:txBody>
      </p:sp>
      <p:sp>
        <p:nvSpPr>
          <p:cNvPr id="245782" name="Line 22"/>
          <p:cNvSpPr>
            <a:spLocks noChangeShapeType="1"/>
          </p:cNvSpPr>
          <p:nvPr/>
        </p:nvSpPr>
        <p:spPr bwMode="auto">
          <a:xfrm flipV="1">
            <a:off x="5181600" y="5334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84" name="Rectangle 24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85" name="Line 25"/>
          <p:cNvSpPr>
            <a:spLocks noChangeShapeType="1"/>
          </p:cNvSpPr>
          <p:nvPr/>
        </p:nvSpPr>
        <p:spPr bwMode="auto">
          <a:xfrm>
            <a:off x="1219200" y="3810000"/>
            <a:ext cx="1828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86" name="Line 26"/>
          <p:cNvSpPr>
            <a:spLocks noChangeShapeType="1"/>
          </p:cNvSpPr>
          <p:nvPr/>
        </p:nvSpPr>
        <p:spPr bwMode="auto">
          <a:xfrm>
            <a:off x="3352800" y="5029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87" name="Text Box 27"/>
          <p:cNvSpPr txBox="1">
            <a:spLocks noChangeArrowheads="1"/>
          </p:cNvSpPr>
          <p:nvPr/>
        </p:nvSpPr>
        <p:spPr bwMode="auto">
          <a:xfrm>
            <a:off x="2819400" y="4495800"/>
            <a:ext cx="1693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Unstack(C,A)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762000" y="3962400"/>
            <a:ext cx="18811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ON(A,TABLE)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ON(B,TABLE)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ON(C,A)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CLEAR(C)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r>
              <a: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7543800" y="3962400"/>
            <a:ext cx="13223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ON(B,A)</a:t>
            </a:r>
          </a:p>
          <a:p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    ON(C,B)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</a:t>
            </a:r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6400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08" name="Rectangle 8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5791200" y="2768600"/>
            <a:ext cx="1411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Stack(B,A)</a:t>
            </a:r>
          </a:p>
        </p:txBody>
      </p:sp>
      <p:sp>
        <p:nvSpPr>
          <p:cNvPr id="256010" name="Text Box 10"/>
          <p:cNvSpPr txBox="1">
            <a:spLocks noChangeArrowheads="1"/>
          </p:cNvSpPr>
          <p:nvPr/>
        </p:nvSpPr>
        <p:spPr bwMode="auto">
          <a:xfrm>
            <a:off x="5867400" y="3911600"/>
            <a:ext cx="1406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Stack(C,B)</a:t>
            </a:r>
          </a:p>
        </p:txBody>
      </p:sp>
      <p:sp>
        <p:nvSpPr>
          <p:cNvPr id="256011" name="Line 11"/>
          <p:cNvSpPr>
            <a:spLocks noChangeShapeType="1"/>
          </p:cNvSpPr>
          <p:nvPr/>
        </p:nvSpPr>
        <p:spPr bwMode="auto">
          <a:xfrm flipV="1">
            <a:off x="6705600" y="3810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12" name="Rectangle 12"/>
          <p:cNvSpPr>
            <a:spLocks noChangeArrowheads="1"/>
          </p:cNvSpPr>
          <p:nvPr/>
        </p:nvSpPr>
        <p:spPr bwMode="auto">
          <a:xfrm>
            <a:off x="6096000" y="5181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13" name="Line 13"/>
          <p:cNvSpPr>
            <a:spLocks noChangeShapeType="1"/>
          </p:cNvSpPr>
          <p:nvPr/>
        </p:nvSpPr>
        <p:spPr bwMode="auto">
          <a:xfrm flipV="1">
            <a:off x="6248400" y="4572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14" name="Text Box 14"/>
          <p:cNvSpPr txBox="1">
            <a:spLocks noChangeArrowheads="1"/>
          </p:cNvSpPr>
          <p:nvPr/>
        </p:nvSpPr>
        <p:spPr bwMode="auto">
          <a:xfrm>
            <a:off x="5638800" y="5486400"/>
            <a:ext cx="131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Pickup(C)</a:t>
            </a:r>
          </a:p>
        </p:txBody>
      </p:sp>
      <p:sp>
        <p:nvSpPr>
          <p:cNvPr id="256015" name="Rectangle 15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16" name="Text Box 16"/>
          <p:cNvSpPr txBox="1">
            <a:spLocks noChangeArrowheads="1"/>
          </p:cNvSpPr>
          <p:nvPr/>
        </p:nvSpPr>
        <p:spPr bwMode="auto">
          <a:xfrm>
            <a:off x="5181600" y="1143000"/>
            <a:ext cx="1316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Pickup(B)</a:t>
            </a:r>
          </a:p>
        </p:txBody>
      </p:sp>
      <p:sp>
        <p:nvSpPr>
          <p:cNvPr id="256017" name="Line 17"/>
          <p:cNvSpPr>
            <a:spLocks noChangeShapeType="1"/>
          </p:cNvSpPr>
          <p:nvPr/>
        </p:nvSpPr>
        <p:spPr bwMode="auto">
          <a:xfrm>
            <a:off x="5867400" y="1828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18" name="Line 18"/>
          <p:cNvSpPr>
            <a:spLocks noChangeShapeType="1"/>
          </p:cNvSpPr>
          <p:nvPr/>
        </p:nvSpPr>
        <p:spPr bwMode="auto">
          <a:xfrm flipV="1">
            <a:off x="1219200" y="1676400"/>
            <a:ext cx="4495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19" name="Line 19"/>
          <p:cNvSpPr>
            <a:spLocks noChangeShapeType="1"/>
          </p:cNvSpPr>
          <p:nvPr/>
        </p:nvSpPr>
        <p:spPr bwMode="auto">
          <a:xfrm flipH="1">
            <a:off x="6248400" y="2743200"/>
            <a:ext cx="30480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20" name="Rectangle 20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21" name="Text Box 21"/>
          <p:cNvSpPr txBox="1">
            <a:spLocks noChangeArrowheads="1"/>
          </p:cNvSpPr>
          <p:nvPr/>
        </p:nvSpPr>
        <p:spPr bwMode="auto">
          <a:xfrm>
            <a:off x="4191000" y="5791200"/>
            <a:ext cx="157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Putdown(C)</a:t>
            </a:r>
          </a:p>
        </p:txBody>
      </p:sp>
      <p:sp>
        <p:nvSpPr>
          <p:cNvPr id="256022" name="Line 22"/>
          <p:cNvSpPr>
            <a:spLocks noChangeShapeType="1"/>
          </p:cNvSpPr>
          <p:nvPr/>
        </p:nvSpPr>
        <p:spPr bwMode="auto">
          <a:xfrm flipV="1">
            <a:off x="5181600" y="5334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23" name="Rectangle 23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24" name="Line 24"/>
          <p:cNvSpPr>
            <a:spLocks noChangeShapeType="1"/>
          </p:cNvSpPr>
          <p:nvPr/>
        </p:nvSpPr>
        <p:spPr bwMode="auto">
          <a:xfrm>
            <a:off x="1219200" y="3810000"/>
            <a:ext cx="1828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25" name="Line 25"/>
          <p:cNvSpPr>
            <a:spLocks noChangeShapeType="1"/>
          </p:cNvSpPr>
          <p:nvPr/>
        </p:nvSpPr>
        <p:spPr bwMode="auto">
          <a:xfrm>
            <a:off x="3352800" y="5029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26" name="Text Box 26"/>
          <p:cNvSpPr txBox="1">
            <a:spLocks noChangeArrowheads="1"/>
          </p:cNvSpPr>
          <p:nvPr/>
        </p:nvSpPr>
        <p:spPr bwMode="auto">
          <a:xfrm>
            <a:off x="2819400" y="4495800"/>
            <a:ext cx="1693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Unstack(C,A)</a:t>
            </a:r>
          </a:p>
        </p:txBody>
      </p:sp>
      <p:sp>
        <p:nvSpPr>
          <p:cNvPr id="256028" name="Text Box 28"/>
          <p:cNvSpPr txBox="1">
            <a:spLocks noChangeArrowheads="1"/>
          </p:cNvSpPr>
          <p:nvPr/>
        </p:nvSpPr>
        <p:spPr bwMode="auto">
          <a:xfrm>
            <a:off x="5257800" y="1752600"/>
            <a:ext cx="175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HANDEMPTY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9200" y="2057400"/>
            <a:ext cx="4648200" cy="3429000"/>
            <a:chOff x="768" y="1296"/>
            <a:chExt cx="2928" cy="2160"/>
          </a:xfrm>
        </p:grpSpPr>
        <p:sp>
          <p:nvSpPr>
            <p:cNvPr id="256029" name="Line 29"/>
            <p:cNvSpPr>
              <a:spLocks noChangeShapeType="1"/>
            </p:cNvSpPr>
            <p:nvPr/>
          </p:nvSpPr>
          <p:spPr bwMode="auto">
            <a:xfrm flipV="1">
              <a:off x="768" y="1296"/>
              <a:ext cx="2688" cy="1104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56030" name="Line 30"/>
            <p:cNvSpPr>
              <a:spLocks noChangeShapeType="1"/>
            </p:cNvSpPr>
            <p:nvPr/>
          </p:nvSpPr>
          <p:spPr bwMode="auto">
            <a:xfrm flipV="1">
              <a:off x="3168" y="1296"/>
              <a:ext cx="528" cy="216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56031" name="Line 31"/>
            <p:cNvSpPr>
              <a:spLocks noChangeShapeType="1"/>
            </p:cNvSpPr>
            <p:nvPr/>
          </p:nvSpPr>
          <p:spPr bwMode="auto">
            <a:xfrm flipV="1">
              <a:off x="2112" y="1296"/>
              <a:ext cx="1440" cy="17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762000" y="3962400"/>
            <a:ext cx="18811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ON(A,TABLE)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ON(B,TABLE)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ON(C,A)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CLEAR(C)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r>
              <a: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7543800" y="3962400"/>
            <a:ext cx="13223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ON(B,A)</a:t>
            </a:r>
          </a:p>
          <a:p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    ON(C,B)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</a:t>
            </a:r>
          </a:p>
        </p:txBody>
      </p:sp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6400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9080" name="Rectangle 8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5791200" y="2768600"/>
            <a:ext cx="1411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Stack(B,A)</a:t>
            </a:r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5867400" y="3911600"/>
            <a:ext cx="1406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Stack(C,B)</a:t>
            </a:r>
          </a:p>
        </p:txBody>
      </p:sp>
      <p:sp>
        <p:nvSpPr>
          <p:cNvPr id="259083" name="Line 11"/>
          <p:cNvSpPr>
            <a:spLocks noChangeShapeType="1"/>
          </p:cNvSpPr>
          <p:nvPr/>
        </p:nvSpPr>
        <p:spPr bwMode="auto">
          <a:xfrm flipV="1">
            <a:off x="6705600" y="3810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9084" name="Rectangle 12"/>
          <p:cNvSpPr>
            <a:spLocks noChangeArrowheads="1"/>
          </p:cNvSpPr>
          <p:nvPr/>
        </p:nvSpPr>
        <p:spPr bwMode="auto">
          <a:xfrm>
            <a:off x="6096000" y="5181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9085" name="Line 13"/>
          <p:cNvSpPr>
            <a:spLocks noChangeShapeType="1"/>
          </p:cNvSpPr>
          <p:nvPr/>
        </p:nvSpPr>
        <p:spPr bwMode="auto">
          <a:xfrm flipV="1">
            <a:off x="6248400" y="4572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9086" name="Text Box 14"/>
          <p:cNvSpPr txBox="1">
            <a:spLocks noChangeArrowheads="1"/>
          </p:cNvSpPr>
          <p:nvPr/>
        </p:nvSpPr>
        <p:spPr bwMode="auto">
          <a:xfrm>
            <a:off x="5638800" y="5486400"/>
            <a:ext cx="131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Pickup(C)</a:t>
            </a:r>
          </a:p>
        </p:txBody>
      </p:sp>
      <p:sp>
        <p:nvSpPr>
          <p:cNvPr id="259087" name="Rectangle 15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9088" name="Text Box 16"/>
          <p:cNvSpPr txBox="1">
            <a:spLocks noChangeArrowheads="1"/>
          </p:cNvSpPr>
          <p:nvPr/>
        </p:nvSpPr>
        <p:spPr bwMode="auto">
          <a:xfrm>
            <a:off x="5181600" y="1143000"/>
            <a:ext cx="1316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Pickup(B)</a:t>
            </a:r>
          </a:p>
        </p:txBody>
      </p:sp>
      <p:sp>
        <p:nvSpPr>
          <p:cNvPr id="259089" name="Line 17"/>
          <p:cNvSpPr>
            <a:spLocks noChangeShapeType="1"/>
          </p:cNvSpPr>
          <p:nvPr/>
        </p:nvSpPr>
        <p:spPr bwMode="auto">
          <a:xfrm>
            <a:off x="5867400" y="1828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9091" name="Line 19"/>
          <p:cNvSpPr>
            <a:spLocks noChangeShapeType="1"/>
          </p:cNvSpPr>
          <p:nvPr/>
        </p:nvSpPr>
        <p:spPr bwMode="auto">
          <a:xfrm flipH="1">
            <a:off x="6248400" y="2743200"/>
            <a:ext cx="30480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9092" name="Rectangle 20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9093" name="Text Box 21"/>
          <p:cNvSpPr txBox="1">
            <a:spLocks noChangeArrowheads="1"/>
          </p:cNvSpPr>
          <p:nvPr/>
        </p:nvSpPr>
        <p:spPr bwMode="auto">
          <a:xfrm>
            <a:off x="4191000" y="5791200"/>
            <a:ext cx="157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Putdown(C)</a:t>
            </a:r>
          </a:p>
        </p:txBody>
      </p:sp>
      <p:sp>
        <p:nvSpPr>
          <p:cNvPr id="259095" name="Rectangle 23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9096" name="Line 24"/>
          <p:cNvSpPr>
            <a:spLocks noChangeShapeType="1"/>
          </p:cNvSpPr>
          <p:nvPr/>
        </p:nvSpPr>
        <p:spPr bwMode="auto">
          <a:xfrm>
            <a:off x="1219200" y="3810000"/>
            <a:ext cx="1828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9097" name="Line 25"/>
          <p:cNvSpPr>
            <a:spLocks noChangeShapeType="1"/>
          </p:cNvSpPr>
          <p:nvPr/>
        </p:nvSpPr>
        <p:spPr bwMode="auto">
          <a:xfrm>
            <a:off x="3352800" y="5029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9098" name="Text Box 26"/>
          <p:cNvSpPr txBox="1">
            <a:spLocks noChangeArrowheads="1"/>
          </p:cNvSpPr>
          <p:nvPr/>
        </p:nvSpPr>
        <p:spPr bwMode="auto">
          <a:xfrm>
            <a:off x="2819400" y="4495800"/>
            <a:ext cx="1693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Unstack(C,A)</a:t>
            </a:r>
          </a:p>
        </p:txBody>
      </p:sp>
      <p:sp>
        <p:nvSpPr>
          <p:cNvPr id="259104" name="Line 32"/>
          <p:cNvSpPr>
            <a:spLocks noChangeShapeType="1"/>
          </p:cNvSpPr>
          <p:nvPr/>
        </p:nvSpPr>
        <p:spPr bwMode="auto">
          <a:xfrm flipV="1">
            <a:off x="5029200" y="1828800"/>
            <a:ext cx="8382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9144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79248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762000" y="3962400"/>
            <a:ext cx="1881188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 ON(A,TABLE)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ON(B,TABLE)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ON(C,A)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CLEAR(B)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CLEAR(C)</a:t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 HANDEMPTY</a:t>
            </a:r>
            <a:r>
              <a:rPr lang="en-US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7543800" y="3962400"/>
            <a:ext cx="13223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ON(B,A)</a:t>
            </a:r>
          </a:p>
          <a:p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    ON(C,B)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-: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+:</a:t>
            </a:r>
          </a:p>
        </p:txBody>
      </p:sp>
      <p:sp>
        <p:nvSpPr>
          <p:cNvPr id="261127" name="Rectangle 7"/>
          <p:cNvSpPr>
            <a:spLocks noChangeArrowheads="1"/>
          </p:cNvSpPr>
          <p:nvPr/>
        </p:nvSpPr>
        <p:spPr bwMode="auto">
          <a:xfrm>
            <a:off x="64008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28" name="Rectangle 8"/>
          <p:cNvSpPr>
            <a:spLocks noChangeArrowheads="1"/>
          </p:cNvSpPr>
          <p:nvPr/>
        </p:nvSpPr>
        <p:spPr bwMode="auto">
          <a:xfrm>
            <a:off x="64008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5791200" y="2768600"/>
            <a:ext cx="1411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Stack(B,A)</a:t>
            </a:r>
          </a:p>
        </p:txBody>
      </p:sp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5867400" y="3911600"/>
            <a:ext cx="1406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Stack(C,B)</a:t>
            </a:r>
          </a:p>
        </p:txBody>
      </p:sp>
      <p:sp>
        <p:nvSpPr>
          <p:cNvPr id="261131" name="Line 11"/>
          <p:cNvSpPr>
            <a:spLocks noChangeShapeType="1"/>
          </p:cNvSpPr>
          <p:nvPr/>
        </p:nvSpPr>
        <p:spPr bwMode="auto">
          <a:xfrm flipV="1">
            <a:off x="6705600" y="38100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32" name="Rectangle 12"/>
          <p:cNvSpPr>
            <a:spLocks noChangeArrowheads="1"/>
          </p:cNvSpPr>
          <p:nvPr/>
        </p:nvSpPr>
        <p:spPr bwMode="auto">
          <a:xfrm>
            <a:off x="6096000" y="5181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33" name="Line 13"/>
          <p:cNvSpPr>
            <a:spLocks noChangeShapeType="1"/>
          </p:cNvSpPr>
          <p:nvPr/>
        </p:nvSpPr>
        <p:spPr bwMode="auto">
          <a:xfrm flipV="1">
            <a:off x="6248400" y="4572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5638800" y="5486400"/>
            <a:ext cx="131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Pickup(C)</a:t>
            </a:r>
          </a:p>
        </p:txBody>
      </p:sp>
      <p:sp>
        <p:nvSpPr>
          <p:cNvPr id="261135" name="Rectangle 15"/>
          <p:cNvSpPr>
            <a:spLocks noChangeArrowheads="1"/>
          </p:cNvSpPr>
          <p:nvPr/>
        </p:nvSpPr>
        <p:spPr bwMode="auto">
          <a:xfrm>
            <a:off x="5715000" y="1524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5181600" y="1143000"/>
            <a:ext cx="1316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Pickup(B)</a:t>
            </a:r>
          </a:p>
        </p:txBody>
      </p:sp>
      <p:sp>
        <p:nvSpPr>
          <p:cNvPr id="261137" name="Line 17"/>
          <p:cNvSpPr>
            <a:spLocks noChangeShapeType="1"/>
          </p:cNvSpPr>
          <p:nvPr/>
        </p:nvSpPr>
        <p:spPr bwMode="auto">
          <a:xfrm>
            <a:off x="5867400" y="1828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38" name="Line 18"/>
          <p:cNvSpPr>
            <a:spLocks noChangeShapeType="1"/>
          </p:cNvSpPr>
          <p:nvPr/>
        </p:nvSpPr>
        <p:spPr bwMode="auto">
          <a:xfrm flipH="1">
            <a:off x="6248400" y="2743200"/>
            <a:ext cx="30480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39" name="Rectangle 19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40" name="Text Box 20"/>
          <p:cNvSpPr txBox="1">
            <a:spLocks noChangeArrowheads="1"/>
          </p:cNvSpPr>
          <p:nvPr/>
        </p:nvSpPr>
        <p:spPr bwMode="auto">
          <a:xfrm>
            <a:off x="4191000" y="5791200"/>
            <a:ext cx="157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Putdown(C)</a:t>
            </a:r>
          </a:p>
        </p:txBody>
      </p:sp>
      <p:sp>
        <p:nvSpPr>
          <p:cNvPr id="261141" name="Rectangle 21"/>
          <p:cNvSpPr>
            <a:spLocks noChangeArrowheads="1"/>
          </p:cNvSpPr>
          <p:nvPr/>
        </p:nvSpPr>
        <p:spPr bwMode="auto">
          <a:xfrm>
            <a:off x="30480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42" name="Line 22"/>
          <p:cNvSpPr>
            <a:spLocks noChangeShapeType="1"/>
          </p:cNvSpPr>
          <p:nvPr/>
        </p:nvSpPr>
        <p:spPr bwMode="auto">
          <a:xfrm>
            <a:off x="1219200" y="3810000"/>
            <a:ext cx="1828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43" name="Line 23"/>
          <p:cNvSpPr>
            <a:spLocks noChangeShapeType="1"/>
          </p:cNvSpPr>
          <p:nvPr/>
        </p:nvSpPr>
        <p:spPr bwMode="auto">
          <a:xfrm>
            <a:off x="3352800" y="5029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44" name="Text Box 24"/>
          <p:cNvSpPr txBox="1">
            <a:spLocks noChangeArrowheads="1"/>
          </p:cNvSpPr>
          <p:nvPr/>
        </p:nvSpPr>
        <p:spPr bwMode="auto">
          <a:xfrm>
            <a:off x="2819400" y="4495800"/>
            <a:ext cx="1693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smtClean="0">
                <a:solidFill>
                  <a:srgbClr val="3333CC"/>
                </a:solidFill>
                <a:latin typeface="Tahoma" pitchFamily="34" charset="0"/>
                <a:ea typeface="+mn-ea"/>
                <a:cs typeface="+mn-cs"/>
              </a:rPr>
              <a:t>Unstack(C,A)</a:t>
            </a:r>
          </a:p>
        </p:txBody>
      </p:sp>
      <p:sp>
        <p:nvSpPr>
          <p:cNvPr id="261145" name="Line 25"/>
          <p:cNvSpPr>
            <a:spLocks noChangeShapeType="1"/>
          </p:cNvSpPr>
          <p:nvPr/>
        </p:nvSpPr>
        <p:spPr bwMode="auto">
          <a:xfrm flipV="1">
            <a:off x="5029200" y="1828800"/>
            <a:ext cx="8382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5638800" y="5791200"/>
            <a:ext cx="17668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HANDEMPTY</a:t>
            </a:r>
            <a:b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CLEAR(C)</a:t>
            </a: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/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ON(C,TABLE)</a:t>
            </a:r>
          </a:p>
        </p:txBody>
      </p:sp>
      <p:sp>
        <p:nvSpPr>
          <p:cNvPr id="261147" name="Text Box 27"/>
          <p:cNvSpPr txBox="1">
            <a:spLocks noChangeArrowheads="1"/>
          </p:cNvSpPr>
          <p:nvPr/>
        </p:nvSpPr>
        <p:spPr bwMode="auto">
          <a:xfrm>
            <a:off x="5867400" y="4495800"/>
            <a:ext cx="17605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HOLDING(C)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CLEAR(B)</a:t>
            </a:r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48" name="Text Box 28"/>
          <p:cNvSpPr txBox="1">
            <a:spLocks noChangeArrowheads="1"/>
          </p:cNvSpPr>
          <p:nvPr/>
        </p:nvSpPr>
        <p:spPr bwMode="auto">
          <a:xfrm>
            <a:off x="5791200" y="3048000"/>
            <a:ext cx="1765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HOLDING(B)</a:t>
            </a:r>
          </a:p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CLEAR(A)</a:t>
            </a:r>
            <a:endParaRPr lang="en-US" b="1" smtClean="0">
              <a:solidFill>
                <a:srgbClr val="008000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49" name="Text Box 29"/>
          <p:cNvSpPr txBox="1">
            <a:spLocks noChangeArrowheads="1"/>
          </p:cNvSpPr>
          <p:nvPr/>
        </p:nvSpPr>
        <p:spPr bwMode="auto">
          <a:xfrm>
            <a:off x="5257800" y="1752600"/>
            <a:ext cx="17716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HANDEMPTY</a:t>
            </a:r>
            <a:b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CLEAR(B)</a:t>
            </a: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/>
            </a:r>
            <a:b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   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ON(B,TABLE)</a:t>
            </a:r>
          </a:p>
        </p:txBody>
      </p:sp>
      <p:sp>
        <p:nvSpPr>
          <p:cNvPr id="261150" name="Text Box 30"/>
          <p:cNvSpPr txBox="1">
            <a:spLocks noChangeArrowheads="1"/>
          </p:cNvSpPr>
          <p:nvPr/>
        </p:nvSpPr>
        <p:spPr bwMode="auto">
          <a:xfrm>
            <a:off x="4191000" y="6096000"/>
            <a:ext cx="17605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HOLDING(C)</a:t>
            </a:r>
            <a:endParaRPr lang="en-US" b="1" smtClea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1151" name="Text Box 31"/>
          <p:cNvSpPr txBox="1">
            <a:spLocks noChangeArrowheads="1"/>
          </p:cNvSpPr>
          <p:nvPr/>
        </p:nvSpPr>
        <p:spPr bwMode="auto">
          <a:xfrm>
            <a:off x="2819400" y="3657600"/>
            <a:ext cx="17589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smtClean="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P: </a:t>
            </a: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HANDEMPTY</a:t>
            </a:r>
            <a:b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   CLEAR(C)</a:t>
            </a:r>
            <a:b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1600" b="1" smtClean="0">
                <a:solidFill>
                  <a:srgbClr val="008000"/>
                </a:solidFill>
                <a:latin typeface="Tahoma" pitchFamily="34" charset="0"/>
                <a:ea typeface="+mn-ea"/>
                <a:cs typeface="+mn-cs"/>
              </a:rPr>
              <a:t>    ON(C,A)</a:t>
            </a:r>
          </a:p>
        </p:txBody>
      </p:sp>
      <p:sp>
        <p:nvSpPr>
          <p:cNvPr id="261152" name="Text Box 32"/>
          <p:cNvSpPr txBox="1">
            <a:spLocks noChangeArrowheads="1"/>
          </p:cNvSpPr>
          <p:nvPr/>
        </p:nvSpPr>
        <p:spPr bwMode="auto">
          <a:xfrm>
            <a:off x="1524000" y="2438400"/>
            <a:ext cx="6651625" cy="1828800"/>
          </a:xfrm>
          <a:prstGeom prst="rect">
            <a:avLst/>
          </a:prstGeom>
          <a:solidFill>
            <a:srgbClr val="F7EFCD"/>
          </a:solidFill>
          <a:ln w="28575">
            <a:solidFill>
              <a:srgbClr val="A0005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rgbClr val="A00050"/>
                </a:solidFill>
                <a:latin typeface="Tahoma" pitchFamily="34" charset="0"/>
                <a:ea typeface="+mn-ea"/>
                <a:cs typeface="+mn-cs"/>
              </a:rPr>
              <a:t>The plan is </a:t>
            </a:r>
            <a:r>
              <a:rPr lang="en-US" sz="2800" b="1" u="sng" smtClean="0">
                <a:solidFill>
                  <a:srgbClr val="A00050"/>
                </a:solidFill>
                <a:latin typeface="Tahoma" pitchFamily="34" charset="0"/>
                <a:ea typeface="+mn-ea"/>
                <a:cs typeface="+mn-cs"/>
              </a:rPr>
              <a:t>complete</a:t>
            </a:r>
            <a:r>
              <a:rPr lang="en-US" sz="2800" b="1" smtClean="0">
                <a:solidFill>
                  <a:srgbClr val="A00050"/>
                </a:solidFill>
                <a:latin typeface="Tahoma" pitchFamily="34" charset="0"/>
                <a:ea typeface="+mn-ea"/>
                <a:cs typeface="+mn-cs"/>
              </a:rPr>
              <a:t> because every </a:t>
            </a:r>
          </a:p>
          <a:p>
            <a:r>
              <a:rPr lang="en-US" sz="2800" b="1" smtClean="0">
                <a:solidFill>
                  <a:srgbClr val="A00050"/>
                </a:solidFill>
                <a:latin typeface="Tahoma" pitchFamily="34" charset="0"/>
                <a:ea typeface="+mn-ea"/>
                <a:cs typeface="+mn-cs"/>
              </a:rPr>
              <a:t>precondition of every step is added</a:t>
            </a:r>
            <a:br>
              <a:rPr lang="en-US" sz="2800" b="1" smtClean="0">
                <a:solidFill>
                  <a:srgbClr val="A00050"/>
                </a:solidFill>
                <a:latin typeface="Tahoma" pitchFamily="34" charset="0"/>
                <a:ea typeface="+mn-ea"/>
                <a:cs typeface="+mn-cs"/>
              </a:rPr>
            </a:br>
            <a:r>
              <a:rPr lang="en-US" sz="2800" b="1" smtClean="0">
                <a:solidFill>
                  <a:srgbClr val="A00050"/>
                </a:solidFill>
                <a:latin typeface="Tahoma" pitchFamily="34" charset="0"/>
                <a:ea typeface="+mn-ea"/>
                <a:cs typeface="+mn-cs"/>
              </a:rPr>
              <a:t>by some previous step, and no</a:t>
            </a:r>
          </a:p>
          <a:p>
            <a:r>
              <a:rPr lang="en-US" sz="2800" b="1" smtClean="0">
                <a:solidFill>
                  <a:srgbClr val="A00050"/>
                </a:solidFill>
                <a:latin typeface="Tahoma" pitchFamily="34" charset="0"/>
                <a:ea typeface="+mn-ea"/>
                <a:cs typeface="+mn-cs"/>
              </a:rPr>
              <a:t>intermediate step deletes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Have(Milk)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27C0B-ADD8-4105-98A3-6F14F9169C3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7826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865136" cy="4648200"/>
          </a:xfrm>
          <a:prstGeom prst="rect">
            <a:avLst/>
          </a:prstGeom>
          <a:noFill/>
          <a:ln w="9525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Planning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8458200" cy="4525962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Is special data structure used for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 smtClean="0"/>
              <a:t>Deriving better heuristic estimates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 smtClean="0"/>
              <a:t>Extract a solution to the planning problem: </a:t>
            </a:r>
            <a:r>
              <a:rPr lang="en-US" sz="1800" cap="small" dirty="0" err="1" smtClean="0"/>
              <a:t>GraphPlan</a:t>
            </a:r>
            <a:r>
              <a:rPr lang="en-US" sz="1800" dirty="0" smtClean="0"/>
              <a:t> algorithm</a:t>
            </a:r>
          </a:p>
          <a:p>
            <a:pPr>
              <a:defRPr/>
            </a:pPr>
            <a:r>
              <a:rPr lang="en-US" sz="2000" dirty="0" smtClean="0">
                <a:sym typeface="Symbol"/>
              </a:rPr>
              <a:t>Is a sequence S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,A</a:t>
            </a:r>
            <a:r>
              <a:rPr lang="en-US" sz="2000" baseline="-25000" dirty="0" smtClean="0">
                <a:sym typeface="Symbol"/>
              </a:rPr>
              <a:t>0</a:t>
            </a:r>
            <a:r>
              <a:rPr lang="en-US" sz="2000" dirty="0" smtClean="0">
                <a:sym typeface="Symbol"/>
              </a:rPr>
              <a:t>,S</a:t>
            </a:r>
            <a:r>
              <a:rPr lang="en-US" sz="2000" baseline="-25000" dirty="0" smtClean="0">
                <a:sym typeface="Symbol"/>
              </a:rPr>
              <a:t>1</a:t>
            </a:r>
            <a:r>
              <a:rPr lang="en-US" sz="2000" dirty="0" smtClean="0">
                <a:sym typeface="Symbol"/>
              </a:rPr>
              <a:t>,A</a:t>
            </a:r>
            <a:r>
              <a:rPr lang="en-US" sz="2000" baseline="-25000" dirty="0" smtClean="0">
                <a:sym typeface="Symbol"/>
              </a:rPr>
              <a:t>1</a:t>
            </a:r>
            <a:r>
              <a:rPr lang="en-US" sz="2000" dirty="0" smtClean="0">
                <a:sym typeface="Symbol"/>
              </a:rPr>
              <a:t>,…,S</a:t>
            </a:r>
            <a:r>
              <a:rPr lang="en-US" sz="2000" baseline="-25000" dirty="0" smtClean="0">
                <a:sym typeface="Symbol"/>
              </a:rPr>
              <a:t>i</a:t>
            </a:r>
            <a:r>
              <a:rPr lang="en-US" sz="2000" dirty="0" smtClean="0">
                <a:sym typeface="Symbol"/>
              </a:rPr>
              <a:t> of levels</a:t>
            </a:r>
          </a:p>
          <a:p>
            <a:pPr lvl="1">
              <a:defRPr/>
            </a:pPr>
            <a:r>
              <a:rPr lang="en-US" sz="1800" dirty="0" smtClean="0">
                <a:sym typeface="Symbol"/>
              </a:rPr>
              <a:t>Alternating state levels &amp; action levels</a:t>
            </a:r>
          </a:p>
          <a:p>
            <a:pPr lvl="1">
              <a:defRPr/>
            </a:pPr>
            <a:r>
              <a:rPr lang="en-US" sz="1800" dirty="0" smtClean="0">
                <a:sym typeface="Symbol"/>
              </a:rPr>
              <a:t>Levels correspond to time stamps</a:t>
            </a:r>
          </a:p>
          <a:p>
            <a:pPr lvl="1">
              <a:defRPr/>
            </a:pPr>
            <a:r>
              <a:rPr lang="en-US" sz="1800" dirty="0" smtClean="0">
                <a:sym typeface="Symbol"/>
              </a:rPr>
              <a:t>Starting at initial state</a:t>
            </a:r>
          </a:p>
          <a:p>
            <a:pPr lvl="1">
              <a:defRPr/>
            </a:pPr>
            <a:r>
              <a:rPr lang="en-US" sz="1800" dirty="0" smtClean="0">
                <a:sym typeface="Symbol"/>
              </a:rPr>
              <a:t>State level is a set of (propositional) literals</a:t>
            </a:r>
          </a:p>
          <a:p>
            <a:pPr lvl="2">
              <a:defRPr/>
            </a:pPr>
            <a:r>
              <a:rPr lang="en-US" sz="1400" dirty="0" smtClean="0">
                <a:sym typeface="Symbol"/>
              </a:rPr>
              <a:t>All those literals that could be true at that level</a:t>
            </a:r>
          </a:p>
          <a:p>
            <a:pPr lvl="1">
              <a:defRPr/>
            </a:pPr>
            <a:r>
              <a:rPr lang="en-US" sz="1800" dirty="0" smtClean="0">
                <a:sym typeface="Symbol"/>
              </a:rPr>
              <a:t>Action level is a set of (</a:t>
            </a:r>
            <a:r>
              <a:rPr lang="en-US" sz="1800" dirty="0" err="1" smtClean="0">
                <a:sym typeface="Symbol"/>
              </a:rPr>
              <a:t>propositionalized</a:t>
            </a:r>
            <a:r>
              <a:rPr lang="en-US" sz="1800" dirty="0" smtClean="0">
                <a:sym typeface="Symbol"/>
              </a:rPr>
              <a:t>) actions</a:t>
            </a:r>
          </a:p>
          <a:p>
            <a:pPr lvl="2">
              <a:defRPr/>
            </a:pPr>
            <a:r>
              <a:rPr lang="en-US" sz="1400" dirty="0" smtClean="0">
                <a:sym typeface="Symbol"/>
              </a:rPr>
              <a:t>All those actions whose preconditions appear in the state level (ignoring all negative interactions, etc.)</a:t>
            </a:r>
          </a:p>
          <a:p>
            <a:pPr>
              <a:defRPr/>
            </a:pPr>
            <a:r>
              <a:rPr lang="en-US" sz="2000" dirty="0" err="1" smtClean="0">
                <a:sym typeface="Symbol"/>
              </a:rPr>
              <a:t>Propositionalization</a:t>
            </a:r>
            <a:r>
              <a:rPr lang="en-US" sz="2000" dirty="0" smtClean="0">
                <a:sym typeface="Symbol"/>
              </a:rPr>
              <a:t> may yield combinatorial </a:t>
            </a:r>
            <a:r>
              <a:rPr lang="en-US" sz="2000" dirty="0" err="1" smtClean="0">
                <a:sym typeface="Symbol"/>
              </a:rPr>
              <a:t>explosition</a:t>
            </a:r>
            <a:r>
              <a:rPr lang="en-US" sz="2000" dirty="0" smtClean="0">
                <a:sym typeface="Symbol"/>
              </a:rPr>
              <a:t> in the presence of a large number of </a:t>
            </a:r>
            <a:r>
              <a:rPr lang="en-US" sz="2000" dirty="0" smtClean="0">
                <a:sym typeface="Symbol"/>
              </a:rPr>
              <a:t>objects</a:t>
            </a:r>
            <a:endParaRPr lang="en-US" sz="2000" dirty="0" smtClean="0">
              <a:sym typeface="Symbol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36B55F-2BA1-4276-B683-766B863B95AF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80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Example of a Planning Graph (1)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4114800" cy="8683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600" smtClean="0"/>
              <a:t>Init(Have(Cake))</a:t>
            </a:r>
          </a:p>
          <a:p>
            <a:pPr>
              <a:buFontTx/>
              <a:buNone/>
            </a:pPr>
            <a:r>
              <a:rPr lang="en-US" altLang="en-US" sz="1600" smtClean="0"/>
              <a:t>Goal(Have(Cake)</a:t>
            </a:r>
            <a:r>
              <a:rPr lang="en-US" altLang="en-US" sz="1600" smtClean="0">
                <a:sym typeface="Symbol" pitchFamily="18" charset="2"/>
              </a:rPr>
              <a:t>Eaten(Cake))</a:t>
            </a:r>
          </a:p>
        </p:txBody>
      </p:sp>
      <p:sp>
        <p:nvSpPr>
          <p:cNvPr id="81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AD1E1E1-515E-4E70-AC95-865D503A0B51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81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343400" y="1219200"/>
            <a:ext cx="411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3A65BC"/>
              </a:buClr>
              <a:defRPr/>
            </a:pPr>
            <a:r>
              <a:rPr lang="en-US" sz="1600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Action(Eat(Cake)</a:t>
            </a:r>
          </a:p>
          <a:p>
            <a:pPr marL="742950" lvl="1" indent="-511175" eaLnBrk="0" hangingPunct="0">
              <a:spcBef>
                <a:spcPct val="20000"/>
              </a:spcBef>
              <a:buClr>
                <a:srgbClr val="3A65BC"/>
              </a:buClr>
              <a:defRPr/>
            </a:pPr>
            <a:r>
              <a:rPr lang="en-US" sz="1600" kern="0" dirty="0" err="1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Precond</a:t>
            </a:r>
            <a:r>
              <a:rPr lang="en-US" sz="1600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: Have(Cake)</a:t>
            </a:r>
          </a:p>
          <a:p>
            <a:pPr marL="742950" lvl="1" indent="-511175" eaLnBrk="0" hangingPunct="0">
              <a:spcBef>
                <a:spcPct val="20000"/>
              </a:spcBef>
              <a:buClr>
                <a:srgbClr val="3A65BC"/>
              </a:buClr>
              <a:defRPr/>
            </a:pPr>
            <a:r>
              <a:rPr lang="en-US" sz="1600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</a:rPr>
              <a:t>Effect: </a:t>
            </a:r>
            <a:r>
              <a:rPr lang="en-US" sz="1600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  <a:sym typeface="Symbol"/>
              </a:rPr>
              <a:t>Have(Cake)Eaten(Cake))</a:t>
            </a:r>
          </a:p>
          <a:p>
            <a:pPr marL="287338" lvl="1" indent="-287338" eaLnBrk="0" hangingPunct="0">
              <a:spcBef>
                <a:spcPct val="20000"/>
              </a:spcBef>
              <a:buClr>
                <a:srgbClr val="3A65BC"/>
              </a:buClr>
              <a:defRPr/>
            </a:pPr>
            <a:r>
              <a:rPr lang="en-US" sz="1600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  <a:sym typeface="Symbol"/>
              </a:rPr>
              <a:t>Action(Bake(Cake)</a:t>
            </a:r>
          </a:p>
          <a:p>
            <a:pPr marL="742950" lvl="1" indent="-511175" eaLnBrk="0" hangingPunct="0">
              <a:spcBef>
                <a:spcPct val="20000"/>
              </a:spcBef>
              <a:buClr>
                <a:srgbClr val="3A65BC"/>
              </a:buClr>
              <a:defRPr/>
            </a:pPr>
            <a:r>
              <a:rPr lang="en-US" sz="1600" kern="0" dirty="0" err="1">
                <a:solidFill>
                  <a:srgbClr val="000000"/>
                </a:solidFill>
                <a:latin typeface="Helvetica"/>
                <a:ea typeface="宋体"/>
                <a:cs typeface="Arial" charset="0"/>
                <a:sym typeface="Symbol"/>
              </a:rPr>
              <a:t>Precond</a:t>
            </a:r>
            <a:r>
              <a:rPr lang="en-US" sz="1600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  <a:sym typeface="Symbol"/>
              </a:rPr>
              <a:t>: Have(Cake)</a:t>
            </a:r>
          </a:p>
          <a:p>
            <a:pPr marL="742950" lvl="1" indent="-511175" eaLnBrk="0" hangingPunct="0">
              <a:spcBef>
                <a:spcPct val="20000"/>
              </a:spcBef>
              <a:buClr>
                <a:srgbClr val="3A65BC"/>
              </a:buClr>
              <a:defRPr/>
            </a:pPr>
            <a:r>
              <a:rPr lang="en-US" sz="1600" kern="0" dirty="0">
                <a:solidFill>
                  <a:srgbClr val="000000"/>
                </a:solidFill>
                <a:latin typeface="Helvetica"/>
                <a:ea typeface="宋体"/>
                <a:cs typeface="Arial" charset="0"/>
                <a:sym typeface="Symbol"/>
              </a:rPr>
              <a:t>Effect: Have(Cake))</a:t>
            </a:r>
            <a:endParaRPr lang="en-US" sz="1600" kern="0" dirty="0">
              <a:solidFill>
                <a:srgbClr val="000000"/>
              </a:solidFill>
              <a:latin typeface="Helvetica"/>
              <a:ea typeface="宋体"/>
              <a:cs typeface="Arial" charset="0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52400" y="2971800"/>
          <a:ext cx="8888413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Acrobat Document" r:id="rId3" imgW="9648720" imgH="2220480" progId="AcroExch.Document.11">
                  <p:embed/>
                </p:oleObj>
              </mc:Choice>
              <mc:Fallback>
                <p:oleObj name="Acrobat Document" r:id="rId3" imgW="9648720" imgH="2220480" progId="AcroExch.Document.11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971800"/>
                        <a:ext cx="8888413" cy="204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2057400"/>
            <a:ext cx="1828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3A65BC"/>
                </a:solidFill>
              </a:rPr>
              <a:t>Propositions true at the initial 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5257800"/>
            <a:ext cx="2514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3A65BC"/>
                </a:solidFill>
              </a:rPr>
              <a:t>Action is connected to its </a:t>
            </a:r>
            <a:r>
              <a:rPr lang="en-US" sz="1600" dirty="0" err="1">
                <a:solidFill>
                  <a:srgbClr val="3A65BC"/>
                </a:solidFill>
              </a:rPr>
              <a:t>preconds</a:t>
            </a:r>
            <a:r>
              <a:rPr lang="en-US" sz="1600" dirty="0">
                <a:solidFill>
                  <a:srgbClr val="3A65BC"/>
                </a:solidFill>
              </a:rPr>
              <a:t> &amp; effects</a:t>
            </a:r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rot="5400000">
            <a:off x="457200" y="2971800"/>
            <a:ext cx="838200" cy="381000"/>
          </a:xfrm>
          <a:prstGeom prst="straightConnector1">
            <a:avLst/>
          </a:prstGeom>
          <a:ln w="38100">
            <a:solidFill>
              <a:srgbClr val="3A65B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1028700" y="4610100"/>
            <a:ext cx="914400" cy="228600"/>
          </a:xfrm>
          <a:prstGeom prst="straightConnector1">
            <a:avLst/>
          </a:prstGeom>
          <a:ln w="38100">
            <a:solidFill>
              <a:srgbClr val="3A65B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rot="5400000" flipH="1" flipV="1">
            <a:off x="2114550" y="4095750"/>
            <a:ext cx="685800" cy="1638300"/>
          </a:xfrm>
          <a:prstGeom prst="straightConnector1">
            <a:avLst/>
          </a:prstGeom>
          <a:ln w="38100">
            <a:solidFill>
              <a:srgbClr val="3A65B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76400" y="2514600"/>
            <a:ext cx="2743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3A65BC"/>
                </a:solidFill>
              </a:rPr>
              <a:t>Persistence Actions (</a:t>
            </a:r>
            <a:r>
              <a:rPr lang="en-US" sz="1600" dirty="0" err="1">
                <a:solidFill>
                  <a:srgbClr val="3A65BC"/>
                </a:solidFill>
              </a:rPr>
              <a:t>noop</a:t>
            </a:r>
            <a:r>
              <a:rPr lang="en-US" sz="1600" dirty="0">
                <a:solidFill>
                  <a:srgbClr val="3A65BC"/>
                </a:solidFill>
              </a:rPr>
              <a:t>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1676400" y="3200400"/>
            <a:ext cx="685800" cy="381000"/>
          </a:xfrm>
          <a:prstGeom prst="straightConnector1">
            <a:avLst/>
          </a:prstGeom>
          <a:ln w="38100">
            <a:solidFill>
              <a:srgbClr val="3A65B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52400" y="4046538"/>
          <a:ext cx="8888413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Acrobat Document" r:id="rId3" imgW="9648720" imgH="2220480" progId="AcroExch.Document.11">
                  <p:embed/>
                </p:oleObj>
              </mc:Choice>
              <mc:Fallback>
                <p:oleObj name="Acrobat Document" r:id="rId3" imgW="9648720" imgH="2220480" progId="AcroExch.Document.11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046538"/>
                        <a:ext cx="8888413" cy="204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85800"/>
          </a:xfrm>
        </p:spPr>
        <p:txBody>
          <a:bodyPr/>
          <a:lstStyle/>
          <a:p>
            <a:r>
              <a:rPr lang="en-US" altLang="en-US" sz="4000" dirty="0" smtClean="0"/>
              <a:t>Example of a Planning Graph (2)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altLang="en-US" sz="1800" dirty="0" smtClean="0"/>
              <a:t>At each state level, list all literals that may hold at that level</a:t>
            </a:r>
          </a:p>
          <a:p>
            <a:r>
              <a:rPr lang="en-US" altLang="en-US" sz="1800" dirty="0" smtClean="0"/>
              <a:t>At each action level, list all </a:t>
            </a:r>
            <a:r>
              <a:rPr lang="en-US" altLang="en-US" sz="1800" dirty="0" err="1" smtClean="0"/>
              <a:t>noops</a:t>
            </a:r>
            <a:r>
              <a:rPr lang="en-US" altLang="en-US" sz="1800" dirty="0" smtClean="0"/>
              <a:t> &amp; all actions whose preconditions may hold at previous levels</a:t>
            </a:r>
          </a:p>
          <a:p>
            <a:r>
              <a:rPr lang="en-US" sz="1800" dirty="0" smtClean="0"/>
              <a:t>If some goal literal does not appear in the final level of the graph, the goal is not achievable</a:t>
            </a:r>
            <a:endParaRPr lang="en-US" altLang="en-US" sz="1800" dirty="0" smtClean="0"/>
          </a:p>
          <a:p>
            <a:pPr lvl="1"/>
            <a:r>
              <a:rPr lang="en-US" altLang="en-US" sz="1400" dirty="0" smtClean="0"/>
              <a:t>Repeat until plan ‘levels contains all the literal of the goal</a:t>
            </a:r>
          </a:p>
          <a:p>
            <a:pPr lvl="1"/>
            <a:r>
              <a:rPr lang="en-US" altLang="en-US" sz="1400" dirty="0" smtClean="0"/>
              <a:t>Terminate if Si = Si+1</a:t>
            </a:r>
          </a:p>
          <a:p>
            <a:r>
              <a:rPr lang="en-US" altLang="en-US" sz="1800" dirty="0" smtClean="0"/>
              <a:t>Building the Planning Graph is a polynomial process</a:t>
            </a:r>
            <a:endParaRPr lang="en-US" altLang="en-US" sz="2000" dirty="0" smtClean="0"/>
          </a:p>
          <a:p>
            <a:r>
              <a:rPr lang="en-US" altLang="en-US" sz="1800" dirty="0" smtClean="0"/>
              <a:t>Add (binary) mutual exclusion (</a:t>
            </a:r>
            <a:r>
              <a:rPr lang="en-US" altLang="en-US" sz="1800" dirty="0" err="1" smtClean="0"/>
              <a:t>mutex</a:t>
            </a:r>
            <a:r>
              <a:rPr lang="en-US" altLang="en-US" sz="1800" dirty="0" smtClean="0"/>
              <a:t>) links between conflicting actions and between conflicting literals</a:t>
            </a:r>
          </a:p>
          <a:p>
            <a:endParaRPr lang="en-US" altLang="en-US" sz="2000" dirty="0" smtClean="0"/>
          </a:p>
        </p:txBody>
      </p:sp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E6C9F00-21E9-4BAC-A29A-6C3A81FB5A3C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82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6096000"/>
            <a:ext cx="2209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3A65BC"/>
                </a:solidFill>
              </a:rPr>
              <a:t>Mutual exclusion links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667000" y="5638800"/>
            <a:ext cx="685800" cy="609600"/>
          </a:xfrm>
          <a:prstGeom prst="straightConnector1">
            <a:avLst/>
          </a:prstGeom>
          <a:ln w="38100">
            <a:solidFill>
              <a:srgbClr val="3A65B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3314700" y="5753100"/>
            <a:ext cx="762000" cy="228600"/>
          </a:xfrm>
          <a:prstGeom prst="straightConnector1">
            <a:avLst/>
          </a:prstGeom>
          <a:ln w="38100">
            <a:solidFill>
              <a:srgbClr val="3A65B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95800" y="6096000"/>
            <a:ext cx="2819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3A65BC"/>
                </a:solidFill>
              </a:rPr>
              <a:t>S</a:t>
            </a:r>
            <a:r>
              <a:rPr lang="en-US" sz="1600" baseline="-25000" dirty="0">
                <a:solidFill>
                  <a:srgbClr val="3A65BC"/>
                </a:solidFill>
              </a:rPr>
              <a:t>1</a:t>
            </a:r>
            <a:r>
              <a:rPr lang="en-US" sz="1600" dirty="0">
                <a:solidFill>
                  <a:srgbClr val="3A65BC"/>
                </a:solidFill>
              </a:rPr>
              <a:t> represents multiple states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4800600" y="6019800"/>
            <a:ext cx="762000" cy="228600"/>
          </a:xfrm>
          <a:prstGeom prst="straightConnector1">
            <a:avLst/>
          </a:prstGeom>
          <a:ln w="38100">
            <a:solidFill>
              <a:srgbClr val="3A65B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6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Mutex</a:t>
            </a:r>
            <a:r>
              <a:rPr lang="en-US" altLang="en-US" dirty="0" smtClean="0"/>
              <a:t> Links between Actions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Helvetica" pitchFamily="34" charset="0"/>
              <a:buAutoNum type="arabicPeriod"/>
            </a:pPr>
            <a:r>
              <a:rPr lang="en-US" altLang="en-US" sz="2000" b="1" dirty="0" smtClean="0"/>
              <a:t>Inconsistent effects</a:t>
            </a:r>
            <a:r>
              <a:rPr lang="en-US" altLang="en-US" sz="2000" dirty="0" smtClean="0"/>
              <a:t>: one action negates an effect of another</a:t>
            </a:r>
          </a:p>
          <a:p>
            <a:pPr lvl="1"/>
            <a:r>
              <a:rPr lang="en-US" altLang="en-US" sz="1600" dirty="0" smtClean="0"/>
              <a:t>Eat(Cake) &amp; </a:t>
            </a:r>
            <a:r>
              <a:rPr lang="en-US" altLang="en-US" sz="1600" dirty="0" err="1" smtClean="0"/>
              <a:t>noop</a:t>
            </a:r>
            <a:r>
              <a:rPr lang="en-US" altLang="en-US" sz="1600" dirty="0" smtClean="0"/>
              <a:t> of Have(Cake) disagree on effect Have(Cake)</a:t>
            </a:r>
          </a:p>
          <a:p>
            <a:pPr marL="457200" indent="-457200">
              <a:buFont typeface="Helvetica" pitchFamily="34" charset="0"/>
              <a:buAutoNum type="arabicPeriod"/>
            </a:pPr>
            <a:r>
              <a:rPr lang="en-US" altLang="en-US" sz="2000" b="1" dirty="0" smtClean="0"/>
              <a:t>Interference</a:t>
            </a:r>
            <a:r>
              <a:rPr lang="en-US" altLang="en-US" sz="2000" dirty="0" smtClean="0"/>
              <a:t>: An action effect negates the precondition of another</a:t>
            </a:r>
          </a:p>
          <a:p>
            <a:pPr lvl="1"/>
            <a:r>
              <a:rPr lang="en-US" altLang="en-US" sz="1600" dirty="0" smtClean="0"/>
              <a:t>Eat(Cake) negates precondition of the </a:t>
            </a:r>
            <a:r>
              <a:rPr lang="en-US" altLang="en-US" sz="1600" dirty="0" err="1" smtClean="0"/>
              <a:t>noop</a:t>
            </a:r>
            <a:r>
              <a:rPr lang="en-US" altLang="en-US" sz="1600" dirty="0" smtClean="0"/>
              <a:t> of Have(Cake): </a:t>
            </a:r>
          </a:p>
          <a:p>
            <a:pPr marL="457200" indent="-457200">
              <a:buFont typeface="Helvetica" pitchFamily="34" charset="0"/>
              <a:buAutoNum type="arabicPeriod"/>
            </a:pPr>
            <a:r>
              <a:rPr lang="en-US" altLang="en-US" sz="2000" b="1" dirty="0" smtClean="0"/>
              <a:t>Competing needs</a:t>
            </a:r>
            <a:r>
              <a:rPr lang="en-US" altLang="en-US" sz="2000" dirty="0" smtClean="0"/>
              <a:t>: A precondition on an action is </a:t>
            </a:r>
            <a:r>
              <a:rPr lang="en-US" altLang="en-US" sz="2000" dirty="0" err="1" smtClean="0"/>
              <a:t>mutex</a:t>
            </a:r>
            <a:r>
              <a:rPr lang="en-US" altLang="en-US" sz="2000" dirty="0" smtClean="0"/>
              <a:t> with the precondition of another</a:t>
            </a:r>
          </a:p>
          <a:p>
            <a:pPr lvl="1"/>
            <a:r>
              <a:rPr lang="en-US" altLang="en-US" sz="1600" dirty="0" smtClean="0"/>
              <a:t>Bake(Cake) &amp; Eat(Cake): compete on Have(Cake) precondition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B76CF0-D2D9-4532-9320-C05568A0FAC8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83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2400" y="3665538"/>
          <a:ext cx="8888413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Acrobat Document" r:id="rId3" imgW="9648720" imgH="2220480" progId="AcroExch.Document.11">
                  <p:embed/>
                </p:oleObj>
              </mc:Choice>
              <mc:Fallback>
                <p:oleObj name="Acrobat Document" r:id="rId3" imgW="9648720" imgH="2220480" progId="AcroExch.Document.11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665538"/>
                        <a:ext cx="8888413" cy="204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7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85800"/>
          </a:xfrm>
        </p:spPr>
        <p:txBody>
          <a:bodyPr/>
          <a:lstStyle/>
          <a:p>
            <a:r>
              <a:rPr lang="en-US" altLang="en-US" dirty="0" err="1" smtClean="0"/>
              <a:t>Mutex</a:t>
            </a:r>
            <a:r>
              <a:rPr lang="en-US" altLang="en-US" dirty="0" smtClean="0"/>
              <a:t> Links between Literals</a:t>
            </a:r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229600" cy="4525962"/>
          </a:xfrm>
        </p:spPr>
        <p:txBody>
          <a:bodyPr/>
          <a:lstStyle/>
          <a:p>
            <a:pPr marL="457200" indent="-457200">
              <a:buFont typeface="Helvetica" pitchFamily="34" charset="0"/>
              <a:buAutoNum type="arabicPeriod"/>
            </a:pPr>
            <a:r>
              <a:rPr lang="en-US" altLang="en-US" sz="2400" dirty="0" smtClean="0"/>
              <a:t>Two literals are negation of each other</a:t>
            </a:r>
          </a:p>
          <a:p>
            <a:pPr marL="457200" indent="-457200">
              <a:buFont typeface="Helvetica" pitchFamily="34" charset="0"/>
              <a:buAutoNum type="arabicPeriod"/>
            </a:pPr>
            <a:r>
              <a:rPr lang="en-US" altLang="en-US" sz="2400" b="1" dirty="0" smtClean="0"/>
              <a:t>Inconsistent support</a:t>
            </a:r>
            <a:r>
              <a:rPr lang="en-US" altLang="en-US" sz="2400" dirty="0" smtClean="0"/>
              <a:t>: Each pair of actions that can achieve the two literals is </a:t>
            </a:r>
            <a:r>
              <a:rPr lang="en-US" altLang="en-US" sz="2400" dirty="0" err="1" smtClean="0"/>
              <a:t>mutex</a:t>
            </a:r>
            <a:r>
              <a:rPr lang="en-US" altLang="en-US" sz="2400" dirty="0" smtClean="0"/>
              <a:t>.  Examples:</a:t>
            </a:r>
          </a:p>
          <a:p>
            <a:pPr lvl="1"/>
            <a:r>
              <a:rPr lang="en-US" altLang="en-US" sz="2000" dirty="0" smtClean="0"/>
              <a:t>In S1, Have(Cake) &amp; Eaten(Cake) are </a:t>
            </a:r>
            <a:r>
              <a:rPr lang="en-US" altLang="en-US" sz="2000" dirty="0" err="1" smtClean="0"/>
              <a:t>mutex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In S2, they are not because Bake(Cake) &amp; the </a:t>
            </a:r>
            <a:r>
              <a:rPr lang="en-US" altLang="en-US" sz="2000" dirty="0" err="1" smtClean="0"/>
              <a:t>noop</a:t>
            </a:r>
            <a:r>
              <a:rPr lang="en-US" altLang="en-US" sz="2000" dirty="0" smtClean="0"/>
              <a:t> of Eaten(Cake) are not </a:t>
            </a:r>
            <a:r>
              <a:rPr lang="en-US" altLang="en-US" sz="2000" dirty="0" err="1" smtClean="0"/>
              <a:t>mutex</a:t>
            </a:r>
            <a:endParaRPr lang="en-US" altLang="en-US" sz="2000" dirty="0" smtClean="0"/>
          </a:p>
        </p:txBody>
      </p:sp>
      <p:sp>
        <p:nvSpPr>
          <p:cNvPr id="112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245A5A-5328-416B-8E2F-2161AD362D45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84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pic>
        <p:nvPicPr>
          <p:cNvPr id="4130" name="Picture 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429000"/>
            <a:ext cx="81438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38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Birthday Dinner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C24F7-BBA8-41A9-8FB7-CCD37E9088D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85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52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19200"/>
            <a:ext cx="6553200" cy="450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85800"/>
          </a:xfrm>
        </p:spPr>
        <p:txBody>
          <a:bodyPr/>
          <a:lstStyle/>
          <a:p>
            <a:r>
              <a:rPr lang="en-US" dirty="0" smtClean="0"/>
              <a:t>Planning Graph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C24F7-BBA8-41A9-8FB7-CCD37E9088D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066800"/>
            <a:ext cx="41433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Mutex</a:t>
            </a:r>
            <a:r>
              <a:rPr lang="en-US" altLang="en-US" dirty="0" smtClean="0"/>
              <a:t> between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4267200" cy="5135562"/>
          </a:xfrm>
        </p:spPr>
        <p:txBody>
          <a:bodyPr/>
          <a:lstStyle/>
          <a:p>
            <a:r>
              <a:rPr lang="en-US" sz="2400" dirty="0" smtClean="0"/>
              <a:t>The first reason that actions can be </a:t>
            </a:r>
            <a:r>
              <a:rPr lang="en-US" sz="2400" dirty="0" err="1" smtClean="0"/>
              <a:t>mutex</a:t>
            </a:r>
            <a:r>
              <a:rPr lang="en-US" sz="2400" dirty="0" smtClean="0"/>
              <a:t> is due to inconsistent effects. </a:t>
            </a:r>
          </a:p>
          <a:p>
            <a:pPr lvl="1"/>
            <a:r>
              <a:rPr lang="en-US" sz="2000" dirty="0" smtClean="0"/>
              <a:t>Carry and maintaining clean have inconsistent effects (because carry makes clean false).</a:t>
            </a:r>
          </a:p>
          <a:p>
            <a:pPr lvl="1"/>
            <a:r>
              <a:rPr lang="en-US" sz="2000" dirty="0" smtClean="0"/>
              <a:t>Maintaining garb has inconsistent effects with both carry and dolly (which make garb false).</a:t>
            </a:r>
          </a:p>
          <a:p>
            <a:pPr lvl="1"/>
            <a:r>
              <a:rPr lang="en-US" sz="2000" dirty="0" smtClean="0"/>
              <a:t>Maintaining quiet has inconsistent effects with dolly (which makes quiet false).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C24F7-BBA8-41A9-8FB7-CCD37E9088D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990600"/>
            <a:ext cx="40005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Mutex</a:t>
            </a:r>
            <a:r>
              <a:rPr lang="en-US" altLang="en-US" dirty="0" smtClean="0"/>
              <a:t> between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3962400" cy="5135562"/>
          </a:xfrm>
        </p:spPr>
        <p:txBody>
          <a:bodyPr/>
          <a:lstStyle/>
          <a:p>
            <a:r>
              <a:rPr lang="en-US" sz="2000" dirty="0" smtClean="0"/>
              <a:t>Another kind of </a:t>
            </a:r>
            <a:r>
              <a:rPr lang="en-US" sz="2000" dirty="0" err="1" smtClean="0"/>
              <a:t>mutex</a:t>
            </a:r>
            <a:r>
              <a:rPr lang="en-US" sz="2000" dirty="0" smtClean="0"/>
              <a:t> is due to interference: one action negates the precondition of another. </a:t>
            </a:r>
          </a:p>
          <a:p>
            <a:pPr lvl="1"/>
            <a:r>
              <a:rPr lang="en-US" sz="1700" dirty="0" smtClean="0"/>
              <a:t>We have interference between cook and carry (carry makes clean false, which is required for cook)</a:t>
            </a:r>
          </a:p>
          <a:p>
            <a:pPr lvl="1"/>
            <a:r>
              <a:rPr lang="en-US" sz="1700" dirty="0" smtClean="0"/>
              <a:t>also have interference between wrap and dolly (dolly makes quiet false, which is required for wrap.). </a:t>
            </a:r>
          </a:p>
          <a:p>
            <a:pPr lvl="1"/>
            <a:r>
              <a:rPr lang="en-US" sz="1700" dirty="0" smtClean="0"/>
              <a:t>we have interference between carry and dolly, because they each require that garbage be present, and they each remove it.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C24F7-BBA8-41A9-8FB7-CCD37E9088D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88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162050"/>
            <a:ext cx="399097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Mutex</a:t>
            </a:r>
            <a:r>
              <a:rPr lang="en-US" altLang="en-US" dirty="0" smtClean="0"/>
              <a:t> Links between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8"/>
            <a:ext cx="3352800" cy="4525962"/>
          </a:xfrm>
        </p:spPr>
        <p:txBody>
          <a:bodyPr/>
          <a:lstStyle/>
          <a:p>
            <a:r>
              <a:rPr lang="en-US" dirty="0" smtClean="0"/>
              <a:t>First of all, every proposition is </a:t>
            </a:r>
            <a:r>
              <a:rPr lang="en-US" dirty="0" err="1" smtClean="0"/>
              <a:t>mutex</a:t>
            </a:r>
            <a:r>
              <a:rPr lang="en-US" dirty="0" smtClean="0"/>
              <a:t> with its negation.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C24F7-BBA8-41A9-8FB7-CCD37E9088D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89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143000"/>
            <a:ext cx="43624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 dirty="0"/>
              <a:t>Planning </a:t>
            </a:r>
            <a:r>
              <a:rPr lang="en-US" dirty="0" err="1"/>
              <a:t>vs</a:t>
            </a:r>
            <a:r>
              <a:rPr lang="en-US" dirty="0"/>
              <a:t> Problem Solving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2080"/>
          <a:lstStyle/>
          <a:p>
            <a:pPr>
              <a:spcBef>
                <a:spcPct val="0"/>
              </a:spcBef>
            </a:pPr>
            <a:r>
              <a:rPr lang="en-US" sz="3000" dirty="0"/>
              <a:t>Another difficulty with problem solving:</a:t>
            </a:r>
          </a:p>
          <a:p>
            <a:pPr marL="782638" lvl="1">
              <a:spcBef>
                <a:spcPts val="663"/>
              </a:spcBef>
            </a:pPr>
            <a:r>
              <a:rPr lang="en-US" sz="2600" dirty="0"/>
              <a:t>The goal test is another black-box function, states are domain-specific data structures, and heuristics must be supplied for each new problem</a:t>
            </a:r>
          </a:p>
          <a:p>
            <a:pPr marL="782638" lvl="1">
              <a:spcBef>
                <a:spcPts val="663"/>
              </a:spcBef>
            </a:pPr>
            <a:r>
              <a:rPr lang="en-US" sz="2600" dirty="0">
                <a:ea typeface="Symbol" pitchFamily="18" charset="2"/>
                <a:cs typeface="Symbol" pitchFamily="18" charset="2"/>
              </a:rPr>
              <a:t>Suppose that the goal is HAVE(MILK)∧HAVE(BOOK)</a:t>
            </a:r>
            <a:endParaRPr lang="en-US" sz="2600" dirty="0"/>
          </a:p>
          <a:p>
            <a:pPr marL="782638" lvl="1">
              <a:spcBef>
                <a:spcPts val="663"/>
              </a:spcBef>
            </a:pPr>
            <a:r>
              <a:rPr lang="en-US" sz="2600" dirty="0"/>
              <a:t>Without an explicit representation of the goal, the problem solver cannot know that a state where HAVE(MILK) is already achieved is more promising than a state where neither HAVE(MILK) nor HAVE(BOOK) is achieved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71A5-EF65-4252-B3B2-4C2049F38605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229600" cy="685800"/>
          </a:xfrm>
        </p:spPr>
        <p:txBody>
          <a:bodyPr/>
          <a:lstStyle/>
          <a:p>
            <a:r>
              <a:rPr lang="en-US" altLang="en-US" dirty="0" err="1" smtClean="0"/>
              <a:t>Mutex</a:t>
            </a:r>
            <a:r>
              <a:rPr lang="en-US" altLang="en-US" dirty="0" smtClean="0"/>
              <a:t> Links between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4114800" cy="4525962"/>
          </a:xfrm>
        </p:spPr>
        <p:txBody>
          <a:bodyPr/>
          <a:lstStyle/>
          <a:p>
            <a:r>
              <a:rPr lang="en-US" sz="1700" dirty="0" smtClean="0"/>
              <a:t>The other reason we might have </a:t>
            </a:r>
            <a:r>
              <a:rPr lang="en-US" sz="1700" dirty="0" err="1" smtClean="0"/>
              <a:t>mutexes</a:t>
            </a:r>
            <a:r>
              <a:rPr lang="en-US" sz="1700" dirty="0" smtClean="0"/>
              <a:t> is because of inconsistent support (all ways of achieving the propositions are </a:t>
            </a:r>
            <a:r>
              <a:rPr lang="en-US" sz="1700" dirty="0" err="1" smtClean="0"/>
              <a:t>pairwise</a:t>
            </a:r>
            <a:r>
              <a:rPr lang="en-US" sz="1700" dirty="0" smtClean="0"/>
              <a:t> </a:t>
            </a:r>
            <a:r>
              <a:rPr lang="en-US" sz="1700" dirty="0" err="1" smtClean="0"/>
              <a:t>mutex</a:t>
            </a:r>
            <a:r>
              <a:rPr lang="en-US" sz="1700" dirty="0" smtClean="0"/>
              <a:t>). </a:t>
            </a:r>
          </a:p>
          <a:p>
            <a:r>
              <a:rPr lang="en-US" sz="1700" dirty="0" smtClean="0"/>
              <a:t>Here we have that garbage is </a:t>
            </a:r>
            <a:r>
              <a:rPr lang="en-US" sz="1700" dirty="0" err="1" smtClean="0"/>
              <a:t>mutex</a:t>
            </a:r>
            <a:r>
              <a:rPr lang="en-US" sz="1700" dirty="0" smtClean="0"/>
              <a:t> with not clean and with not quiet (the only way to make garbage true is to maintain it, which is </a:t>
            </a:r>
            <a:r>
              <a:rPr lang="en-US" sz="1700" dirty="0" err="1" smtClean="0"/>
              <a:t>mutex</a:t>
            </a:r>
            <a:r>
              <a:rPr lang="en-US" sz="1700" dirty="0" smtClean="0"/>
              <a:t> with carry and with dolly).</a:t>
            </a:r>
          </a:p>
          <a:p>
            <a:r>
              <a:rPr lang="en-US" sz="1700" dirty="0" smtClean="0"/>
              <a:t>Dinner is </a:t>
            </a:r>
            <a:r>
              <a:rPr lang="en-US" sz="1700" dirty="0" err="1" smtClean="0"/>
              <a:t>mutex</a:t>
            </a:r>
            <a:r>
              <a:rPr lang="en-US" sz="1700" dirty="0" smtClean="0"/>
              <a:t> with not clean because cook and carry, the only way of achieving these propositions, are </a:t>
            </a:r>
            <a:r>
              <a:rPr lang="en-US" sz="1700" dirty="0" err="1" smtClean="0"/>
              <a:t>mutex</a:t>
            </a:r>
            <a:r>
              <a:rPr lang="en-US" sz="1700" dirty="0" smtClean="0"/>
              <a:t> at the previous level.</a:t>
            </a:r>
          </a:p>
          <a:p>
            <a:r>
              <a:rPr lang="en-US" sz="1700" dirty="0" smtClean="0"/>
              <a:t>And present is </a:t>
            </a:r>
            <a:r>
              <a:rPr lang="en-US" sz="1700" dirty="0" err="1" smtClean="0"/>
              <a:t>mutex</a:t>
            </a:r>
            <a:r>
              <a:rPr lang="en-US" sz="1700" dirty="0" smtClean="0"/>
              <a:t> with not quiet because wrap and dolly are </a:t>
            </a:r>
            <a:r>
              <a:rPr lang="en-US" sz="1700" dirty="0" err="1" smtClean="0"/>
              <a:t>mutex</a:t>
            </a:r>
            <a:r>
              <a:rPr lang="en-US" sz="1700" dirty="0" smtClean="0"/>
              <a:t> at the previous level</a:t>
            </a:r>
          </a:p>
          <a:p>
            <a:r>
              <a:rPr lang="en-US" sz="1700" dirty="0" smtClean="0"/>
              <a:t>Finally not clean is </a:t>
            </a:r>
            <a:r>
              <a:rPr lang="en-US" sz="1700" dirty="0" err="1" smtClean="0"/>
              <a:t>mutex</a:t>
            </a:r>
            <a:r>
              <a:rPr lang="en-US" sz="1700" dirty="0" smtClean="0"/>
              <a:t> with not quiet because carry and dolly are </a:t>
            </a:r>
            <a:r>
              <a:rPr lang="en-US" sz="1700" dirty="0" err="1" smtClean="0"/>
              <a:t>mutex</a:t>
            </a:r>
            <a:r>
              <a:rPr lang="en-US" sz="1700" dirty="0" smtClean="0"/>
              <a:t> at the previous level.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AC24F7-BBA8-41A9-8FB7-CCD37E9088D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066800"/>
            <a:ext cx="431482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8071035-0402-4313-B729-D12F826A1E12}" type="slidenum">
              <a:rPr lang="en-US" sz="1400" smtClean="0">
                <a:latin typeface="Comic Sans MS" pitchFamily="66" charset="0"/>
              </a:rPr>
              <a:pPr/>
              <a:t>91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dirty="0" smtClean="0"/>
              <a:t>Planning Graph </a:t>
            </a:r>
            <a:r>
              <a:rPr lang="en-US" dirty="0" err="1" smtClean="0"/>
              <a:t>Propery</a:t>
            </a:r>
            <a:r>
              <a:rPr lang="en-US" dirty="0" smtClean="0"/>
              <a:t> 1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2517536" y="5715000"/>
            <a:ext cx="4113691" cy="6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</a:rPr>
              <a:t>Propositions monotonically increase</a:t>
            </a:r>
          </a:p>
          <a:p>
            <a:pPr algn="ctr">
              <a:spcBef>
                <a:spcPct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(always carried forward by no-ops)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084263" y="2095500"/>
            <a:ext cx="409575" cy="1168400"/>
          </a:xfrm>
          <a:prstGeom prst="rect">
            <a:avLst/>
          </a:prstGeom>
          <a:solidFill>
            <a:srgbClr val="C1CE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1"/>
              <a:t>p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¬q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¬r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3159125" y="2095500"/>
            <a:ext cx="409575" cy="1593850"/>
          </a:xfrm>
          <a:prstGeom prst="rect">
            <a:avLst/>
          </a:prstGeom>
          <a:solidFill>
            <a:srgbClr val="C1CE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 dirty="0"/>
              <a:t>p</a:t>
            </a:r>
          </a:p>
          <a:p>
            <a:pPr algn="l">
              <a:spcBef>
                <a:spcPct val="0"/>
              </a:spcBef>
            </a:pPr>
            <a:endParaRPr lang="en-US" sz="1400" b="1" dirty="0"/>
          </a:p>
          <a:p>
            <a:pPr algn="l">
              <a:spcBef>
                <a:spcPct val="0"/>
              </a:spcBef>
            </a:pPr>
            <a:r>
              <a:rPr lang="en-US" sz="1400" b="1" dirty="0"/>
              <a:t>q</a:t>
            </a:r>
          </a:p>
          <a:p>
            <a:pPr algn="l">
              <a:spcBef>
                <a:spcPct val="0"/>
              </a:spcBef>
            </a:pPr>
            <a:endParaRPr lang="en-US" sz="1400" b="1" dirty="0"/>
          </a:p>
          <a:p>
            <a:pPr algn="l">
              <a:spcBef>
                <a:spcPct val="0"/>
              </a:spcBef>
            </a:pPr>
            <a:r>
              <a:rPr lang="en-US" sz="1400" b="1" dirty="0"/>
              <a:t>¬q</a:t>
            </a:r>
          </a:p>
          <a:p>
            <a:pPr algn="l">
              <a:spcBef>
                <a:spcPct val="0"/>
              </a:spcBef>
            </a:pPr>
            <a:endParaRPr lang="en-US" sz="1400" b="1" dirty="0"/>
          </a:p>
          <a:p>
            <a:pPr algn="l">
              <a:spcBef>
                <a:spcPct val="0"/>
              </a:spcBef>
            </a:pPr>
            <a:r>
              <a:rPr lang="en-US" sz="1400" b="1" dirty="0"/>
              <a:t>¬r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241925" y="2095500"/>
            <a:ext cx="409575" cy="2019300"/>
          </a:xfrm>
          <a:prstGeom prst="rect">
            <a:avLst/>
          </a:prstGeom>
          <a:solidFill>
            <a:srgbClr val="C1CE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1"/>
              <a:t>p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¬q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r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¬r</a:t>
            </a: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7339013" y="2095500"/>
            <a:ext cx="409575" cy="2019300"/>
          </a:xfrm>
          <a:prstGeom prst="rect">
            <a:avLst/>
          </a:prstGeom>
          <a:solidFill>
            <a:srgbClr val="C1CE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1"/>
              <a:t>p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¬q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r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¬r</a:t>
            </a:r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>
            <a:off x="1514475" y="2286000"/>
            <a:ext cx="16398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>
            <a:off x="1519238" y="2713038"/>
            <a:ext cx="1635125" cy="35718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1512888" y="3119438"/>
            <a:ext cx="1635125" cy="35718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>
            <a:off x="3590925" y="3557588"/>
            <a:ext cx="1635125" cy="35718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3592513" y="2290763"/>
            <a:ext cx="163988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3586163" y="2697163"/>
            <a:ext cx="163988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3590925" y="3124200"/>
            <a:ext cx="16398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5680075" y="2281238"/>
            <a:ext cx="16398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>
            <a:off x="5673725" y="2708275"/>
            <a:ext cx="16398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7"/>
          <p:cNvSpPr>
            <a:spLocks noChangeShapeType="1"/>
          </p:cNvSpPr>
          <p:nvPr/>
        </p:nvSpPr>
        <p:spPr bwMode="auto">
          <a:xfrm>
            <a:off x="5667375" y="3114675"/>
            <a:ext cx="16398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18"/>
          <p:cNvSpPr>
            <a:spLocks noChangeShapeType="1"/>
          </p:cNvSpPr>
          <p:nvPr/>
        </p:nvSpPr>
        <p:spPr bwMode="auto">
          <a:xfrm>
            <a:off x="5670550" y="3521075"/>
            <a:ext cx="16398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19"/>
          <p:cNvSpPr>
            <a:spLocks noChangeShapeType="1"/>
          </p:cNvSpPr>
          <p:nvPr/>
        </p:nvSpPr>
        <p:spPr bwMode="auto">
          <a:xfrm>
            <a:off x="5684838" y="3970338"/>
            <a:ext cx="163988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Rectangle 20"/>
          <p:cNvSpPr>
            <a:spLocks noChangeArrowheads="1"/>
          </p:cNvSpPr>
          <p:nvPr/>
        </p:nvSpPr>
        <p:spPr bwMode="auto">
          <a:xfrm>
            <a:off x="2155825" y="2432050"/>
            <a:ext cx="325438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A</a:t>
            </a:r>
          </a:p>
        </p:txBody>
      </p:sp>
      <p:sp>
        <p:nvSpPr>
          <p:cNvPr id="32790" name="Line 21"/>
          <p:cNvSpPr>
            <a:spLocks noChangeShapeType="1"/>
          </p:cNvSpPr>
          <p:nvPr/>
        </p:nvSpPr>
        <p:spPr bwMode="auto">
          <a:xfrm>
            <a:off x="1503363" y="2308225"/>
            <a:ext cx="646112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Line 22"/>
          <p:cNvSpPr>
            <a:spLocks noChangeShapeType="1"/>
          </p:cNvSpPr>
          <p:nvPr/>
        </p:nvSpPr>
        <p:spPr bwMode="auto">
          <a:xfrm flipV="1">
            <a:off x="1508125" y="2646363"/>
            <a:ext cx="630238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Line 23"/>
          <p:cNvSpPr>
            <a:spLocks noChangeShapeType="1"/>
          </p:cNvSpPr>
          <p:nvPr/>
        </p:nvSpPr>
        <p:spPr bwMode="auto">
          <a:xfrm>
            <a:off x="2487613" y="2614613"/>
            <a:ext cx="666750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Rectangle 24"/>
          <p:cNvSpPr>
            <a:spLocks noChangeArrowheads="1"/>
          </p:cNvSpPr>
          <p:nvPr/>
        </p:nvSpPr>
        <p:spPr bwMode="auto">
          <a:xfrm>
            <a:off x="4244975" y="2425700"/>
            <a:ext cx="325438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A</a:t>
            </a:r>
          </a:p>
        </p:txBody>
      </p:sp>
      <p:sp>
        <p:nvSpPr>
          <p:cNvPr id="32794" name="Line 25"/>
          <p:cNvSpPr>
            <a:spLocks noChangeShapeType="1"/>
          </p:cNvSpPr>
          <p:nvPr/>
        </p:nvSpPr>
        <p:spPr bwMode="auto">
          <a:xfrm>
            <a:off x="3592513" y="2301875"/>
            <a:ext cx="646112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Line 26"/>
          <p:cNvSpPr>
            <a:spLocks noChangeShapeType="1"/>
          </p:cNvSpPr>
          <p:nvPr/>
        </p:nvSpPr>
        <p:spPr bwMode="auto">
          <a:xfrm flipV="1">
            <a:off x="3567113" y="2640013"/>
            <a:ext cx="660400" cy="47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Line 27"/>
          <p:cNvSpPr>
            <a:spLocks noChangeShapeType="1"/>
          </p:cNvSpPr>
          <p:nvPr/>
        </p:nvSpPr>
        <p:spPr bwMode="auto">
          <a:xfrm>
            <a:off x="4576763" y="2608263"/>
            <a:ext cx="666750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Rectangle 28"/>
          <p:cNvSpPr>
            <a:spLocks noChangeArrowheads="1"/>
          </p:cNvSpPr>
          <p:nvPr/>
        </p:nvSpPr>
        <p:spPr bwMode="auto">
          <a:xfrm>
            <a:off x="4244975" y="3208338"/>
            <a:ext cx="325438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B</a:t>
            </a:r>
          </a:p>
        </p:txBody>
      </p:sp>
      <p:sp>
        <p:nvSpPr>
          <p:cNvPr id="32798" name="Line 29"/>
          <p:cNvSpPr>
            <a:spLocks noChangeShapeType="1"/>
          </p:cNvSpPr>
          <p:nvPr/>
        </p:nvSpPr>
        <p:spPr bwMode="auto">
          <a:xfrm>
            <a:off x="3592513" y="2735263"/>
            <a:ext cx="641350" cy="557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Line 30"/>
          <p:cNvSpPr>
            <a:spLocks noChangeShapeType="1"/>
          </p:cNvSpPr>
          <p:nvPr/>
        </p:nvSpPr>
        <p:spPr bwMode="auto">
          <a:xfrm flipV="1">
            <a:off x="3587750" y="3397250"/>
            <a:ext cx="646113" cy="136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Line 31"/>
          <p:cNvSpPr>
            <a:spLocks noChangeShapeType="1"/>
          </p:cNvSpPr>
          <p:nvPr/>
        </p:nvSpPr>
        <p:spPr bwMode="auto">
          <a:xfrm>
            <a:off x="4573588" y="3376613"/>
            <a:ext cx="679450" cy="141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Rectangle 32"/>
          <p:cNvSpPr>
            <a:spLocks noChangeArrowheads="1"/>
          </p:cNvSpPr>
          <p:nvPr/>
        </p:nvSpPr>
        <p:spPr bwMode="auto">
          <a:xfrm>
            <a:off x="6324600" y="2428875"/>
            <a:ext cx="325438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A</a:t>
            </a:r>
          </a:p>
        </p:txBody>
      </p:sp>
      <p:sp>
        <p:nvSpPr>
          <p:cNvPr id="32802" name="Line 33"/>
          <p:cNvSpPr>
            <a:spLocks noChangeShapeType="1"/>
          </p:cNvSpPr>
          <p:nvPr/>
        </p:nvSpPr>
        <p:spPr bwMode="auto">
          <a:xfrm>
            <a:off x="5672138" y="2305050"/>
            <a:ext cx="646112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Line 34"/>
          <p:cNvSpPr>
            <a:spLocks noChangeShapeType="1"/>
          </p:cNvSpPr>
          <p:nvPr/>
        </p:nvSpPr>
        <p:spPr bwMode="auto">
          <a:xfrm flipV="1">
            <a:off x="5646738" y="2643188"/>
            <a:ext cx="660400" cy="47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Line 35"/>
          <p:cNvSpPr>
            <a:spLocks noChangeShapeType="1"/>
          </p:cNvSpPr>
          <p:nvPr/>
        </p:nvSpPr>
        <p:spPr bwMode="auto">
          <a:xfrm>
            <a:off x="6656388" y="2611438"/>
            <a:ext cx="666750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Rectangle 36"/>
          <p:cNvSpPr>
            <a:spLocks noChangeArrowheads="1"/>
          </p:cNvSpPr>
          <p:nvPr/>
        </p:nvSpPr>
        <p:spPr bwMode="auto">
          <a:xfrm>
            <a:off x="6335713" y="3222625"/>
            <a:ext cx="325437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B</a:t>
            </a:r>
          </a:p>
        </p:txBody>
      </p:sp>
      <p:sp>
        <p:nvSpPr>
          <p:cNvPr id="32806" name="Line 37"/>
          <p:cNvSpPr>
            <a:spLocks noChangeShapeType="1"/>
          </p:cNvSpPr>
          <p:nvPr/>
        </p:nvSpPr>
        <p:spPr bwMode="auto">
          <a:xfrm>
            <a:off x="5672138" y="2738438"/>
            <a:ext cx="657225" cy="554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Line 38"/>
          <p:cNvSpPr>
            <a:spLocks noChangeShapeType="1"/>
          </p:cNvSpPr>
          <p:nvPr/>
        </p:nvSpPr>
        <p:spPr bwMode="auto">
          <a:xfrm flipV="1">
            <a:off x="5673725" y="3440113"/>
            <a:ext cx="666750" cy="519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8" name="Line 39"/>
          <p:cNvSpPr>
            <a:spLocks noChangeShapeType="1"/>
          </p:cNvSpPr>
          <p:nvPr/>
        </p:nvSpPr>
        <p:spPr bwMode="auto">
          <a:xfrm>
            <a:off x="6678613" y="3387725"/>
            <a:ext cx="654050" cy="133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Line 40"/>
          <p:cNvSpPr>
            <a:spLocks noChangeShapeType="1"/>
          </p:cNvSpPr>
          <p:nvPr/>
        </p:nvSpPr>
        <p:spPr bwMode="auto">
          <a:xfrm flipH="1" flipV="1">
            <a:off x="1566863" y="3757613"/>
            <a:ext cx="1195387" cy="1735137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0" name="Line 41"/>
          <p:cNvSpPr>
            <a:spLocks noChangeShapeType="1"/>
          </p:cNvSpPr>
          <p:nvPr/>
        </p:nvSpPr>
        <p:spPr bwMode="auto">
          <a:xfrm flipH="1" flipV="1">
            <a:off x="3365500" y="4095750"/>
            <a:ext cx="211138" cy="13335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1" name="Line 42"/>
          <p:cNvSpPr>
            <a:spLocks noChangeShapeType="1"/>
          </p:cNvSpPr>
          <p:nvPr/>
        </p:nvSpPr>
        <p:spPr bwMode="auto">
          <a:xfrm flipV="1">
            <a:off x="5081588" y="4286250"/>
            <a:ext cx="304800" cy="11541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2" name="Line 43"/>
          <p:cNvSpPr>
            <a:spLocks noChangeShapeType="1"/>
          </p:cNvSpPr>
          <p:nvPr/>
        </p:nvSpPr>
        <p:spPr bwMode="auto">
          <a:xfrm flipV="1">
            <a:off x="6424613" y="4265613"/>
            <a:ext cx="803275" cy="1322387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ACC650-B340-47AB-8CDB-72357097648F}" type="slidenum">
              <a:rPr lang="en-US" sz="1400" smtClean="0">
                <a:latin typeface="Comic Sans MS" pitchFamily="66" charset="0"/>
              </a:rPr>
              <a:pPr/>
              <a:t>92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dirty="0" smtClean="0"/>
              <a:t>Planning Graph </a:t>
            </a:r>
            <a:r>
              <a:rPr lang="en-US" dirty="0" err="1" smtClean="0"/>
              <a:t>Propery</a:t>
            </a:r>
            <a:r>
              <a:rPr lang="en-US" dirty="0" smtClean="0"/>
              <a:t> 2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2566988" y="5205413"/>
            <a:ext cx="357809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</a:rPr>
              <a:t>Actions monotonically increase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084263" y="1828800"/>
            <a:ext cx="409575" cy="1168400"/>
          </a:xfrm>
          <a:prstGeom prst="rect">
            <a:avLst/>
          </a:prstGeom>
          <a:solidFill>
            <a:srgbClr val="C1CE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1"/>
              <a:t>p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¬q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¬r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3159125" y="1828800"/>
            <a:ext cx="409575" cy="1593850"/>
          </a:xfrm>
          <a:prstGeom prst="rect">
            <a:avLst/>
          </a:prstGeom>
          <a:solidFill>
            <a:srgbClr val="C1CE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p</a:t>
            </a:r>
          </a:p>
          <a:p>
            <a:pPr algn="l">
              <a:spcBef>
                <a:spcPct val="0"/>
              </a:spcBef>
            </a:pPr>
            <a:endParaRPr lang="en-US" sz="1400" b="1"/>
          </a:p>
          <a:p>
            <a:pPr algn="l">
              <a:spcBef>
                <a:spcPct val="0"/>
              </a:spcBef>
            </a:pPr>
            <a:r>
              <a:rPr lang="en-US" sz="1400" b="1"/>
              <a:t>q</a:t>
            </a:r>
          </a:p>
          <a:p>
            <a:pPr algn="l">
              <a:spcBef>
                <a:spcPct val="0"/>
              </a:spcBef>
            </a:pPr>
            <a:endParaRPr lang="en-US" sz="1400" b="1"/>
          </a:p>
          <a:p>
            <a:pPr algn="l">
              <a:spcBef>
                <a:spcPct val="0"/>
              </a:spcBef>
            </a:pPr>
            <a:r>
              <a:rPr lang="en-US" sz="1400" b="1"/>
              <a:t>¬q</a:t>
            </a:r>
          </a:p>
          <a:p>
            <a:pPr algn="l">
              <a:spcBef>
                <a:spcPct val="0"/>
              </a:spcBef>
            </a:pPr>
            <a:endParaRPr lang="en-US" sz="1400" b="1"/>
          </a:p>
          <a:p>
            <a:pPr algn="l">
              <a:spcBef>
                <a:spcPct val="0"/>
              </a:spcBef>
            </a:pPr>
            <a:r>
              <a:rPr lang="en-US" sz="1400" b="1"/>
              <a:t>¬r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5241925" y="1828800"/>
            <a:ext cx="409575" cy="2019300"/>
          </a:xfrm>
          <a:prstGeom prst="rect">
            <a:avLst/>
          </a:prstGeom>
          <a:solidFill>
            <a:srgbClr val="C1CE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1"/>
              <a:t>p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¬q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r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¬r</a:t>
            </a: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7339013" y="1828800"/>
            <a:ext cx="409575" cy="2019300"/>
          </a:xfrm>
          <a:prstGeom prst="rect">
            <a:avLst/>
          </a:prstGeom>
          <a:solidFill>
            <a:srgbClr val="C1CE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1"/>
              <a:t>p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¬q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r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¬r</a:t>
            </a:r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514475" y="2019300"/>
            <a:ext cx="16398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>
            <a:off x="1519238" y="2446338"/>
            <a:ext cx="1635125" cy="35718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1512888" y="2852738"/>
            <a:ext cx="1635125" cy="35718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3590925" y="3290888"/>
            <a:ext cx="1635125" cy="35718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3592513" y="2024063"/>
            <a:ext cx="163988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>
            <a:off x="3586163" y="2430463"/>
            <a:ext cx="163988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3590925" y="2857500"/>
            <a:ext cx="16398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5680075" y="2014538"/>
            <a:ext cx="16398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5673725" y="2441575"/>
            <a:ext cx="16398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>
            <a:off x="5667375" y="2847975"/>
            <a:ext cx="16398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>
            <a:off x="5670550" y="3254375"/>
            <a:ext cx="16398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>
            <a:off x="5684838" y="3703638"/>
            <a:ext cx="163988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Rectangle 20"/>
          <p:cNvSpPr>
            <a:spLocks noChangeArrowheads="1"/>
          </p:cNvSpPr>
          <p:nvPr/>
        </p:nvSpPr>
        <p:spPr bwMode="auto">
          <a:xfrm>
            <a:off x="2155825" y="2165350"/>
            <a:ext cx="325438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A</a:t>
            </a:r>
          </a:p>
        </p:txBody>
      </p:sp>
      <p:sp>
        <p:nvSpPr>
          <p:cNvPr id="33814" name="Line 21"/>
          <p:cNvSpPr>
            <a:spLocks noChangeShapeType="1"/>
          </p:cNvSpPr>
          <p:nvPr/>
        </p:nvSpPr>
        <p:spPr bwMode="auto">
          <a:xfrm>
            <a:off x="1503363" y="2041525"/>
            <a:ext cx="646112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 flipV="1">
            <a:off x="1508125" y="2379663"/>
            <a:ext cx="630238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Line 23"/>
          <p:cNvSpPr>
            <a:spLocks noChangeShapeType="1"/>
          </p:cNvSpPr>
          <p:nvPr/>
        </p:nvSpPr>
        <p:spPr bwMode="auto">
          <a:xfrm>
            <a:off x="2487613" y="2347913"/>
            <a:ext cx="666750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Rectangle 24"/>
          <p:cNvSpPr>
            <a:spLocks noChangeArrowheads="1"/>
          </p:cNvSpPr>
          <p:nvPr/>
        </p:nvSpPr>
        <p:spPr bwMode="auto">
          <a:xfrm>
            <a:off x="4244975" y="2159000"/>
            <a:ext cx="325438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A</a:t>
            </a:r>
          </a:p>
        </p:txBody>
      </p:sp>
      <p:sp>
        <p:nvSpPr>
          <p:cNvPr id="33818" name="Line 25"/>
          <p:cNvSpPr>
            <a:spLocks noChangeShapeType="1"/>
          </p:cNvSpPr>
          <p:nvPr/>
        </p:nvSpPr>
        <p:spPr bwMode="auto">
          <a:xfrm>
            <a:off x="3592513" y="2035175"/>
            <a:ext cx="646112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Line 26"/>
          <p:cNvSpPr>
            <a:spLocks noChangeShapeType="1"/>
          </p:cNvSpPr>
          <p:nvPr/>
        </p:nvSpPr>
        <p:spPr bwMode="auto">
          <a:xfrm flipV="1">
            <a:off x="3567113" y="2373313"/>
            <a:ext cx="660400" cy="47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Line 27"/>
          <p:cNvSpPr>
            <a:spLocks noChangeShapeType="1"/>
          </p:cNvSpPr>
          <p:nvPr/>
        </p:nvSpPr>
        <p:spPr bwMode="auto">
          <a:xfrm>
            <a:off x="4576763" y="2341563"/>
            <a:ext cx="666750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Rectangle 28"/>
          <p:cNvSpPr>
            <a:spLocks noChangeArrowheads="1"/>
          </p:cNvSpPr>
          <p:nvPr/>
        </p:nvSpPr>
        <p:spPr bwMode="auto">
          <a:xfrm>
            <a:off x="4244975" y="2941638"/>
            <a:ext cx="325438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B</a:t>
            </a:r>
          </a:p>
        </p:txBody>
      </p:sp>
      <p:sp>
        <p:nvSpPr>
          <p:cNvPr id="33822" name="Line 29"/>
          <p:cNvSpPr>
            <a:spLocks noChangeShapeType="1"/>
          </p:cNvSpPr>
          <p:nvPr/>
        </p:nvSpPr>
        <p:spPr bwMode="auto">
          <a:xfrm>
            <a:off x="3592513" y="2468563"/>
            <a:ext cx="641350" cy="557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Line 30"/>
          <p:cNvSpPr>
            <a:spLocks noChangeShapeType="1"/>
          </p:cNvSpPr>
          <p:nvPr/>
        </p:nvSpPr>
        <p:spPr bwMode="auto">
          <a:xfrm flipV="1">
            <a:off x="3587750" y="3130550"/>
            <a:ext cx="646113" cy="136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Line 31"/>
          <p:cNvSpPr>
            <a:spLocks noChangeShapeType="1"/>
          </p:cNvSpPr>
          <p:nvPr/>
        </p:nvSpPr>
        <p:spPr bwMode="auto">
          <a:xfrm>
            <a:off x="4573588" y="3109913"/>
            <a:ext cx="679450" cy="141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Rectangle 32"/>
          <p:cNvSpPr>
            <a:spLocks noChangeArrowheads="1"/>
          </p:cNvSpPr>
          <p:nvPr/>
        </p:nvSpPr>
        <p:spPr bwMode="auto">
          <a:xfrm>
            <a:off x="6324600" y="2162175"/>
            <a:ext cx="325438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A</a:t>
            </a:r>
          </a:p>
        </p:txBody>
      </p:sp>
      <p:sp>
        <p:nvSpPr>
          <p:cNvPr id="33826" name="Line 33"/>
          <p:cNvSpPr>
            <a:spLocks noChangeShapeType="1"/>
          </p:cNvSpPr>
          <p:nvPr/>
        </p:nvSpPr>
        <p:spPr bwMode="auto">
          <a:xfrm>
            <a:off x="5672138" y="2038350"/>
            <a:ext cx="646112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7" name="Line 34"/>
          <p:cNvSpPr>
            <a:spLocks noChangeShapeType="1"/>
          </p:cNvSpPr>
          <p:nvPr/>
        </p:nvSpPr>
        <p:spPr bwMode="auto">
          <a:xfrm flipV="1">
            <a:off x="5646738" y="2376488"/>
            <a:ext cx="660400" cy="47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Line 35"/>
          <p:cNvSpPr>
            <a:spLocks noChangeShapeType="1"/>
          </p:cNvSpPr>
          <p:nvPr/>
        </p:nvSpPr>
        <p:spPr bwMode="auto">
          <a:xfrm>
            <a:off x="6656388" y="2344738"/>
            <a:ext cx="666750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Rectangle 36"/>
          <p:cNvSpPr>
            <a:spLocks noChangeArrowheads="1"/>
          </p:cNvSpPr>
          <p:nvPr/>
        </p:nvSpPr>
        <p:spPr bwMode="auto">
          <a:xfrm>
            <a:off x="6335713" y="2955925"/>
            <a:ext cx="325437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B</a:t>
            </a:r>
          </a:p>
        </p:txBody>
      </p:sp>
      <p:sp>
        <p:nvSpPr>
          <p:cNvPr id="33830" name="Line 37"/>
          <p:cNvSpPr>
            <a:spLocks noChangeShapeType="1"/>
          </p:cNvSpPr>
          <p:nvPr/>
        </p:nvSpPr>
        <p:spPr bwMode="auto">
          <a:xfrm>
            <a:off x="5672138" y="2471738"/>
            <a:ext cx="657225" cy="554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1" name="Line 38"/>
          <p:cNvSpPr>
            <a:spLocks noChangeShapeType="1"/>
          </p:cNvSpPr>
          <p:nvPr/>
        </p:nvSpPr>
        <p:spPr bwMode="auto">
          <a:xfrm flipV="1">
            <a:off x="5673725" y="3173413"/>
            <a:ext cx="666750" cy="519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Line 39"/>
          <p:cNvSpPr>
            <a:spLocks noChangeShapeType="1"/>
          </p:cNvSpPr>
          <p:nvPr/>
        </p:nvSpPr>
        <p:spPr bwMode="auto">
          <a:xfrm>
            <a:off x="6678613" y="3121025"/>
            <a:ext cx="654050" cy="133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3" name="Line 40"/>
          <p:cNvSpPr>
            <a:spLocks noChangeShapeType="1"/>
          </p:cNvSpPr>
          <p:nvPr/>
        </p:nvSpPr>
        <p:spPr bwMode="auto">
          <a:xfrm flipH="1" flipV="1">
            <a:off x="2476500" y="3373438"/>
            <a:ext cx="582613" cy="1577975"/>
          </a:xfrm>
          <a:prstGeom prst="line">
            <a:avLst/>
          </a:prstGeom>
          <a:noFill/>
          <a:ln w="76200">
            <a:solidFill>
              <a:srgbClr val="CECEC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4" name="Line 41"/>
          <p:cNvSpPr>
            <a:spLocks noChangeShapeType="1"/>
          </p:cNvSpPr>
          <p:nvPr/>
        </p:nvSpPr>
        <p:spPr bwMode="auto">
          <a:xfrm flipH="1" flipV="1">
            <a:off x="4370388" y="3776663"/>
            <a:ext cx="42862" cy="1195387"/>
          </a:xfrm>
          <a:prstGeom prst="line">
            <a:avLst/>
          </a:prstGeom>
          <a:noFill/>
          <a:ln w="76200">
            <a:solidFill>
              <a:srgbClr val="CECEC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5" name="Line 42"/>
          <p:cNvSpPr>
            <a:spLocks noChangeShapeType="1"/>
          </p:cNvSpPr>
          <p:nvPr/>
        </p:nvSpPr>
        <p:spPr bwMode="auto">
          <a:xfrm flipV="1">
            <a:off x="5672138" y="3860800"/>
            <a:ext cx="603250" cy="1143000"/>
          </a:xfrm>
          <a:prstGeom prst="line">
            <a:avLst/>
          </a:prstGeom>
          <a:noFill/>
          <a:ln w="76200">
            <a:solidFill>
              <a:srgbClr val="CECEC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848375E-4CDF-43A3-9725-CC1D1B1F018C}" type="slidenum">
              <a:rPr lang="en-US" sz="1400" smtClean="0">
                <a:latin typeface="Comic Sans MS" pitchFamily="66" charset="0"/>
              </a:rPr>
              <a:pPr/>
              <a:t>93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685800"/>
          </a:xfrm>
          <a:noFill/>
        </p:spPr>
        <p:txBody>
          <a:bodyPr lIns="90488" tIns="44450" rIns="90488" bIns="44450" anchor="b"/>
          <a:lstStyle/>
          <a:p>
            <a:r>
              <a:rPr lang="en-US" dirty="0" smtClean="0"/>
              <a:t>Planning Graph Properties 3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914400" y="4991100"/>
            <a:ext cx="6997942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buFontTx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  Proposition </a:t>
            </a:r>
            <a:r>
              <a:rPr lang="en-US" sz="2000" b="1" dirty="0" err="1">
                <a:solidFill>
                  <a:srgbClr val="FF0000"/>
                </a:solidFill>
              </a:rPr>
              <a:t>mutex</a:t>
            </a:r>
            <a:r>
              <a:rPr lang="en-US" sz="2000" b="1" dirty="0">
                <a:solidFill>
                  <a:srgbClr val="FF0000"/>
                </a:solidFill>
              </a:rPr>
              <a:t> relationships monotonically decrease</a:t>
            </a:r>
          </a:p>
          <a:p>
            <a:pPr algn="l">
              <a:spcBef>
                <a:spcPct val="0"/>
              </a:spcBef>
              <a:buFontTx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  Specifically, if p and q are in layer n and are not </a:t>
            </a:r>
            <a:r>
              <a:rPr lang="en-US" sz="2000" b="1" dirty="0" err="1">
                <a:solidFill>
                  <a:srgbClr val="FF0000"/>
                </a:solidFill>
              </a:rPr>
              <a:t>mutex</a:t>
            </a:r>
            <a:r>
              <a:rPr lang="en-US" sz="2000" b="1" dirty="0">
                <a:solidFill>
                  <a:srgbClr val="FF0000"/>
                </a:solidFill>
              </a:rPr>
              <a:t> then 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    they will not be </a:t>
            </a:r>
            <a:r>
              <a:rPr lang="en-US" sz="2000" b="1" dirty="0" err="1">
                <a:solidFill>
                  <a:srgbClr val="FF0000"/>
                </a:solidFill>
              </a:rPr>
              <a:t>mutex</a:t>
            </a:r>
            <a:r>
              <a:rPr lang="en-US" sz="2000" b="1" dirty="0">
                <a:solidFill>
                  <a:srgbClr val="FF0000"/>
                </a:solidFill>
              </a:rPr>
              <a:t> in future layers. 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2085975" y="1682750"/>
            <a:ext cx="374650" cy="1593850"/>
          </a:xfrm>
          <a:prstGeom prst="rect">
            <a:avLst/>
          </a:prstGeom>
          <a:solidFill>
            <a:srgbClr val="C1CE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1"/>
              <a:t>p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r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…</a:t>
            </a:r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 flipV="1">
            <a:off x="2470150" y="3143250"/>
            <a:ext cx="1646237" cy="158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2471737" y="1878012"/>
            <a:ext cx="16398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2465387" y="2284412"/>
            <a:ext cx="16398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>
            <a:off x="2470150" y="2711450"/>
            <a:ext cx="163988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4540250" y="1868487"/>
            <a:ext cx="16589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4529137" y="2295525"/>
            <a:ext cx="16637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4529137" y="2701925"/>
            <a:ext cx="16843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4518025" y="3130550"/>
            <a:ext cx="169386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 flipH="1" flipV="1">
            <a:off x="2401887" y="3492500"/>
            <a:ext cx="519113" cy="1503362"/>
          </a:xfrm>
          <a:prstGeom prst="line">
            <a:avLst/>
          </a:prstGeom>
          <a:noFill/>
          <a:ln w="76200">
            <a:solidFill>
              <a:srgbClr val="FFC5C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 flipV="1">
            <a:off x="4306887" y="3641725"/>
            <a:ext cx="11113" cy="1374775"/>
          </a:xfrm>
          <a:prstGeom prst="line">
            <a:avLst/>
          </a:prstGeom>
          <a:noFill/>
          <a:ln w="76200">
            <a:solidFill>
              <a:srgbClr val="FFC5C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 flipV="1">
            <a:off x="5597525" y="3535362"/>
            <a:ext cx="603250" cy="1524000"/>
          </a:xfrm>
          <a:prstGeom prst="line">
            <a:avLst/>
          </a:prstGeom>
          <a:noFill/>
          <a:ln w="76200">
            <a:solidFill>
              <a:srgbClr val="FFC5C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Arc 16"/>
          <p:cNvSpPr>
            <a:spLocks/>
          </p:cNvSpPr>
          <p:nvPr/>
        </p:nvSpPr>
        <p:spPr bwMode="auto">
          <a:xfrm>
            <a:off x="2224087" y="1958975"/>
            <a:ext cx="95250" cy="257175"/>
          </a:xfrm>
          <a:custGeom>
            <a:avLst/>
            <a:gdLst>
              <a:gd name="T0" fmla="*/ 1384512822 w 21600"/>
              <a:gd name="T1" fmla="*/ 0 h 37887"/>
              <a:gd name="T2" fmla="*/ 1575265570 w 21600"/>
              <a:gd name="T3" fmla="*/ 2147483647 h 37887"/>
              <a:gd name="T4" fmla="*/ 0 w 21600"/>
              <a:gd name="T5" fmla="*/ 2147483647 h 37887"/>
              <a:gd name="T6" fmla="*/ 0 60000 65536"/>
              <a:gd name="T7" fmla="*/ 0 60000 65536"/>
              <a:gd name="T8" fmla="*/ 0 60000 65536"/>
              <a:gd name="T9" fmla="*/ 0 w 21600"/>
              <a:gd name="T10" fmla="*/ 0 h 37887"/>
              <a:gd name="T11" fmla="*/ 21600 w 21600"/>
              <a:gd name="T12" fmla="*/ 37887 h 378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887" fill="none" extrusionOk="0">
                <a:moveTo>
                  <a:pt x="9683" y="-1"/>
                </a:moveTo>
                <a:cubicBezTo>
                  <a:pt x="16987" y="3663"/>
                  <a:pt x="21600" y="11135"/>
                  <a:pt x="21600" y="19308"/>
                </a:cubicBezTo>
                <a:cubicBezTo>
                  <a:pt x="21600" y="26935"/>
                  <a:pt x="17577" y="33996"/>
                  <a:pt x="11017" y="37887"/>
                </a:cubicBezTo>
              </a:path>
              <a:path w="21600" h="37887" stroke="0" extrusionOk="0">
                <a:moveTo>
                  <a:pt x="9683" y="-1"/>
                </a:moveTo>
                <a:cubicBezTo>
                  <a:pt x="16987" y="3663"/>
                  <a:pt x="21600" y="11135"/>
                  <a:pt x="21600" y="19308"/>
                </a:cubicBezTo>
                <a:cubicBezTo>
                  <a:pt x="21600" y="26935"/>
                  <a:pt x="17577" y="33996"/>
                  <a:pt x="11017" y="37887"/>
                </a:cubicBezTo>
                <a:lnTo>
                  <a:pt x="0" y="19308"/>
                </a:lnTo>
                <a:lnTo>
                  <a:pt x="9683" y="-1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3159125" y="2328862"/>
            <a:ext cx="325437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A</a:t>
            </a:r>
          </a:p>
        </p:txBody>
      </p:sp>
      <p:sp>
        <p:nvSpPr>
          <p:cNvPr id="34835" name="Line 18"/>
          <p:cNvSpPr>
            <a:spLocks noChangeShapeType="1"/>
          </p:cNvSpPr>
          <p:nvPr/>
        </p:nvSpPr>
        <p:spPr bwMode="auto">
          <a:xfrm flipV="1">
            <a:off x="2465387" y="2519362"/>
            <a:ext cx="688975" cy="158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19"/>
          <p:cNvSpPr>
            <a:spLocks noChangeShapeType="1"/>
          </p:cNvSpPr>
          <p:nvPr/>
        </p:nvSpPr>
        <p:spPr bwMode="auto">
          <a:xfrm flipV="1">
            <a:off x="3492500" y="2308225"/>
            <a:ext cx="623887" cy="16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Rectangle 20"/>
          <p:cNvSpPr>
            <a:spLocks noChangeArrowheads="1"/>
          </p:cNvSpPr>
          <p:nvPr/>
        </p:nvSpPr>
        <p:spPr bwMode="auto">
          <a:xfrm>
            <a:off x="4121150" y="1676400"/>
            <a:ext cx="401637" cy="1593850"/>
          </a:xfrm>
          <a:prstGeom prst="rect">
            <a:avLst/>
          </a:prstGeom>
          <a:solidFill>
            <a:srgbClr val="C1CE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1"/>
              <a:t>p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r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…</a:t>
            </a:r>
          </a:p>
        </p:txBody>
      </p:sp>
      <p:sp>
        <p:nvSpPr>
          <p:cNvPr id="34838" name="Rectangle 21"/>
          <p:cNvSpPr>
            <a:spLocks noChangeArrowheads="1"/>
          </p:cNvSpPr>
          <p:nvPr/>
        </p:nvSpPr>
        <p:spPr bwMode="auto">
          <a:xfrm>
            <a:off x="6218237" y="1676400"/>
            <a:ext cx="374650" cy="1593850"/>
          </a:xfrm>
          <a:prstGeom prst="rect">
            <a:avLst/>
          </a:prstGeom>
          <a:solidFill>
            <a:srgbClr val="C1CE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1"/>
              <a:t>p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r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…</a:t>
            </a:r>
          </a:p>
        </p:txBody>
      </p:sp>
      <p:sp>
        <p:nvSpPr>
          <p:cNvPr id="34839" name="Arc 22"/>
          <p:cNvSpPr>
            <a:spLocks/>
          </p:cNvSpPr>
          <p:nvPr/>
        </p:nvSpPr>
        <p:spPr bwMode="auto">
          <a:xfrm>
            <a:off x="2949575" y="1889125"/>
            <a:ext cx="130175" cy="390525"/>
          </a:xfrm>
          <a:custGeom>
            <a:avLst/>
            <a:gdLst>
              <a:gd name="T0" fmla="*/ 2147483647 w 21600"/>
              <a:gd name="T1" fmla="*/ 0 h 37778"/>
              <a:gd name="T2" fmla="*/ 2147483647 w 21600"/>
              <a:gd name="T3" fmla="*/ 2147483647 h 37778"/>
              <a:gd name="T4" fmla="*/ 0 w 21600"/>
              <a:gd name="T5" fmla="*/ 2147483647 h 37778"/>
              <a:gd name="T6" fmla="*/ 0 60000 65536"/>
              <a:gd name="T7" fmla="*/ 0 60000 65536"/>
              <a:gd name="T8" fmla="*/ 0 60000 65536"/>
              <a:gd name="T9" fmla="*/ 0 w 21600"/>
              <a:gd name="T10" fmla="*/ 0 h 37778"/>
              <a:gd name="T11" fmla="*/ 21600 w 21600"/>
              <a:gd name="T12" fmla="*/ 37778 h 377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778" fill="none" extrusionOk="0">
                <a:moveTo>
                  <a:pt x="9708" y="-1"/>
                </a:moveTo>
                <a:cubicBezTo>
                  <a:pt x="16999" y="3668"/>
                  <a:pt x="21600" y="11133"/>
                  <a:pt x="21600" y="19295"/>
                </a:cubicBezTo>
                <a:cubicBezTo>
                  <a:pt x="21600" y="26855"/>
                  <a:pt x="17646" y="33865"/>
                  <a:pt x="11177" y="37778"/>
                </a:cubicBezTo>
              </a:path>
              <a:path w="21600" h="37778" stroke="0" extrusionOk="0">
                <a:moveTo>
                  <a:pt x="9708" y="-1"/>
                </a:moveTo>
                <a:cubicBezTo>
                  <a:pt x="16999" y="3668"/>
                  <a:pt x="21600" y="11133"/>
                  <a:pt x="21600" y="19295"/>
                </a:cubicBezTo>
                <a:cubicBezTo>
                  <a:pt x="21600" y="26855"/>
                  <a:pt x="17646" y="33865"/>
                  <a:pt x="11177" y="37778"/>
                </a:cubicBezTo>
                <a:lnTo>
                  <a:pt x="0" y="19295"/>
                </a:lnTo>
                <a:lnTo>
                  <a:pt x="9708" y="-1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BE5F5C0-6444-4D20-BD64-EAC368567BC8}" type="slidenum">
              <a:rPr lang="en-US" sz="1400" smtClean="0">
                <a:latin typeface="Comic Sans MS" pitchFamily="66" charset="0"/>
              </a:rPr>
              <a:pPr/>
              <a:t>94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dirty="0" smtClean="0"/>
              <a:t>Planning Graph </a:t>
            </a:r>
            <a:r>
              <a:rPr lang="en-US" dirty="0" err="1" smtClean="0"/>
              <a:t>Propery</a:t>
            </a:r>
            <a:r>
              <a:rPr lang="en-US" dirty="0" smtClean="0"/>
              <a:t> 4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612900" y="5705475"/>
            <a:ext cx="573593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</a:rPr>
              <a:t>Action </a:t>
            </a:r>
            <a:r>
              <a:rPr lang="en-US" sz="2000" b="1" dirty="0" err="1">
                <a:solidFill>
                  <a:srgbClr val="FF0000"/>
                </a:solidFill>
              </a:rPr>
              <a:t>mutex</a:t>
            </a:r>
            <a:r>
              <a:rPr lang="en-US" sz="2000" b="1" dirty="0">
                <a:solidFill>
                  <a:srgbClr val="FF0000"/>
                </a:solidFill>
              </a:rPr>
              <a:t> relationships monotonically decrease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135063" y="2284413"/>
            <a:ext cx="374650" cy="1168400"/>
          </a:xfrm>
          <a:prstGeom prst="rect">
            <a:avLst/>
          </a:prstGeom>
          <a:solidFill>
            <a:srgbClr val="C1CE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1"/>
              <a:t>p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…</a:t>
            </a:r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1520825" y="2479675"/>
            <a:ext cx="16398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1514475" y="2886075"/>
            <a:ext cx="16398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3589338" y="2470150"/>
            <a:ext cx="16589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3578225" y="2897188"/>
            <a:ext cx="16637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3578225" y="3303588"/>
            <a:ext cx="16843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3567113" y="3732213"/>
            <a:ext cx="169386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 flipH="1" flipV="1">
            <a:off x="2444750" y="4064000"/>
            <a:ext cx="338138" cy="1439863"/>
          </a:xfrm>
          <a:prstGeom prst="line">
            <a:avLst/>
          </a:prstGeom>
          <a:noFill/>
          <a:ln w="76200">
            <a:solidFill>
              <a:srgbClr val="FFC5C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V="1">
            <a:off x="4032250" y="4075113"/>
            <a:ext cx="349250" cy="1416050"/>
          </a:xfrm>
          <a:prstGeom prst="line">
            <a:avLst/>
          </a:prstGeom>
          <a:noFill/>
          <a:ln w="76200">
            <a:solidFill>
              <a:srgbClr val="FFC5C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Arc 13"/>
          <p:cNvSpPr>
            <a:spLocks/>
          </p:cNvSpPr>
          <p:nvPr/>
        </p:nvSpPr>
        <p:spPr bwMode="auto">
          <a:xfrm>
            <a:off x="1273175" y="2560638"/>
            <a:ext cx="95250" cy="257175"/>
          </a:xfrm>
          <a:custGeom>
            <a:avLst/>
            <a:gdLst>
              <a:gd name="T0" fmla="*/ 1384512822 w 21600"/>
              <a:gd name="T1" fmla="*/ 0 h 37887"/>
              <a:gd name="T2" fmla="*/ 1575265570 w 21600"/>
              <a:gd name="T3" fmla="*/ 2147483647 h 37887"/>
              <a:gd name="T4" fmla="*/ 0 w 21600"/>
              <a:gd name="T5" fmla="*/ 2147483647 h 37887"/>
              <a:gd name="T6" fmla="*/ 0 60000 65536"/>
              <a:gd name="T7" fmla="*/ 0 60000 65536"/>
              <a:gd name="T8" fmla="*/ 0 60000 65536"/>
              <a:gd name="T9" fmla="*/ 0 w 21600"/>
              <a:gd name="T10" fmla="*/ 0 h 37887"/>
              <a:gd name="T11" fmla="*/ 21600 w 21600"/>
              <a:gd name="T12" fmla="*/ 37887 h 378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887" fill="none" extrusionOk="0">
                <a:moveTo>
                  <a:pt x="9683" y="-1"/>
                </a:moveTo>
                <a:cubicBezTo>
                  <a:pt x="16987" y="3663"/>
                  <a:pt x="21600" y="11135"/>
                  <a:pt x="21600" y="19308"/>
                </a:cubicBezTo>
                <a:cubicBezTo>
                  <a:pt x="21600" y="26935"/>
                  <a:pt x="17577" y="33996"/>
                  <a:pt x="11017" y="37887"/>
                </a:cubicBezTo>
              </a:path>
              <a:path w="21600" h="37887" stroke="0" extrusionOk="0">
                <a:moveTo>
                  <a:pt x="9683" y="-1"/>
                </a:moveTo>
                <a:cubicBezTo>
                  <a:pt x="16987" y="3663"/>
                  <a:pt x="21600" y="11135"/>
                  <a:pt x="21600" y="19308"/>
                </a:cubicBezTo>
                <a:cubicBezTo>
                  <a:pt x="21600" y="26935"/>
                  <a:pt x="17577" y="33996"/>
                  <a:pt x="11017" y="37887"/>
                </a:cubicBezTo>
                <a:lnTo>
                  <a:pt x="0" y="19308"/>
                </a:lnTo>
                <a:lnTo>
                  <a:pt x="9683" y="-1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Rectangle 14"/>
          <p:cNvSpPr>
            <a:spLocks noChangeArrowheads="1"/>
          </p:cNvSpPr>
          <p:nvPr/>
        </p:nvSpPr>
        <p:spPr bwMode="auto">
          <a:xfrm>
            <a:off x="2197100" y="3014663"/>
            <a:ext cx="325438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B</a:t>
            </a:r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2562225" y="1989138"/>
            <a:ext cx="60325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Rectangle 16"/>
          <p:cNvSpPr>
            <a:spLocks noChangeArrowheads="1"/>
          </p:cNvSpPr>
          <p:nvPr/>
        </p:nvSpPr>
        <p:spPr bwMode="auto">
          <a:xfrm>
            <a:off x="3170238" y="2278063"/>
            <a:ext cx="401637" cy="2019300"/>
          </a:xfrm>
          <a:prstGeom prst="rect">
            <a:avLst/>
          </a:prstGeom>
          <a:solidFill>
            <a:srgbClr val="C1CE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1"/>
              <a:t>p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r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s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…</a:t>
            </a:r>
          </a:p>
        </p:txBody>
      </p:sp>
      <p:sp>
        <p:nvSpPr>
          <p:cNvPr id="35858" name="Rectangle 17"/>
          <p:cNvSpPr>
            <a:spLocks noChangeArrowheads="1"/>
          </p:cNvSpPr>
          <p:nvPr/>
        </p:nvSpPr>
        <p:spPr bwMode="auto">
          <a:xfrm>
            <a:off x="5267325" y="2278063"/>
            <a:ext cx="374650" cy="2019300"/>
          </a:xfrm>
          <a:prstGeom prst="rect">
            <a:avLst/>
          </a:prstGeom>
          <a:solidFill>
            <a:srgbClr val="C1CE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1"/>
              <a:t>p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r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s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…</a:t>
            </a:r>
          </a:p>
        </p:txBody>
      </p:sp>
      <p:sp>
        <p:nvSpPr>
          <p:cNvPr id="35859" name="Arc 18"/>
          <p:cNvSpPr>
            <a:spLocks/>
          </p:cNvSpPr>
          <p:nvPr/>
        </p:nvSpPr>
        <p:spPr bwMode="auto">
          <a:xfrm>
            <a:off x="2284413" y="2481263"/>
            <a:ext cx="130175" cy="390525"/>
          </a:xfrm>
          <a:custGeom>
            <a:avLst/>
            <a:gdLst>
              <a:gd name="T0" fmla="*/ 2147483647 w 21600"/>
              <a:gd name="T1" fmla="*/ 0 h 37778"/>
              <a:gd name="T2" fmla="*/ 2147483647 w 21600"/>
              <a:gd name="T3" fmla="*/ 2147483647 h 37778"/>
              <a:gd name="T4" fmla="*/ 0 w 21600"/>
              <a:gd name="T5" fmla="*/ 2147483647 h 37778"/>
              <a:gd name="T6" fmla="*/ 0 60000 65536"/>
              <a:gd name="T7" fmla="*/ 0 60000 65536"/>
              <a:gd name="T8" fmla="*/ 0 60000 65536"/>
              <a:gd name="T9" fmla="*/ 0 w 21600"/>
              <a:gd name="T10" fmla="*/ 0 h 37778"/>
              <a:gd name="T11" fmla="*/ 21600 w 21600"/>
              <a:gd name="T12" fmla="*/ 37778 h 377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778" fill="none" extrusionOk="0">
                <a:moveTo>
                  <a:pt x="9708" y="-1"/>
                </a:moveTo>
                <a:cubicBezTo>
                  <a:pt x="16999" y="3668"/>
                  <a:pt x="21600" y="11133"/>
                  <a:pt x="21600" y="19295"/>
                </a:cubicBezTo>
                <a:cubicBezTo>
                  <a:pt x="21600" y="26855"/>
                  <a:pt x="17646" y="33865"/>
                  <a:pt x="11177" y="37778"/>
                </a:cubicBezTo>
              </a:path>
              <a:path w="21600" h="37778" stroke="0" extrusionOk="0">
                <a:moveTo>
                  <a:pt x="9708" y="-1"/>
                </a:moveTo>
                <a:cubicBezTo>
                  <a:pt x="16999" y="3668"/>
                  <a:pt x="21600" y="11133"/>
                  <a:pt x="21600" y="19295"/>
                </a:cubicBezTo>
                <a:cubicBezTo>
                  <a:pt x="21600" y="26855"/>
                  <a:pt x="17646" y="33865"/>
                  <a:pt x="11177" y="37778"/>
                </a:cubicBezTo>
                <a:lnTo>
                  <a:pt x="0" y="19295"/>
                </a:lnTo>
                <a:lnTo>
                  <a:pt x="9708" y="-1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Rectangle 19"/>
          <p:cNvSpPr>
            <a:spLocks noChangeArrowheads="1"/>
          </p:cNvSpPr>
          <p:nvPr/>
        </p:nvSpPr>
        <p:spPr bwMode="auto">
          <a:xfrm>
            <a:off x="2222500" y="1822450"/>
            <a:ext cx="325438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A</a:t>
            </a:r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>
            <a:off x="2530475" y="3184525"/>
            <a:ext cx="635000" cy="74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1"/>
          <p:cNvSpPr>
            <a:spLocks noChangeShapeType="1"/>
          </p:cNvSpPr>
          <p:nvPr/>
        </p:nvSpPr>
        <p:spPr bwMode="auto">
          <a:xfrm>
            <a:off x="1512888" y="2495550"/>
            <a:ext cx="668337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Rectangle 22"/>
          <p:cNvSpPr>
            <a:spLocks noChangeArrowheads="1"/>
          </p:cNvSpPr>
          <p:nvPr/>
        </p:nvSpPr>
        <p:spPr bwMode="auto">
          <a:xfrm>
            <a:off x="2212975" y="3473450"/>
            <a:ext cx="325438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C</a:t>
            </a:r>
          </a:p>
        </p:txBody>
      </p:sp>
      <p:sp>
        <p:nvSpPr>
          <p:cNvPr id="35864" name="Line 23"/>
          <p:cNvSpPr>
            <a:spLocks noChangeShapeType="1"/>
          </p:cNvSpPr>
          <p:nvPr/>
        </p:nvSpPr>
        <p:spPr bwMode="auto">
          <a:xfrm>
            <a:off x="2541588" y="3617913"/>
            <a:ext cx="623887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24"/>
          <p:cNvSpPr>
            <a:spLocks noChangeShapeType="1"/>
          </p:cNvSpPr>
          <p:nvPr/>
        </p:nvSpPr>
        <p:spPr bwMode="auto">
          <a:xfrm>
            <a:off x="1517650" y="2901950"/>
            <a:ext cx="674688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Arc 25"/>
          <p:cNvSpPr>
            <a:spLocks/>
          </p:cNvSpPr>
          <p:nvPr/>
        </p:nvSpPr>
        <p:spPr bwMode="auto">
          <a:xfrm>
            <a:off x="3330575" y="3368675"/>
            <a:ext cx="95250" cy="257175"/>
          </a:xfrm>
          <a:custGeom>
            <a:avLst/>
            <a:gdLst>
              <a:gd name="T0" fmla="*/ 1384512822 w 21600"/>
              <a:gd name="T1" fmla="*/ 0 h 37887"/>
              <a:gd name="T2" fmla="*/ 1575265570 w 21600"/>
              <a:gd name="T3" fmla="*/ 2147483647 h 37887"/>
              <a:gd name="T4" fmla="*/ 0 w 21600"/>
              <a:gd name="T5" fmla="*/ 2147483647 h 37887"/>
              <a:gd name="T6" fmla="*/ 0 60000 65536"/>
              <a:gd name="T7" fmla="*/ 0 60000 65536"/>
              <a:gd name="T8" fmla="*/ 0 60000 65536"/>
              <a:gd name="T9" fmla="*/ 0 w 21600"/>
              <a:gd name="T10" fmla="*/ 0 h 37887"/>
              <a:gd name="T11" fmla="*/ 21600 w 21600"/>
              <a:gd name="T12" fmla="*/ 37887 h 378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887" fill="none" extrusionOk="0">
                <a:moveTo>
                  <a:pt x="9683" y="-1"/>
                </a:moveTo>
                <a:cubicBezTo>
                  <a:pt x="16987" y="3663"/>
                  <a:pt x="21600" y="11135"/>
                  <a:pt x="21600" y="19308"/>
                </a:cubicBezTo>
                <a:cubicBezTo>
                  <a:pt x="21600" y="26935"/>
                  <a:pt x="17577" y="33996"/>
                  <a:pt x="11017" y="37887"/>
                </a:cubicBezTo>
              </a:path>
              <a:path w="21600" h="37887" stroke="0" extrusionOk="0">
                <a:moveTo>
                  <a:pt x="9683" y="-1"/>
                </a:moveTo>
                <a:cubicBezTo>
                  <a:pt x="16987" y="3663"/>
                  <a:pt x="21600" y="11135"/>
                  <a:pt x="21600" y="19308"/>
                </a:cubicBezTo>
                <a:cubicBezTo>
                  <a:pt x="21600" y="26935"/>
                  <a:pt x="17577" y="33996"/>
                  <a:pt x="11017" y="37887"/>
                </a:cubicBezTo>
                <a:lnTo>
                  <a:pt x="0" y="19308"/>
                </a:lnTo>
                <a:lnTo>
                  <a:pt x="9683" y="-1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Arc 26"/>
          <p:cNvSpPr>
            <a:spLocks/>
          </p:cNvSpPr>
          <p:nvPr/>
        </p:nvSpPr>
        <p:spPr bwMode="auto">
          <a:xfrm>
            <a:off x="2338388" y="3340100"/>
            <a:ext cx="85725" cy="142875"/>
          </a:xfrm>
          <a:custGeom>
            <a:avLst/>
            <a:gdLst>
              <a:gd name="T0" fmla="*/ 582072960 w 21600"/>
              <a:gd name="T1" fmla="*/ 0 h 37951"/>
              <a:gd name="T2" fmla="*/ 683021077 w 21600"/>
              <a:gd name="T3" fmla="*/ 1531396206 h 37951"/>
              <a:gd name="T4" fmla="*/ 0 w 21600"/>
              <a:gd name="T5" fmla="*/ 783636370 h 37951"/>
              <a:gd name="T6" fmla="*/ 0 60000 65536"/>
              <a:gd name="T7" fmla="*/ 0 60000 65536"/>
              <a:gd name="T8" fmla="*/ 0 60000 65536"/>
              <a:gd name="T9" fmla="*/ 0 w 21600"/>
              <a:gd name="T10" fmla="*/ 0 h 37951"/>
              <a:gd name="T11" fmla="*/ 21600 w 21600"/>
              <a:gd name="T12" fmla="*/ 37951 h 379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951" fill="none" extrusionOk="0">
                <a:moveTo>
                  <a:pt x="9456" y="0"/>
                </a:moveTo>
                <a:cubicBezTo>
                  <a:pt x="16885" y="3617"/>
                  <a:pt x="21600" y="11156"/>
                  <a:pt x="21600" y="19420"/>
                </a:cubicBezTo>
                <a:cubicBezTo>
                  <a:pt x="21600" y="27013"/>
                  <a:pt x="17612" y="34049"/>
                  <a:pt x="11097" y="37951"/>
                </a:cubicBezTo>
              </a:path>
              <a:path w="21600" h="37951" stroke="0" extrusionOk="0">
                <a:moveTo>
                  <a:pt x="9456" y="0"/>
                </a:moveTo>
                <a:cubicBezTo>
                  <a:pt x="16885" y="3617"/>
                  <a:pt x="21600" y="11156"/>
                  <a:pt x="21600" y="19420"/>
                </a:cubicBezTo>
                <a:cubicBezTo>
                  <a:pt x="21600" y="27013"/>
                  <a:pt x="17612" y="34049"/>
                  <a:pt x="11097" y="37951"/>
                </a:cubicBezTo>
                <a:lnTo>
                  <a:pt x="0" y="19420"/>
                </a:lnTo>
                <a:lnTo>
                  <a:pt x="9456" y="0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Rectangle 27"/>
          <p:cNvSpPr>
            <a:spLocks noChangeArrowheads="1"/>
          </p:cNvSpPr>
          <p:nvPr/>
        </p:nvSpPr>
        <p:spPr bwMode="auto">
          <a:xfrm>
            <a:off x="4275138" y="3008313"/>
            <a:ext cx="325437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B</a:t>
            </a:r>
          </a:p>
        </p:txBody>
      </p:sp>
      <p:sp>
        <p:nvSpPr>
          <p:cNvPr id="35869" name="Line 28"/>
          <p:cNvSpPr>
            <a:spLocks noChangeShapeType="1"/>
          </p:cNvSpPr>
          <p:nvPr/>
        </p:nvSpPr>
        <p:spPr bwMode="auto">
          <a:xfrm>
            <a:off x="4608513" y="3178175"/>
            <a:ext cx="635000" cy="74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Line 29"/>
          <p:cNvSpPr>
            <a:spLocks noChangeShapeType="1"/>
          </p:cNvSpPr>
          <p:nvPr/>
        </p:nvSpPr>
        <p:spPr bwMode="auto">
          <a:xfrm>
            <a:off x="3590925" y="2489200"/>
            <a:ext cx="668338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Rectangle 30"/>
          <p:cNvSpPr>
            <a:spLocks noChangeArrowheads="1"/>
          </p:cNvSpPr>
          <p:nvPr/>
        </p:nvSpPr>
        <p:spPr bwMode="auto">
          <a:xfrm>
            <a:off x="4291013" y="3467100"/>
            <a:ext cx="325437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C</a:t>
            </a:r>
          </a:p>
        </p:txBody>
      </p:sp>
      <p:sp>
        <p:nvSpPr>
          <p:cNvPr id="35872" name="Line 31"/>
          <p:cNvSpPr>
            <a:spLocks noChangeShapeType="1"/>
          </p:cNvSpPr>
          <p:nvPr/>
        </p:nvSpPr>
        <p:spPr bwMode="auto">
          <a:xfrm>
            <a:off x="4619625" y="3611563"/>
            <a:ext cx="623888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Line 32"/>
          <p:cNvSpPr>
            <a:spLocks noChangeShapeType="1"/>
          </p:cNvSpPr>
          <p:nvPr/>
        </p:nvSpPr>
        <p:spPr bwMode="auto">
          <a:xfrm>
            <a:off x="3595688" y="2895600"/>
            <a:ext cx="674687" cy="70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Arc 33"/>
          <p:cNvSpPr>
            <a:spLocks/>
          </p:cNvSpPr>
          <p:nvPr/>
        </p:nvSpPr>
        <p:spPr bwMode="auto">
          <a:xfrm>
            <a:off x="3770313" y="3321050"/>
            <a:ext cx="130175" cy="390525"/>
          </a:xfrm>
          <a:custGeom>
            <a:avLst/>
            <a:gdLst>
              <a:gd name="T0" fmla="*/ 2147483647 w 21600"/>
              <a:gd name="T1" fmla="*/ 0 h 37778"/>
              <a:gd name="T2" fmla="*/ 2147483647 w 21600"/>
              <a:gd name="T3" fmla="*/ 2147483647 h 37778"/>
              <a:gd name="T4" fmla="*/ 0 w 21600"/>
              <a:gd name="T5" fmla="*/ 2147483647 h 37778"/>
              <a:gd name="T6" fmla="*/ 0 60000 65536"/>
              <a:gd name="T7" fmla="*/ 0 60000 65536"/>
              <a:gd name="T8" fmla="*/ 0 60000 65536"/>
              <a:gd name="T9" fmla="*/ 0 w 21600"/>
              <a:gd name="T10" fmla="*/ 0 h 37778"/>
              <a:gd name="T11" fmla="*/ 21600 w 21600"/>
              <a:gd name="T12" fmla="*/ 37778 h 377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778" fill="none" extrusionOk="0">
                <a:moveTo>
                  <a:pt x="9708" y="-1"/>
                </a:moveTo>
                <a:cubicBezTo>
                  <a:pt x="16999" y="3668"/>
                  <a:pt x="21600" y="11133"/>
                  <a:pt x="21600" y="19295"/>
                </a:cubicBezTo>
                <a:cubicBezTo>
                  <a:pt x="21600" y="26855"/>
                  <a:pt x="17646" y="33865"/>
                  <a:pt x="11177" y="37778"/>
                </a:cubicBezTo>
              </a:path>
              <a:path w="21600" h="37778" stroke="0" extrusionOk="0">
                <a:moveTo>
                  <a:pt x="9708" y="-1"/>
                </a:moveTo>
                <a:cubicBezTo>
                  <a:pt x="16999" y="3668"/>
                  <a:pt x="21600" y="11133"/>
                  <a:pt x="21600" y="19295"/>
                </a:cubicBezTo>
                <a:cubicBezTo>
                  <a:pt x="21600" y="26855"/>
                  <a:pt x="17646" y="33865"/>
                  <a:pt x="11177" y="37778"/>
                </a:cubicBezTo>
                <a:lnTo>
                  <a:pt x="0" y="19295"/>
                </a:lnTo>
                <a:lnTo>
                  <a:pt x="9708" y="-1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4"/>
          <p:cNvSpPr>
            <a:spLocks noChangeShapeType="1"/>
          </p:cNvSpPr>
          <p:nvPr/>
        </p:nvSpPr>
        <p:spPr bwMode="auto">
          <a:xfrm>
            <a:off x="4641850" y="1993900"/>
            <a:ext cx="60325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Rectangle 35"/>
          <p:cNvSpPr>
            <a:spLocks noChangeArrowheads="1"/>
          </p:cNvSpPr>
          <p:nvPr/>
        </p:nvSpPr>
        <p:spPr bwMode="auto">
          <a:xfrm>
            <a:off x="4302125" y="1827213"/>
            <a:ext cx="325438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A</a:t>
            </a:r>
          </a:p>
        </p:txBody>
      </p:sp>
      <p:sp>
        <p:nvSpPr>
          <p:cNvPr id="35877" name="Line 36"/>
          <p:cNvSpPr>
            <a:spLocks noChangeShapeType="1"/>
          </p:cNvSpPr>
          <p:nvPr/>
        </p:nvSpPr>
        <p:spPr bwMode="auto">
          <a:xfrm>
            <a:off x="5657850" y="2452688"/>
            <a:ext cx="16589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Line 37"/>
          <p:cNvSpPr>
            <a:spLocks noChangeShapeType="1"/>
          </p:cNvSpPr>
          <p:nvPr/>
        </p:nvSpPr>
        <p:spPr bwMode="auto">
          <a:xfrm>
            <a:off x="5646738" y="2879725"/>
            <a:ext cx="16637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38"/>
          <p:cNvSpPr>
            <a:spLocks noChangeShapeType="1"/>
          </p:cNvSpPr>
          <p:nvPr/>
        </p:nvSpPr>
        <p:spPr bwMode="auto">
          <a:xfrm>
            <a:off x="5646738" y="3286125"/>
            <a:ext cx="16843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Line 39"/>
          <p:cNvSpPr>
            <a:spLocks noChangeShapeType="1"/>
          </p:cNvSpPr>
          <p:nvPr/>
        </p:nvSpPr>
        <p:spPr bwMode="auto">
          <a:xfrm>
            <a:off x="5635625" y="3714750"/>
            <a:ext cx="1693863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Rectangle 40"/>
          <p:cNvSpPr>
            <a:spLocks noChangeArrowheads="1"/>
          </p:cNvSpPr>
          <p:nvPr/>
        </p:nvSpPr>
        <p:spPr bwMode="auto">
          <a:xfrm>
            <a:off x="7335838" y="2260600"/>
            <a:ext cx="374650" cy="2019300"/>
          </a:xfrm>
          <a:prstGeom prst="rect">
            <a:avLst/>
          </a:prstGeom>
          <a:solidFill>
            <a:srgbClr val="C1CEFF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1"/>
              <a:t>p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q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r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s</a:t>
            </a:r>
          </a:p>
          <a:p>
            <a:pPr algn="ctr">
              <a:spcBef>
                <a:spcPct val="0"/>
              </a:spcBef>
            </a:pPr>
            <a:endParaRPr lang="en-US" sz="1400" b="1"/>
          </a:p>
          <a:p>
            <a:pPr algn="ctr">
              <a:spcBef>
                <a:spcPct val="0"/>
              </a:spcBef>
            </a:pPr>
            <a:r>
              <a:rPr lang="en-US" sz="1400" b="1"/>
              <a:t>…</a:t>
            </a:r>
          </a:p>
        </p:txBody>
      </p:sp>
      <p:sp>
        <p:nvSpPr>
          <p:cNvPr id="35882" name="Rectangle 41"/>
          <p:cNvSpPr>
            <a:spLocks noChangeArrowheads="1"/>
          </p:cNvSpPr>
          <p:nvPr/>
        </p:nvSpPr>
        <p:spPr bwMode="auto">
          <a:xfrm>
            <a:off x="6343650" y="2990850"/>
            <a:ext cx="325438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B</a:t>
            </a:r>
          </a:p>
        </p:txBody>
      </p:sp>
      <p:sp>
        <p:nvSpPr>
          <p:cNvPr id="35883" name="Line 42"/>
          <p:cNvSpPr>
            <a:spLocks noChangeShapeType="1"/>
          </p:cNvSpPr>
          <p:nvPr/>
        </p:nvSpPr>
        <p:spPr bwMode="auto">
          <a:xfrm>
            <a:off x="6677025" y="3160713"/>
            <a:ext cx="635000" cy="74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Line 43"/>
          <p:cNvSpPr>
            <a:spLocks noChangeShapeType="1"/>
          </p:cNvSpPr>
          <p:nvPr/>
        </p:nvSpPr>
        <p:spPr bwMode="auto">
          <a:xfrm>
            <a:off x="5659438" y="2471738"/>
            <a:ext cx="668337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Rectangle 44"/>
          <p:cNvSpPr>
            <a:spLocks noChangeArrowheads="1"/>
          </p:cNvSpPr>
          <p:nvPr/>
        </p:nvSpPr>
        <p:spPr bwMode="auto">
          <a:xfrm>
            <a:off x="6359525" y="3449638"/>
            <a:ext cx="325438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C</a:t>
            </a:r>
          </a:p>
        </p:txBody>
      </p:sp>
      <p:sp>
        <p:nvSpPr>
          <p:cNvPr id="35886" name="Line 45"/>
          <p:cNvSpPr>
            <a:spLocks noChangeShapeType="1"/>
          </p:cNvSpPr>
          <p:nvPr/>
        </p:nvSpPr>
        <p:spPr bwMode="auto">
          <a:xfrm>
            <a:off x="6688138" y="3594100"/>
            <a:ext cx="623887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7" name="Line 46"/>
          <p:cNvSpPr>
            <a:spLocks noChangeShapeType="1"/>
          </p:cNvSpPr>
          <p:nvPr/>
        </p:nvSpPr>
        <p:spPr bwMode="auto">
          <a:xfrm>
            <a:off x="5664200" y="2878138"/>
            <a:ext cx="674688" cy="706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8" name="Line 47"/>
          <p:cNvSpPr>
            <a:spLocks noChangeShapeType="1"/>
          </p:cNvSpPr>
          <p:nvPr/>
        </p:nvSpPr>
        <p:spPr bwMode="auto">
          <a:xfrm>
            <a:off x="6710363" y="1976438"/>
            <a:ext cx="603250" cy="454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9" name="Rectangle 48"/>
          <p:cNvSpPr>
            <a:spLocks noChangeArrowheads="1"/>
          </p:cNvSpPr>
          <p:nvPr/>
        </p:nvSpPr>
        <p:spPr bwMode="auto">
          <a:xfrm>
            <a:off x="6370638" y="1809750"/>
            <a:ext cx="325437" cy="317500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/>
              <a:t>A</a:t>
            </a:r>
          </a:p>
        </p:txBody>
      </p:sp>
      <p:sp>
        <p:nvSpPr>
          <p:cNvPr id="35890" name="Line 49"/>
          <p:cNvSpPr>
            <a:spLocks noChangeShapeType="1"/>
          </p:cNvSpPr>
          <p:nvPr/>
        </p:nvSpPr>
        <p:spPr bwMode="auto">
          <a:xfrm flipV="1">
            <a:off x="6005513" y="4222750"/>
            <a:ext cx="407987" cy="1347788"/>
          </a:xfrm>
          <a:prstGeom prst="line">
            <a:avLst/>
          </a:prstGeom>
          <a:noFill/>
          <a:ln w="76200">
            <a:solidFill>
              <a:srgbClr val="FFC5C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E87949F-9CEB-4BC3-969D-08D4286245DC}" type="slidenum">
              <a:rPr lang="en-US" sz="1400" smtClean="0">
                <a:latin typeface="Comic Sans MS" pitchFamily="66" charset="0"/>
              </a:rPr>
              <a:pPr/>
              <a:t>95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5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arlett" pitchFamily="2" charset="2"/>
              <a:buNone/>
            </a:pPr>
            <a:r>
              <a:rPr lang="en-US" dirty="0" smtClean="0"/>
              <a:t>Planning Graph ‘levels off’. </a:t>
            </a:r>
          </a:p>
          <a:p>
            <a:r>
              <a:rPr lang="en-US" dirty="0" smtClean="0"/>
              <a:t>After some time k all levels are identical</a:t>
            </a:r>
          </a:p>
          <a:p>
            <a:pPr lvl="1"/>
            <a:r>
              <a:rPr lang="en-US" dirty="0" smtClean="0"/>
              <a:t>In terms of propositions, actions, </a:t>
            </a:r>
            <a:r>
              <a:rPr lang="en-US" dirty="0" err="1" smtClean="0"/>
              <a:t>mutexes</a:t>
            </a:r>
            <a:endParaRPr lang="en-US" dirty="0" smtClean="0"/>
          </a:p>
          <a:p>
            <a:r>
              <a:rPr lang="en-US" dirty="0" smtClean="0"/>
              <a:t>This is because there are a finite number of propositions and actions, the set of literals never decreases and </a:t>
            </a:r>
            <a:r>
              <a:rPr lang="en-US" dirty="0" err="1" smtClean="0"/>
              <a:t>mutexes</a:t>
            </a:r>
            <a:r>
              <a:rPr lang="en-US" dirty="0" smtClean="0"/>
              <a:t> don’t reappear.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56DEDAB-32AA-47EB-A6FE-85A2D80CD319}" type="slidenum">
              <a:rPr lang="en-US" sz="1400" smtClean="0">
                <a:latin typeface="Comic Sans MS" pitchFamily="66" charset="0"/>
              </a:rPr>
              <a:pPr/>
              <a:t>96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Planning Graph Important Ideas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73150"/>
            <a:ext cx="7772400" cy="5470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Plan graph construction is polynomial time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Though construction can be expensive when there are many “objects” and hence many propositions 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The plan graph captures important properties of the planning problem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Necessarily unreachable literals and actions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Possibly reachable literals and actions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Mutually exclusive literals and actions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Significantly prunes search space compared to previously considered planners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Plan graphs can also be used for deriving admissible (and good non-admissible) heuristics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85800"/>
          </a:xfrm>
        </p:spPr>
        <p:txBody>
          <a:bodyPr/>
          <a:lstStyle/>
          <a:p>
            <a:r>
              <a:rPr lang="en-US" altLang="en-US" sz="3200" dirty="0" smtClean="0"/>
              <a:t>Planning Graph for Heuristic Estimation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2"/>
          </a:xfrm>
        </p:spPr>
        <p:txBody>
          <a:bodyPr/>
          <a:lstStyle/>
          <a:p>
            <a:r>
              <a:rPr lang="en-US" altLang="en-US" sz="2400" dirty="0" smtClean="0"/>
              <a:t>A literal that does not appear in the final level cannot be achieved by any plan</a:t>
            </a:r>
          </a:p>
          <a:p>
            <a:pPr lvl="1"/>
            <a:r>
              <a:rPr lang="en-US" altLang="en-US" sz="2000" dirty="0" smtClean="0"/>
              <a:t>State-space search: Any state containing an unachievable literal has cost h(n)=</a:t>
            </a:r>
            <a:r>
              <a:rPr lang="en-US" altLang="en-US" sz="2000" dirty="0" smtClean="0">
                <a:sym typeface="Symbol" pitchFamily="18" charset="2"/>
              </a:rPr>
              <a:t></a:t>
            </a:r>
          </a:p>
          <a:p>
            <a:pPr lvl="1"/>
            <a:r>
              <a:rPr lang="en-US" altLang="en-US" sz="2000" dirty="0" smtClean="0"/>
              <a:t>POP: Any plan with an unachievable open condition has cost h(n)=</a:t>
            </a:r>
            <a:r>
              <a:rPr lang="en-US" altLang="en-US" sz="2000" dirty="0" smtClean="0">
                <a:sym typeface="Symbol" pitchFamily="18" charset="2"/>
              </a:rPr>
              <a:t></a:t>
            </a:r>
          </a:p>
          <a:p>
            <a:r>
              <a:rPr lang="en-US" altLang="en-US" sz="2400" dirty="0" smtClean="0"/>
              <a:t>The cost of achieving any goal literal can be estimated by counting the number of levels before it appears </a:t>
            </a:r>
          </a:p>
          <a:p>
            <a:pPr lvl="1"/>
            <a:r>
              <a:rPr lang="en-US" sz="2000" dirty="0" smtClean="0"/>
              <a:t>This heuristic never overestimates</a:t>
            </a:r>
          </a:p>
          <a:p>
            <a:pPr lvl="1"/>
            <a:r>
              <a:rPr lang="en-US" altLang="en-US" sz="2000" dirty="0" smtClean="0">
                <a:sym typeface="Symbol" pitchFamily="18" charset="2"/>
              </a:rPr>
              <a:t>Estimate can be improved by serializing the graph (serial planning graph: one action per level) by adding </a:t>
            </a:r>
            <a:r>
              <a:rPr lang="en-US" altLang="en-US" sz="2000" dirty="0" err="1" smtClean="0">
                <a:sym typeface="Symbol" pitchFamily="18" charset="2"/>
              </a:rPr>
              <a:t>mutex</a:t>
            </a:r>
            <a:r>
              <a:rPr lang="en-US" altLang="en-US" sz="2000" dirty="0" smtClean="0">
                <a:sym typeface="Symbol" pitchFamily="18" charset="2"/>
              </a:rPr>
              <a:t> between all actions in a given level</a:t>
            </a:r>
          </a:p>
          <a:p>
            <a:r>
              <a:rPr lang="en-US" altLang="en-US" sz="2400" dirty="0" smtClean="0">
                <a:sym typeface="Symbol" pitchFamily="18" charset="2"/>
              </a:rPr>
              <a:t>The estimate of a conjunction of goal literals</a:t>
            </a:r>
          </a:p>
          <a:p>
            <a:pPr lvl="1"/>
            <a:r>
              <a:rPr lang="en-US" altLang="en-US" sz="2000" dirty="0" smtClean="0">
                <a:sym typeface="Symbol" pitchFamily="18" charset="2"/>
              </a:rPr>
              <a:t>Three heuristics: max level, level sum, set level 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E1D3068-A32D-429E-8F95-740463ABA14A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97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Estimate of Conjunction of Goal Literals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2"/>
          </a:xfrm>
        </p:spPr>
        <p:txBody>
          <a:bodyPr/>
          <a:lstStyle/>
          <a:p>
            <a:r>
              <a:rPr lang="en-US" altLang="en-US" sz="2400" dirty="0" smtClean="0"/>
              <a:t>Max-level</a:t>
            </a:r>
          </a:p>
          <a:p>
            <a:pPr lvl="1"/>
            <a:r>
              <a:rPr lang="en-US" altLang="en-US" sz="2000" dirty="0" smtClean="0"/>
              <a:t>The largest level of a literal in the conjunction</a:t>
            </a:r>
          </a:p>
          <a:p>
            <a:pPr lvl="1"/>
            <a:r>
              <a:rPr lang="en-US" altLang="en-US" sz="2000" dirty="0" smtClean="0"/>
              <a:t>Admissible, not very accurate</a:t>
            </a:r>
          </a:p>
          <a:p>
            <a:r>
              <a:rPr lang="en-US" sz="2400" dirty="0" smtClean="0"/>
              <a:t>Level sum heuristic, </a:t>
            </a:r>
          </a:p>
          <a:p>
            <a:pPr lvl="1"/>
            <a:r>
              <a:rPr lang="en-US" sz="2000" dirty="0" smtClean="0"/>
              <a:t>following the </a:t>
            </a:r>
            <a:r>
              <a:rPr lang="en-US" sz="2000" dirty="0" err="1" smtClean="0"/>
              <a:t>subgoal</a:t>
            </a:r>
            <a:r>
              <a:rPr lang="en-US" sz="2000" dirty="0" smtClean="0"/>
              <a:t> independence assumption, returns the sum of the level costs of the goals; this is inadmissible but works very well in practice for problems that are largely decomposable</a:t>
            </a:r>
          </a:p>
          <a:p>
            <a:r>
              <a:rPr lang="en-US" altLang="en-US" sz="2400" dirty="0" smtClean="0"/>
              <a:t>Set level</a:t>
            </a:r>
          </a:p>
          <a:p>
            <a:pPr lvl="1"/>
            <a:r>
              <a:rPr lang="en-US" altLang="en-US" sz="2000" dirty="0" smtClean="0"/>
              <a:t>Finds the level  at which all literals appear without any pair of them being </a:t>
            </a:r>
            <a:r>
              <a:rPr lang="en-US" altLang="en-US" sz="2000" dirty="0" err="1" smtClean="0"/>
              <a:t>mutex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Dominates max-level, works extremely well on problems where there is a great deal of interaction among </a:t>
            </a:r>
            <a:r>
              <a:rPr lang="en-US" altLang="en-US" sz="2000" dirty="0" err="1" smtClean="0"/>
              <a:t>subplans</a:t>
            </a:r>
            <a:endParaRPr lang="en-US" altLang="en-US" sz="2000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B0745C9-A2A3-4E79-8455-5468A3850176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98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small" dirty="0" err="1" smtClean="0"/>
              <a:t>GraphPlan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sz="1800" cap="small" dirty="0" err="1" smtClean="0"/>
              <a:t>GraphPlan</a:t>
            </a:r>
            <a:r>
              <a:rPr lang="en-US" sz="1800" dirty="0" smtClean="0"/>
              <a:t>(</a:t>
            </a:r>
            <a:r>
              <a:rPr lang="en-US" sz="1800" i="1" dirty="0" smtClean="0"/>
              <a:t>problem</a:t>
            </a:r>
            <a:r>
              <a:rPr lang="en-US" sz="1800" dirty="0" smtClean="0"/>
              <a:t>) </a:t>
            </a:r>
            <a:r>
              <a:rPr lang="en-US" sz="1800" b="1" dirty="0" smtClean="0"/>
              <a:t>returns</a:t>
            </a:r>
            <a:r>
              <a:rPr lang="en-US" sz="1800" dirty="0" smtClean="0"/>
              <a:t> </a:t>
            </a:r>
            <a:r>
              <a:rPr lang="en-US" sz="1800" i="1" dirty="0" smtClean="0"/>
              <a:t>solution</a:t>
            </a:r>
            <a:r>
              <a:rPr lang="en-US" sz="1800" dirty="0" smtClean="0"/>
              <a:t> or </a:t>
            </a:r>
            <a:r>
              <a:rPr lang="en-US" sz="1800" i="1" dirty="0" smtClean="0"/>
              <a:t>failure</a:t>
            </a:r>
          </a:p>
          <a:p>
            <a:pPr>
              <a:buFontTx/>
              <a:buNone/>
              <a:defRPr/>
            </a:pPr>
            <a:r>
              <a:rPr lang="en-US" sz="1800" i="1" dirty="0" smtClean="0"/>
              <a:t>graph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/>
              </a:rPr>
              <a:t> </a:t>
            </a:r>
            <a:r>
              <a:rPr lang="en-US" sz="1800" cap="small" dirty="0" err="1" smtClean="0">
                <a:sym typeface="Symbol"/>
              </a:rPr>
              <a:t>InitialPlanningGraph</a:t>
            </a:r>
            <a:r>
              <a:rPr lang="en-US" sz="1800" dirty="0" smtClean="0">
                <a:sym typeface="Symbol"/>
              </a:rPr>
              <a:t>(</a:t>
            </a:r>
            <a:r>
              <a:rPr lang="en-US" sz="1800" i="1" dirty="0" smtClean="0">
                <a:sym typeface="Symbol"/>
              </a:rPr>
              <a:t>problem</a:t>
            </a:r>
            <a:r>
              <a:rPr lang="en-US" sz="1800" dirty="0" smtClean="0">
                <a:sym typeface="Symbol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 i="1" dirty="0" smtClean="0">
                <a:sym typeface="Symbol"/>
              </a:rPr>
              <a:t>goals</a:t>
            </a:r>
            <a:r>
              <a:rPr lang="en-US" sz="1800" dirty="0" smtClean="0">
                <a:sym typeface="Symbol"/>
              </a:rPr>
              <a:t>  </a:t>
            </a:r>
            <a:r>
              <a:rPr lang="en-US" sz="1800" cap="small" dirty="0" smtClean="0">
                <a:sym typeface="Symbol"/>
              </a:rPr>
              <a:t>Goals</a:t>
            </a:r>
            <a:r>
              <a:rPr lang="en-US" sz="1800" dirty="0" smtClean="0">
                <a:sym typeface="Symbol"/>
              </a:rPr>
              <a:t>[</a:t>
            </a:r>
            <a:r>
              <a:rPr lang="en-US" sz="1800" i="1" dirty="0" smtClean="0">
                <a:sym typeface="Symbol"/>
              </a:rPr>
              <a:t>problem</a:t>
            </a:r>
            <a:r>
              <a:rPr lang="en-US" sz="1800" dirty="0" smtClean="0">
                <a:sym typeface="Symbol"/>
              </a:rPr>
              <a:t>]</a:t>
            </a:r>
          </a:p>
          <a:p>
            <a:pPr>
              <a:buFontTx/>
              <a:buNone/>
              <a:defRPr/>
            </a:pPr>
            <a:r>
              <a:rPr lang="en-US" sz="1800" b="1" dirty="0" smtClean="0">
                <a:sym typeface="Symbol"/>
              </a:rPr>
              <a:t>loop do</a:t>
            </a:r>
          </a:p>
          <a:p>
            <a:pPr>
              <a:buFontTx/>
              <a:buNone/>
              <a:defRPr/>
            </a:pPr>
            <a:r>
              <a:rPr lang="en-US" sz="1800" dirty="0" smtClean="0">
                <a:sym typeface="Symbol"/>
              </a:rPr>
              <a:t>    </a:t>
            </a: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i="1" dirty="0" smtClean="0">
                <a:sym typeface="Symbol"/>
              </a:rPr>
              <a:t>goals</a:t>
            </a:r>
            <a:r>
              <a:rPr lang="en-US" sz="1800" dirty="0" smtClean="0">
                <a:sym typeface="Symbol"/>
              </a:rPr>
              <a:t> all non-</a:t>
            </a:r>
            <a:r>
              <a:rPr lang="en-US" sz="1800" dirty="0" err="1" smtClean="0">
                <a:sym typeface="Symbol"/>
              </a:rPr>
              <a:t>mutex</a:t>
            </a:r>
            <a:r>
              <a:rPr lang="en-US" sz="1800" dirty="0" smtClean="0">
                <a:sym typeface="Symbol"/>
              </a:rPr>
              <a:t> in last level of graph </a:t>
            </a:r>
            <a:r>
              <a:rPr lang="en-US" sz="1800" b="1" dirty="0" smtClean="0">
                <a:sym typeface="Symbol"/>
              </a:rPr>
              <a:t>then do</a:t>
            </a:r>
          </a:p>
          <a:p>
            <a:pPr>
              <a:buFontTx/>
              <a:buNone/>
              <a:defRPr/>
            </a:pPr>
            <a:r>
              <a:rPr lang="en-US" sz="1800" dirty="0" smtClean="0">
                <a:sym typeface="Symbol"/>
              </a:rPr>
              <a:t>       </a:t>
            </a:r>
            <a:r>
              <a:rPr lang="en-US" sz="1800" i="1" dirty="0" smtClean="0">
                <a:sym typeface="Symbol"/>
              </a:rPr>
              <a:t>solution</a:t>
            </a:r>
            <a:r>
              <a:rPr lang="en-US" sz="1800" dirty="0" smtClean="0">
                <a:sym typeface="Symbol"/>
              </a:rPr>
              <a:t>  </a:t>
            </a:r>
            <a:r>
              <a:rPr lang="en-US" sz="1800" cap="small" dirty="0" err="1" smtClean="0">
                <a:sym typeface="Symbol"/>
              </a:rPr>
              <a:t>ExtractSolution</a:t>
            </a:r>
            <a:r>
              <a:rPr lang="en-US" sz="1800" dirty="0" smtClean="0">
                <a:sym typeface="Symbol"/>
              </a:rPr>
              <a:t>(</a:t>
            </a:r>
            <a:r>
              <a:rPr lang="en-US" sz="1800" i="1" dirty="0" err="1" smtClean="0">
                <a:sym typeface="Symbol"/>
              </a:rPr>
              <a:t>graph,goals,</a:t>
            </a:r>
            <a:r>
              <a:rPr lang="en-US" sz="1800" cap="small" dirty="0" err="1" smtClean="0">
                <a:sym typeface="Symbol"/>
              </a:rPr>
              <a:t>Length</a:t>
            </a:r>
            <a:r>
              <a:rPr lang="en-US" sz="1800" cap="small" dirty="0" smtClean="0">
                <a:sym typeface="Symbol"/>
              </a:rPr>
              <a:t>(</a:t>
            </a:r>
            <a:r>
              <a:rPr lang="en-US" sz="1800" i="1" dirty="0" smtClean="0">
                <a:sym typeface="Symbol"/>
              </a:rPr>
              <a:t>graph</a:t>
            </a:r>
            <a:r>
              <a:rPr lang="en-US" sz="1800" dirty="0" smtClean="0">
                <a:sym typeface="Symbol"/>
              </a:rPr>
              <a:t>))</a:t>
            </a:r>
          </a:p>
          <a:p>
            <a:pPr>
              <a:buFontTx/>
              <a:buNone/>
              <a:defRPr/>
            </a:pPr>
            <a:r>
              <a:rPr lang="en-US" sz="1800" dirty="0" smtClean="0">
                <a:sym typeface="Symbol"/>
              </a:rPr>
              <a:t>       </a:t>
            </a: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i="1" dirty="0" smtClean="0">
                <a:sym typeface="Symbol"/>
              </a:rPr>
              <a:t>solution</a:t>
            </a:r>
            <a:r>
              <a:rPr lang="en-US" sz="1800" dirty="0" smtClean="0">
                <a:sym typeface="Symbol"/>
              </a:rPr>
              <a:t>  </a:t>
            </a:r>
            <a:r>
              <a:rPr lang="en-US" sz="1800" i="1" dirty="0" smtClean="0">
                <a:sym typeface="Symbol"/>
              </a:rPr>
              <a:t>failure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b="1" dirty="0" smtClean="0">
                <a:sym typeface="Symbol"/>
              </a:rPr>
              <a:t>then return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i="1" dirty="0" smtClean="0">
                <a:sym typeface="Symbol"/>
              </a:rPr>
              <a:t>solution</a:t>
            </a:r>
          </a:p>
          <a:p>
            <a:pPr>
              <a:buFontTx/>
              <a:buNone/>
              <a:defRPr/>
            </a:pPr>
            <a:r>
              <a:rPr lang="en-US" sz="1800" dirty="0" smtClean="0">
                <a:sym typeface="Symbol"/>
              </a:rPr>
              <a:t>       </a:t>
            </a:r>
            <a:r>
              <a:rPr lang="en-US" sz="1800" b="1" dirty="0" smtClean="0">
                <a:sym typeface="Symbol"/>
              </a:rPr>
              <a:t>else if</a:t>
            </a:r>
            <a:r>
              <a:rPr lang="en-US" sz="1800" dirty="0" smtClean="0">
                <a:sym typeface="Symbol"/>
              </a:rPr>
              <a:t>  </a:t>
            </a:r>
            <a:r>
              <a:rPr lang="en-US" sz="1800" cap="small" dirty="0" err="1" smtClean="0">
                <a:sym typeface="Symbol"/>
              </a:rPr>
              <a:t>NoSolutionPossible</a:t>
            </a:r>
            <a:r>
              <a:rPr lang="en-US" sz="1800" dirty="0" smtClean="0">
                <a:sym typeface="Symbol"/>
              </a:rPr>
              <a:t>(</a:t>
            </a:r>
            <a:r>
              <a:rPr lang="en-US" sz="1800" i="1" dirty="0" smtClean="0">
                <a:sym typeface="Symbol"/>
              </a:rPr>
              <a:t>graph) </a:t>
            </a:r>
            <a:r>
              <a:rPr lang="en-US" sz="1800" b="1" dirty="0" smtClean="0">
                <a:sym typeface="Symbol"/>
              </a:rPr>
              <a:t>then return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i="1" dirty="0" smtClean="0">
                <a:sym typeface="Symbol"/>
              </a:rPr>
              <a:t>failure</a:t>
            </a:r>
          </a:p>
          <a:p>
            <a:pPr>
              <a:buFontTx/>
              <a:buNone/>
              <a:defRPr/>
            </a:pPr>
            <a:r>
              <a:rPr lang="en-US" sz="1800" i="1" dirty="0" smtClean="0"/>
              <a:t>    graph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/>
              </a:rPr>
              <a:t> </a:t>
            </a:r>
            <a:r>
              <a:rPr lang="en-US" sz="1800" cap="small" dirty="0" err="1" smtClean="0">
                <a:sym typeface="Symbol"/>
              </a:rPr>
              <a:t>ExpandGraph</a:t>
            </a:r>
            <a:r>
              <a:rPr lang="en-US" sz="1800" cap="small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(</a:t>
            </a:r>
            <a:r>
              <a:rPr lang="en-US" sz="1800" i="1" dirty="0" err="1" smtClean="0">
                <a:sym typeface="Symbol"/>
              </a:rPr>
              <a:t>graph</a:t>
            </a:r>
            <a:r>
              <a:rPr lang="en-US" sz="1800" dirty="0" err="1" smtClean="0">
                <a:sym typeface="Symbol"/>
              </a:rPr>
              <a:t>,</a:t>
            </a:r>
            <a:r>
              <a:rPr lang="en-US" sz="1800" i="1" dirty="0" err="1" smtClean="0">
                <a:sym typeface="Symbol"/>
              </a:rPr>
              <a:t>problem</a:t>
            </a:r>
            <a:r>
              <a:rPr lang="en-US" sz="1800" dirty="0" smtClean="0">
                <a:sym typeface="Symbol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sym typeface="Symbol"/>
              </a:rPr>
              <a:t>  </a:t>
            </a:r>
          </a:p>
          <a:p>
            <a:pPr>
              <a:defRPr/>
            </a:pPr>
            <a:r>
              <a:rPr lang="en-US" sz="2400" dirty="0" smtClean="0">
                <a:sym typeface="Symbol"/>
              </a:rPr>
              <a:t>Two main stages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800" dirty="0" smtClean="0">
                <a:sym typeface="Symbol"/>
              </a:rPr>
              <a:t>Extract solution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800" dirty="0" smtClean="0">
                <a:sym typeface="Symbol"/>
              </a:rPr>
              <a:t>Expand the graph</a:t>
            </a:r>
          </a:p>
          <a:p>
            <a:pPr>
              <a:buFontTx/>
              <a:buNone/>
              <a:defRPr/>
            </a:pPr>
            <a:endParaRPr lang="en-US" sz="2400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ABFA72-192C-406A-AA50-F8D9FA88EDE7}" type="slidenum">
              <a:rPr lang="en-US" altLang="zh-CN" smtClean="0">
                <a:solidFill>
                  <a:srgbClr val="000000"/>
                </a:solidFill>
              </a:rPr>
              <a:pPr eaLnBrk="1" hangingPunct="1"/>
              <a:t>99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1">
  <a:themeElements>
    <a:clrScheme name="Presentation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1">
      <a:majorFont>
        <a:latin typeface="Helvetica"/>
        <a:ea typeface="宋体"/>
        <a:cs typeface=""/>
      </a:majorFont>
      <a:minorFont>
        <a:latin typeface="Helvetic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resentation1">
  <a:themeElements>
    <a:clrScheme name="Presentation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1">
      <a:majorFont>
        <a:latin typeface="Helvetica"/>
        <a:ea typeface="宋体"/>
        <a:cs typeface=""/>
      </a:majorFont>
      <a:minorFont>
        <a:latin typeface="Helvetic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5383</TotalTime>
  <Pages>0</Pages>
  <Words>6654</Words>
  <Characters>0</Characters>
  <Application>Microsoft Office PowerPoint</Application>
  <PresentationFormat>On-screen Show (4:3)</PresentationFormat>
  <Lines>0</Lines>
  <Paragraphs>1243</Paragraphs>
  <Slides>113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30" baseType="lpstr">
      <vt:lpstr>宋体</vt:lpstr>
      <vt:lpstr>Arial</vt:lpstr>
      <vt:lpstr>Calibri</vt:lpstr>
      <vt:lpstr>Comic Sans MS</vt:lpstr>
      <vt:lpstr>Helvetica</vt:lpstr>
      <vt:lpstr>Marlett</vt:lpstr>
      <vt:lpstr>MT Extra</vt:lpstr>
      <vt:lpstr>Symbol</vt:lpstr>
      <vt:lpstr>Tahoma</vt:lpstr>
      <vt:lpstr>Times</vt:lpstr>
      <vt:lpstr>Wingdings</vt:lpstr>
      <vt:lpstr>ヒラギノ明朝 ProN W3</vt:lpstr>
      <vt:lpstr>Blueprint</vt:lpstr>
      <vt:lpstr>1_Blueprint</vt:lpstr>
      <vt:lpstr>Presentation1</vt:lpstr>
      <vt:lpstr>1_Presentation1</vt:lpstr>
      <vt:lpstr>Acrobat Document</vt:lpstr>
      <vt:lpstr>Artificial Intelligence</vt:lpstr>
      <vt:lpstr>Outline</vt:lpstr>
      <vt:lpstr>Planning problem</vt:lpstr>
      <vt:lpstr>Planning vs. problem solving</vt:lpstr>
      <vt:lpstr>Planning vs. problem solving</vt:lpstr>
      <vt:lpstr>Goal of Planning</vt:lpstr>
      <vt:lpstr>Have(Milk)</vt:lpstr>
      <vt:lpstr>Have(Milk)</vt:lpstr>
      <vt:lpstr>Planning vs Problem Solving</vt:lpstr>
      <vt:lpstr>Planning vs Problem Solving</vt:lpstr>
      <vt:lpstr>Applications of Planning</vt:lpstr>
      <vt:lpstr>Representations in Planning</vt:lpstr>
      <vt:lpstr>Planning language</vt:lpstr>
      <vt:lpstr>Languages for Planning Problems</vt:lpstr>
      <vt:lpstr>Planning Domain Definition Language</vt:lpstr>
      <vt:lpstr>STRIPS General language features</vt:lpstr>
      <vt:lpstr>STRIPS Cont</vt:lpstr>
      <vt:lpstr>General language features</vt:lpstr>
      <vt:lpstr>Example</vt:lpstr>
      <vt:lpstr>Language semantics?</vt:lpstr>
      <vt:lpstr>Language semantics?</vt:lpstr>
      <vt:lpstr>Blocks world</vt:lpstr>
      <vt:lpstr>State Representation</vt:lpstr>
      <vt:lpstr>Goal Representation</vt:lpstr>
      <vt:lpstr>Action Representation</vt:lpstr>
      <vt:lpstr>Actions</vt:lpstr>
      <vt:lpstr>Example</vt:lpstr>
      <vt:lpstr>Example</vt:lpstr>
      <vt:lpstr>Example: Spare tire problem</vt:lpstr>
      <vt:lpstr>State-Space Search</vt:lpstr>
      <vt:lpstr>State-Space Formulation</vt:lpstr>
      <vt:lpstr>SRIPS in State-Space Search</vt:lpstr>
      <vt:lpstr>Progression Algorithm</vt:lpstr>
      <vt:lpstr>Relevant Action</vt:lpstr>
      <vt:lpstr>Forward Planning</vt:lpstr>
      <vt:lpstr>Regression algorithm</vt:lpstr>
      <vt:lpstr>Consistent Action</vt:lpstr>
      <vt:lpstr>Regression algorithm </vt:lpstr>
      <vt:lpstr>Computation of R[G,A]</vt:lpstr>
      <vt:lpstr>Example</vt:lpstr>
      <vt:lpstr>Example</vt:lpstr>
      <vt:lpstr>Inconsistent Regression</vt:lpstr>
      <vt:lpstr>Computation of R[G,A]</vt:lpstr>
      <vt:lpstr>Backward Chaining</vt:lpstr>
      <vt:lpstr>Backward Chaining</vt:lpstr>
      <vt:lpstr>Heuristic to Speed up Search</vt:lpstr>
      <vt:lpstr>1. Subgoal Independence Assumption</vt:lpstr>
      <vt:lpstr>2. Problem Relaxation: Removing Preconditions</vt:lpstr>
      <vt:lpstr>3. Remove Preconditions &amp; Negative Effects</vt:lpstr>
      <vt:lpstr>4. Removing Negative Effects (Only)</vt:lpstr>
      <vt:lpstr>Partial-order planning</vt:lpstr>
      <vt:lpstr>Shoe example</vt:lpstr>
      <vt:lpstr>Partial-order planning(POP)</vt:lpstr>
      <vt:lpstr>Components of a Plan</vt:lpstr>
      <vt:lpstr>Consistent Plan (POP)</vt:lpstr>
      <vt:lpstr>Setting up the PoP</vt:lpstr>
      <vt:lpstr>POP as a Search Problem</vt:lpstr>
      <vt:lpstr>Process summary</vt:lpstr>
      <vt:lpstr>Example: Flat tire problem</vt:lpstr>
      <vt:lpstr>Example of POP: Flat tire problem</vt:lpstr>
      <vt:lpstr>Example of POP: Flat tire problem</vt:lpstr>
      <vt:lpstr>Example of POP: Flat tire problem</vt:lpstr>
      <vt:lpstr>POP Algorithm (1)</vt:lpstr>
      <vt:lpstr>POP Algorithm (2)</vt:lpstr>
      <vt:lpstr>POP – Block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Planning Graph</vt:lpstr>
      <vt:lpstr>Example of a Planning Graph (1)</vt:lpstr>
      <vt:lpstr>Example of a Planning Graph (2)</vt:lpstr>
      <vt:lpstr>Mutex Links between Actions</vt:lpstr>
      <vt:lpstr>Mutex Links between Literals</vt:lpstr>
      <vt:lpstr>Birthday Dinner Example</vt:lpstr>
      <vt:lpstr>Planning Graph </vt:lpstr>
      <vt:lpstr>Mutex between Actions</vt:lpstr>
      <vt:lpstr>Mutex between Actions</vt:lpstr>
      <vt:lpstr>Mutex Links between Literals</vt:lpstr>
      <vt:lpstr>Mutex Links between Literals</vt:lpstr>
      <vt:lpstr>Planning Graph Propery 1</vt:lpstr>
      <vt:lpstr>Planning Graph Propery 2</vt:lpstr>
      <vt:lpstr>Planning Graph Properties 3</vt:lpstr>
      <vt:lpstr>Planning Graph Propery 4</vt:lpstr>
      <vt:lpstr>Properties 5</vt:lpstr>
      <vt:lpstr>Planning Graph Important Ideas</vt:lpstr>
      <vt:lpstr>Planning Graph for Heuristic Estimation</vt:lpstr>
      <vt:lpstr>Estimate of Conjunction of Goal Literals</vt:lpstr>
      <vt:lpstr>GraphPlan algorithm</vt:lpstr>
      <vt:lpstr>Example of GraphPlan Execution (1)</vt:lpstr>
      <vt:lpstr>Example of GraphPlan Execution (2)</vt:lpstr>
      <vt:lpstr>Example of GraphPlan Execution (3)</vt:lpstr>
      <vt:lpstr>Solution Extraction (Backward)</vt:lpstr>
      <vt:lpstr>Backtrack Search for Solution Extraction</vt:lpstr>
      <vt:lpstr>Example of GraphPlan Execution</vt:lpstr>
      <vt:lpstr>Birthday Dinner Example</vt:lpstr>
      <vt:lpstr>Birthday Dinner Example</vt:lpstr>
      <vt:lpstr>Birthday Dinner Example</vt:lpstr>
      <vt:lpstr>Birthday Dinner Example</vt:lpstr>
      <vt:lpstr>Birthday Dinner Example</vt:lpstr>
      <vt:lpstr>Improving search using Heuristic</vt:lpstr>
      <vt:lpstr>Termination of GraphPlan</vt:lpstr>
      <vt:lpstr>Optimality of GraphPlan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8520:  Artificial Intelligence</dc:title>
  <dc:creator>Paula Matuszek</dc:creator>
  <cp:lastModifiedBy>Aziz M Qaroush</cp:lastModifiedBy>
  <cp:revision>57</cp:revision>
  <dcterms:modified xsi:type="dcterms:W3CDTF">2016-12-08T12:12:58Z</dcterms:modified>
</cp:coreProperties>
</file>