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554F5B-55B6-467A-8E43-DA0C06C377C2}" type="datetimeFigureOut">
              <a:rPr lang="en-US" smtClean="0"/>
              <a:t>10-Apr-18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CFB204F-D58D-40E7-84A3-FDE338BB848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75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554F5B-55B6-467A-8E43-DA0C06C377C2}" type="datetimeFigureOut">
              <a:rPr lang="en-US" smtClean="0"/>
              <a:t>10-Apr-18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B204F-D58D-40E7-84A3-FDE338BB848D}" type="slidenum">
              <a:rPr lang="en-US" smtClean="0"/>
              <a:t>‹#›</a:t>
            </a:fld>
            <a:endParaRPr lang="en-US"/>
          </a:p>
        </p:txBody>
      </p:sp>
    </p:spTree>
    <p:extLst>
      <p:ext uri="{BB962C8B-B14F-4D97-AF65-F5344CB8AC3E}">
        <p14:creationId xmlns:p14="http://schemas.microsoft.com/office/powerpoint/2010/main" val="151838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54F5B-55B6-467A-8E43-DA0C06C377C2}" type="datetimeFigureOut">
              <a:rPr lang="en-US" smtClean="0"/>
              <a:t>10-Apr-18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B204F-D58D-40E7-84A3-FDE338BB848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075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54F5B-55B6-467A-8E43-DA0C06C377C2}" type="datetimeFigureOut">
              <a:rPr lang="en-US" smtClean="0"/>
              <a:t>10-Apr-18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B204F-D58D-40E7-84A3-FDE338BB848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07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54F5B-55B6-467A-8E43-DA0C06C377C2}" type="datetimeFigureOut">
              <a:rPr lang="en-US" smtClean="0"/>
              <a:t>10-Apr-18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B204F-D58D-40E7-84A3-FDE338BB848D}" type="slidenum">
              <a:rPr lang="en-US" smtClean="0"/>
              <a:t>‹#›</a:t>
            </a:fld>
            <a:endParaRPr lang="en-US"/>
          </a:p>
        </p:txBody>
      </p:sp>
    </p:spTree>
    <p:extLst>
      <p:ext uri="{BB962C8B-B14F-4D97-AF65-F5344CB8AC3E}">
        <p14:creationId xmlns:p14="http://schemas.microsoft.com/office/powerpoint/2010/main" val="2045619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54F5B-55B6-467A-8E43-DA0C06C377C2}" type="datetimeFigureOut">
              <a:rPr lang="en-US" smtClean="0"/>
              <a:t>10-Apr-18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B204F-D58D-40E7-84A3-FDE338BB848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51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54F5B-55B6-467A-8E43-DA0C06C377C2}" type="datetimeFigureOut">
              <a:rPr lang="en-US" smtClean="0"/>
              <a:t>10-Apr-18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B204F-D58D-40E7-84A3-FDE338BB848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498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4F5B-55B6-467A-8E43-DA0C06C377C2}" type="datetimeFigureOut">
              <a:rPr lang="en-US" smtClean="0"/>
              <a:t>10-Apr-18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B204F-D58D-40E7-84A3-FDE338BB84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4636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4F5B-55B6-467A-8E43-DA0C06C377C2}" type="datetimeFigureOut">
              <a:rPr lang="en-US" smtClean="0"/>
              <a:t>10-Apr-18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B204F-D58D-40E7-84A3-FDE338BB848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44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4F5B-55B6-467A-8E43-DA0C06C377C2}" type="datetimeFigureOut">
              <a:rPr lang="en-US" smtClean="0"/>
              <a:t>10-Apr-18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B204F-D58D-40E7-84A3-FDE338BB848D}" type="slidenum">
              <a:rPr lang="en-US" smtClean="0"/>
              <a:t>‹#›</a:t>
            </a:fld>
            <a:endParaRPr lang="en-US"/>
          </a:p>
        </p:txBody>
      </p:sp>
    </p:spTree>
    <p:extLst>
      <p:ext uri="{BB962C8B-B14F-4D97-AF65-F5344CB8AC3E}">
        <p14:creationId xmlns:p14="http://schemas.microsoft.com/office/powerpoint/2010/main" val="93711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554F5B-55B6-467A-8E43-DA0C06C377C2}" type="datetimeFigureOut">
              <a:rPr lang="en-US" smtClean="0"/>
              <a:t>10-Apr-18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B204F-D58D-40E7-84A3-FDE338BB848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299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54F5B-55B6-467A-8E43-DA0C06C377C2}" type="datetimeFigureOut">
              <a:rPr lang="en-US" smtClean="0"/>
              <a:t>10-Apr-18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B204F-D58D-40E7-84A3-FDE338BB848D}" type="slidenum">
              <a:rPr lang="en-US" smtClean="0"/>
              <a:t>‹#›</a:t>
            </a:fld>
            <a:endParaRPr lang="en-US"/>
          </a:p>
        </p:txBody>
      </p:sp>
    </p:spTree>
    <p:extLst>
      <p:ext uri="{BB962C8B-B14F-4D97-AF65-F5344CB8AC3E}">
        <p14:creationId xmlns:p14="http://schemas.microsoft.com/office/powerpoint/2010/main" val="61340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54F5B-55B6-467A-8E43-DA0C06C377C2}" type="datetimeFigureOut">
              <a:rPr lang="en-US" smtClean="0"/>
              <a:t>10-Apr-18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FB204F-D58D-40E7-84A3-FDE338BB848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48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54F5B-55B6-467A-8E43-DA0C06C377C2}" type="datetimeFigureOut">
              <a:rPr lang="en-US" smtClean="0"/>
              <a:t>10-Apr-18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FB204F-D58D-40E7-84A3-FDE338BB84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8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54F5B-55B6-467A-8E43-DA0C06C377C2}" type="datetimeFigureOut">
              <a:rPr lang="en-US" smtClean="0"/>
              <a:t>10-Apr-18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FB204F-D58D-40E7-84A3-FDE338BB848D}" type="slidenum">
              <a:rPr lang="en-US" smtClean="0"/>
              <a:t>‹#›</a:t>
            </a:fld>
            <a:endParaRPr lang="en-US"/>
          </a:p>
        </p:txBody>
      </p:sp>
    </p:spTree>
    <p:extLst>
      <p:ext uri="{BB962C8B-B14F-4D97-AF65-F5344CB8AC3E}">
        <p14:creationId xmlns:p14="http://schemas.microsoft.com/office/powerpoint/2010/main" val="171537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554F5B-55B6-467A-8E43-DA0C06C377C2}" type="datetimeFigureOut">
              <a:rPr lang="en-US" smtClean="0"/>
              <a:t>10-Apr-18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B204F-D58D-40E7-84A3-FDE338BB848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047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554F5B-55B6-467A-8E43-DA0C06C377C2}" type="datetimeFigureOut">
              <a:rPr lang="en-US" smtClean="0"/>
              <a:t>10-Apr-18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B204F-D58D-40E7-84A3-FDE338BB848D}" type="slidenum">
              <a:rPr lang="en-US" smtClean="0"/>
              <a:t>‹#›</a:t>
            </a:fld>
            <a:endParaRPr lang="en-US"/>
          </a:p>
        </p:txBody>
      </p:sp>
    </p:spTree>
    <p:extLst>
      <p:ext uri="{BB962C8B-B14F-4D97-AF65-F5344CB8AC3E}">
        <p14:creationId xmlns:p14="http://schemas.microsoft.com/office/powerpoint/2010/main" val="2987733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554F5B-55B6-467A-8E43-DA0C06C377C2}" type="datetimeFigureOut">
              <a:rPr lang="en-US" smtClean="0"/>
              <a:t>10-Apr-18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FB204F-D58D-40E7-84A3-FDE338BB848D}" type="slidenum">
              <a:rPr lang="en-US" smtClean="0"/>
              <a:t>‹#›</a:t>
            </a:fld>
            <a:endParaRPr lang="en-US"/>
          </a:p>
        </p:txBody>
      </p:sp>
    </p:spTree>
    <p:extLst>
      <p:ext uri="{BB962C8B-B14F-4D97-AF65-F5344CB8AC3E}">
        <p14:creationId xmlns:p14="http://schemas.microsoft.com/office/powerpoint/2010/main" val="30027834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702B-3CAD-4D0B-BD0B-A5A7CEBD841E}"/>
              </a:ext>
            </a:extLst>
          </p:cNvPr>
          <p:cNvSpPr>
            <a:spLocks noGrp="1"/>
          </p:cNvSpPr>
          <p:nvPr>
            <p:ph type="ctrTitle"/>
          </p:nvPr>
        </p:nvSpPr>
        <p:spPr/>
        <p:txBody>
          <a:bodyPr/>
          <a:lstStyle/>
          <a:p>
            <a:r>
              <a:rPr lang="en-US" dirty="0"/>
              <a:t>Clean code in HTML</a:t>
            </a:r>
          </a:p>
        </p:txBody>
      </p:sp>
    </p:spTree>
    <p:extLst>
      <p:ext uri="{BB962C8B-B14F-4D97-AF65-F5344CB8AC3E}">
        <p14:creationId xmlns:p14="http://schemas.microsoft.com/office/powerpoint/2010/main" val="3524136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AA0E-688B-40D3-A1B6-044D7839631F}"/>
              </a:ext>
            </a:extLst>
          </p:cNvPr>
          <p:cNvSpPr>
            <a:spLocks noGrp="1"/>
          </p:cNvSpPr>
          <p:nvPr>
            <p:ph type="title"/>
          </p:nvPr>
        </p:nvSpPr>
        <p:spPr/>
        <p:txBody>
          <a:bodyPr/>
          <a:lstStyle/>
          <a:p>
            <a:r>
              <a:rPr lang="en-US" dirty="0"/>
              <a:t>ID Your Body</a:t>
            </a:r>
          </a:p>
        </p:txBody>
      </p:sp>
      <p:sp>
        <p:nvSpPr>
          <p:cNvPr id="3" name="Content Placeholder 2">
            <a:extLst>
              <a:ext uri="{FF2B5EF4-FFF2-40B4-BE49-F238E27FC236}">
                <a16:creationId xmlns:a16="http://schemas.microsoft.com/office/drawing/2014/main" id="{406BF773-A09E-4041-9756-C54A92B9D24B}"/>
              </a:ext>
            </a:extLst>
          </p:cNvPr>
          <p:cNvSpPr>
            <a:spLocks noGrp="1"/>
          </p:cNvSpPr>
          <p:nvPr>
            <p:ph idx="1"/>
          </p:nvPr>
        </p:nvSpPr>
        <p:spPr/>
        <p:txBody>
          <a:bodyPr/>
          <a:lstStyle/>
          <a:p>
            <a:pPr marL="0" indent="0">
              <a:buNone/>
            </a:pPr>
            <a:r>
              <a:rPr lang="en-GB" dirty="0"/>
              <a:t>Having unique class and id names for the body is very powerful and has many more uses than just for alternate layouts. Because every bit of page content lies in the “body” tag, you can uniquely target anything on any page with that hook; particularly useful for things like navigation and indicating current navigation, since you’ll know exactly what page you are on with that unique body class.</a:t>
            </a:r>
            <a:endParaRPr lang="en-US" dirty="0"/>
          </a:p>
        </p:txBody>
      </p:sp>
    </p:spTree>
    <p:extLst>
      <p:ext uri="{BB962C8B-B14F-4D97-AF65-F5344CB8AC3E}">
        <p14:creationId xmlns:p14="http://schemas.microsoft.com/office/powerpoint/2010/main" val="101020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660D-0C5D-42E3-99BA-4AA2E64DF5F5}"/>
              </a:ext>
            </a:extLst>
          </p:cNvPr>
          <p:cNvSpPr>
            <a:spLocks noGrp="1"/>
          </p:cNvSpPr>
          <p:nvPr>
            <p:ph type="title"/>
          </p:nvPr>
        </p:nvSpPr>
        <p:spPr/>
        <p:txBody>
          <a:bodyPr/>
          <a:lstStyle/>
          <a:p>
            <a:r>
              <a:rPr lang="en-US" dirty="0"/>
              <a:t>Validate</a:t>
            </a:r>
          </a:p>
        </p:txBody>
      </p:sp>
      <p:pic>
        <p:nvPicPr>
          <p:cNvPr id="5" name="Content Placeholder 4">
            <a:extLst>
              <a:ext uri="{FF2B5EF4-FFF2-40B4-BE49-F238E27FC236}">
                <a16:creationId xmlns:a16="http://schemas.microsoft.com/office/drawing/2014/main" id="{83E43DEC-C494-4F8D-8C69-FC88950452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7925" y="2533776"/>
            <a:ext cx="5268673" cy="3718402"/>
          </a:xfrm>
        </p:spPr>
      </p:pic>
      <p:sp>
        <p:nvSpPr>
          <p:cNvPr id="6" name="TextBox 5">
            <a:extLst>
              <a:ext uri="{FF2B5EF4-FFF2-40B4-BE49-F238E27FC236}">
                <a16:creationId xmlns:a16="http://schemas.microsoft.com/office/drawing/2014/main" id="{26B8CBCE-0F88-44EA-B194-9E91B644BB1D}"/>
              </a:ext>
            </a:extLst>
          </p:cNvPr>
          <p:cNvSpPr txBox="1"/>
          <p:nvPr/>
        </p:nvSpPr>
        <p:spPr>
          <a:xfrm>
            <a:off x="1295402" y="2690191"/>
            <a:ext cx="4567751" cy="1200329"/>
          </a:xfrm>
          <a:prstGeom prst="rect">
            <a:avLst/>
          </a:prstGeom>
          <a:noFill/>
        </p:spPr>
        <p:txBody>
          <a:bodyPr wrap="square" rtlCol="0">
            <a:spAutoFit/>
          </a:bodyPr>
          <a:lstStyle/>
          <a:p>
            <a:r>
              <a:rPr lang="en-GB" dirty="0"/>
              <a:t>The W3C </a:t>
            </a:r>
            <a:r>
              <a:rPr lang="en-GB" dirty="0" err="1"/>
              <a:t>Markup</a:t>
            </a:r>
            <a:r>
              <a:rPr lang="en-GB" dirty="0"/>
              <a:t> Validation Service</a:t>
            </a:r>
            <a:endParaRPr lang="en-US" dirty="0"/>
          </a:p>
          <a:p>
            <a:endParaRPr lang="en-US" dirty="0"/>
          </a:p>
          <a:p>
            <a:r>
              <a:rPr lang="en-US" dirty="0">
                <a:hlinkClick r:id="rId3"/>
              </a:rPr>
              <a:t>https://validator.w3.org/</a:t>
            </a:r>
            <a:endParaRPr lang="en-US" dirty="0"/>
          </a:p>
          <a:p>
            <a:endParaRPr lang="en-US" dirty="0"/>
          </a:p>
        </p:txBody>
      </p:sp>
    </p:spTree>
    <p:extLst>
      <p:ext uri="{BB962C8B-B14F-4D97-AF65-F5344CB8AC3E}">
        <p14:creationId xmlns:p14="http://schemas.microsoft.com/office/powerpoint/2010/main" val="56594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6F5D-341F-4B72-8CB9-8220B90149E9}"/>
              </a:ext>
            </a:extLst>
          </p:cNvPr>
          <p:cNvSpPr>
            <a:spLocks noGrp="1"/>
          </p:cNvSpPr>
          <p:nvPr>
            <p:ph type="title"/>
          </p:nvPr>
        </p:nvSpPr>
        <p:spPr/>
        <p:txBody>
          <a:bodyPr/>
          <a:lstStyle/>
          <a:p>
            <a:r>
              <a:rPr lang="en-US" dirty="0"/>
              <a:t>Logical ordering</a:t>
            </a:r>
          </a:p>
        </p:txBody>
      </p:sp>
      <p:pic>
        <p:nvPicPr>
          <p:cNvPr id="5" name="Content Placeholder 4">
            <a:extLst>
              <a:ext uri="{FF2B5EF4-FFF2-40B4-BE49-F238E27FC236}">
                <a16:creationId xmlns:a16="http://schemas.microsoft.com/office/drawing/2014/main" id="{2661880E-331B-4A3E-8936-7F391C8210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2349" y="2530472"/>
            <a:ext cx="4807302" cy="3563059"/>
          </a:xfrm>
        </p:spPr>
      </p:pic>
    </p:spTree>
    <p:extLst>
      <p:ext uri="{BB962C8B-B14F-4D97-AF65-F5344CB8AC3E}">
        <p14:creationId xmlns:p14="http://schemas.microsoft.com/office/powerpoint/2010/main" val="412782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C7A9-AEFA-46CB-8211-901C981793FE}"/>
              </a:ext>
            </a:extLst>
          </p:cNvPr>
          <p:cNvSpPr>
            <a:spLocks noGrp="1"/>
          </p:cNvSpPr>
          <p:nvPr>
            <p:ph type="title"/>
          </p:nvPr>
        </p:nvSpPr>
        <p:spPr/>
        <p:txBody>
          <a:bodyPr/>
          <a:lstStyle/>
          <a:p>
            <a:r>
              <a:rPr lang="en-US" dirty="0"/>
              <a:t>Strict DOCTYPE</a:t>
            </a:r>
          </a:p>
        </p:txBody>
      </p:sp>
      <p:sp>
        <p:nvSpPr>
          <p:cNvPr id="3" name="Content Placeholder 2">
            <a:extLst>
              <a:ext uri="{FF2B5EF4-FFF2-40B4-BE49-F238E27FC236}">
                <a16:creationId xmlns:a16="http://schemas.microsoft.com/office/drawing/2014/main" id="{36657BAB-834B-4A55-98F9-700A3217BC5E}"/>
              </a:ext>
            </a:extLst>
          </p:cNvPr>
          <p:cNvSpPr>
            <a:spLocks noGrp="1"/>
          </p:cNvSpPr>
          <p:nvPr>
            <p:ph idx="1"/>
          </p:nvPr>
        </p:nvSpPr>
        <p:spPr/>
        <p:txBody>
          <a:bodyPr>
            <a:normAutofit/>
          </a:bodyPr>
          <a:lstStyle/>
          <a:p>
            <a:pPr marL="0" indent="0">
              <a:buNone/>
            </a:pPr>
            <a:r>
              <a:rPr lang="en-GB" dirty="0"/>
              <a:t>When authoring document is HTML or XHTML, it is important to Add a Doctype declaration. This makes sure the document will be parsed the same way by different browsers.</a:t>
            </a:r>
          </a:p>
          <a:p>
            <a:pPr marL="0" indent="0">
              <a:buNone/>
            </a:pPr>
            <a:endParaRPr lang="en-GB" dirty="0"/>
          </a:p>
          <a:p>
            <a:pPr marL="0" indent="0">
              <a:buNone/>
            </a:pPr>
            <a:r>
              <a:rPr lang="en-GB" dirty="0"/>
              <a:t>The simplest and most reliable doctype declaration to use is the one defined in HTML5:	&lt;!DOCTYPE html&gt;</a:t>
            </a:r>
            <a:endParaRPr lang="en-US" dirty="0"/>
          </a:p>
        </p:txBody>
      </p:sp>
    </p:spTree>
    <p:extLst>
      <p:ext uri="{BB962C8B-B14F-4D97-AF65-F5344CB8AC3E}">
        <p14:creationId xmlns:p14="http://schemas.microsoft.com/office/powerpoint/2010/main" val="35106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01B8-7240-4FDD-956B-4B09CCE55A85}"/>
              </a:ext>
            </a:extLst>
          </p:cNvPr>
          <p:cNvSpPr>
            <a:spLocks noGrp="1"/>
          </p:cNvSpPr>
          <p:nvPr>
            <p:ph type="title"/>
          </p:nvPr>
        </p:nvSpPr>
        <p:spPr/>
        <p:txBody>
          <a:bodyPr/>
          <a:lstStyle/>
          <a:p>
            <a:r>
              <a:rPr lang="en-US" dirty="0"/>
              <a:t>Character set &amp; encoding characters</a:t>
            </a:r>
          </a:p>
        </p:txBody>
      </p:sp>
      <p:sp>
        <p:nvSpPr>
          <p:cNvPr id="3" name="Content Placeholder 2">
            <a:extLst>
              <a:ext uri="{FF2B5EF4-FFF2-40B4-BE49-F238E27FC236}">
                <a16:creationId xmlns:a16="http://schemas.microsoft.com/office/drawing/2014/main" id="{F8ACEDD3-2F62-466A-BEBE-7BBB38A7BEC5}"/>
              </a:ext>
            </a:extLst>
          </p:cNvPr>
          <p:cNvSpPr>
            <a:spLocks noGrp="1"/>
          </p:cNvSpPr>
          <p:nvPr>
            <p:ph idx="1"/>
          </p:nvPr>
        </p:nvSpPr>
        <p:spPr/>
        <p:txBody>
          <a:bodyPr>
            <a:normAutofit/>
          </a:bodyPr>
          <a:lstStyle/>
          <a:p>
            <a:pPr marL="0" indent="0">
              <a:buNone/>
            </a:pPr>
            <a:r>
              <a:rPr lang="en-GB" dirty="0"/>
              <a:t>In &lt;head&gt; section, the first thing should be the declaration is character set (for example UTF-8) so that the browser knows what character set it’s dealing with before it starts reading any content at all</a:t>
            </a:r>
          </a:p>
          <a:p>
            <a:pPr marL="0" indent="0">
              <a:buNone/>
            </a:pPr>
            <a:endParaRPr lang="en-GB" dirty="0"/>
          </a:p>
          <a:p>
            <a:pPr marL="0" indent="0">
              <a:buNone/>
            </a:pPr>
            <a:r>
              <a:rPr lang="en-GB" dirty="0"/>
              <a:t>A numeric character reference in HTML refers to a character by its Universal Character Set/Unicode code point, and uses the format</a:t>
            </a:r>
          </a:p>
          <a:p>
            <a:pPr marL="0" indent="0">
              <a:buNone/>
            </a:pPr>
            <a:r>
              <a:rPr lang="en-GB" dirty="0"/>
              <a:t>&amp;#</a:t>
            </a:r>
            <a:r>
              <a:rPr lang="en-GB" dirty="0" err="1"/>
              <a:t>nnnn</a:t>
            </a:r>
            <a:r>
              <a:rPr lang="en-GB" dirty="0"/>
              <a:t>; (in decimal)	or	&amp;#</a:t>
            </a:r>
            <a:r>
              <a:rPr lang="en-GB" dirty="0" err="1"/>
              <a:t>xhhhh</a:t>
            </a:r>
            <a:r>
              <a:rPr lang="en-GB" dirty="0"/>
              <a:t>; (in hexadecimal)</a:t>
            </a:r>
            <a:endParaRPr lang="en-US" dirty="0"/>
          </a:p>
        </p:txBody>
      </p:sp>
    </p:spTree>
    <p:extLst>
      <p:ext uri="{BB962C8B-B14F-4D97-AF65-F5344CB8AC3E}">
        <p14:creationId xmlns:p14="http://schemas.microsoft.com/office/powerpoint/2010/main" val="233735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FBB4D-0B14-4B55-A352-FA8C1B9157B6}"/>
              </a:ext>
            </a:extLst>
          </p:cNvPr>
          <p:cNvSpPr>
            <a:spLocks noGrp="1"/>
          </p:cNvSpPr>
          <p:nvPr>
            <p:ph type="title"/>
          </p:nvPr>
        </p:nvSpPr>
        <p:spPr/>
        <p:txBody>
          <a:bodyPr/>
          <a:lstStyle/>
          <a:p>
            <a:r>
              <a:rPr lang="en-US" dirty="0"/>
              <a:t>Character set &amp; encoding characters cont.</a:t>
            </a:r>
          </a:p>
        </p:txBody>
      </p:sp>
      <p:pic>
        <p:nvPicPr>
          <p:cNvPr id="5" name="Content Placeholder 4">
            <a:extLst>
              <a:ext uri="{FF2B5EF4-FFF2-40B4-BE49-F238E27FC236}">
                <a16:creationId xmlns:a16="http://schemas.microsoft.com/office/drawing/2014/main" id="{7E1BBD88-E912-4DB5-B132-B4F4ECB57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8883" y="2859512"/>
            <a:ext cx="7494233" cy="2878973"/>
          </a:xfrm>
        </p:spPr>
      </p:pic>
    </p:spTree>
    <p:extLst>
      <p:ext uri="{BB962C8B-B14F-4D97-AF65-F5344CB8AC3E}">
        <p14:creationId xmlns:p14="http://schemas.microsoft.com/office/powerpoint/2010/main" val="304448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051C-3E0B-42DF-BB65-13BEFF56C7C1}"/>
              </a:ext>
            </a:extLst>
          </p:cNvPr>
          <p:cNvSpPr>
            <a:spLocks noGrp="1"/>
          </p:cNvSpPr>
          <p:nvPr>
            <p:ph type="title"/>
          </p:nvPr>
        </p:nvSpPr>
        <p:spPr/>
        <p:txBody>
          <a:bodyPr/>
          <a:lstStyle/>
          <a:p>
            <a:r>
              <a:rPr lang="en-US" dirty="0"/>
              <a:t>Proper indentation</a:t>
            </a:r>
          </a:p>
        </p:txBody>
      </p:sp>
      <p:pic>
        <p:nvPicPr>
          <p:cNvPr id="5" name="Content Placeholder 4">
            <a:extLst>
              <a:ext uri="{FF2B5EF4-FFF2-40B4-BE49-F238E27FC236}">
                <a16:creationId xmlns:a16="http://schemas.microsoft.com/office/drawing/2014/main" id="{FD4BBB91-9F6E-453C-971B-A2D2B04D664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64845"/>
          <a:stretch/>
        </p:blipFill>
        <p:spPr>
          <a:xfrm>
            <a:off x="1295402" y="2694933"/>
            <a:ext cx="4715320" cy="1638528"/>
          </a:xfrm>
        </p:spPr>
      </p:pic>
      <p:pic>
        <p:nvPicPr>
          <p:cNvPr id="7" name="Picture 6">
            <a:extLst>
              <a:ext uri="{FF2B5EF4-FFF2-40B4-BE49-F238E27FC236}">
                <a16:creationId xmlns:a16="http://schemas.microsoft.com/office/drawing/2014/main" id="{404DEC9E-FC1F-4BF8-9A21-62C263BCC421}"/>
              </a:ext>
            </a:extLst>
          </p:cNvPr>
          <p:cNvPicPr>
            <a:picLocks noChangeAspect="1"/>
          </p:cNvPicPr>
          <p:nvPr/>
        </p:nvPicPr>
        <p:blipFill rotWithShape="1">
          <a:blip r:embed="rId2">
            <a:extLst>
              <a:ext uri="{28A0092B-C50C-407E-A947-70E740481C1C}">
                <a14:useLocalDpi xmlns:a14="http://schemas.microsoft.com/office/drawing/2010/main" val="0"/>
              </a:ext>
            </a:extLst>
          </a:blip>
          <a:srcRect t="31996"/>
          <a:stretch/>
        </p:blipFill>
        <p:spPr>
          <a:xfrm>
            <a:off x="6181280" y="2694933"/>
            <a:ext cx="4508335" cy="3030440"/>
          </a:xfrm>
          <a:prstGeom prst="rect">
            <a:avLst/>
          </a:prstGeom>
        </p:spPr>
      </p:pic>
    </p:spTree>
    <p:extLst>
      <p:ext uri="{BB962C8B-B14F-4D97-AF65-F5344CB8AC3E}">
        <p14:creationId xmlns:p14="http://schemas.microsoft.com/office/powerpoint/2010/main" val="249294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44C8-402E-4BB4-9034-FE03C548EF84}"/>
              </a:ext>
            </a:extLst>
          </p:cNvPr>
          <p:cNvSpPr>
            <a:spLocks noGrp="1"/>
          </p:cNvSpPr>
          <p:nvPr>
            <p:ph type="title"/>
          </p:nvPr>
        </p:nvSpPr>
        <p:spPr/>
        <p:txBody>
          <a:bodyPr/>
          <a:lstStyle/>
          <a:p>
            <a:r>
              <a:rPr lang="en-GB" dirty="0"/>
              <a:t>Keep your CSS and JavaScript external</a:t>
            </a:r>
            <a:endParaRPr lang="en-US" dirty="0"/>
          </a:p>
        </p:txBody>
      </p:sp>
      <p:pic>
        <p:nvPicPr>
          <p:cNvPr id="5" name="Content Placeholder 4">
            <a:extLst>
              <a:ext uri="{FF2B5EF4-FFF2-40B4-BE49-F238E27FC236}">
                <a16:creationId xmlns:a16="http://schemas.microsoft.com/office/drawing/2014/main" id="{49CACE35-3E9F-4375-81AB-69DF443C4A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636"/>
          <a:stretch/>
        </p:blipFill>
        <p:spPr>
          <a:xfrm>
            <a:off x="2772113" y="2561317"/>
            <a:ext cx="6647774" cy="1849349"/>
          </a:xfrm>
        </p:spPr>
      </p:pic>
      <p:pic>
        <p:nvPicPr>
          <p:cNvPr id="6" name="Content Placeholder 4">
            <a:extLst>
              <a:ext uri="{FF2B5EF4-FFF2-40B4-BE49-F238E27FC236}">
                <a16:creationId xmlns:a16="http://schemas.microsoft.com/office/drawing/2014/main" id="{90359627-2651-4C9C-82C5-F06C46238E2E}"/>
              </a:ext>
            </a:extLst>
          </p:cNvPr>
          <p:cNvPicPr>
            <a:picLocks noChangeAspect="1"/>
          </p:cNvPicPr>
          <p:nvPr/>
        </p:nvPicPr>
        <p:blipFill rotWithShape="1">
          <a:blip r:embed="rId2">
            <a:extLst>
              <a:ext uri="{28A0092B-C50C-407E-A947-70E740481C1C}">
                <a14:useLocalDpi xmlns:a14="http://schemas.microsoft.com/office/drawing/2010/main" val="0"/>
              </a:ext>
            </a:extLst>
          </a:blip>
          <a:srcRect t="51636"/>
          <a:stretch/>
        </p:blipFill>
        <p:spPr>
          <a:xfrm>
            <a:off x="2772113" y="4246650"/>
            <a:ext cx="6647774" cy="1849349"/>
          </a:xfrm>
          <a:prstGeom prst="rect">
            <a:avLst/>
          </a:prstGeom>
        </p:spPr>
      </p:pic>
    </p:spTree>
    <p:extLst>
      <p:ext uri="{BB962C8B-B14F-4D97-AF65-F5344CB8AC3E}">
        <p14:creationId xmlns:p14="http://schemas.microsoft.com/office/powerpoint/2010/main" val="116316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2439-153E-4CB7-8466-CBC97A24BCC8}"/>
              </a:ext>
            </a:extLst>
          </p:cNvPr>
          <p:cNvSpPr>
            <a:spLocks noGrp="1"/>
          </p:cNvSpPr>
          <p:nvPr>
            <p:ph type="title"/>
          </p:nvPr>
        </p:nvSpPr>
        <p:spPr/>
        <p:txBody>
          <a:bodyPr/>
          <a:lstStyle/>
          <a:p>
            <a:r>
              <a:rPr lang="en-US" dirty="0"/>
              <a:t>Eliminate unnecessary </a:t>
            </a:r>
            <a:r>
              <a:rPr lang="en-US" dirty="0" err="1"/>
              <a:t>divs</a:t>
            </a:r>
            <a:endParaRPr lang="en-US" dirty="0"/>
          </a:p>
        </p:txBody>
      </p:sp>
      <p:pic>
        <p:nvPicPr>
          <p:cNvPr id="5" name="Content Placeholder 4">
            <a:extLst>
              <a:ext uri="{FF2B5EF4-FFF2-40B4-BE49-F238E27FC236}">
                <a16:creationId xmlns:a16="http://schemas.microsoft.com/office/drawing/2014/main" id="{CE000DF7-F088-42A5-95C9-B6FD08258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9597" y="2504661"/>
            <a:ext cx="4451307" cy="3835818"/>
          </a:xfrm>
        </p:spPr>
      </p:pic>
    </p:spTree>
    <p:extLst>
      <p:ext uri="{BB962C8B-B14F-4D97-AF65-F5344CB8AC3E}">
        <p14:creationId xmlns:p14="http://schemas.microsoft.com/office/powerpoint/2010/main" val="2009167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311C-DA1A-467A-853B-12D902A3771F}"/>
              </a:ext>
            </a:extLst>
          </p:cNvPr>
          <p:cNvSpPr>
            <a:spLocks noGrp="1"/>
          </p:cNvSpPr>
          <p:nvPr>
            <p:ph type="title"/>
          </p:nvPr>
        </p:nvSpPr>
        <p:spPr/>
        <p:txBody>
          <a:bodyPr/>
          <a:lstStyle/>
          <a:p>
            <a:r>
              <a:rPr lang="en-US" dirty="0"/>
              <a:t>Use better naming conventions</a:t>
            </a:r>
          </a:p>
        </p:txBody>
      </p:sp>
      <p:sp>
        <p:nvSpPr>
          <p:cNvPr id="3" name="Content Placeholder 2">
            <a:extLst>
              <a:ext uri="{FF2B5EF4-FFF2-40B4-BE49-F238E27FC236}">
                <a16:creationId xmlns:a16="http://schemas.microsoft.com/office/drawing/2014/main" id="{A0EF98C4-BEF2-4372-BE4F-7BE17A5F3EF2}"/>
              </a:ext>
            </a:extLst>
          </p:cNvPr>
          <p:cNvSpPr>
            <a:spLocks noGrp="1"/>
          </p:cNvSpPr>
          <p:nvPr>
            <p:ph idx="1"/>
          </p:nvPr>
        </p:nvSpPr>
        <p:spPr/>
        <p:txBody>
          <a:bodyPr/>
          <a:lstStyle/>
          <a:p>
            <a:pPr marL="0" indent="0">
              <a:buNone/>
            </a:pPr>
            <a:r>
              <a:rPr lang="en-GB" dirty="0"/>
              <a:t>Good class and id names are things like “</a:t>
            </a:r>
            <a:r>
              <a:rPr lang="en-GB" dirty="0" err="1"/>
              <a:t>mainNav</a:t>
            </a:r>
            <a:r>
              <a:rPr lang="en-GB" dirty="0"/>
              <a:t>,” “</a:t>
            </a:r>
            <a:r>
              <a:rPr lang="en-GB" dirty="0" err="1"/>
              <a:t>subNav</a:t>
            </a:r>
            <a:r>
              <a:rPr lang="en-GB" dirty="0"/>
              <a:t>,” “sidebar,” “footer,” “</a:t>
            </a:r>
            <a:r>
              <a:rPr lang="en-GB" dirty="0" err="1"/>
              <a:t>metaData</a:t>
            </a:r>
            <a:r>
              <a:rPr lang="en-GB" dirty="0"/>
              <a:t>,” things that describe the content they contain. </a:t>
            </a:r>
          </a:p>
          <a:p>
            <a:pPr marL="0" indent="0">
              <a:buNone/>
            </a:pPr>
            <a:r>
              <a:rPr lang="en-GB" dirty="0"/>
              <a:t>Bad class and id names are things that describe the design, like “</a:t>
            </a:r>
            <a:r>
              <a:rPr lang="en-GB" dirty="0" err="1"/>
              <a:t>bigBoldHeader</a:t>
            </a:r>
            <a:r>
              <a:rPr lang="en-GB" dirty="0"/>
              <a:t>,” “</a:t>
            </a:r>
            <a:r>
              <a:rPr lang="en-GB" dirty="0" err="1"/>
              <a:t>leftSidebar</a:t>
            </a:r>
            <a:r>
              <a:rPr lang="en-GB" dirty="0"/>
              <a:t>,” and “</a:t>
            </a:r>
            <a:r>
              <a:rPr lang="en-GB" dirty="0" err="1"/>
              <a:t>roundedBox</a:t>
            </a:r>
            <a:r>
              <a:rPr lang="en-GB" dirty="0"/>
              <a:t>.”</a:t>
            </a:r>
            <a:endParaRPr lang="en-US" dirty="0"/>
          </a:p>
        </p:txBody>
      </p:sp>
    </p:spTree>
    <p:extLst>
      <p:ext uri="{BB962C8B-B14F-4D97-AF65-F5344CB8AC3E}">
        <p14:creationId xmlns:p14="http://schemas.microsoft.com/office/powerpoint/2010/main" val="176308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CFED-8840-4BDD-A291-75E6A73C65E7}"/>
              </a:ext>
            </a:extLst>
          </p:cNvPr>
          <p:cNvSpPr>
            <a:spLocks noGrp="1"/>
          </p:cNvSpPr>
          <p:nvPr>
            <p:ph type="title"/>
          </p:nvPr>
        </p:nvSpPr>
        <p:spPr/>
        <p:txBody>
          <a:bodyPr/>
          <a:lstStyle/>
          <a:p>
            <a:r>
              <a:rPr lang="en-GB" dirty="0"/>
              <a:t>Leave typography to the CSS</a:t>
            </a:r>
            <a:endParaRPr lang="en-US" dirty="0"/>
          </a:p>
        </p:txBody>
      </p:sp>
      <p:pic>
        <p:nvPicPr>
          <p:cNvPr id="5" name="Content Placeholder 4">
            <a:extLst>
              <a:ext uri="{FF2B5EF4-FFF2-40B4-BE49-F238E27FC236}">
                <a16:creationId xmlns:a16="http://schemas.microsoft.com/office/drawing/2014/main" id="{15B54D0C-28C8-460B-9192-61D257F97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5185" y="2498169"/>
            <a:ext cx="4161629" cy="3697938"/>
          </a:xfrm>
        </p:spPr>
      </p:pic>
    </p:spTree>
    <p:extLst>
      <p:ext uri="{BB962C8B-B14F-4D97-AF65-F5344CB8AC3E}">
        <p14:creationId xmlns:p14="http://schemas.microsoft.com/office/powerpoint/2010/main" val="38827256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62</TotalTime>
  <Words>305</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Clean code in HTML</vt:lpstr>
      <vt:lpstr>Strict DOCTYPE</vt:lpstr>
      <vt:lpstr>Character set &amp; encoding characters</vt:lpstr>
      <vt:lpstr>Character set &amp; encoding characters cont.</vt:lpstr>
      <vt:lpstr>Proper indentation</vt:lpstr>
      <vt:lpstr>Keep your CSS and JavaScript external</vt:lpstr>
      <vt:lpstr>Eliminate unnecessary divs</vt:lpstr>
      <vt:lpstr>Use better naming conventions</vt:lpstr>
      <vt:lpstr>Leave typography to the CSS</vt:lpstr>
      <vt:lpstr>ID Your Body</vt:lpstr>
      <vt:lpstr>Validate</vt:lpstr>
      <vt:lpstr>Logical ordering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in HTML</dc:title>
  <dc:creator>Windows User</dc:creator>
  <cp:lastModifiedBy>Windows User</cp:lastModifiedBy>
  <cp:revision>5</cp:revision>
  <dcterms:created xsi:type="dcterms:W3CDTF">2018-04-10T07:33:47Z</dcterms:created>
  <dcterms:modified xsi:type="dcterms:W3CDTF">2018-04-10T08:35:51Z</dcterms:modified>
</cp:coreProperties>
</file>