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9" r:id="rId5"/>
    <p:sldId id="260" r:id="rId6"/>
    <p:sldId id="258" r:id="rId7"/>
    <p:sldId id="259" r:id="rId8"/>
    <p:sldId id="267" r:id="rId9"/>
    <p:sldId id="261" r:id="rId10"/>
    <p:sldId id="262" r:id="rId11"/>
    <p:sldId id="263" r:id="rId12"/>
    <p:sldId id="264" r:id="rId13"/>
    <p:sldId id="266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y darak" initials="gd" lastIdx="1" clrIdx="0">
    <p:extLst>
      <p:ext uri="{19B8F6BF-5375-455C-9EA6-DF929625EA0E}">
        <p15:presenceInfo xmlns:p15="http://schemas.microsoft.com/office/powerpoint/2012/main" userId="0157873d966d0c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2" autoAdjust="0"/>
    <p:restoredTop sz="94660"/>
  </p:normalViewPr>
  <p:slideViewPr>
    <p:cSldViewPr snapToGrid="0">
      <p:cViewPr varScale="1">
        <p:scale>
          <a:sx n="79" d="100"/>
          <a:sy n="79" d="100"/>
        </p:scale>
        <p:origin x="55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880A-4054-489B-8995-3DDF56BDD813}" type="datetimeFigureOut">
              <a:rPr lang="en-IL" smtClean="0"/>
              <a:t>10/05/2023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007-9E16-43F0-8845-042ADB62BB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27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880A-4054-489B-8995-3DDF56BDD813}" type="datetimeFigureOut">
              <a:rPr lang="en-IL" smtClean="0"/>
              <a:t>10/05/2023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007-9E16-43F0-8845-042ADB62BB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9377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880A-4054-489B-8995-3DDF56BDD813}" type="datetimeFigureOut">
              <a:rPr lang="en-IL" smtClean="0"/>
              <a:t>10/05/2023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007-9E16-43F0-8845-042ADB62BB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6132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880A-4054-489B-8995-3DDF56BDD813}" type="datetimeFigureOut">
              <a:rPr lang="en-IL" smtClean="0"/>
              <a:t>10/05/2023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007-9E16-43F0-8845-042ADB62BB7E}" type="slidenum">
              <a:rPr lang="en-IL" smtClean="0"/>
              <a:t>‹#›</a:t>
            </a:fld>
            <a:endParaRPr lang="en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2014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880A-4054-489B-8995-3DDF56BDD813}" type="datetimeFigureOut">
              <a:rPr lang="en-IL" smtClean="0"/>
              <a:t>10/05/2023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007-9E16-43F0-8845-042ADB62BB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46128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880A-4054-489B-8995-3DDF56BDD813}" type="datetimeFigureOut">
              <a:rPr lang="en-IL" smtClean="0"/>
              <a:t>10/05/2023</a:t>
            </a:fld>
            <a:endParaRPr lang="en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007-9E16-43F0-8845-042ADB62BB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85816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880A-4054-489B-8995-3DDF56BDD813}" type="datetimeFigureOut">
              <a:rPr lang="en-IL" smtClean="0"/>
              <a:t>10/05/2023</a:t>
            </a:fld>
            <a:endParaRPr lang="en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007-9E16-43F0-8845-042ADB62BB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00115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880A-4054-489B-8995-3DDF56BDD813}" type="datetimeFigureOut">
              <a:rPr lang="en-IL" smtClean="0"/>
              <a:t>10/05/2023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007-9E16-43F0-8845-042ADB62BB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59055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880A-4054-489B-8995-3DDF56BDD813}" type="datetimeFigureOut">
              <a:rPr lang="en-IL" smtClean="0"/>
              <a:t>10/05/2023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007-9E16-43F0-8845-042ADB62BB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6919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880A-4054-489B-8995-3DDF56BDD813}" type="datetimeFigureOut">
              <a:rPr lang="en-IL" smtClean="0"/>
              <a:t>10/05/2023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007-9E16-43F0-8845-042ADB62BB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000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880A-4054-489B-8995-3DDF56BDD813}" type="datetimeFigureOut">
              <a:rPr lang="en-IL" smtClean="0"/>
              <a:t>10/05/2023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007-9E16-43F0-8845-042ADB62BB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6161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880A-4054-489B-8995-3DDF56BDD813}" type="datetimeFigureOut">
              <a:rPr lang="en-IL" smtClean="0"/>
              <a:t>10/05/2023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007-9E16-43F0-8845-042ADB62BB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9297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880A-4054-489B-8995-3DDF56BDD813}" type="datetimeFigureOut">
              <a:rPr lang="en-IL" smtClean="0"/>
              <a:t>10/05/2023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007-9E16-43F0-8845-042ADB62BB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0233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880A-4054-489B-8995-3DDF56BDD813}" type="datetimeFigureOut">
              <a:rPr lang="en-IL" smtClean="0"/>
              <a:t>10/05/2023</a:t>
            </a:fld>
            <a:endParaRPr lang="en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007-9E16-43F0-8845-042ADB62BB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693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880A-4054-489B-8995-3DDF56BDD813}" type="datetimeFigureOut">
              <a:rPr lang="en-IL" smtClean="0"/>
              <a:t>10/05/2023</a:t>
            </a:fld>
            <a:endParaRPr lang="en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007-9E16-43F0-8845-042ADB62BB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542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880A-4054-489B-8995-3DDF56BDD813}" type="datetimeFigureOut">
              <a:rPr lang="en-IL" smtClean="0"/>
              <a:t>10/05/2023</a:t>
            </a:fld>
            <a:endParaRPr lang="en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007-9E16-43F0-8845-042ADB62BB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324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880A-4054-489B-8995-3DDF56BDD813}" type="datetimeFigureOut">
              <a:rPr lang="en-IL" smtClean="0"/>
              <a:t>10/05/2023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007-9E16-43F0-8845-042ADB62BB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471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7B5880A-4054-489B-8995-3DDF56BDD813}" type="datetimeFigureOut">
              <a:rPr lang="en-IL" smtClean="0"/>
              <a:t>10/05/2023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6A007-9E16-43F0-8845-042ADB62BB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7877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5130-4E2F-AEA6-2022-BFFC0ABDB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Spring Data JPA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32C3A-3490-967F-55DB-355FBE90A1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3237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2F570-DAAE-3B12-E48D-6747E411C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Data Access Layer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ACD8-8E2F-07A7-8E1F-3C410A71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he-IL" dirty="0"/>
              <a:t>ניצור ריפוזיטורי עבור כל ישות בצורה הבאה:</a:t>
            </a:r>
          </a:p>
          <a:p>
            <a:pPr marL="0" indent="0" algn="r">
              <a:buNone/>
            </a:pPr>
            <a:endParaRPr lang="he-IL" dirty="0"/>
          </a:p>
          <a:p>
            <a:pPr marL="0" indent="0" algn="r">
              <a:buNone/>
            </a:pP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4B11B1-9E08-F415-5E37-C678E03CA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138" y="2849541"/>
            <a:ext cx="6511842" cy="2884493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4B763AA0-6D99-5159-35D3-DB881B88BDCE}"/>
              </a:ext>
            </a:extLst>
          </p:cNvPr>
          <p:cNvSpPr/>
          <p:nvPr/>
        </p:nvSpPr>
        <p:spPr>
          <a:xfrm rot="20408143">
            <a:off x="8105717" y="4572411"/>
            <a:ext cx="1011382" cy="429491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626CC0-750E-D6C1-CFA5-1C4D6587BB3E}"/>
              </a:ext>
            </a:extLst>
          </p:cNvPr>
          <p:cNvSpPr/>
          <p:nvPr/>
        </p:nvSpPr>
        <p:spPr>
          <a:xfrm>
            <a:off x="9159980" y="4101631"/>
            <a:ext cx="1928708" cy="782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טיפוס המפתח.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במקרה שלנו</a:t>
            </a:r>
            <a:r>
              <a:rPr lang="en-US" dirty="0">
                <a:solidFill>
                  <a:schemeClr val="bg1"/>
                </a:solidFill>
              </a:rPr>
              <a:t> UUID 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251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9474A-C899-EB34-55F1-08A0E09D8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נוסיף את השורות הבאות ב</a:t>
            </a:r>
            <a:r>
              <a:rPr lang="en-US" dirty="0"/>
              <a:t>SERVICE</a:t>
            </a:r>
            <a:r>
              <a:rPr lang="he-IL" dirty="0"/>
              <a:t>, ונוכל לבצע את השינויים במסד הנתונים:</a:t>
            </a:r>
            <a:br>
              <a:rPr lang="en-US" dirty="0"/>
            </a:br>
            <a:r>
              <a:rPr lang="he-IL" dirty="0"/>
              <a:t>(שימו לב, לא מימשנו את הפונקציות האלה ועדין נוכל להשתמש בהן, כמו קסם </a:t>
            </a:r>
            <a:r>
              <a:rPr lang="he-IL" dirty="0">
                <a:sym typeface="Wingdings" panose="05000000000000000000" pitchFamily="2" charset="2"/>
              </a:rPr>
              <a:t> )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3C032E-7ED2-C6E4-7397-5316272CA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834" y="3039022"/>
            <a:ext cx="6359075" cy="336626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1217526-F2F7-4AAE-69ED-CFD7694C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r" rtl="1"/>
            <a:r>
              <a:rPr lang="en-US" dirty="0"/>
              <a:t>Data Access Layer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83620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D3F4-8648-B8AA-7984-45B9491F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Transactions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9AB75-4040-E214-4EB0-39F58105E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Spring Data </a:t>
            </a:r>
            <a:r>
              <a:rPr lang="he-IL" dirty="0"/>
              <a:t> מספקת תמיכה בטרנסאקציות באמצעות שימוש ב</a:t>
            </a:r>
            <a:r>
              <a:rPr lang="en-US" dirty="0"/>
              <a:t>Framework</a:t>
            </a:r>
            <a:r>
              <a:rPr lang="he-IL" dirty="0"/>
              <a:t> שנקרא </a:t>
            </a:r>
            <a:r>
              <a:rPr lang="en-US" dirty="0"/>
              <a:t>Spring's transaction management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כדי להשתמש בטרנסאקציות עם </a:t>
            </a:r>
            <a:r>
              <a:rPr lang="en-US" dirty="0"/>
              <a:t>spring Data</a:t>
            </a:r>
            <a:r>
              <a:rPr lang="he-IL" dirty="0"/>
              <a:t>, </a:t>
            </a:r>
            <a:r>
              <a:rPr lang="en-US" dirty="0"/>
              <a:t> </a:t>
            </a:r>
            <a:r>
              <a:rPr lang="he-IL" dirty="0"/>
              <a:t>נוסיף את ההערה</a:t>
            </a:r>
            <a:r>
              <a:rPr lang="en-US" dirty="0"/>
              <a:t>Transactional </a:t>
            </a:r>
            <a:r>
              <a:rPr lang="he-IL" dirty="0"/>
              <a:t>@ לשיטות ה-</a:t>
            </a:r>
            <a:r>
              <a:rPr lang="en-US" dirty="0"/>
              <a:t>repository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ייתרונות עיקריים: עקביות ונוחות.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39660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EFBEC-C4FC-BC29-F063-3EC4906F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מצבי אי תאימות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B2C15-007C-C9FA-B483-93B2BDEAF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עם הנוחות נוצרת בעיה – המודל מחליט התנהגויות מסוימות עבורנו.</a:t>
            </a:r>
            <a:br>
              <a:rPr lang="en-US" dirty="0"/>
            </a:br>
            <a:endParaRPr lang="he-IL" dirty="0"/>
          </a:p>
          <a:p>
            <a:pPr marL="0" indent="0" algn="r" rtl="1">
              <a:buNone/>
            </a:pPr>
            <a:r>
              <a:rPr lang="he-IL" dirty="0"/>
              <a:t>הספרייה עשויה להניח כי קיימים טבלאות או עמודות מסוימות במסד הנתונים, או שמודל הנתונים עוקב אחר דפוס או מוסכמה מסוימת.</a:t>
            </a:r>
          </a:p>
          <a:p>
            <a:pPr marL="0" indent="0" algn="r" rtl="1">
              <a:buNone/>
            </a:pPr>
            <a:r>
              <a:rPr lang="he-IL" dirty="0"/>
              <a:t>כיצד נתמודד?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61240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EFBEC-C4FC-BC29-F063-3EC4906F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מצבי אי תאימות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B2C15-007C-C9FA-B483-93B2BDEAF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sz="2800" u="sng" dirty="0"/>
              <a:t>התמודדות עם היררכיית מחלקות</a:t>
            </a:r>
            <a:r>
              <a:rPr lang="en-US" sz="2800" u="sng" dirty="0"/>
              <a:t>:</a:t>
            </a:r>
            <a:br>
              <a:rPr lang="en-US" u="sng" dirty="0"/>
            </a:br>
            <a:endParaRPr lang="en-US" u="sng" dirty="0"/>
          </a:p>
          <a:p>
            <a:pPr marL="457200" indent="-457200" algn="r" rtl="1">
              <a:buFont typeface="+mj-lt"/>
              <a:buAutoNum type="arabicPeriod"/>
            </a:pPr>
            <a:r>
              <a:rPr lang="he-IL" u="sng" dirty="0"/>
              <a:t>מיפוי ירושה:</a:t>
            </a:r>
            <a:r>
              <a:rPr lang="he-IL" dirty="0"/>
              <a:t> ניתן למפות היררכיית מחלקה לטבלת מסד נתונים או לקבוצת טבלאות בדרכים שונות.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en-US" u="sng" dirty="0"/>
              <a:t>@MappedSuperclass</a:t>
            </a:r>
            <a:r>
              <a:rPr lang="he-IL" u="sng" dirty="0"/>
              <a:t>:</a:t>
            </a:r>
            <a:r>
              <a:rPr lang="he-IL" dirty="0"/>
              <a:t> מחלקת על שעוטפת את כל האוביקטים ה"בעיתיים". תתי המחלקות ירשו ממנה ויחזיקו בתכונות שלה.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en-US" u="sng" dirty="0"/>
              <a:t>@Inheritance</a:t>
            </a:r>
            <a:r>
              <a:rPr lang="he-IL" u="sng" dirty="0"/>
              <a:t>:</a:t>
            </a:r>
            <a:r>
              <a:rPr lang="he-IL" dirty="0"/>
              <a:t> מציין את אסטרטגיית ההורשה עבור היררכיית ישויות. ניתן להשתמש בהערה זו בשילוב עם הערות אחרות של </a:t>
            </a:r>
            <a:r>
              <a:rPr lang="en-US" dirty="0"/>
              <a:t>JPA</a:t>
            </a:r>
            <a:r>
              <a:rPr lang="he-IL" dirty="0"/>
              <a:t> כדי להגדיר בפירוש את ההיררכיה.</a:t>
            </a:r>
            <a:endParaRPr lang="he-IL" u="sng" dirty="0"/>
          </a:p>
        </p:txBody>
      </p:sp>
    </p:spTree>
    <p:extLst>
      <p:ext uri="{BB962C8B-B14F-4D97-AF65-F5344CB8AC3E}">
        <p14:creationId xmlns:p14="http://schemas.microsoft.com/office/powerpoint/2010/main" val="2152652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EFBEC-C4FC-BC29-F063-3EC4906F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מצבי אי תאימות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B2C15-007C-C9FA-B483-93B2BDEAF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sz="2800" u="sng" dirty="0"/>
              <a:t>שמירת הקשרים של אובייקט לסביבתו</a:t>
            </a:r>
            <a:r>
              <a:rPr lang="en-US" sz="2800" u="sng" dirty="0"/>
              <a:t>:</a:t>
            </a:r>
            <a:br>
              <a:rPr lang="en-US" u="sng" dirty="0"/>
            </a:br>
            <a:endParaRPr lang="en-US" u="sng" dirty="0"/>
          </a:p>
          <a:p>
            <a:pPr marL="457200" indent="-457200" algn="r" rtl="1">
              <a:buFont typeface="+mj-lt"/>
              <a:buAutoNum type="arabicPeriod"/>
            </a:pPr>
            <a:r>
              <a:rPr lang="en-US" u="sng" dirty="0"/>
              <a:t>Cascade</a:t>
            </a:r>
            <a:r>
              <a:rPr lang="he-IL" u="sng" dirty="0"/>
              <a:t>:</a:t>
            </a:r>
            <a:r>
              <a:rPr lang="he-IL" dirty="0"/>
              <a:t> ניתן להגדיר פרמטר שנקרא </a:t>
            </a:r>
            <a:r>
              <a:rPr lang="en-US" dirty="0" err="1"/>
              <a:t>CascadeType</a:t>
            </a:r>
            <a:r>
              <a:rPr lang="he-IL" dirty="0"/>
              <a:t> כ - </a:t>
            </a:r>
            <a:r>
              <a:rPr lang="en-US" dirty="0"/>
              <a:t>@OneToMany</a:t>
            </a:r>
            <a:r>
              <a:rPr lang="he-IL" dirty="0"/>
              <a:t>           ו - @</a:t>
            </a:r>
            <a:r>
              <a:rPr lang="en-US" dirty="0" err="1"/>
              <a:t>ManyToOne</a:t>
            </a:r>
            <a:r>
              <a:rPr lang="he-IL" dirty="0"/>
              <a:t>. כך השינויים יתעדכנו באופן אוטומטי במעלה ובמורד ההיררכיה.</a:t>
            </a:r>
            <a:endParaRPr lang="en-US" u="sng" dirty="0"/>
          </a:p>
          <a:p>
            <a:pPr marL="457200" indent="-457200" algn="r" rtl="1">
              <a:buFont typeface="+mj-lt"/>
              <a:buAutoNum type="arabicPeriod"/>
            </a:pPr>
            <a:r>
              <a:rPr lang="en-US" u="sng" dirty="0"/>
              <a:t>Lazy loading</a:t>
            </a:r>
            <a:r>
              <a:rPr lang="he-IL" u="sng" dirty="0"/>
              <a:t>:</a:t>
            </a:r>
            <a:r>
              <a:rPr lang="en-US" dirty="0"/>
              <a:t> </a:t>
            </a:r>
            <a:r>
              <a:rPr lang="he-IL" dirty="0"/>
              <a:t>יכול לעזור לשמור על יחסים בין אובייקטים וסביבתם על ידי דחיית הטעינה של ישויות קשורות עד שיידרשו בפועל.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u="sng" dirty="0"/>
              <a:t>טרנזקציות:</a:t>
            </a:r>
            <a:r>
              <a:rPr lang="en-US" dirty="0"/>
              <a:t> </a:t>
            </a:r>
            <a:r>
              <a:rPr lang="he-IL" dirty="0"/>
              <a:t>שימוש נכון בניהול הטרנזקציות של </a:t>
            </a:r>
            <a:r>
              <a:rPr lang="en-US" dirty="0"/>
              <a:t>spring</a:t>
            </a:r>
            <a:r>
              <a:rPr lang="he-IL" dirty="0"/>
              <a:t> יעזור לנו לשמור על קשרים בין אובייקטים וסביבתם. כל הפעולות יהיו אטומיות ועקביות.</a:t>
            </a:r>
            <a:endParaRPr lang="he-IL" u="sng" dirty="0"/>
          </a:p>
        </p:txBody>
      </p:sp>
    </p:spTree>
    <p:extLst>
      <p:ext uri="{BB962C8B-B14F-4D97-AF65-F5344CB8AC3E}">
        <p14:creationId xmlns:p14="http://schemas.microsoft.com/office/powerpoint/2010/main" val="119945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0667-7911-BDF6-A56D-58AA9DF71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7991"/>
          </a:xfrm>
        </p:spPr>
        <p:txBody>
          <a:bodyPr/>
          <a:lstStyle/>
          <a:p>
            <a:pPr algn="r"/>
            <a:r>
              <a:rPr lang="he-IL" dirty="0"/>
              <a:t>אז מה זה בעצם?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E1B88-56F7-39EF-8D68-346962971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01092"/>
            <a:ext cx="8946541" cy="4447308"/>
          </a:xfrm>
        </p:spPr>
        <p:txBody>
          <a:bodyPr/>
          <a:lstStyle/>
          <a:p>
            <a:pPr marL="0" indent="0" algn="r" rtl="1">
              <a:buNone/>
            </a:pPr>
            <a:r>
              <a:rPr lang="en-US" dirty="0"/>
              <a:t> Framework</a:t>
            </a:r>
            <a:r>
              <a:rPr lang="he-IL" dirty="0"/>
              <a:t>הנועד לספק אינטגרציה בין </a:t>
            </a:r>
            <a:r>
              <a:rPr lang="en-US" dirty="0"/>
              <a:t>Spring Framework</a:t>
            </a:r>
            <a:r>
              <a:rPr lang="he-IL" dirty="0"/>
              <a:t> לבין </a:t>
            </a:r>
            <a:r>
              <a:rPr lang="en-US" dirty="0"/>
              <a:t>JPA</a:t>
            </a:r>
            <a:r>
              <a:rPr lang="he-IL" dirty="0"/>
              <a:t> (</a:t>
            </a:r>
            <a:r>
              <a:rPr lang="en-US" dirty="0"/>
              <a:t>Java Persistence API</a:t>
            </a:r>
            <a:r>
              <a:rPr lang="he-IL" dirty="0"/>
              <a:t>)</a:t>
            </a:r>
            <a:r>
              <a:rPr lang="en-US" dirty="0"/>
              <a:t>.</a:t>
            </a:r>
            <a:r>
              <a:rPr lang="he-IL" dirty="0"/>
              <a:t> הוא מספק מודל תכנות </a:t>
            </a:r>
            <a:r>
              <a:rPr lang="he-IL" u="sng" dirty="0"/>
              <a:t>עקבי</a:t>
            </a:r>
            <a:r>
              <a:rPr lang="he-IL" dirty="0"/>
              <a:t> לעבודה עם מאגרי נתונים ומסדי נתונים שונים</a:t>
            </a:r>
          </a:p>
          <a:p>
            <a:pPr marL="0" indent="0" algn="r" rtl="1">
              <a:buNone/>
            </a:pPr>
            <a:endParaRPr lang="he-IL" dirty="0"/>
          </a:p>
          <a:p>
            <a:pPr algn="r" rtl="1"/>
            <a:r>
              <a:rPr lang="he-IL" dirty="0"/>
              <a:t>מפשט שמירה ואחזור של עצמים במסדי נתונים</a:t>
            </a:r>
          </a:p>
          <a:p>
            <a:pPr algn="r" rtl="1"/>
            <a:r>
              <a:rPr lang="he-IL" dirty="0"/>
              <a:t>מפשט את הפיתוח והעיצוב ה</a:t>
            </a:r>
            <a:r>
              <a:rPr lang="en-US" dirty="0"/>
              <a:t>DAL</a:t>
            </a:r>
            <a:endParaRPr lang="he-IL" dirty="0"/>
          </a:p>
          <a:p>
            <a:pPr algn="r" rtl="1"/>
            <a:r>
              <a:rPr lang="he-IL" dirty="0"/>
              <a:t>מפיק בצורה אוטומטית פעולות </a:t>
            </a:r>
            <a:r>
              <a:rPr lang="en-US" dirty="0"/>
              <a:t>SQL</a:t>
            </a:r>
            <a:r>
              <a:rPr lang="he-IL" dirty="0"/>
              <a:t> (כגון </a:t>
            </a:r>
            <a:r>
              <a:rPr lang="en-US" dirty="0"/>
              <a:t>Create, Read, Update, Delete</a:t>
            </a:r>
            <a:r>
              <a:rPr lang="he-IL" dirty="0"/>
              <a:t>)</a:t>
            </a:r>
          </a:p>
          <a:p>
            <a:pPr algn="r" rtl="1"/>
            <a:r>
              <a:rPr lang="he-IL" dirty="0"/>
              <a:t>תומך בהערות </a:t>
            </a:r>
            <a:r>
              <a:rPr lang="en-US" dirty="0"/>
              <a:t>JPA</a:t>
            </a:r>
          </a:p>
          <a:p>
            <a:pPr algn="r" rtl="1"/>
            <a:r>
              <a:rPr lang="he-IL" dirty="0"/>
              <a:t>אינטגרציה עם ה</a:t>
            </a:r>
            <a:r>
              <a:rPr lang="en-US" dirty="0"/>
              <a:t> transactions</a:t>
            </a:r>
            <a:r>
              <a:rPr lang="he-IL" dirty="0"/>
              <a:t>של </a:t>
            </a:r>
            <a:r>
              <a:rPr lang="en-US" dirty="0"/>
              <a:t>Spring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7957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02BD4B-88FA-3362-3B1D-24734AF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pPr algn="r" rtl="1"/>
            <a:r>
              <a:rPr lang="he-IL" dirty="0"/>
              <a:t>אתחול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6BDF43-C1D3-DDCB-AFDE-6A608B8D2A3B}"/>
              </a:ext>
            </a:extLst>
          </p:cNvPr>
          <p:cNvSpPr txBox="1">
            <a:spLocks/>
          </p:cNvSpPr>
          <p:nvPr/>
        </p:nvSpPr>
        <p:spPr>
          <a:xfrm>
            <a:off x="1103312" y="1828800"/>
            <a:ext cx="8946541" cy="441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r" rtl="1">
              <a:buFont typeface="Wingdings 3" charset="2"/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0401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02BD4B-88FA-3362-3B1D-24734AF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pPr algn="r" rtl="1"/>
            <a:r>
              <a:rPr lang="he-IL" dirty="0"/>
              <a:t>אתחול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6BDF43-C1D3-DDCB-AFDE-6A608B8D2A3B}"/>
              </a:ext>
            </a:extLst>
          </p:cNvPr>
          <p:cNvSpPr txBox="1">
            <a:spLocks/>
          </p:cNvSpPr>
          <p:nvPr/>
        </p:nvSpPr>
        <p:spPr>
          <a:xfrm>
            <a:off x="1103312" y="1828800"/>
            <a:ext cx="8946541" cy="441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r" rtl="1">
              <a:buFont typeface="Wingdings 3" charset="2"/>
              <a:buNone/>
            </a:pPr>
            <a:r>
              <a:rPr lang="he-IL" dirty="0"/>
              <a:t>1. יצירת </a:t>
            </a:r>
            <a:r>
              <a:rPr lang="en-US" dirty="0"/>
              <a:t>DATABASE</a:t>
            </a:r>
            <a:r>
              <a:rPr lang="he-IL" dirty="0"/>
              <a:t>: נשתמש ב</a:t>
            </a:r>
            <a:r>
              <a:rPr lang="en-US" b="0" i="0" dirty="0">
                <a:effectLst/>
                <a:latin typeface="Google Sans"/>
              </a:rPr>
              <a:t> PostgreSQL</a:t>
            </a:r>
            <a:r>
              <a:rPr lang="he-IL" b="0" i="0" dirty="0">
                <a:effectLst/>
                <a:latin typeface="Google Sans"/>
              </a:rPr>
              <a:t>(</a:t>
            </a:r>
            <a:r>
              <a:rPr lang="he-IL" b="0" i="0" dirty="0">
                <a:effectLst/>
                <a:latin typeface="arial" panose="020B0604020202020204" pitchFamily="34" charset="0"/>
              </a:rPr>
              <a:t>מערכת לניהול בסיס נתונים)</a:t>
            </a:r>
            <a:r>
              <a:rPr lang="he-IL" b="0" i="0" dirty="0">
                <a:effectLst/>
                <a:latin typeface="Google Sans"/>
              </a:rPr>
              <a:t> ונאתחל דאטא בייס חדש עבור המערכת.</a:t>
            </a:r>
          </a:p>
          <a:p>
            <a:pPr marL="0" indent="0" algn="r" rtl="1">
              <a:buFont typeface="Wingdings 3" charset="2"/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24083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02BD4B-88FA-3362-3B1D-24734AF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pPr algn="r" rtl="1"/>
            <a:r>
              <a:rPr lang="he-IL" dirty="0"/>
              <a:t>אתחול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6BDF43-C1D3-DDCB-AFDE-6A608B8D2A3B}"/>
              </a:ext>
            </a:extLst>
          </p:cNvPr>
          <p:cNvSpPr txBox="1">
            <a:spLocks/>
          </p:cNvSpPr>
          <p:nvPr/>
        </p:nvSpPr>
        <p:spPr>
          <a:xfrm>
            <a:off x="1103312" y="1828800"/>
            <a:ext cx="8946541" cy="441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r" rtl="1">
              <a:buFont typeface="Wingdings 3" charset="2"/>
              <a:buNone/>
            </a:pPr>
            <a:r>
              <a:rPr lang="he-IL" dirty="0"/>
              <a:t>1. יצירת </a:t>
            </a:r>
            <a:r>
              <a:rPr lang="en-US" dirty="0"/>
              <a:t>DATABASE</a:t>
            </a:r>
            <a:r>
              <a:rPr lang="he-IL" dirty="0"/>
              <a:t>: נשתמש ב</a:t>
            </a:r>
            <a:r>
              <a:rPr lang="en-US" b="0" i="0" dirty="0">
                <a:effectLst/>
                <a:latin typeface="Google Sans"/>
              </a:rPr>
              <a:t> PostgreSQL</a:t>
            </a:r>
            <a:r>
              <a:rPr lang="he-IL" b="0" i="0" dirty="0">
                <a:effectLst/>
                <a:latin typeface="Google Sans"/>
              </a:rPr>
              <a:t>(</a:t>
            </a:r>
            <a:r>
              <a:rPr lang="he-IL" b="0" i="0" dirty="0">
                <a:effectLst/>
                <a:latin typeface="arial" panose="020B0604020202020204" pitchFamily="34" charset="0"/>
              </a:rPr>
              <a:t>מערכת לניהול בסיס נתונים)</a:t>
            </a:r>
            <a:r>
              <a:rPr lang="he-IL" b="0" i="0" dirty="0">
                <a:effectLst/>
                <a:latin typeface="Google Sans"/>
              </a:rPr>
              <a:t> ונאתחל דאטא בייס חדש עבור המערכת.</a:t>
            </a:r>
          </a:p>
          <a:p>
            <a:pPr marL="0" indent="0" algn="r" rtl="1">
              <a:buFont typeface="Wingdings 3" charset="2"/>
              <a:buNone/>
            </a:pPr>
            <a:endParaRPr lang="he-IL" dirty="0">
              <a:latin typeface="Google Sans"/>
            </a:endParaRPr>
          </a:p>
          <a:p>
            <a:pPr marL="0" indent="0" algn="r" rtl="1">
              <a:buFont typeface="Wingdings 3" charset="2"/>
              <a:buNone/>
            </a:pPr>
            <a:r>
              <a:rPr lang="he-IL" dirty="0">
                <a:latin typeface="Google Sans"/>
              </a:rPr>
              <a:t>2. הרשאות: נעניק הרשאות "</a:t>
            </a:r>
            <a:r>
              <a:rPr lang="en-US" dirty="0">
                <a:latin typeface="Google Sans"/>
              </a:rPr>
              <a:t>all privileges</a:t>
            </a:r>
            <a:r>
              <a:rPr lang="he-IL" dirty="0">
                <a:latin typeface="Google Sans"/>
              </a:rPr>
              <a:t>" עבור הפרויקט שלנו.</a:t>
            </a:r>
            <a:endParaRPr lang="he-IL" dirty="0"/>
          </a:p>
          <a:p>
            <a:pPr marL="0" indent="0" algn="r" rtl="1">
              <a:buFont typeface="Wingdings 3" charset="2"/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1562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27BB-4760-FFC6-D0BC-7F8B94D4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5027"/>
          </a:xfrm>
        </p:spPr>
        <p:txBody>
          <a:bodyPr/>
          <a:lstStyle/>
          <a:p>
            <a:pPr algn="r" rtl="1"/>
            <a:r>
              <a:rPr lang="he-IL" dirty="0"/>
              <a:t>אתחול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D27C1-CFB0-B5A8-EA86-ED5DC801B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28800"/>
            <a:ext cx="8946541" cy="4419599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3. </a:t>
            </a:r>
            <a:r>
              <a:rPr lang="en-US" dirty="0"/>
              <a:t>Properties</a:t>
            </a:r>
            <a:r>
              <a:rPr lang="he-IL" dirty="0"/>
              <a:t>: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761C0F-A6ED-F63C-4FAA-647D2A639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66" y="2819047"/>
            <a:ext cx="10796146" cy="2895952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DBFAFBB4-3982-7311-84F1-20989723A048}"/>
              </a:ext>
            </a:extLst>
          </p:cNvPr>
          <p:cNvSpPr/>
          <p:nvPr/>
        </p:nvSpPr>
        <p:spPr>
          <a:xfrm>
            <a:off x="7051964" y="2611228"/>
            <a:ext cx="304800" cy="88704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3EAC21-D553-A0BF-663E-E8C939419940}"/>
              </a:ext>
            </a:extLst>
          </p:cNvPr>
          <p:cNvSpPr/>
          <p:nvPr/>
        </p:nvSpPr>
        <p:spPr>
          <a:xfrm>
            <a:off x="6328064" y="2077828"/>
            <a:ext cx="1752600" cy="4433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לינק לדאטא בייס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7CEEDAA-D9C0-48F6-76BE-747A1217AEDD}"/>
              </a:ext>
            </a:extLst>
          </p:cNvPr>
          <p:cNvSpPr/>
          <p:nvPr/>
        </p:nvSpPr>
        <p:spPr>
          <a:xfrm rot="800013">
            <a:off x="8790722" y="3566837"/>
            <a:ext cx="304800" cy="88704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B5F817-F893-5E1E-C99F-23218931E582}"/>
              </a:ext>
            </a:extLst>
          </p:cNvPr>
          <p:cNvSpPr/>
          <p:nvPr/>
        </p:nvSpPr>
        <p:spPr>
          <a:xfrm>
            <a:off x="8475531" y="3092665"/>
            <a:ext cx="1752600" cy="4433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סוג דאטא בייס</a:t>
            </a:r>
          </a:p>
        </p:txBody>
      </p:sp>
    </p:spTree>
    <p:extLst>
      <p:ext uri="{BB962C8B-B14F-4D97-AF65-F5344CB8AC3E}">
        <p14:creationId xmlns:p14="http://schemas.microsoft.com/office/powerpoint/2010/main" val="3905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02BD4B-88FA-3362-3B1D-24734AF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pPr algn="r" rtl="1"/>
            <a:r>
              <a:rPr lang="he-IL" dirty="0"/>
              <a:t>אתחול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6BDF43-C1D3-DDCB-AFDE-6A608B8D2A3B}"/>
              </a:ext>
            </a:extLst>
          </p:cNvPr>
          <p:cNvSpPr txBox="1">
            <a:spLocks/>
          </p:cNvSpPr>
          <p:nvPr/>
        </p:nvSpPr>
        <p:spPr>
          <a:xfrm>
            <a:off x="1103312" y="1828800"/>
            <a:ext cx="8946541" cy="441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r" rtl="1">
              <a:buFont typeface="Wingdings 3" charset="2"/>
              <a:buNone/>
            </a:pPr>
            <a:r>
              <a:rPr lang="he-IL" dirty="0"/>
              <a:t>4. </a:t>
            </a:r>
            <a:r>
              <a:rPr lang="en-US" dirty="0"/>
              <a:t>POM</a:t>
            </a:r>
            <a:r>
              <a:rPr lang="he-IL" dirty="0"/>
              <a:t>:</a:t>
            </a:r>
            <a:r>
              <a:rPr lang="en-US" dirty="0"/>
              <a:t> </a:t>
            </a:r>
            <a:r>
              <a:rPr lang="he-IL" dirty="0"/>
              <a:t>נוריד את ההערות ונאתחל את הפרויקט.</a:t>
            </a:r>
          </a:p>
          <a:p>
            <a:pPr marL="0" indent="0" algn="r" rtl="1">
              <a:buFont typeface="Wingdings 3" charset="2"/>
              <a:buNone/>
            </a:pP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3766C6-F87E-B064-70FE-804C8AA5A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654" y="2451982"/>
            <a:ext cx="9404350" cy="395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16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521C-E51E-8609-8E20-0D9B0A31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יצירת טבלה חדשה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FC902-8100-2A04-D97F-EFD311010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6232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521C-E51E-8609-8E20-0D9B0A31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יצירת טבלה חדשה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291791-D333-EA44-3430-0BA94CC6F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9401" y="1454354"/>
            <a:ext cx="6333872" cy="4131137"/>
          </a:xfrm>
        </p:spPr>
      </p:pic>
    </p:spTree>
    <p:extLst>
      <p:ext uri="{BB962C8B-B14F-4D97-AF65-F5344CB8AC3E}">
        <p14:creationId xmlns:p14="http://schemas.microsoft.com/office/powerpoint/2010/main" val="738743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339</TotalTime>
  <Words>443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</vt:lpstr>
      <vt:lpstr>Century Gothic</vt:lpstr>
      <vt:lpstr>Google Sans</vt:lpstr>
      <vt:lpstr>Wingdings 3</vt:lpstr>
      <vt:lpstr>Ion</vt:lpstr>
      <vt:lpstr>Spring Data JPA</vt:lpstr>
      <vt:lpstr>אז מה זה בעצם?</vt:lpstr>
      <vt:lpstr>אתחול</vt:lpstr>
      <vt:lpstr>אתחול</vt:lpstr>
      <vt:lpstr>אתחול</vt:lpstr>
      <vt:lpstr>אתחול</vt:lpstr>
      <vt:lpstr>אתחול</vt:lpstr>
      <vt:lpstr>יצירת טבלה חדשה</vt:lpstr>
      <vt:lpstr>יצירת טבלה חדשה</vt:lpstr>
      <vt:lpstr>Data Access Layer</vt:lpstr>
      <vt:lpstr>Data Access Layer</vt:lpstr>
      <vt:lpstr>Transactions </vt:lpstr>
      <vt:lpstr>מצבי אי תאימות</vt:lpstr>
      <vt:lpstr>מצבי אי תאימות</vt:lpstr>
      <vt:lpstr>מצבי אי תאימות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JPA</dc:title>
  <dc:creator>guy darak</dc:creator>
  <cp:lastModifiedBy>guy darak</cp:lastModifiedBy>
  <cp:revision>13</cp:revision>
  <dcterms:created xsi:type="dcterms:W3CDTF">2023-05-09T13:11:25Z</dcterms:created>
  <dcterms:modified xsi:type="dcterms:W3CDTF">2023-05-10T09:16:18Z</dcterms:modified>
</cp:coreProperties>
</file>