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72" r:id="rId3"/>
    <p:sldId id="257" r:id="rId4"/>
    <p:sldId id="258" r:id="rId5"/>
    <p:sldId id="259" r:id="rId6"/>
    <p:sldId id="261" r:id="rId7"/>
    <p:sldId id="260" r:id="rId8"/>
    <p:sldId id="266" r:id="rId9"/>
    <p:sldId id="263" r:id="rId10"/>
    <p:sldId id="298" r:id="rId11"/>
    <p:sldId id="264" r:id="rId12"/>
    <p:sldId id="299" r:id="rId13"/>
    <p:sldId id="265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75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700"/>
    <a:srgbClr val="E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4CF049-1B23-4FCF-B617-5C9E38DB8631}">
  <a:tblStyle styleId="{164CF049-1B23-4FCF-B617-5C9E38DB8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67"/>
      </p:cViewPr>
      <p:guideLst>
        <p:guide orient="horz" pos="8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0259877f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0259877f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0259877fa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0259877fa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81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02fe0b148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02fe0b148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02fe0b14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02fe0b14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02fe0b148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02fe0b148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0259877fa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0259877fa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0259877f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0259877f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02fe0b14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02fe0b14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02fe0b148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02fe0b148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82650"/>
            <a:ext cx="50802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900000">
            <a:off x="8129339" y="4417575"/>
            <a:ext cx="1052588" cy="102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88152" y="4371364"/>
            <a:ext cx="1052587" cy="10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40468">
            <a:off x="-1054388" y="-908916"/>
            <a:ext cx="1920377" cy="177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3599994">
            <a:off x="2979751" y="-195642"/>
            <a:ext cx="1052587" cy="10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1500600" y="1694200"/>
            <a:ext cx="6923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/>
          </p:nvPr>
        </p:nvSpPr>
        <p:spPr>
          <a:xfrm>
            <a:off x="1500600" y="2752488"/>
            <a:ext cx="6923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/>
          </p:nvPr>
        </p:nvSpPr>
        <p:spPr>
          <a:xfrm>
            <a:off x="1500600" y="3810775"/>
            <a:ext cx="6923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694200"/>
            <a:ext cx="7347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5349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09494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900000">
            <a:off x="-573886" y="-286275"/>
            <a:ext cx="1052588" cy="102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-488948" y="4487089"/>
            <a:ext cx="1052587" cy="10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3599994">
            <a:off x="8409001" y="643583"/>
            <a:ext cx="1052587" cy="10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184600" y="1886150"/>
            <a:ext cx="62460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" hasCustomPrompt="1"/>
          </p:nvPr>
        </p:nvSpPr>
        <p:spPr>
          <a:xfrm>
            <a:off x="7024600" y="783239"/>
            <a:ext cx="1406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99740">
            <a:off x="-650790" y="4413787"/>
            <a:ext cx="1470205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900000">
            <a:off x="8288714" y="4580650"/>
            <a:ext cx="1052588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rot="-9900086">
            <a:off x="8325289" y="-717728"/>
            <a:ext cx="1652057" cy="1623335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3650087">
            <a:off x="-43799" y="829321"/>
            <a:ext cx="1052586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3382675" y="3726900"/>
            <a:ext cx="5028600" cy="416700"/>
          </a:xfrm>
          <a:prstGeom prst="rect">
            <a:avLst/>
          </a:prstGeom>
          <a:solidFill>
            <a:srgbClr val="5264F7">
              <a:alpha val="1562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028700" y="2040082"/>
            <a:ext cx="64875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>
            <a:off x="1028700" y="828400"/>
            <a:ext cx="1406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99740">
            <a:off x="-650790" y="4413787"/>
            <a:ext cx="1470205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900000">
            <a:off x="5244939" y="4811625"/>
            <a:ext cx="1052588" cy="102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3650087">
            <a:off x="-441986" y="396371"/>
            <a:ext cx="1052586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 rot="10800000">
            <a:off x="2822947" y="-1096147"/>
            <a:ext cx="3273352" cy="1816854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-1799980">
            <a:off x="7763371" y="3828113"/>
            <a:ext cx="1652104" cy="1623382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0000" y="441650"/>
            <a:ext cx="7710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720000" y="1729725"/>
            <a:ext cx="5066400" cy="2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▲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9pPr>
          </a:lstStyle>
          <a:p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5399991">
            <a:off x="-188674" y="-140479"/>
            <a:ext cx="1052587" cy="10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101438">
            <a:off x="-832889" y="4298824"/>
            <a:ext cx="2101306" cy="20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 rot="-3116689">
            <a:off x="7078601" y="3528276"/>
            <a:ext cx="3273311" cy="1816832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990">
            <a:off x="7796036" y="-827935"/>
            <a:ext cx="1901578" cy="176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0000" y="903662"/>
            <a:ext cx="5505900" cy="6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720000" y="1779275"/>
            <a:ext cx="5505900" cy="22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▲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9pPr>
          </a:lstStyle>
          <a:p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444524">
            <a:off x="-1863497" y="-609293"/>
            <a:ext cx="2101303" cy="205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399991" flipH="1">
            <a:off x="7048393" y="-397804"/>
            <a:ext cx="1052587" cy="10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900000" flipH="1">
            <a:off x="3974279" y="4615300"/>
            <a:ext cx="1052588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rot="3116689" flipH="1">
            <a:off x="-1712230" y="3519601"/>
            <a:ext cx="3273311" cy="1816832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101438" flipH="1">
            <a:off x="7977414" y="4246874"/>
            <a:ext cx="2101306" cy="205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 flipH="1">
            <a:off x="3608350" y="903798"/>
            <a:ext cx="4760700" cy="6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 flipH="1">
            <a:off x="3608350" y="1666100"/>
            <a:ext cx="4760700" cy="2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▲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Noto Sans Symbols"/>
              <a:buChar char="▪"/>
              <a:defRPr/>
            </a:lvl9pPr>
          </a:lstStyle>
          <a:p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540475">
            <a:off x="3400561" y="-1120235"/>
            <a:ext cx="1901577" cy="176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399991">
            <a:off x="-188674" y="-140479"/>
            <a:ext cx="1052587" cy="10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101438">
            <a:off x="-832889" y="4298824"/>
            <a:ext cx="2101306" cy="20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 rot="-3116689">
            <a:off x="7266576" y="4001151"/>
            <a:ext cx="3273311" cy="1816832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720000" y="1418625"/>
            <a:ext cx="5618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37" name="Google Shape;137;p20"/>
          <p:cNvSpPr/>
          <p:nvPr/>
        </p:nvSpPr>
        <p:spPr>
          <a:xfrm rot="-9746512">
            <a:off x="6333933" y="-680070"/>
            <a:ext cx="3273381" cy="1816871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900000">
            <a:off x="4790439" y="4580650"/>
            <a:ext cx="1052588" cy="102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9740">
            <a:off x="-717165" y="4529237"/>
            <a:ext cx="1470205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5399991">
            <a:off x="-188674" y="-140479"/>
            <a:ext cx="1052587" cy="10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13225" y="15982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13225" y="3547375"/>
            <a:ext cx="471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infographics, images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&amp; content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Swetha Tandri</a:t>
            </a:r>
            <a:endParaRPr sz="12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9740">
            <a:off x="-776928" y="4644762"/>
            <a:ext cx="1470205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-900000">
            <a:off x="5244939" y="4867700"/>
            <a:ext cx="1052588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 rot="10800000">
            <a:off x="1995247" y="-1397572"/>
            <a:ext cx="3273352" cy="1816854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 rot="-1799980">
            <a:off x="8241221" y="3916238"/>
            <a:ext cx="1652104" cy="1623382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99740" flipH="1">
            <a:off x="8204050" y="4413787"/>
            <a:ext cx="1470205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80079" flipH="1">
            <a:off x="-1220090" y="-1048338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3650087" flipH="1">
            <a:off x="8736015" y="396371"/>
            <a:ext cx="1052586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 rot="10800000">
            <a:off x="2822947" y="-1152072"/>
            <a:ext cx="3273352" cy="1816854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900000">
            <a:off x="4374239" y="4811625"/>
            <a:ext cx="1052588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 rot="1799980" flipH="1">
            <a:off x="-499711" y="4283413"/>
            <a:ext cx="1652104" cy="1623382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643225"/>
            <a:ext cx="462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2975"/>
            <a:ext cx="1406100" cy="104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99740">
            <a:off x="-717165" y="4529237"/>
            <a:ext cx="1470205" cy="136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 rot="9000081">
            <a:off x="-1073625" y="-610896"/>
            <a:ext cx="3273486" cy="1816929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3599994">
            <a:off x="7282401" y="-216867"/>
            <a:ext cx="1052587" cy="10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5399991">
            <a:off x="-188674" y="-140479"/>
            <a:ext cx="1052587" cy="10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101438">
            <a:off x="-832889" y="4298824"/>
            <a:ext cx="2101306" cy="20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 rot="-3116689">
            <a:off x="7078601" y="3528276"/>
            <a:ext cx="3273311" cy="1816832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990">
            <a:off x="7796036" y="-827935"/>
            <a:ext cx="1901578" cy="176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9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399991" flipH="1">
            <a:off x="-601869" y="-206104"/>
            <a:ext cx="1052587" cy="102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-2700000" flipH="1">
            <a:off x="7071370" y="4010405"/>
            <a:ext cx="3273234" cy="1816789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185204" y="2363403"/>
            <a:ext cx="25056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13225" y="2363403"/>
            <a:ext cx="25056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4185200" y="20553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713225" y="20553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 ExtraBold"/>
              <a:buNone/>
              <a:defRPr sz="2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9000081">
            <a:off x="-1073625" y="-844971"/>
            <a:ext cx="3273486" cy="1816929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444524">
            <a:off x="7636828" y="3800819"/>
            <a:ext cx="2101303" cy="205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6123185">
            <a:off x="872165" y="4711672"/>
            <a:ext cx="1052585" cy="102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5400000">
            <a:off x="7328752" y="-501236"/>
            <a:ext cx="1052587" cy="10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900000" flipH="1">
            <a:off x="8470785" y="1986875"/>
            <a:ext cx="1052588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 rot="9376828">
            <a:off x="7832581" y="-891731"/>
            <a:ext cx="1652138" cy="1623415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1491983">
            <a:off x="-1210974" y="4064451"/>
            <a:ext cx="3273358" cy="1816858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44524" flipH="1">
            <a:off x="-919169" y="-1107031"/>
            <a:ext cx="2101303" cy="205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80079" flipH="1">
            <a:off x="7607995" y="4110999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8100012" flipH="1">
            <a:off x="4303037" y="-805343"/>
            <a:ext cx="1052584" cy="102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900000">
            <a:off x="-317961" y="4797125"/>
            <a:ext cx="1052588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 rot="-1423172">
            <a:off x="7922868" y="3724157"/>
            <a:ext cx="1652138" cy="1623415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2822947" y="-1277347"/>
            <a:ext cx="3273352" cy="1816854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4524">
            <a:off x="7475378" y="-1107031"/>
            <a:ext cx="2101303" cy="205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80079">
            <a:off x="-1249401" y="1237349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6123185">
            <a:off x="605790" y="-556128"/>
            <a:ext cx="1052585" cy="102888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 rot="9000081">
            <a:off x="-1073625" y="-844971"/>
            <a:ext cx="3273486" cy="1816929"/>
          </a:xfrm>
          <a:custGeom>
            <a:avLst/>
            <a:gdLst/>
            <a:ahLst/>
            <a:cxnLst/>
            <a:rect l="l" t="t" r="r" b="b"/>
            <a:pathLst>
              <a:path w="98848" h="54865" extrusionOk="0">
                <a:moveTo>
                  <a:pt x="3800" y="54834"/>
                </a:moveTo>
                <a:cubicBezTo>
                  <a:pt x="3526" y="54834"/>
                  <a:pt x="3222" y="54804"/>
                  <a:pt x="2949" y="54743"/>
                </a:cubicBezTo>
                <a:cubicBezTo>
                  <a:pt x="1125" y="54287"/>
                  <a:pt x="0" y="52433"/>
                  <a:pt x="487" y="50579"/>
                </a:cubicBezTo>
                <a:lnTo>
                  <a:pt x="12645" y="2706"/>
                </a:lnTo>
                <a:cubicBezTo>
                  <a:pt x="12979" y="1338"/>
                  <a:pt x="14165" y="305"/>
                  <a:pt x="15593" y="153"/>
                </a:cubicBezTo>
                <a:cubicBezTo>
                  <a:pt x="17022" y="1"/>
                  <a:pt x="18390" y="761"/>
                  <a:pt x="19028" y="2068"/>
                </a:cubicBezTo>
                <a:lnTo>
                  <a:pt x="29788" y="24226"/>
                </a:lnTo>
                <a:lnTo>
                  <a:pt x="45867" y="12554"/>
                </a:lnTo>
                <a:cubicBezTo>
                  <a:pt x="46658" y="11976"/>
                  <a:pt x="47661" y="11794"/>
                  <a:pt x="48633" y="12007"/>
                </a:cubicBezTo>
                <a:cubicBezTo>
                  <a:pt x="49606" y="12220"/>
                  <a:pt x="50427" y="12858"/>
                  <a:pt x="50883" y="13739"/>
                </a:cubicBezTo>
                <a:lnTo>
                  <a:pt x="55138" y="21733"/>
                </a:lnTo>
                <a:lnTo>
                  <a:pt x="71612" y="4560"/>
                </a:lnTo>
                <a:cubicBezTo>
                  <a:pt x="72312" y="3830"/>
                  <a:pt x="73284" y="3466"/>
                  <a:pt x="74287" y="3527"/>
                </a:cubicBezTo>
                <a:cubicBezTo>
                  <a:pt x="75290" y="3587"/>
                  <a:pt x="76233" y="4074"/>
                  <a:pt x="76841" y="4894"/>
                </a:cubicBezTo>
                <a:lnTo>
                  <a:pt x="97722" y="33071"/>
                </a:lnTo>
                <a:cubicBezTo>
                  <a:pt x="98847" y="34560"/>
                  <a:pt x="98543" y="36718"/>
                  <a:pt x="97023" y="37843"/>
                </a:cubicBezTo>
                <a:cubicBezTo>
                  <a:pt x="95504" y="38968"/>
                  <a:pt x="93345" y="38664"/>
                  <a:pt x="92221" y="37144"/>
                </a:cubicBezTo>
                <a:lnTo>
                  <a:pt x="73740" y="12220"/>
                </a:lnTo>
                <a:lnTo>
                  <a:pt x="56779" y="29879"/>
                </a:lnTo>
                <a:cubicBezTo>
                  <a:pt x="56019" y="30670"/>
                  <a:pt x="54925" y="31035"/>
                  <a:pt x="53861" y="30883"/>
                </a:cubicBezTo>
                <a:cubicBezTo>
                  <a:pt x="52767" y="30731"/>
                  <a:pt x="51825" y="30062"/>
                  <a:pt x="51308" y="29120"/>
                </a:cubicBezTo>
                <a:lnTo>
                  <a:pt x="46688" y="20426"/>
                </a:lnTo>
                <a:lnTo>
                  <a:pt x="30487" y="32159"/>
                </a:lnTo>
                <a:cubicBezTo>
                  <a:pt x="29666" y="32767"/>
                  <a:pt x="28633" y="32949"/>
                  <a:pt x="27660" y="32706"/>
                </a:cubicBezTo>
                <a:cubicBezTo>
                  <a:pt x="26688" y="32463"/>
                  <a:pt x="25867" y="31794"/>
                  <a:pt x="25411" y="30883"/>
                </a:cubicBezTo>
                <a:lnTo>
                  <a:pt x="16961" y="13466"/>
                </a:lnTo>
                <a:lnTo>
                  <a:pt x="7113" y="52281"/>
                </a:lnTo>
                <a:cubicBezTo>
                  <a:pt x="6718" y="53831"/>
                  <a:pt x="5319" y="54865"/>
                  <a:pt x="3800" y="54865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444524">
            <a:off x="7636828" y="3800819"/>
            <a:ext cx="2101303" cy="205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328752" y="-501236"/>
            <a:ext cx="1052587" cy="10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023975"/>
            <a:ext cx="65760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284000" y="30888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99740">
            <a:off x="-650790" y="4413787"/>
            <a:ext cx="1470205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4657674" y="-1618276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3650087">
            <a:off x="8748726" y="2290521"/>
            <a:ext cx="1052586" cy="10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/>
          <p:nvPr/>
        </p:nvSpPr>
        <p:spPr>
          <a:xfrm rot="9900086" flipH="1">
            <a:off x="-645861" y="-718903"/>
            <a:ext cx="1652057" cy="1623335"/>
          </a:xfrm>
          <a:custGeom>
            <a:avLst/>
            <a:gdLst/>
            <a:ahLst/>
            <a:cxnLst/>
            <a:rect l="l" t="t" r="r" b="b"/>
            <a:pathLst>
              <a:path w="50732" h="49850" extrusionOk="0">
                <a:moveTo>
                  <a:pt x="3891" y="49850"/>
                </a:moveTo>
                <a:cubicBezTo>
                  <a:pt x="3314" y="49850"/>
                  <a:pt x="2736" y="49698"/>
                  <a:pt x="2189" y="49394"/>
                </a:cubicBezTo>
                <a:cubicBezTo>
                  <a:pt x="548" y="48451"/>
                  <a:pt x="1" y="46354"/>
                  <a:pt x="943" y="44713"/>
                </a:cubicBezTo>
                <a:lnTo>
                  <a:pt x="25624" y="1764"/>
                </a:lnTo>
                <a:cubicBezTo>
                  <a:pt x="26263" y="670"/>
                  <a:pt x="27478" y="1"/>
                  <a:pt x="28786" y="62"/>
                </a:cubicBezTo>
                <a:cubicBezTo>
                  <a:pt x="30062" y="123"/>
                  <a:pt x="31187" y="913"/>
                  <a:pt x="31734" y="2098"/>
                </a:cubicBezTo>
                <a:lnTo>
                  <a:pt x="49971" y="43132"/>
                </a:lnTo>
                <a:cubicBezTo>
                  <a:pt x="50731" y="44865"/>
                  <a:pt x="49941" y="46871"/>
                  <a:pt x="48239" y="47631"/>
                </a:cubicBezTo>
                <a:cubicBezTo>
                  <a:pt x="46506" y="48391"/>
                  <a:pt x="44470" y="47631"/>
                  <a:pt x="43710" y="45898"/>
                </a:cubicBezTo>
                <a:lnTo>
                  <a:pt x="28208" y="11004"/>
                </a:lnTo>
                <a:lnTo>
                  <a:pt x="6870" y="48117"/>
                </a:lnTo>
                <a:cubicBezTo>
                  <a:pt x="6232" y="49211"/>
                  <a:pt x="5077" y="49819"/>
                  <a:pt x="3891" y="4985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900000">
            <a:off x="6149914" y="4667250"/>
            <a:ext cx="1052588" cy="10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 rot="9899867">
            <a:off x="5883857" y="-1460509"/>
            <a:ext cx="5093828" cy="2583302"/>
          </a:xfrm>
          <a:custGeom>
            <a:avLst/>
            <a:gdLst/>
            <a:ahLst/>
            <a:cxnLst/>
            <a:rect l="l" t="t" r="r" b="b"/>
            <a:pathLst>
              <a:path w="283259" h="143653" extrusionOk="0">
                <a:moveTo>
                  <a:pt x="170382" y="0"/>
                </a:moveTo>
                <a:cubicBezTo>
                  <a:pt x="169408" y="0"/>
                  <a:pt x="168426" y="220"/>
                  <a:pt x="167511" y="672"/>
                </a:cubicBezTo>
                <a:lnTo>
                  <a:pt x="4469" y="82102"/>
                </a:lnTo>
                <a:cubicBezTo>
                  <a:pt x="1308" y="83682"/>
                  <a:pt x="1" y="87543"/>
                  <a:pt x="1581" y="90734"/>
                </a:cubicBezTo>
                <a:cubicBezTo>
                  <a:pt x="2723" y="92975"/>
                  <a:pt x="4981" y="94269"/>
                  <a:pt x="7336" y="94269"/>
                </a:cubicBezTo>
                <a:cubicBezTo>
                  <a:pt x="8302" y="94269"/>
                  <a:pt x="9285" y="94051"/>
                  <a:pt x="10214" y="93591"/>
                </a:cubicBezTo>
                <a:lnTo>
                  <a:pt x="154867" y="21341"/>
                </a:lnTo>
                <a:lnTo>
                  <a:pt x="94379" y="131647"/>
                </a:lnTo>
                <a:cubicBezTo>
                  <a:pt x="93072" y="134048"/>
                  <a:pt x="93437" y="137027"/>
                  <a:pt x="95261" y="139063"/>
                </a:cubicBezTo>
                <a:cubicBezTo>
                  <a:pt x="96503" y="140427"/>
                  <a:pt x="98236" y="141150"/>
                  <a:pt x="100003" y="141150"/>
                </a:cubicBezTo>
                <a:cubicBezTo>
                  <a:pt x="100874" y="141150"/>
                  <a:pt x="101753" y="140975"/>
                  <a:pt x="102586" y="140613"/>
                </a:cubicBezTo>
                <a:lnTo>
                  <a:pt x="228516" y="86053"/>
                </a:lnTo>
                <a:lnTo>
                  <a:pt x="228516" y="86053"/>
                </a:lnTo>
                <a:lnTo>
                  <a:pt x="202862" y="134230"/>
                </a:lnTo>
                <a:cubicBezTo>
                  <a:pt x="201615" y="136571"/>
                  <a:pt x="201950" y="139489"/>
                  <a:pt x="203743" y="141495"/>
                </a:cubicBezTo>
                <a:cubicBezTo>
                  <a:pt x="204989" y="142893"/>
                  <a:pt x="206752" y="143653"/>
                  <a:pt x="208546" y="143653"/>
                </a:cubicBezTo>
                <a:cubicBezTo>
                  <a:pt x="209305" y="143653"/>
                  <a:pt x="210096" y="143501"/>
                  <a:pt x="210825" y="143227"/>
                </a:cubicBezTo>
                <a:lnTo>
                  <a:pt x="278273" y="117391"/>
                </a:lnTo>
                <a:cubicBezTo>
                  <a:pt x="281586" y="116115"/>
                  <a:pt x="283258" y="112406"/>
                  <a:pt x="281982" y="109093"/>
                </a:cubicBezTo>
                <a:cubicBezTo>
                  <a:pt x="280994" y="106531"/>
                  <a:pt x="278552" y="104968"/>
                  <a:pt x="275964" y="104968"/>
                </a:cubicBezTo>
                <a:cubicBezTo>
                  <a:pt x="275205" y="104968"/>
                  <a:pt x="274434" y="105103"/>
                  <a:pt x="273684" y="105385"/>
                </a:cubicBezTo>
                <a:lnTo>
                  <a:pt x="222284" y="125081"/>
                </a:lnTo>
                <a:lnTo>
                  <a:pt x="248486" y="75871"/>
                </a:lnTo>
                <a:cubicBezTo>
                  <a:pt x="249762" y="73470"/>
                  <a:pt x="249367" y="70521"/>
                  <a:pt x="247513" y="68515"/>
                </a:cubicBezTo>
                <a:cubicBezTo>
                  <a:pt x="246285" y="67165"/>
                  <a:pt x="244562" y="66448"/>
                  <a:pt x="242797" y="66448"/>
                </a:cubicBezTo>
                <a:cubicBezTo>
                  <a:pt x="241940" y="66448"/>
                  <a:pt x="241073" y="66617"/>
                  <a:pt x="240248" y="66965"/>
                </a:cubicBezTo>
                <a:lnTo>
                  <a:pt x="114653" y="121403"/>
                </a:lnTo>
                <a:lnTo>
                  <a:pt x="176022" y="9517"/>
                </a:lnTo>
                <a:cubicBezTo>
                  <a:pt x="177360" y="7055"/>
                  <a:pt x="176964" y="3985"/>
                  <a:pt x="175019" y="1979"/>
                </a:cubicBezTo>
                <a:cubicBezTo>
                  <a:pt x="173779" y="681"/>
                  <a:pt x="172094" y="0"/>
                  <a:pt x="170382" y="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808113" y="719900"/>
            <a:ext cx="5342655" cy="3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AIR QUALITY INDICATOR ( AQI )</a:t>
            </a:r>
            <a:br>
              <a:rPr lang="en" sz="4800" dirty="0"/>
            </a:br>
            <a:br>
              <a:rPr lang="en" sz="4800" dirty="0"/>
            </a:br>
            <a:r>
              <a:rPr lang="en" sz="2400" dirty="0"/>
              <a:t>Made by :</a:t>
            </a:r>
            <a:br>
              <a:rPr lang="en" sz="2400" dirty="0"/>
            </a:br>
            <a:r>
              <a:rPr lang="en" sz="2400" dirty="0"/>
              <a:t>ZUTEMANU  Group</a:t>
            </a:r>
            <a:br>
              <a:rPr lang="en" sz="2400" dirty="0"/>
            </a:br>
            <a:r>
              <a:rPr lang="en" sz="2400" dirty="0"/>
              <a:t>SMKN 2 Surakarta</a:t>
            </a:r>
            <a:br>
              <a:rPr lang="en" sz="4800" dirty="0"/>
            </a:br>
            <a:endParaRPr sz="3200" dirty="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6731986" y="859962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44524">
            <a:off x="6091603" y="2336694"/>
            <a:ext cx="2101303" cy="20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ubTitle" idx="1"/>
          </p:nvPr>
        </p:nvSpPr>
        <p:spPr>
          <a:xfrm>
            <a:off x="3382675" y="3726900"/>
            <a:ext cx="5028600" cy="416700"/>
          </a:xfrm>
          <a:prstGeom prst="rect">
            <a:avLst/>
          </a:prstGeom>
          <a:solidFill>
            <a:srgbClr val="E4E7FE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Berikut adalah harga dari masing-masing part dalam AQI</a:t>
            </a:r>
            <a:endParaRPr dirty="0"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1427019" y="1886150"/>
            <a:ext cx="7003582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b="1" dirty="0"/>
              <a:t>BoM ( Bill of Materials )</a:t>
            </a:r>
          </a:p>
        </p:txBody>
      </p:sp>
      <p:sp>
        <p:nvSpPr>
          <p:cNvPr id="224" name="Google Shape;224;p33"/>
          <p:cNvSpPr txBox="1">
            <a:spLocks noGrp="1"/>
          </p:cNvSpPr>
          <p:nvPr>
            <p:ph type="title" idx="2"/>
          </p:nvPr>
        </p:nvSpPr>
        <p:spPr>
          <a:xfrm>
            <a:off x="7024600" y="783239"/>
            <a:ext cx="14061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C6700"/>
                </a:solidFill>
              </a:rPr>
              <a:t>04</a:t>
            </a:r>
            <a:endParaRPr dirty="0">
              <a:solidFill>
                <a:srgbClr val="0C6700"/>
              </a:solidFill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3055749" y="-1148151"/>
            <a:ext cx="2101306" cy="2054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B6BF53-F17A-FE3A-1DF4-8084CA00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2841"/>
              </p:ext>
            </p:extLst>
          </p:nvPr>
        </p:nvGraphicFramePr>
        <p:xfrm>
          <a:off x="677226" y="609600"/>
          <a:ext cx="7789548" cy="4023360"/>
        </p:xfrm>
        <a:graphic>
          <a:graphicData uri="http://schemas.openxmlformats.org/drawingml/2006/table">
            <a:tbl>
              <a:tblPr firstRow="1" bandRow="1">
                <a:tableStyleId>{164CF049-1B23-4FCF-B617-5C9E38DB8631}</a:tableStyleId>
              </a:tblPr>
              <a:tblGrid>
                <a:gridCol w="436248">
                  <a:extLst>
                    <a:ext uri="{9D8B030D-6E8A-4147-A177-3AD203B41FA5}">
                      <a16:colId xmlns:a16="http://schemas.microsoft.com/office/drawing/2014/main" val="2069206807"/>
                    </a:ext>
                  </a:extLst>
                </a:gridCol>
                <a:gridCol w="1453989">
                  <a:extLst>
                    <a:ext uri="{9D8B030D-6E8A-4147-A177-3AD203B41FA5}">
                      <a16:colId xmlns:a16="http://schemas.microsoft.com/office/drawing/2014/main" val="424129872"/>
                    </a:ext>
                  </a:extLst>
                </a:gridCol>
                <a:gridCol w="945119">
                  <a:extLst>
                    <a:ext uri="{9D8B030D-6E8A-4147-A177-3AD203B41FA5}">
                      <a16:colId xmlns:a16="http://schemas.microsoft.com/office/drawing/2014/main" val="2001864157"/>
                    </a:ext>
                  </a:extLst>
                </a:gridCol>
                <a:gridCol w="945119">
                  <a:extLst>
                    <a:ext uri="{9D8B030D-6E8A-4147-A177-3AD203B41FA5}">
                      <a16:colId xmlns:a16="http://schemas.microsoft.com/office/drawing/2014/main" val="243190808"/>
                    </a:ext>
                  </a:extLst>
                </a:gridCol>
                <a:gridCol w="945119">
                  <a:extLst>
                    <a:ext uri="{9D8B030D-6E8A-4147-A177-3AD203B41FA5}">
                      <a16:colId xmlns:a16="http://schemas.microsoft.com/office/drawing/2014/main" val="1745250710"/>
                    </a:ext>
                  </a:extLst>
                </a:gridCol>
                <a:gridCol w="945119">
                  <a:extLst>
                    <a:ext uri="{9D8B030D-6E8A-4147-A177-3AD203B41FA5}">
                      <a16:colId xmlns:a16="http://schemas.microsoft.com/office/drawing/2014/main" val="3890430780"/>
                    </a:ext>
                  </a:extLst>
                </a:gridCol>
                <a:gridCol w="2118835">
                  <a:extLst>
                    <a:ext uri="{9D8B030D-6E8A-4147-A177-3AD203B41FA5}">
                      <a16:colId xmlns:a16="http://schemas.microsoft.com/office/drawing/2014/main" val="1086599174"/>
                    </a:ext>
                  </a:extLst>
                </a:gridCol>
              </a:tblGrid>
              <a:tr h="2273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Red Hat Display Black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ed Hat Display Black"/>
                        </a:rPr>
                        <a:t>Nama </a:t>
                      </a:r>
                      <a:r>
                        <a:rPr lang="en-US" sz="1200" b="1" dirty="0" err="1">
                          <a:latin typeface="Red Hat Display Black"/>
                        </a:rPr>
                        <a:t>Barang</a:t>
                      </a:r>
                      <a:endParaRPr lang="en-US" sz="1200" b="1" dirty="0">
                        <a:latin typeface="Red Hat Display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Red Hat Display Black"/>
                        </a:rPr>
                        <a:t>Tipe</a:t>
                      </a:r>
                      <a:endParaRPr lang="en-US" sz="1200" b="1" dirty="0">
                        <a:latin typeface="Red Hat Display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Red Hat Display Black"/>
                        </a:rPr>
                        <a:t>Jumlah</a:t>
                      </a:r>
                      <a:r>
                        <a:rPr lang="en-US" sz="1200" b="1" dirty="0">
                          <a:latin typeface="Red Hat Display Black"/>
                        </a:rPr>
                        <a:t>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ed Hat Display Black"/>
                        </a:rPr>
                        <a:t>Harga </a:t>
                      </a:r>
                      <a:r>
                        <a:rPr lang="en-US" sz="1200" b="1" dirty="0" err="1">
                          <a:latin typeface="Red Hat Display Black"/>
                        </a:rPr>
                        <a:t>Barang</a:t>
                      </a:r>
                      <a:endParaRPr lang="en-US" sz="1200" b="1" dirty="0">
                        <a:latin typeface="Red Hat Display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ed Hat Display Black"/>
                        </a:rPr>
                        <a:t>Harga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ed Hat Display Black"/>
                        </a:rPr>
                        <a:t>Link </a:t>
                      </a:r>
                      <a:r>
                        <a:rPr lang="en-US" sz="1200" b="1" dirty="0" err="1">
                          <a:latin typeface="Red Hat Display Black"/>
                        </a:rPr>
                        <a:t>Pembelian</a:t>
                      </a:r>
                      <a:endParaRPr lang="en-US" sz="1200" b="1" dirty="0">
                        <a:latin typeface="Red Hat Display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0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Raspberry 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Rp.2.050.000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lbert Sans"/>
                        </a:rPr>
                        <a:t>Rp.2.050.000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https://tokopedia.link/WqhVO4VhBBb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62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Breadboard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85 mm x 55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 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Rp.6.000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lbert Sans"/>
                        </a:rPr>
                        <a:t>Rp.6.000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https://tokopedia.link/L1U4Pg4hBBb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39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Sensor BME680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BME 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 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Rp.200.000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lbert Sans"/>
                        </a:rPr>
                        <a:t>Rp.200.000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https://shp.ee/6m32tiz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9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Modul LED 3 </a:t>
                      </a:r>
                      <a:r>
                        <a:rPr lang="en-US" sz="1000" dirty="0" err="1">
                          <a:latin typeface="Albert Sans"/>
                        </a:rPr>
                        <a:t>warna</a:t>
                      </a:r>
                      <a:endParaRPr lang="en-US" sz="1000" dirty="0">
                        <a:latin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5V 8mm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 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Rp.4.500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lbert Sans"/>
                        </a:rPr>
                        <a:t>Rp.4.500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https://tokopedia.link/UksDWzpiBBb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6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lbert Sans"/>
                        </a:rPr>
                        <a:t>Layar</a:t>
                      </a:r>
                      <a:r>
                        <a:rPr lang="en-US" sz="1000" dirty="0">
                          <a:latin typeface="Albert Sans"/>
                        </a:rPr>
                        <a:t> LCD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1602 16x2 I2C Interface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Rp.27.000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lbert Sans"/>
                        </a:rPr>
                        <a:t>Rp.27.000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https://tokopedia.link/ZWuyEKCiBBb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8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HDMI 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Micro HDMI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1 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Rp.25.000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lbert Sans"/>
                        </a:rPr>
                        <a:t>Rp.25.000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https://tokopedia.link/xwAVHVRiBBb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9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Buzzer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5V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1 unit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Rp.1350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Rp.1.350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https://shp.ee/yzxjkby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4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lbert Sans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Cooling Fan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5V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1 unit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Rp.12.500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Rp.12.500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lbert Sans"/>
                          <a:cs typeface="Arial"/>
                          <a:sym typeface="Arial"/>
                        </a:rPr>
                        <a:t>https://tokopedia.link/3qt5D73uDBb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2603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ed Hat Display Black"/>
                        </a:rPr>
                        <a:t>Total Harga Part 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Rp.2.326.350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562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6E442F-B922-76B9-BFE7-915F5F0F380A}"/>
              </a:ext>
            </a:extLst>
          </p:cNvPr>
          <p:cNvSpPr txBox="1"/>
          <p:nvPr/>
        </p:nvSpPr>
        <p:spPr>
          <a:xfrm>
            <a:off x="2231708" y="4632960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Albert Sans"/>
              </a:rPr>
              <a:t>*Sensor DHT 11 </a:t>
            </a:r>
            <a:r>
              <a:rPr lang="en-US" sz="900" dirty="0" err="1">
                <a:latin typeface="Albert Sans"/>
              </a:rPr>
              <a:t>dengan</a:t>
            </a:r>
            <a:r>
              <a:rPr lang="en-US" sz="900" dirty="0">
                <a:latin typeface="Albert Sans"/>
              </a:rPr>
              <a:t> </a:t>
            </a:r>
            <a:r>
              <a:rPr lang="en-US" sz="900" dirty="0" err="1">
                <a:latin typeface="Albert Sans"/>
              </a:rPr>
              <a:t>jumlah</a:t>
            </a:r>
            <a:r>
              <a:rPr lang="en-US" sz="900" dirty="0">
                <a:latin typeface="Albert Sans"/>
              </a:rPr>
              <a:t> 2 Unit </a:t>
            </a:r>
            <a:r>
              <a:rPr lang="en-US" sz="900" dirty="0" err="1">
                <a:latin typeface="Albert Sans"/>
              </a:rPr>
              <a:t>dengan</a:t>
            </a:r>
            <a:r>
              <a:rPr lang="en-US" sz="900" dirty="0">
                <a:latin typeface="Albert Sans"/>
              </a:rPr>
              <a:t> </a:t>
            </a:r>
            <a:r>
              <a:rPr lang="en-US" sz="900" dirty="0" err="1">
                <a:latin typeface="Albert Sans"/>
              </a:rPr>
              <a:t>harga</a:t>
            </a:r>
            <a:r>
              <a:rPr lang="en-US" sz="900" dirty="0">
                <a:latin typeface="Albert Sans"/>
              </a:rPr>
              <a:t> Rp. 32.000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Albert Sans"/>
              </a:rPr>
              <a:t>(</a:t>
            </a:r>
            <a:r>
              <a:rPr lang="en-US" sz="900" dirty="0" err="1">
                <a:latin typeface="Albert Sans"/>
              </a:rPr>
              <a:t>Tidak</a:t>
            </a:r>
            <a:r>
              <a:rPr lang="en-US" sz="900" dirty="0">
                <a:latin typeface="Albert Sans"/>
              </a:rPr>
              <a:t> </a:t>
            </a:r>
            <a:r>
              <a:rPr lang="en-US" sz="900" dirty="0" err="1">
                <a:latin typeface="Albert Sans"/>
              </a:rPr>
              <a:t>Terpakai</a:t>
            </a:r>
            <a:r>
              <a:rPr lang="en-US" sz="900" dirty="0">
                <a:latin typeface="Albert Sans"/>
              </a:rPr>
              <a:t> </a:t>
            </a:r>
            <a:r>
              <a:rPr lang="en-US" sz="900" dirty="0" err="1">
                <a:latin typeface="Albert Sans"/>
              </a:rPr>
              <a:t>dikarenakan</a:t>
            </a:r>
            <a:r>
              <a:rPr lang="en-US" sz="900" dirty="0">
                <a:latin typeface="Albert Sans"/>
              </a:rPr>
              <a:t> sensor </a:t>
            </a:r>
            <a:r>
              <a:rPr lang="en-US" sz="900" dirty="0" err="1">
                <a:latin typeface="Albert Sans"/>
              </a:rPr>
              <a:t>tidak</a:t>
            </a:r>
            <a:r>
              <a:rPr lang="en-US" sz="900" dirty="0">
                <a:latin typeface="Albert Sans"/>
              </a:rPr>
              <a:t> </a:t>
            </a:r>
            <a:r>
              <a:rPr lang="en-US" sz="900" dirty="0" err="1">
                <a:latin typeface="Albert Sans"/>
              </a:rPr>
              <a:t>memenuhi</a:t>
            </a:r>
            <a:r>
              <a:rPr lang="en-US" sz="900" dirty="0">
                <a:latin typeface="Albert Sans"/>
              </a:rPr>
              <a:t> </a:t>
            </a:r>
            <a:r>
              <a:rPr lang="en-US" sz="900" dirty="0" err="1">
                <a:latin typeface="Albert Sans"/>
              </a:rPr>
              <a:t>keinginan</a:t>
            </a:r>
            <a:r>
              <a:rPr lang="en-US" sz="900" dirty="0">
                <a:latin typeface="Albert Sans"/>
              </a:rPr>
              <a:t> kami)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1028700" y="1905000"/>
            <a:ext cx="64875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Flowchart Process</a:t>
            </a:r>
            <a:endParaRPr sz="5400" b="1"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2"/>
          </p:nvPr>
        </p:nvSpPr>
        <p:spPr>
          <a:xfrm>
            <a:off x="1028700" y="828400"/>
            <a:ext cx="140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05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7538774" y="222287"/>
            <a:ext cx="2101306" cy="205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61AB6D97-DAD0-DF7A-8D59-5BC39209BBFB}"/>
              </a:ext>
            </a:extLst>
          </p:cNvPr>
          <p:cNvSpPr txBox="1">
            <a:spLocks/>
          </p:cNvSpPr>
          <p:nvPr/>
        </p:nvSpPr>
        <p:spPr>
          <a:xfrm>
            <a:off x="1035627" y="3473300"/>
            <a:ext cx="5028600" cy="572919"/>
          </a:xfrm>
          <a:prstGeom prst="rect">
            <a:avLst/>
          </a:prstGeom>
          <a:solidFill>
            <a:srgbClr val="E4E7FE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>
                <a:latin typeface="Albert Sans"/>
              </a:rPr>
              <a:t>Berikut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adalah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alur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bagaimana</a:t>
            </a:r>
            <a:r>
              <a:rPr lang="en-US" dirty="0">
                <a:latin typeface="Albert Sans"/>
              </a:rPr>
              <a:t> AQI </a:t>
            </a:r>
            <a:r>
              <a:rPr lang="en-US" dirty="0" err="1">
                <a:latin typeface="Albert Sans"/>
              </a:rPr>
              <a:t>akan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digunakan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dari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awal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hingga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akhir</a:t>
            </a:r>
            <a:endParaRPr lang="en-US" dirty="0">
              <a:latin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5524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A8908-4932-3D3D-97AA-6D9DBDB7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45" y="724775"/>
            <a:ext cx="6920310" cy="369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xfrm>
            <a:off x="713225" y="1847807"/>
            <a:ext cx="5101594" cy="1447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Thanks!</a:t>
            </a:r>
            <a:endParaRPr sz="9600" b="1" dirty="0"/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6947836" y="484037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44524">
            <a:off x="6203503" y="1780494"/>
            <a:ext cx="2101303" cy="2054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1536D9-ED07-7A95-36B1-D1B4F0996EBE}"/>
              </a:ext>
            </a:extLst>
          </p:cNvPr>
          <p:cNvSpPr/>
          <p:nvPr/>
        </p:nvSpPr>
        <p:spPr>
          <a:xfrm>
            <a:off x="713225" y="3512820"/>
            <a:ext cx="4384555" cy="830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erpetua" panose="02020502060401020303" pitchFamily="18" charset="0"/>
              </a:rPr>
              <a:t>OUR MEMBER</a:t>
            </a:r>
            <a:endParaRPr dirty="0">
              <a:latin typeface="Perpetua" panose="02020502060401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BDD3-BD27-2952-FF0E-A25C0DB7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20" y="2288893"/>
            <a:ext cx="1464468" cy="146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2DD4-1AC6-C74F-9B7F-44E5A13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2910" y="2288893"/>
            <a:ext cx="1464468" cy="1464468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9C02A-1422-A61E-14B1-0C2FC46322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601" b="14601"/>
          <a:stretch/>
        </p:blipFill>
        <p:spPr>
          <a:xfrm>
            <a:off x="4880631" y="1556659"/>
            <a:ext cx="1437094" cy="1464468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EE7AA-C290-912D-87EB-8FF5143032A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17" r="417"/>
          <a:stretch/>
        </p:blipFill>
        <p:spPr>
          <a:xfrm>
            <a:off x="720000" y="1556659"/>
            <a:ext cx="1464468" cy="1464468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B3ECA-A376-A8F3-8BBB-95ECBA7E3AE7}"/>
              </a:ext>
            </a:extLst>
          </p:cNvPr>
          <p:cNvSpPr txBox="1"/>
          <p:nvPr/>
        </p:nvSpPr>
        <p:spPr>
          <a:xfrm>
            <a:off x="6825620" y="3885517"/>
            <a:ext cx="146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800" dirty="0">
                <a:latin typeface="Perpetua" panose="02020502060401020303" pitchFamily="18" charset="0"/>
              </a:rPr>
              <a:t>Zufar Thufail Lazuardi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9AAC7-B444-42EC-CFA3-A695C6FF8AF3}"/>
              </a:ext>
            </a:extLst>
          </p:cNvPr>
          <p:cNvSpPr txBox="1"/>
          <p:nvPr/>
        </p:nvSpPr>
        <p:spPr>
          <a:xfrm>
            <a:off x="2852911" y="3878372"/>
            <a:ext cx="146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800" dirty="0">
                <a:latin typeface="Perpetua" panose="02020502060401020303" pitchFamily="18" charset="0"/>
              </a:rPr>
              <a:t>Nugroho Nur Cahyo</a:t>
            </a:r>
            <a:endParaRPr lang="en-US" sz="1800" dirty="0">
              <a:latin typeface="Perpetua" panose="0202050206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204D2-88A2-F8DF-82DC-8B59435A007D}"/>
              </a:ext>
            </a:extLst>
          </p:cNvPr>
          <p:cNvSpPr txBox="1"/>
          <p:nvPr/>
        </p:nvSpPr>
        <p:spPr>
          <a:xfrm>
            <a:off x="4826623" y="3153665"/>
            <a:ext cx="1598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800" dirty="0">
                <a:latin typeface="Perpetua" panose="02020502060401020303" pitchFamily="18" charset="0"/>
              </a:rPr>
              <a:t>Tedy </a:t>
            </a:r>
          </a:p>
          <a:p>
            <a:pPr algn="ctr"/>
            <a:r>
              <a:rPr lang="en" sz="1800" dirty="0">
                <a:latin typeface="Perpetua" panose="02020502060401020303" pitchFamily="18" charset="0"/>
              </a:rPr>
              <a:t>Darmawan</a:t>
            </a:r>
            <a:endParaRPr lang="en-US" sz="1800" dirty="0">
              <a:latin typeface="Perpetua" panose="02020502060401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D6BCF-61E0-E22F-F5E5-5190D555DBD2}"/>
              </a:ext>
            </a:extLst>
          </p:cNvPr>
          <p:cNvSpPr txBox="1"/>
          <p:nvPr/>
        </p:nvSpPr>
        <p:spPr>
          <a:xfrm>
            <a:off x="720000" y="3160131"/>
            <a:ext cx="146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800" dirty="0">
                <a:latin typeface="Perpetua" panose="02020502060401020303" pitchFamily="18" charset="0"/>
              </a:rPr>
              <a:t>Massea Kresna Aravena</a:t>
            </a:r>
            <a:endParaRPr lang="en-US" sz="1800" dirty="0">
              <a:latin typeface="Perpetua" panose="02020502060401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 </a:t>
            </a:r>
            <a:endParaRPr dirty="0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2"/>
          </p:nvPr>
        </p:nvSpPr>
        <p:spPr>
          <a:xfrm>
            <a:off x="1500600" y="1099740"/>
            <a:ext cx="6923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dan Tujuan Pembuatan Alat</a:t>
            </a: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3"/>
          </p:nvPr>
        </p:nvSpPr>
        <p:spPr>
          <a:xfrm>
            <a:off x="1500600" y="1832126"/>
            <a:ext cx="6923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Electrical Schematic</a:t>
            </a:r>
            <a:endParaRPr dirty="0"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4"/>
          </p:nvPr>
        </p:nvSpPr>
        <p:spPr>
          <a:xfrm>
            <a:off x="1500600" y="2500398"/>
            <a:ext cx="6923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Design</a:t>
            </a:r>
            <a:endParaRPr dirty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5"/>
          </p:nvPr>
        </p:nvSpPr>
        <p:spPr>
          <a:xfrm>
            <a:off x="720000" y="1103051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 idx="6"/>
          </p:nvPr>
        </p:nvSpPr>
        <p:spPr>
          <a:xfrm>
            <a:off x="720000" y="180387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7"/>
          </p:nvPr>
        </p:nvSpPr>
        <p:spPr>
          <a:xfrm>
            <a:off x="720000" y="25003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5" name="Google Shape;195;p29"/>
          <p:cNvSpPr/>
          <p:nvPr/>
        </p:nvSpPr>
        <p:spPr>
          <a:xfrm rot="6655457">
            <a:off x="6674143" y="2363593"/>
            <a:ext cx="5093974" cy="2583377"/>
          </a:xfrm>
          <a:custGeom>
            <a:avLst/>
            <a:gdLst/>
            <a:ahLst/>
            <a:cxnLst/>
            <a:rect l="l" t="t" r="r" b="b"/>
            <a:pathLst>
              <a:path w="283259" h="143653" extrusionOk="0">
                <a:moveTo>
                  <a:pt x="170382" y="0"/>
                </a:moveTo>
                <a:cubicBezTo>
                  <a:pt x="169408" y="0"/>
                  <a:pt x="168426" y="220"/>
                  <a:pt x="167511" y="672"/>
                </a:cubicBezTo>
                <a:lnTo>
                  <a:pt x="4469" y="82102"/>
                </a:lnTo>
                <a:cubicBezTo>
                  <a:pt x="1308" y="83682"/>
                  <a:pt x="1" y="87543"/>
                  <a:pt x="1581" y="90734"/>
                </a:cubicBezTo>
                <a:cubicBezTo>
                  <a:pt x="2723" y="92975"/>
                  <a:pt x="4981" y="94269"/>
                  <a:pt x="7336" y="94269"/>
                </a:cubicBezTo>
                <a:cubicBezTo>
                  <a:pt x="8302" y="94269"/>
                  <a:pt x="9285" y="94051"/>
                  <a:pt x="10214" y="93591"/>
                </a:cubicBezTo>
                <a:lnTo>
                  <a:pt x="154867" y="21341"/>
                </a:lnTo>
                <a:lnTo>
                  <a:pt x="94379" y="131647"/>
                </a:lnTo>
                <a:cubicBezTo>
                  <a:pt x="93072" y="134048"/>
                  <a:pt x="93437" y="137027"/>
                  <a:pt x="95261" y="139063"/>
                </a:cubicBezTo>
                <a:cubicBezTo>
                  <a:pt x="96503" y="140427"/>
                  <a:pt x="98236" y="141150"/>
                  <a:pt x="100003" y="141150"/>
                </a:cubicBezTo>
                <a:cubicBezTo>
                  <a:pt x="100874" y="141150"/>
                  <a:pt x="101753" y="140975"/>
                  <a:pt x="102586" y="140613"/>
                </a:cubicBezTo>
                <a:lnTo>
                  <a:pt x="228516" y="86053"/>
                </a:lnTo>
                <a:lnTo>
                  <a:pt x="228516" y="86053"/>
                </a:lnTo>
                <a:lnTo>
                  <a:pt x="202862" y="134230"/>
                </a:lnTo>
                <a:cubicBezTo>
                  <a:pt x="201615" y="136571"/>
                  <a:pt x="201950" y="139489"/>
                  <a:pt x="203743" y="141495"/>
                </a:cubicBezTo>
                <a:cubicBezTo>
                  <a:pt x="204989" y="142893"/>
                  <a:pt x="206752" y="143653"/>
                  <a:pt x="208546" y="143653"/>
                </a:cubicBezTo>
                <a:cubicBezTo>
                  <a:pt x="209305" y="143653"/>
                  <a:pt x="210096" y="143501"/>
                  <a:pt x="210825" y="143227"/>
                </a:cubicBezTo>
                <a:lnTo>
                  <a:pt x="278273" y="117391"/>
                </a:lnTo>
                <a:cubicBezTo>
                  <a:pt x="281586" y="116115"/>
                  <a:pt x="283258" y="112406"/>
                  <a:pt x="281982" y="109093"/>
                </a:cubicBezTo>
                <a:cubicBezTo>
                  <a:pt x="280994" y="106531"/>
                  <a:pt x="278552" y="104968"/>
                  <a:pt x="275964" y="104968"/>
                </a:cubicBezTo>
                <a:cubicBezTo>
                  <a:pt x="275205" y="104968"/>
                  <a:pt x="274434" y="105103"/>
                  <a:pt x="273684" y="105385"/>
                </a:cubicBezTo>
                <a:lnTo>
                  <a:pt x="222284" y="125081"/>
                </a:lnTo>
                <a:lnTo>
                  <a:pt x="248486" y="75871"/>
                </a:lnTo>
                <a:cubicBezTo>
                  <a:pt x="249762" y="73470"/>
                  <a:pt x="249367" y="70521"/>
                  <a:pt x="247513" y="68515"/>
                </a:cubicBezTo>
                <a:cubicBezTo>
                  <a:pt x="246285" y="67165"/>
                  <a:pt x="244562" y="66448"/>
                  <a:pt x="242797" y="66448"/>
                </a:cubicBezTo>
                <a:cubicBezTo>
                  <a:pt x="241940" y="66448"/>
                  <a:pt x="241073" y="66617"/>
                  <a:pt x="240248" y="66965"/>
                </a:cubicBezTo>
                <a:lnTo>
                  <a:pt x="114653" y="121403"/>
                </a:lnTo>
                <a:lnTo>
                  <a:pt x="176022" y="9517"/>
                </a:lnTo>
                <a:cubicBezTo>
                  <a:pt x="177360" y="7055"/>
                  <a:pt x="176964" y="3985"/>
                  <a:pt x="175019" y="1979"/>
                </a:cubicBezTo>
                <a:cubicBezTo>
                  <a:pt x="173779" y="681"/>
                  <a:pt x="172094" y="0"/>
                  <a:pt x="170382" y="0"/>
                </a:cubicBezTo>
                <a:close/>
              </a:path>
            </a:pathLst>
          </a:custGeom>
          <a:solidFill>
            <a:srgbClr val="5264F7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29">
            <a:extLst>
              <a:ext uri="{FF2B5EF4-FFF2-40B4-BE49-F238E27FC236}">
                <a16:creationId xmlns:a16="http://schemas.microsoft.com/office/drawing/2014/main" id="{772921B9-9A43-97A0-BFA6-0A949950DEAD}"/>
              </a:ext>
            </a:extLst>
          </p:cNvPr>
          <p:cNvSpPr txBox="1">
            <a:spLocks/>
          </p:cNvSpPr>
          <p:nvPr/>
        </p:nvSpPr>
        <p:spPr>
          <a:xfrm>
            <a:off x="1500600" y="3196917"/>
            <a:ext cx="692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/>
              <a:t>BoM ( Bill of Materials )</a:t>
            </a:r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BFCA5B2C-E134-0FCF-C6D4-AF05C9A43E8C}"/>
              </a:ext>
            </a:extLst>
          </p:cNvPr>
          <p:cNvSpPr txBox="1">
            <a:spLocks/>
          </p:cNvSpPr>
          <p:nvPr/>
        </p:nvSpPr>
        <p:spPr>
          <a:xfrm>
            <a:off x="720000" y="3196917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accent2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" dirty="0">
                <a:solidFill>
                  <a:schemeClr val="accent1">
                    <a:lumMod val="25000"/>
                  </a:schemeClr>
                </a:solidFill>
              </a:rPr>
              <a:t>04</a:t>
            </a:r>
          </a:p>
        </p:txBody>
      </p:sp>
      <p:sp>
        <p:nvSpPr>
          <p:cNvPr id="4" name="Google Shape;191;p29">
            <a:extLst>
              <a:ext uri="{FF2B5EF4-FFF2-40B4-BE49-F238E27FC236}">
                <a16:creationId xmlns:a16="http://schemas.microsoft.com/office/drawing/2014/main" id="{002C0B12-083F-C0F6-C68C-4BD8BA1A801F}"/>
              </a:ext>
            </a:extLst>
          </p:cNvPr>
          <p:cNvSpPr txBox="1">
            <a:spLocks/>
          </p:cNvSpPr>
          <p:nvPr/>
        </p:nvSpPr>
        <p:spPr>
          <a:xfrm>
            <a:off x="1500600" y="3893436"/>
            <a:ext cx="692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 Black"/>
              <a:buNone/>
              <a:defRPr sz="2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/>
              <a:t>Flowchart Process</a:t>
            </a:r>
          </a:p>
        </p:txBody>
      </p:sp>
      <p:sp>
        <p:nvSpPr>
          <p:cNvPr id="5" name="Google Shape;194;p29">
            <a:extLst>
              <a:ext uri="{FF2B5EF4-FFF2-40B4-BE49-F238E27FC236}">
                <a16:creationId xmlns:a16="http://schemas.microsoft.com/office/drawing/2014/main" id="{E72B547B-FB02-E556-7497-CFDE1FA994E3}"/>
              </a:ext>
            </a:extLst>
          </p:cNvPr>
          <p:cNvSpPr txBox="1">
            <a:spLocks/>
          </p:cNvSpPr>
          <p:nvPr/>
        </p:nvSpPr>
        <p:spPr>
          <a:xfrm>
            <a:off x="720000" y="389343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accent2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 Black"/>
              <a:buNone/>
              <a:defRPr sz="30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" dirty="0">
                <a:solidFill>
                  <a:srgbClr val="0070C0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13225" y="1930038"/>
            <a:ext cx="5423724" cy="213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5400" b="1" dirty="0"/>
              <a:t>Pengenalan dan Tujuan Pembuatan Alat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2"/>
          </p:nvPr>
        </p:nvSpPr>
        <p:spPr>
          <a:xfrm>
            <a:off x="713225" y="1051819"/>
            <a:ext cx="1406100" cy="10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6466736" y="780424"/>
            <a:ext cx="2101306" cy="205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44524">
            <a:off x="5865178" y="1994132"/>
            <a:ext cx="2101303" cy="20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16550" y="39501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Air Quality Indicator ( AQI )</a:t>
            </a:r>
            <a:endParaRPr sz="4000" b="1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720000" y="1416375"/>
            <a:ext cx="5618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 Quality Indicator ( AQI 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, </a:t>
            </a:r>
            <a:r>
              <a:rPr lang="en-US" dirty="0" err="1"/>
              <a:t>kelembaban</a:t>
            </a:r>
            <a:r>
              <a:rPr lang="en-US" dirty="0"/>
              <a:t>, dan </a:t>
            </a:r>
            <a:r>
              <a:rPr lang="en-US" dirty="0" err="1"/>
              <a:t>tekanan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dikembangkan</a:t>
            </a:r>
            <a:r>
              <a:rPr lang="en-US" dirty="0"/>
              <a:t> oleh Group ZUTEMANU </a:t>
            </a:r>
            <a:r>
              <a:rPr lang="en-US" dirty="0" err="1"/>
              <a:t>dari</a:t>
            </a:r>
            <a:r>
              <a:rPr lang="en-US" dirty="0"/>
              <a:t> SMKN 2 Surakarta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204 SIC.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dan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dan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menanganinya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7666536" y="2186349"/>
            <a:ext cx="2101306" cy="205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ubTitle" idx="1"/>
          </p:nvPr>
        </p:nvSpPr>
        <p:spPr>
          <a:xfrm>
            <a:off x="3382675" y="3726900"/>
            <a:ext cx="5028600" cy="416700"/>
          </a:xfrm>
          <a:prstGeom prst="rect">
            <a:avLst/>
          </a:prstGeom>
          <a:solidFill>
            <a:srgbClr val="E4E7FE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Berikut adalah gambaran skema listrik dari AQI</a:t>
            </a:r>
            <a:endParaRPr dirty="0"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2184600" y="1764600"/>
            <a:ext cx="62460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Electrical Scematic</a:t>
            </a:r>
            <a:endParaRPr sz="6000" b="1" dirty="0"/>
          </a:p>
        </p:txBody>
      </p:sp>
      <p:sp>
        <p:nvSpPr>
          <p:cNvPr id="224" name="Google Shape;224;p33"/>
          <p:cNvSpPr txBox="1">
            <a:spLocks noGrp="1"/>
          </p:cNvSpPr>
          <p:nvPr>
            <p:ph type="title" idx="2"/>
          </p:nvPr>
        </p:nvSpPr>
        <p:spPr>
          <a:xfrm>
            <a:off x="7024600" y="783239"/>
            <a:ext cx="14061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3055749" y="-1148151"/>
            <a:ext cx="2101306" cy="205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2FE6B3-6AF5-373B-413E-C7666C188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47" y="1184535"/>
            <a:ext cx="3546339" cy="2774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C0D6C-7311-D0FA-AE4E-6FACF54B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02" y="928685"/>
            <a:ext cx="3488247" cy="3286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C79BF3-AB46-7351-1026-ED3A07E0AB12}"/>
              </a:ext>
            </a:extLst>
          </p:cNvPr>
          <p:cNvSpPr txBox="1"/>
          <p:nvPr/>
        </p:nvSpPr>
        <p:spPr>
          <a:xfrm>
            <a:off x="332901" y="439168"/>
            <a:ext cx="3488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Albert Sans"/>
              </a:rPr>
              <a:t>Tampilan</a:t>
            </a:r>
            <a:r>
              <a:rPr lang="en-US" sz="1400" dirty="0">
                <a:latin typeface="Albert Sans"/>
              </a:rPr>
              <a:t> Breadboard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75662-B63A-31D9-3601-E5FCCDC5715D}"/>
              </a:ext>
            </a:extLst>
          </p:cNvPr>
          <p:cNvSpPr txBox="1"/>
          <p:nvPr/>
        </p:nvSpPr>
        <p:spPr>
          <a:xfrm>
            <a:off x="4815947" y="439168"/>
            <a:ext cx="354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Albert Sans"/>
              </a:rPr>
              <a:t>Tampilan</a:t>
            </a:r>
            <a:r>
              <a:rPr lang="en-US" sz="1400" dirty="0"/>
              <a:t> Schematic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1028700" y="1905000"/>
            <a:ext cx="64875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Hardware Design</a:t>
            </a:r>
            <a:endParaRPr sz="6600" b="1"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2"/>
          </p:nvPr>
        </p:nvSpPr>
        <p:spPr>
          <a:xfrm>
            <a:off x="1028700" y="828400"/>
            <a:ext cx="140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80079">
            <a:off x="7538774" y="222287"/>
            <a:ext cx="2101306" cy="205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61AB6D97-DAD0-DF7A-8D59-5BC39209BBFB}"/>
              </a:ext>
            </a:extLst>
          </p:cNvPr>
          <p:cNvSpPr txBox="1">
            <a:spLocks/>
          </p:cNvSpPr>
          <p:nvPr/>
        </p:nvSpPr>
        <p:spPr>
          <a:xfrm>
            <a:off x="1035627" y="3473301"/>
            <a:ext cx="5028600" cy="416700"/>
          </a:xfrm>
          <a:prstGeom prst="rect">
            <a:avLst/>
          </a:prstGeom>
          <a:solidFill>
            <a:srgbClr val="E4E7FE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>
                <a:latin typeface="Albert Sans"/>
              </a:rPr>
              <a:t>Berikut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adalah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produk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jadi</a:t>
            </a:r>
            <a:r>
              <a:rPr lang="en-US" dirty="0">
                <a:latin typeface="Albert Sans"/>
              </a:rPr>
              <a:t> </a:t>
            </a:r>
            <a:r>
              <a:rPr lang="en-US" dirty="0" err="1">
                <a:latin typeface="Albert Sans"/>
              </a:rPr>
              <a:t>dari</a:t>
            </a:r>
            <a:r>
              <a:rPr lang="en-US" dirty="0">
                <a:latin typeface="Albert Sans"/>
              </a:rPr>
              <a:t> AQI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449A73-A87A-8D4E-2A6E-D54AA455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69484" y="1028700"/>
            <a:ext cx="3444330" cy="347560"/>
          </a:xfrm>
        </p:spPr>
        <p:txBody>
          <a:bodyPr/>
          <a:lstStyle/>
          <a:p>
            <a:pPr algn="ctr"/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83AB4-A73B-2F30-6EF1-770A1BD9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06" y="1492396"/>
            <a:ext cx="3444331" cy="2402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A57AE-0475-2CBB-6AAB-4DDB24E8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4" y="1497344"/>
            <a:ext cx="3444330" cy="239268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CADB5B2-6A11-6946-6E5F-CB2B14120186}"/>
              </a:ext>
            </a:extLst>
          </p:cNvPr>
          <p:cNvSpPr txBox="1">
            <a:spLocks/>
          </p:cNvSpPr>
          <p:nvPr/>
        </p:nvSpPr>
        <p:spPr>
          <a:xfrm flipH="1">
            <a:off x="5230188" y="1074749"/>
            <a:ext cx="3444330" cy="34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 algn="ctr"/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4 Ways of Proving Triangle Congruence by Slidesgo">
  <a:themeElements>
    <a:clrScheme name="Simple Light">
      <a:dk1>
        <a:srgbClr val="272727"/>
      </a:dk1>
      <a:lt1>
        <a:srgbClr val="FFFFFF"/>
      </a:lt1>
      <a:dk2>
        <a:srgbClr val="EFC42E"/>
      </a:dk2>
      <a:lt2>
        <a:srgbClr val="C55DE8"/>
      </a:lt2>
      <a:accent1>
        <a:srgbClr val="A9FF9E"/>
      </a:accent1>
      <a:accent2>
        <a:srgbClr val="66B4B3"/>
      </a:accent2>
      <a:accent3>
        <a:srgbClr val="9122F8"/>
      </a:accent3>
      <a:accent4>
        <a:srgbClr val="FFFFFF"/>
      </a:accent4>
      <a:accent5>
        <a:srgbClr val="FFFFFF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389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Albert Sans</vt:lpstr>
      <vt:lpstr>Arial</vt:lpstr>
      <vt:lpstr>Courier New</vt:lpstr>
      <vt:lpstr>Noto Sans Symbols</vt:lpstr>
      <vt:lpstr>Nunito Light</vt:lpstr>
      <vt:lpstr>Perpetua</vt:lpstr>
      <vt:lpstr>Red Hat Display Black</vt:lpstr>
      <vt:lpstr>Red Hat Display ExtraBold</vt:lpstr>
      <vt:lpstr>The 4 Ways of Proving Triangle Congruence by Slidesgo</vt:lpstr>
      <vt:lpstr>AIR QUALITY INDICATOR ( AQI )  Made by : ZUTEMANU  Group SMKN 2 Surakarta </vt:lpstr>
      <vt:lpstr>OUR MEMBER</vt:lpstr>
      <vt:lpstr>Daftar Isi </vt:lpstr>
      <vt:lpstr>Pengenalan dan Tujuan Pembuatan Alat</vt:lpstr>
      <vt:lpstr>Air Quality Indicator ( AQI )</vt:lpstr>
      <vt:lpstr>Electrical Scematic</vt:lpstr>
      <vt:lpstr>PowerPoint Presentation</vt:lpstr>
      <vt:lpstr>Hardware Design</vt:lpstr>
      <vt:lpstr>Tampilan Depan</vt:lpstr>
      <vt:lpstr>BoM ( Bill of Materials )</vt:lpstr>
      <vt:lpstr>PowerPoint Presentation</vt:lpstr>
      <vt:lpstr>Flowchart Process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INDICATOR ( AQI )   Presented by : ZUTEMANU  Group  SMKN 2 Surakarta </dc:title>
  <dc:creator>ZufarLaz</dc:creator>
  <cp:lastModifiedBy>Asus Experience</cp:lastModifiedBy>
  <cp:revision>5</cp:revision>
  <dcterms:modified xsi:type="dcterms:W3CDTF">2023-07-22T11:51:46Z</dcterms:modified>
</cp:coreProperties>
</file>