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7" r:id="rId5"/>
    <p:sldId id="260" r:id="rId6"/>
    <p:sldId id="257" r:id="rId7"/>
    <p:sldId id="271" r:id="rId8"/>
    <p:sldId id="261" r:id="rId9"/>
    <p:sldId id="262" r:id="rId10"/>
    <p:sldId id="263" r:id="rId11"/>
    <p:sldId id="264" r:id="rId12"/>
    <p:sldId id="269" r:id="rId13"/>
    <p:sldId id="266" r:id="rId14"/>
    <p:sldId id="27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8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319599" y="698012"/>
            <a:ext cx="7477601" cy="3103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7545"/>
              </a:lnSpc>
              <a:buNone/>
            </a:pPr>
            <a:r>
              <a:rPr lang="it-IT" sz="5000" dirty="0">
                <a:solidFill>
                  <a:srgbClr val="5955EB"/>
                </a:solidFill>
                <a:latin typeface="Libre Baskerville" pitchFamily="34" charset="0"/>
              </a:rPr>
              <a:t>Sviluppo di un Agente AI con LSTM per il Trading Automatico</a:t>
            </a:r>
            <a:endParaRPr lang="en-US" sz="5000" dirty="0"/>
          </a:p>
        </p:txBody>
      </p:sp>
      <p:sp>
        <p:nvSpPr>
          <p:cNvPr id="6" name="Text 3"/>
          <p:cNvSpPr/>
          <p:nvPr/>
        </p:nvSpPr>
        <p:spPr>
          <a:xfrm>
            <a:off x="6319599" y="4132721"/>
            <a:ext cx="7477601" cy="2830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Questa presentazione illustra un progetto che sfrutta un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Agente AI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ottimizzare le strategie di trading. L’Agente AI utilizza una rete neurale LSTM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addestrata per prevedere il prezzo di chiusura delle azioni considerate ipervendute. Quando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LSTM prevede un aumento del prezzo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l’Agente AI esegue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automaticamente ordini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acquisto per tali azioni. Questo approccio combina tecniche avanzate di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apprendimento automatico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l’analisi finanziaria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migliorare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l’efficienza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la redditività del trading.</a:t>
            </a:r>
            <a:endParaRPr lang="en-US" sz="1423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8" name="Picture 7" descr="A desk with computers and a window&#10;&#10;Description automatically generated with medium confidence">
            <a:extLst>
              <a:ext uri="{FF2B5EF4-FFF2-40B4-BE49-F238E27FC236}">
                <a16:creationId xmlns:a16="http://schemas.microsoft.com/office/drawing/2014/main" id="{69CE4777-A05D-96D0-9C41-48A3367E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37" y="0"/>
            <a:ext cx="5486400" cy="8229600"/>
          </a:xfrm>
          <a:prstGeom prst="rect">
            <a:avLst/>
          </a:prstGeom>
        </p:spPr>
      </p:pic>
      <p:sp>
        <p:nvSpPr>
          <p:cNvPr id="4" name="Text 9">
            <a:extLst>
              <a:ext uri="{FF2B5EF4-FFF2-40B4-BE49-F238E27FC236}">
                <a16:creationId xmlns:a16="http://schemas.microsoft.com/office/drawing/2014/main" id="{2ECF2DA6-7E41-95B5-FB01-03AB4C075F2F}"/>
              </a:ext>
            </a:extLst>
          </p:cNvPr>
          <p:cNvSpPr/>
          <p:nvPr/>
        </p:nvSpPr>
        <p:spPr>
          <a:xfrm>
            <a:off x="9144000" y="7631289"/>
            <a:ext cx="5486400" cy="404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26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Mantovani Massimo                  Traversa Riccardo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4" name="Text 2"/>
          <p:cNvSpPr/>
          <p:nvPr/>
        </p:nvSpPr>
        <p:spPr>
          <a:xfrm>
            <a:off x="1638299" y="8339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Modellazione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15788" y="218288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331752"/>
            <a:ext cx="10554414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7292995" y="2331752"/>
            <a:ext cx="44410" cy="777597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7120890" y="2137442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301912" y="3207386"/>
            <a:ext cx="40265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Prevenzione dell'Overfitting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02976" y="3899164"/>
            <a:ext cx="10224446" cy="3867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evitare il fenomeno dell'overfitting, ovvero l'eccessivo adattamento del modello ai dati di allenamento a discapito della generalizzazione, viene utilizzata la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funzione di callback EarlyStopping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in modo tale da interrompere l'addestramento quando le prestazioni del modello smettono di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migliorare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; la ‘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pazienza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’ è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impostata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Viene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inoltre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utilizzato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il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Dropout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spegnere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ad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ogni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addestramento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frazione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neuroni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; la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probabilità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un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neurone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venga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spento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è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fissata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30%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aggiunta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è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previsto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un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meccanismo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penalty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tramite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regolarizzazione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Elastic Net (L1_L2)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della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loss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la quale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penalizzazioni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L1 (Lasso) e L2 (Ridge). In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particolare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la prima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promuove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sparsità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azzerando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alcuni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pesi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),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mentre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la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seconda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tende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distribuire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pesi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maniera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uniforme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b="1" dirty="0"/>
          </a:p>
        </p:txBody>
      </p:sp>
      <p:sp>
        <p:nvSpPr>
          <p:cNvPr id="11" name="Text 9"/>
          <p:cNvSpPr/>
          <p:nvPr/>
        </p:nvSpPr>
        <p:spPr>
          <a:xfrm>
            <a:off x="2237958" y="5673669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A47622D-989A-4800-6E47-FA6F3EB3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32029" y="278231"/>
            <a:ext cx="2953412" cy="16577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989" y="75743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Valutazione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86989" y="2209918"/>
            <a:ext cx="9306401" cy="3253904"/>
          </a:xfrm>
          <a:prstGeom prst="roundRect">
            <a:avLst>
              <a:gd name="adj" fmla="val 4935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Text 4"/>
          <p:cNvSpPr/>
          <p:nvPr/>
        </p:nvSpPr>
        <p:spPr>
          <a:xfrm>
            <a:off x="4709160" y="2432089"/>
            <a:ext cx="3372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Metriche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di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09160" y="2912506"/>
            <a:ext cx="8862060" cy="2291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Median Absolute Percentage Error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Mean Absolute Percentage Error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Mean Squared Error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Root Mean Squared Error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sono le metriche utilizzate per valutare le prestazioni del modello.
Viene utilizzato il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MSE per dare maggiore enfasi agli errori più grandi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poiché li penalizza più severamente, e il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RMSE poiché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è facile da interpretare, essendo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nella stessa scala dell'output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86988" y="5685993"/>
            <a:ext cx="9306401" cy="2040718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Text 7"/>
          <p:cNvSpPr/>
          <p:nvPr/>
        </p:nvSpPr>
        <p:spPr>
          <a:xfrm>
            <a:off x="4709159" y="5908163"/>
            <a:ext cx="47565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Probabilità di Previsione Corretta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09159" y="6388581"/>
            <a:ext cx="8862060" cy="1164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partire dal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MedAPE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viene calcolata la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probabilità che la previsione del prezzo di chiusura sia corretta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fornendo una misura di fiducia nelle previsioni del modello.</a:t>
            </a:r>
            <a:endParaRPr lang="en-US" sz="175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EFFDAC8-0F39-C8D8-3A01-A760D79A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32029" y="278231"/>
            <a:ext cx="2953412" cy="16577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2037993" y="111013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Distribuzione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48853"/>
            <a:ext cx="333256" cy="333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2804279"/>
            <a:ext cx="29117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Azioni da Acquistare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284696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il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prezzo previsto supera il prezzo di chiusura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attuale e la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probabilità di correttezza è alta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il simbolo dell'azione viene registrato in un file che funge da raccomandazione per gli acquisti. Le previsioni del modello sono utilizzate da un agente IA per decidere se acquistare un'azione.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5017413"/>
            <a:ext cx="333256" cy="333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37993" y="5572839"/>
            <a:ext cx="60709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Automazione delle decisioni tramite Agent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037993" y="605325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L'agente IA compra le azioni indicate nel file delle previsioni collegandosi al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portafogli virtuale di Alpaca Markets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Acquista una cifra simbolica (100$) e successivamente produce una pagina web contenente grafici e informazioni relativi alle azioni comprate e scartate.</a:t>
            </a:r>
            <a:endParaRPr lang="en-US" sz="175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792F403-CF32-3CFD-B8F8-A6B4744D5D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331701" y="279491"/>
            <a:ext cx="2942865" cy="1661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3221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33827" y="772000"/>
            <a:ext cx="5409605" cy="676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5"/>
              </a:lnSpc>
              <a:buNone/>
            </a:pPr>
            <a:r>
              <a:rPr lang="en-US" sz="426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Chiusura</a:t>
            </a:r>
            <a:endParaRPr lang="en-US" sz="42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01" y="2667814"/>
            <a:ext cx="1081921" cy="19389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71686" y="2884150"/>
            <a:ext cx="5638800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 Approccio Rivoluzionario e Flessibile</a:t>
            </a:r>
            <a:endParaRPr lang="en-US" sz="2130" dirty="0"/>
          </a:p>
        </p:txBody>
      </p:sp>
      <p:sp>
        <p:nvSpPr>
          <p:cNvPr id="8" name="Text 4"/>
          <p:cNvSpPr/>
          <p:nvPr/>
        </p:nvSpPr>
        <p:spPr>
          <a:xfrm>
            <a:off x="5871686" y="3352066"/>
            <a:ext cx="8063770" cy="1472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Sistema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mira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combinare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analisi tecnica, modellazione predittiva avanzata e automazione delle decisioni di acquisto. Questo rende il 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sistema flessibile e adattabile anche ad altre strategie di mercato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ad esempio l'ipercomprato.</a:t>
            </a:r>
            <a:endParaRPr lang="en-US" sz="170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201" y="5406031"/>
            <a:ext cx="1081921" cy="17310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71686" y="5622367"/>
            <a:ext cx="3875842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Visualizzazione dei Risultati</a:t>
            </a:r>
            <a:endParaRPr lang="en-US" sz="2130" dirty="0"/>
          </a:p>
        </p:txBody>
      </p:sp>
      <p:sp>
        <p:nvSpPr>
          <p:cNvPr id="11" name="Text 6"/>
          <p:cNvSpPr/>
          <p:nvPr/>
        </p:nvSpPr>
        <p:spPr>
          <a:xfrm>
            <a:off x="5871686" y="6090283"/>
            <a:ext cx="7943493" cy="692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visualizzare l'efficacia del modello, l'Agent crea una pagina web con i grafici relativi sia alle azioni comprate che alle azioni scartate.</a:t>
            </a:r>
            <a:endParaRPr lang="en-US" sz="1704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6A35704-1A6E-39C0-FDC9-F0AE268EC7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336344" y="279491"/>
            <a:ext cx="2942865" cy="1661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pPr algn="l">
              <a:lnSpc>
                <a:spcPts val="2726"/>
              </a:lnSpc>
              <a:buSzPct val="100000"/>
            </a:pPr>
            <a:endParaRPr lang="en-US" sz="1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3221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36363" y="771557"/>
            <a:ext cx="5409605" cy="676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5"/>
              </a:lnSpc>
              <a:buNone/>
            </a:pPr>
            <a:r>
              <a:rPr lang="en-US" sz="426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Chiusura</a:t>
            </a:r>
            <a:endParaRPr lang="en-US" sz="426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168" y="2568876"/>
            <a:ext cx="1914144" cy="433179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45531" y="2568876"/>
            <a:ext cx="3302913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Possibili Ottimizzazioni</a:t>
            </a:r>
            <a:endParaRPr lang="en-US" sz="2130" dirty="0"/>
          </a:p>
        </p:txBody>
      </p:sp>
      <p:sp>
        <p:nvSpPr>
          <p:cNvPr id="14" name="Text 8"/>
          <p:cNvSpPr/>
          <p:nvPr/>
        </p:nvSpPr>
        <p:spPr>
          <a:xfrm>
            <a:off x="6391527" y="3036791"/>
            <a:ext cx="7597497" cy="692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26"/>
              </a:lnSpc>
              <a:buSzPct val="100000"/>
              <a:buChar char="•"/>
            </a:pPr>
            <a:r>
              <a:rPr lang="en-US" sz="1704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Utilizzo del </a:t>
            </a:r>
            <a:r>
              <a:rPr lang="en-US" sz="1704" b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Transfer Learning </a:t>
            </a:r>
            <a:r>
              <a:rPr lang="en-US" sz="1704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l'allenamento dei nuovi modelli, anziché costruire un modello ad-hoc per ogni azione.</a:t>
            </a:r>
            <a:endParaRPr lang="en-US" sz="1704" dirty="0"/>
          </a:p>
        </p:txBody>
      </p:sp>
      <p:sp>
        <p:nvSpPr>
          <p:cNvPr id="15" name="Text 9"/>
          <p:cNvSpPr/>
          <p:nvPr/>
        </p:nvSpPr>
        <p:spPr>
          <a:xfrm>
            <a:off x="6391527" y="3815460"/>
            <a:ext cx="7597497" cy="10264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26"/>
              </a:lnSpc>
              <a:buSzPct val="100000"/>
              <a:buChar char="•"/>
            </a:pP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Automatizzazione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 </a:t>
            </a: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processo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</a:t>
            </a: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estrazione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features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tramite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appositi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algoritmi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(e.g. UMAP),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anziché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selezionare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manualmente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tecnici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6623847B-850F-0F99-F39C-54946F726745}"/>
              </a:ext>
            </a:extLst>
          </p:cNvPr>
          <p:cNvSpPr/>
          <p:nvPr/>
        </p:nvSpPr>
        <p:spPr>
          <a:xfrm>
            <a:off x="6391527" y="4928345"/>
            <a:ext cx="7597497" cy="1159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2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Modifica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della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shape 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introdurre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un </a:t>
            </a: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maggior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numero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time step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in modo tale da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permettere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 LSTM di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imparare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pattern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temporali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più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complessi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it-IT" sz="1704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10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9D3F0E46-BBCE-DEC6-9B36-FA176A2F2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204" y="281874"/>
            <a:ext cx="2942865" cy="1661295"/>
          </a:xfrm>
          <a:prstGeom prst="rect">
            <a:avLst/>
          </a:prstGeom>
        </p:spPr>
      </p:pic>
      <p:sp>
        <p:nvSpPr>
          <p:cNvPr id="7" name="Text 9">
            <a:extLst>
              <a:ext uri="{FF2B5EF4-FFF2-40B4-BE49-F238E27FC236}">
                <a16:creationId xmlns:a16="http://schemas.microsoft.com/office/drawing/2014/main" id="{DEBAAA7F-BFCE-C8D0-0C0F-5877309FB6D4}"/>
              </a:ext>
            </a:extLst>
          </p:cNvPr>
          <p:cNvSpPr/>
          <p:nvPr/>
        </p:nvSpPr>
        <p:spPr>
          <a:xfrm>
            <a:off x="6391526" y="6102269"/>
            <a:ext cx="7597497" cy="798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26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Rilevazione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degli</a:t>
            </a:r>
            <a:r>
              <a:rPr lang="en-US" sz="1704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outliers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tramite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algoritmi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ad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esempio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04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algoritmi</a:t>
            </a:r>
            <a:r>
              <a:rPr lang="en-US" sz="170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clustering come K-means o con Autoencoders.</a:t>
            </a:r>
            <a:endParaRPr lang="it-IT" sz="1704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288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357"/>
            <a:ext cx="14630400" cy="8229957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4047874" y="495181"/>
            <a:ext cx="6079576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446"/>
              </a:lnSpc>
              <a:buNone/>
            </a:pPr>
            <a:r>
              <a:rPr lang="it-IT" sz="3557" dirty="0">
                <a:solidFill>
                  <a:srgbClr val="5955EB"/>
                </a:solidFill>
                <a:latin typeface="Libre Baskerville" pitchFamily="34" charset="0"/>
              </a:rPr>
              <a:t>Panoramica Progetto</a:t>
            </a:r>
            <a:endParaRPr lang="en-US" sz="3557" dirty="0"/>
          </a:p>
        </p:txBody>
      </p:sp>
      <p:pic>
        <p:nvPicPr>
          <p:cNvPr id="6" name="Picture 5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C3C50599-CEA1-5A13-1D16-AF4016EC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41" y="2441104"/>
            <a:ext cx="867896" cy="501979"/>
          </a:xfrm>
          <a:prstGeom prst="rect">
            <a:avLst/>
          </a:prstGeom>
        </p:spPr>
      </p:pic>
      <p:pic>
        <p:nvPicPr>
          <p:cNvPr id="8" name="Picture 7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5C868FEC-7F9D-930F-7106-590675F9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437" y="2441103"/>
            <a:ext cx="867896" cy="501980"/>
          </a:xfrm>
          <a:prstGeom prst="rect">
            <a:avLst/>
          </a:prstGeom>
        </p:spPr>
      </p:pic>
      <p:sp>
        <p:nvSpPr>
          <p:cNvPr id="11" name="Text 17">
            <a:extLst>
              <a:ext uri="{FF2B5EF4-FFF2-40B4-BE49-F238E27FC236}">
                <a16:creationId xmlns:a16="http://schemas.microsoft.com/office/drawing/2014/main" id="{ECDD6CD4-9118-3DD4-03F3-ECA13E90B9E2}"/>
              </a:ext>
            </a:extLst>
          </p:cNvPr>
          <p:cNvSpPr/>
          <p:nvPr/>
        </p:nvSpPr>
        <p:spPr>
          <a:xfrm>
            <a:off x="4472947" y="2943083"/>
            <a:ext cx="151601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Analisi.txt</a:t>
            </a:r>
            <a:endParaRPr lang="en-US" sz="1779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13" name="Text 17">
            <a:extLst>
              <a:ext uri="{FF2B5EF4-FFF2-40B4-BE49-F238E27FC236}">
                <a16:creationId xmlns:a16="http://schemas.microsoft.com/office/drawing/2014/main" id="{4461734C-2C93-FD3B-5C47-B42E45BA78DE}"/>
              </a:ext>
            </a:extLst>
          </p:cNvPr>
          <p:cNvSpPr/>
          <p:nvPr/>
        </p:nvSpPr>
        <p:spPr>
          <a:xfrm>
            <a:off x="8308070" y="2922713"/>
            <a:ext cx="1534631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toBuy.csv</a:t>
            </a:r>
            <a:endParaRPr lang="en-US" sz="1779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2BC2F42F-9B71-8047-B516-AF58202C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135" y="2112876"/>
            <a:ext cx="7442149" cy="419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BA32C-688F-AF68-9EAB-74D80EBBC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462892" y="4791059"/>
            <a:ext cx="386513" cy="557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1BF6B-CC3E-B367-A87F-50D69CE33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6141" y="2480709"/>
            <a:ext cx="4568660" cy="5379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7795FC-5C41-0055-CD51-20ACAE954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866" y="3235612"/>
            <a:ext cx="2246753" cy="36679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4D6949-2542-0E81-5A5A-D423CAEB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443900" y="4840719"/>
            <a:ext cx="386513" cy="5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88671" y="762167"/>
            <a:ext cx="116369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Indicatori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Finanziari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per 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Analisi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Tecnica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1688671" y="5066549"/>
            <a:ext cx="50033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Screening delle Azioni Ipervendute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688671" y="5631457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Relative Strength Index (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RSI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
Money Flow Index (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MFI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61779" y="5066549"/>
            <a:ext cx="49616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Addestramento del Modello LSTM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61779" y="5631457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Relative Strength Index (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RSI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
Money Flow Index (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MFI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
Variazione Percentuale del Prezzo
Average True Range (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10B92D-0F48-EB79-2AA1-17D04375B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618" y="494703"/>
            <a:ext cx="1150706" cy="1150706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A44A8D84-B11D-8ADF-895D-84146C59F628}"/>
              </a:ext>
            </a:extLst>
          </p:cNvPr>
          <p:cNvSpPr/>
          <p:nvPr/>
        </p:nvSpPr>
        <p:spPr>
          <a:xfrm>
            <a:off x="1688671" y="2377696"/>
            <a:ext cx="587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Cos’è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l’Analisi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Tecnica ?</a:t>
            </a:r>
            <a:endParaRPr lang="en-US" sz="2187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B0CE6531-3610-A3B5-3086-3060FA20CFF4}"/>
              </a:ext>
            </a:extLst>
          </p:cNvPr>
          <p:cNvSpPr/>
          <p:nvPr/>
        </p:nvSpPr>
        <p:spPr>
          <a:xfrm>
            <a:off x="1688671" y="2909309"/>
            <a:ext cx="10373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L'analisi tecnica nel trading e nell'investimento si basa sull'idea che i prezzi dei titoli riflettano tutte le informazioni di mercato e si muovano in tendenze prevedibili. Utilizza indicatori tecnici, come la media mobile e l'RSI, per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analizzare dati storici e fornire segnali di acquisto o vendita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basati su modelli e condizioni di mercato</a:t>
            </a:r>
            <a:r>
              <a:rPr lang="it-IT" sz="1750" dirty="0"/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88671" y="742079"/>
            <a:ext cx="103369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it-IT" sz="4000" dirty="0">
                <a:solidFill>
                  <a:srgbClr val="5955EB"/>
                </a:solidFill>
                <a:latin typeface="Libre Baskerville" pitchFamily="34" charset="0"/>
              </a:rPr>
              <a:t>B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</a:rPr>
              <a:t>reve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</a:rPr>
              <a:t>descrizione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</a:rPr>
              <a:t>indicatori</a:t>
            </a: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en-US" sz="4000" dirty="0" err="1">
                <a:solidFill>
                  <a:srgbClr val="5955EB"/>
                </a:solidFill>
                <a:latin typeface="Libre Baskerville" pitchFamily="34" charset="0"/>
              </a:rPr>
              <a:t>usati</a:t>
            </a:r>
            <a:endParaRPr lang="en-US" sz="40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A44A8D84-B11D-8ADF-895D-84146C59F628}"/>
              </a:ext>
            </a:extLst>
          </p:cNvPr>
          <p:cNvSpPr/>
          <p:nvPr/>
        </p:nvSpPr>
        <p:spPr>
          <a:xfrm>
            <a:off x="1678397" y="2496228"/>
            <a:ext cx="45271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RSI</a:t>
            </a:r>
            <a:r>
              <a:rPr lang="en-US" sz="2187" b="1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(Relative Strength Index):</a:t>
            </a: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B0CE6531-3610-A3B5-3086-3060FA20CFF4}"/>
              </a:ext>
            </a:extLst>
          </p:cNvPr>
          <p:cNvSpPr/>
          <p:nvPr/>
        </p:nvSpPr>
        <p:spPr>
          <a:xfrm>
            <a:off x="1688671" y="2940131"/>
            <a:ext cx="4301163" cy="2268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Misura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velocità e l'intensità dei movimenti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dei prezzi.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Indica se un titolo è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ipercomprato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(RSI alto) o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ipervenduto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(RSI basso).</a:t>
            </a:r>
          </a:p>
          <a:p>
            <a:pPr algn="just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Utilizzato per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identificare potenziali punti di inversione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 prezzo.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3E5232F4-2A2A-4ABC-DB60-9DA5788F277E}"/>
              </a:ext>
            </a:extLst>
          </p:cNvPr>
          <p:cNvSpPr/>
          <p:nvPr/>
        </p:nvSpPr>
        <p:spPr>
          <a:xfrm>
            <a:off x="7703905" y="2496228"/>
            <a:ext cx="587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MFI (Money Flow Index):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1E2F91DD-E4C8-2389-4771-A8BA87D61496}"/>
              </a:ext>
            </a:extLst>
          </p:cNvPr>
          <p:cNvSpPr/>
          <p:nvPr/>
        </p:nvSpPr>
        <p:spPr>
          <a:xfrm>
            <a:off x="7714179" y="2940131"/>
            <a:ext cx="4301163" cy="2588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Valuta la pressione d'acquisto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vendita basata sui volumi di scambio.</a:t>
            </a:r>
          </a:p>
          <a:p>
            <a:pPr algn="just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Indica l'afflusso netto di denaro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un titolo.</a:t>
            </a:r>
          </a:p>
          <a:p>
            <a:pPr algn="just"/>
            <a:endParaRPr lang="it-IT" sz="1400" b="1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Utilizzato per confermare i movimenti di prezzo e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prevedere possibili inversioni di tendenza.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3EF62690-3B56-BA7C-DED1-336A3556D482}"/>
              </a:ext>
            </a:extLst>
          </p:cNvPr>
          <p:cNvSpPr/>
          <p:nvPr/>
        </p:nvSpPr>
        <p:spPr>
          <a:xfrm>
            <a:off x="1688671" y="5039001"/>
            <a:ext cx="587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ATR (Average True Range):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7FEAB81E-77DA-085F-AB9C-2327B9ACBF0A}"/>
              </a:ext>
            </a:extLst>
          </p:cNvPr>
          <p:cNvSpPr/>
          <p:nvPr/>
        </p:nvSpPr>
        <p:spPr>
          <a:xfrm>
            <a:off x="1698945" y="5482904"/>
            <a:ext cx="4301163" cy="2268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Misura la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volatilità del prezzo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un determinato periodo.</a:t>
            </a:r>
          </a:p>
          <a:p>
            <a:pPr algn="just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Rappresenta la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media delle variazioni dei prezzi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tenendo conto dei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gap di apertura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algn="just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Aiuta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gli investitori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valutare il rischio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 ad adattare le strategie di trading in base alla volatilità attesa del mercato.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445FD8C3-1328-5862-7E5A-A41BE9BE2B31}"/>
              </a:ext>
            </a:extLst>
          </p:cNvPr>
          <p:cNvSpPr/>
          <p:nvPr/>
        </p:nvSpPr>
        <p:spPr>
          <a:xfrm>
            <a:off x="7714179" y="5014212"/>
            <a:ext cx="58731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</a:rPr>
              <a:t>Variazione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</a:rPr>
              <a:t> del Prezzo: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4D446EA9-763B-817E-082C-9E4B987A5B27}"/>
              </a:ext>
            </a:extLst>
          </p:cNvPr>
          <p:cNvSpPr/>
          <p:nvPr/>
        </p:nvSpPr>
        <p:spPr>
          <a:xfrm>
            <a:off x="7724453" y="5458115"/>
            <a:ext cx="4301163" cy="2268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Indica la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variazione percentuale del prezzo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 un titolo in un periodo specifico.</a:t>
            </a:r>
          </a:p>
          <a:p>
            <a:pPr algn="just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Utilizzata per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monitorare i movimenti dei prezzi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nel breve termine e </a:t>
            </a:r>
            <a:r>
              <a:rPr lang="it-IT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identificare trend </a:t>
            </a:r>
            <a:r>
              <a:rPr lang="it-IT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 crescita o decrescita.</a:t>
            </a:r>
          </a:p>
          <a:p>
            <a:pPr algn="l"/>
            <a:endParaRPr lang="it-IT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5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0274"/>
            <a:ext cx="14630400" cy="8229957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56980" y="473582"/>
            <a:ext cx="12699428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446"/>
              </a:lnSpc>
              <a:buNone/>
            </a:pPr>
            <a:r>
              <a:rPr lang="en-US" sz="355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Struttura</a:t>
            </a:r>
            <a:r>
              <a:rPr lang="en-US" sz="355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Screener</a:t>
            </a:r>
            <a:endParaRPr lang="en-US" sz="3557" dirty="0"/>
          </a:p>
        </p:txBody>
      </p:sp>
      <p:sp>
        <p:nvSpPr>
          <p:cNvPr id="6" name="Shape 3"/>
          <p:cNvSpPr/>
          <p:nvPr/>
        </p:nvSpPr>
        <p:spPr>
          <a:xfrm>
            <a:off x="996593" y="4604534"/>
            <a:ext cx="12236522" cy="50292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2763551" y="3981777"/>
            <a:ext cx="36076" cy="63246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2578349" y="4410997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2721105" y="4444811"/>
            <a:ext cx="120968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7"/>
          <p:cNvSpPr/>
          <p:nvPr/>
        </p:nvSpPr>
        <p:spPr>
          <a:xfrm>
            <a:off x="1409644" y="2337428"/>
            <a:ext cx="2823697" cy="2866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L</a:t>
            </a:r>
            <a:r>
              <a:rPr lang="en-US" sz="1779" dirty="0" err="1">
                <a:solidFill>
                  <a:srgbClr val="5955EB"/>
                </a:solidFill>
                <a:latin typeface="Libre Baskerville" pitchFamily="34" charset="0"/>
              </a:rPr>
              <a:t>ibrerie</a:t>
            </a:r>
            <a:r>
              <a:rPr lang="en-US" sz="1779" dirty="0">
                <a:solidFill>
                  <a:srgbClr val="5955EB"/>
                </a:solidFill>
                <a:latin typeface="Libre Baskerville" pitchFamily="34" charset="0"/>
              </a:rPr>
              <a:t> </a:t>
            </a:r>
            <a:r>
              <a:rPr lang="en-US" sz="1779" dirty="0" err="1">
                <a:solidFill>
                  <a:srgbClr val="5955EB"/>
                </a:solidFill>
                <a:latin typeface="Libre Baskerville" pitchFamily="34" charset="0"/>
              </a:rPr>
              <a:t>usate</a:t>
            </a:r>
            <a:endParaRPr lang="en-US" sz="1779" dirty="0"/>
          </a:p>
        </p:txBody>
      </p:sp>
      <p:sp>
        <p:nvSpPr>
          <p:cNvPr id="11" name="Text 8"/>
          <p:cNvSpPr/>
          <p:nvPr/>
        </p:nvSpPr>
        <p:spPr>
          <a:xfrm>
            <a:off x="522430" y="2615336"/>
            <a:ext cx="3491021" cy="1009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endParaRPr lang="en-US" sz="1423" dirty="0"/>
          </a:p>
        </p:txBody>
      </p:sp>
      <p:sp>
        <p:nvSpPr>
          <p:cNvPr id="12" name="Shape 9"/>
          <p:cNvSpPr/>
          <p:nvPr/>
        </p:nvSpPr>
        <p:spPr>
          <a:xfrm>
            <a:off x="5673717" y="4614118"/>
            <a:ext cx="36076" cy="63246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5488515" y="4410997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608173" y="4444811"/>
            <a:ext cx="167045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2"/>
          <p:cNvSpPr/>
          <p:nvPr/>
        </p:nvSpPr>
        <p:spPr>
          <a:xfrm>
            <a:off x="4089502" y="5488899"/>
            <a:ext cx="3183969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Calcolo indicatori RSI e MFI</a:t>
            </a:r>
            <a:endParaRPr lang="en-US" sz="1779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3761485" y="5879543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Calcola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l'RSI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(utilizzando i dati di chiusura dei prezzi e il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MFI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utilizzando i dati di prezzi (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High, Low, Close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 e il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volume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scambio.</a:t>
            </a:r>
            <a:endParaRPr lang="en-US" sz="1423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8521428" y="3992051"/>
            <a:ext cx="36076" cy="63246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8336226" y="4421271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8455884" y="4455085"/>
            <a:ext cx="167045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7"/>
          <p:cNvSpPr/>
          <p:nvPr/>
        </p:nvSpPr>
        <p:spPr>
          <a:xfrm>
            <a:off x="7067173" y="2337428"/>
            <a:ext cx="3273743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Funzione principale calcolo indicatori</a:t>
            </a:r>
            <a:endParaRPr lang="en-US" sz="1779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6659932" y="2707524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Scarica 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dati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mercato per un ticker, calcola RSI e MFI, e aggiunge il ticker a un file di analisi se 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l'RSI è ≤ 30 e il MFI è ≤ 25</a:t>
            </a:r>
            <a:endParaRPr lang="en-US" sz="1423" b="1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34" name="Shape 9">
            <a:extLst>
              <a:ext uri="{FF2B5EF4-FFF2-40B4-BE49-F238E27FC236}">
                <a16:creationId xmlns:a16="http://schemas.microsoft.com/office/drawing/2014/main" id="{BE33F133-541E-9C36-F991-91271870A580}"/>
              </a:ext>
            </a:extLst>
          </p:cNvPr>
          <p:cNvSpPr/>
          <p:nvPr/>
        </p:nvSpPr>
        <p:spPr>
          <a:xfrm>
            <a:off x="11435184" y="4580305"/>
            <a:ext cx="36076" cy="63246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10">
            <a:extLst>
              <a:ext uri="{FF2B5EF4-FFF2-40B4-BE49-F238E27FC236}">
                <a16:creationId xmlns:a16="http://schemas.microsoft.com/office/drawing/2014/main" id="{8F004C97-7524-D29C-11D3-FEFF8E71F048}"/>
              </a:ext>
            </a:extLst>
          </p:cNvPr>
          <p:cNvSpPr/>
          <p:nvPr/>
        </p:nvSpPr>
        <p:spPr>
          <a:xfrm>
            <a:off x="11249982" y="4377184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42100B60-77A5-2221-B72B-FCB063F54BD9}"/>
              </a:ext>
            </a:extLst>
          </p:cNvPr>
          <p:cNvSpPr/>
          <p:nvPr/>
        </p:nvSpPr>
        <p:spPr>
          <a:xfrm>
            <a:off x="11369640" y="4410998"/>
            <a:ext cx="167045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it-IT" sz="2134" dirty="0">
                <a:solidFill>
                  <a:srgbClr val="5955EB"/>
                </a:solidFill>
                <a:latin typeface="Libre Baskerville" pitchFamily="34" charset="0"/>
              </a:rPr>
              <a:t>4</a:t>
            </a:r>
            <a:endParaRPr lang="en-US" sz="2134" dirty="0"/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9BE1DD67-4BC8-A5A8-7155-CF3E498153C1}"/>
              </a:ext>
            </a:extLst>
          </p:cNvPr>
          <p:cNvSpPr/>
          <p:nvPr/>
        </p:nvSpPr>
        <p:spPr>
          <a:xfrm>
            <a:off x="9808039" y="5406413"/>
            <a:ext cx="3273743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it-IT" sz="1779" dirty="0">
                <a:solidFill>
                  <a:srgbClr val="5955EB"/>
                </a:solidFill>
                <a:latin typeface="Libre Baskerville" pitchFamily="34" charset="0"/>
              </a:rPr>
              <a:t>Creazione file Analisi.txt</a:t>
            </a:r>
            <a:endParaRPr lang="en-US" sz="1779" dirty="0">
              <a:solidFill>
                <a:srgbClr val="5955EB"/>
              </a:solidFill>
              <a:latin typeface="Libre Baskerville" pitchFamily="34" charset="0"/>
            </a:endParaRPr>
          </a:p>
        </p:txBody>
      </p:sp>
      <p:pic>
        <p:nvPicPr>
          <p:cNvPr id="40" name="Picture 39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70C5DA89-56FA-E6C2-3D92-CD1C51D7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933" y="5866208"/>
            <a:ext cx="870440" cy="503451"/>
          </a:xfrm>
          <a:prstGeom prst="rect">
            <a:avLst/>
          </a:prstGeom>
        </p:spPr>
      </p:pic>
      <p:sp>
        <p:nvSpPr>
          <p:cNvPr id="41" name="Text 13">
            <a:extLst>
              <a:ext uri="{FF2B5EF4-FFF2-40B4-BE49-F238E27FC236}">
                <a16:creationId xmlns:a16="http://schemas.microsoft.com/office/drawing/2014/main" id="{F237C0C7-5538-D8B4-0498-D45E84AE52BD}"/>
              </a:ext>
            </a:extLst>
          </p:cNvPr>
          <p:cNvSpPr/>
          <p:nvPr/>
        </p:nvSpPr>
        <p:spPr>
          <a:xfrm>
            <a:off x="975480" y="2620925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librerie per la manipolazione dei dati (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), il download dei dati di mercato (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yfinance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 e il calcolo degli indicatori tecnici (</a:t>
            </a:r>
            <a:r>
              <a:rPr lang="it-IT" sz="142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</a:t>
            </a:r>
            <a:r>
              <a:rPr lang="it-IT" sz="1423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423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2" name="Picture 21" descr="A blue and yellow snake logo&#10;&#10;Description automatically generated">
            <a:extLst>
              <a:ext uri="{FF2B5EF4-FFF2-40B4-BE49-F238E27FC236}">
                <a16:creationId xmlns:a16="http://schemas.microsoft.com/office/drawing/2014/main" id="{8C9FDCCF-5347-FAAA-B0F4-61ED6F890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393" y="638222"/>
            <a:ext cx="822078" cy="419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009EB7-9A53-9D5D-5793-3B5118BF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598961" y="170585"/>
            <a:ext cx="2414427" cy="1355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0274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-1" y="955391"/>
            <a:ext cx="14630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Comprensione dei Dati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470309"/>
            <a:ext cx="10554414" cy="3034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dati storici delle azioni, che comprendono i prezzi di apertura, massimo, minimo, chiusura e volume, vengono acquisiti tramite la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libreria yfinance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Yahoo Finance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Per la fase iniziale di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screening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delle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azioni iper-vendute,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 raccolgono i dati relativi agli ultimi due mesi. Per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l'addestramento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 modello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LSTM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invece si utilizzano i dati dell'ultimo anno, ma solo per quelle azioni che sono state identificate come iper-vendute dallo screener. Questo approccio mira a fornire al modello di rete neurale una quantità di dati adeguata per apprendere efficacemente, pur mantenendo le fluttuazioni dei dati entro limiti gestibili.</a:t>
            </a:r>
            <a:endParaRPr lang="en-US" sz="1750" dirty="0"/>
          </a:p>
        </p:txBody>
      </p:sp>
      <p:pic>
        <p:nvPicPr>
          <p:cNvPr id="10" name="Picture 9" descr="A purple and grey logo&#10;&#10;Description automatically generated">
            <a:extLst>
              <a:ext uri="{FF2B5EF4-FFF2-40B4-BE49-F238E27FC236}">
                <a16:creationId xmlns:a16="http://schemas.microsoft.com/office/drawing/2014/main" id="{C8C45593-4DD5-1FA7-E5C1-891177E2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51" y="5932155"/>
            <a:ext cx="2667571" cy="1778381"/>
          </a:xfrm>
          <a:prstGeom prst="rect">
            <a:avLst/>
          </a:prstGeom>
        </p:spPr>
      </p:pic>
      <p:pic>
        <p:nvPicPr>
          <p:cNvPr id="14" name="Picture 13" descr="A logo with a blue and yellow snake&#10;&#10;Description automatically generated">
            <a:extLst>
              <a:ext uri="{FF2B5EF4-FFF2-40B4-BE49-F238E27FC236}">
                <a16:creationId xmlns:a16="http://schemas.microsoft.com/office/drawing/2014/main" id="{9CE32841-38B3-C810-9E40-A05B53DDA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247" y="5167553"/>
            <a:ext cx="3307584" cy="3307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7873" y="1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9648" y="725805"/>
            <a:ext cx="7334250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Preparazione dei Dati</a:t>
            </a:r>
            <a:endParaRPr lang="en-US" sz="5195" dirty="0"/>
          </a:p>
        </p:txBody>
      </p:sp>
      <p:sp>
        <p:nvSpPr>
          <p:cNvPr id="6" name="Shape 3"/>
          <p:cNvSpPr/>
          <p:nvPr/>
        </p:nvSpPr>
        <p:spPr>
          <a:xfrm>
            <a:off x="517036" y="2449413"/>
            <a:ext cx="547654" cy="534565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725632" y="2449354"/>
            <a:ext cx="162858" cy="24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117" dirty="0"/>
          </a:p>
        </p:txBody>
      </p:sp>
      <p:sp>
        <p:nvSpPr>
          <p:cNvPr id="8" name="Text 5"/>
          <p:cNvSpPr/>
          <p:nvPr/>
        </p:nvSpPr>
        <p:spPr>
          <a:xfrm>
            <a:off x="1374642" y="2491187"/>
            <a:ext cx="3234860" cy="412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Pulizia e Gestione dei Dati Mancanti</a:t>
            </a:r>
            <a:endParaRPr lang="en-US" sz="2598" dirty="0"/>
          </a:p>
        </p:txBody>
      </p:sp>
      <p:sp>
        <p:nvSpPr>
          <p:cNvPr id="9" name="Text 6"/>
          <p:cNvSpPr/>
          <p:nvPr/>
        </p:nvSpPr>
        <p:spPr>
          <a:xfrm>
            <a:off x="1374642" y="3303476"/>
            <a:ext cx="3234860" cy="3816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valori mancanti 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nei dataset azionari sono stati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rimossi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 garantire che il modello riceva input coerenti e privi di anomalie, evitando così influenze negative sulle prestazioni.</a:t>
            </a:r>
            <a:endParaRPr lang="en-US" sz="2078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145709" y="2449414"/>
            <a:ext cx="531249" cy="534566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320611" y="2449354"/>
            <a:ext cx="224904" cy="24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en-US" sz="31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117" dirty="0"/>
          </a:p>
        </p:txBody>
      </p:sp>
      <p:sp>
        <p:nvSpPr>
          <p:cNvPr id="12" name="Text 9"/>
          <p:cNvSpPr/>
          <p:nvPr/>
        </p:nvSpPr>
        <p:spPr>
          <a:xfrm>
            <a:off x="6003315" y="2501461"/>
            <a:ext cx="3234860" cy="412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Normalizzazione e Scalatura</a:t>
            </a:r>
            <a:endParaRPr lang="en-US" sz="2598" dirty="0"/>
          </a:p>
        </p:txBody>
      </p:sp>
      <p:sp>
        <p:nvSpPr>
          <p:cNvPr id="13" name="Text 10"/>
          <p:cNvSpPr/>
          <p:nvPr/>
        </p:nvSpPr>
        <p:spPr>
          <a:xfrm>
            <a:off x="5985441" y="3356784"/>
            <a:ext cx="3234860" cy="38165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it-IT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Applicata la normalizzazione </a:t>
            </a:r>
            <a:r>
              <a:rPr lang="it-IT" sz="2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MinMaxScaler</a:t>
            </a:r>
            <a:r>
              <a:rPr lang="it-IT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 portare tutte le variabili nella stessa scala, facilitando l'apprendimento del modello.</a:t>
            </a:r>
            <a:endParaRPr lang="en-US" sz="2000" dirty="0"/>
          </a:p>
        </p:txBody>
      </p:sp>
      <p:sp>
        <p:nvSpPr>
          <p:cNvPr id="4" name="Shape 7">
            <a:extLst>
              <a:ext uri="{FF2B5EF4-FFF2-40B4-BE49-F238E27FC236}">
                <a16:creationId xmlns:a16="http://schemas.microsoft.com/office/drawing/2014/main" id="{4918ECDF-9ADB-17AE-96CD-FFF3B5CB70F5}"/>
              </a:ext>
            </a:extLst>
          </p:cNvPr>
          <p:cNvSpPr/>
          <p:nvPr/>
        </p:nvSpPr>
        <p:spPr>
          <a:xfrm>
            <a:off x="9705722" y="2478525"/>
            <a:ext cx="531249" cy="534566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B0D3345-E2FE-2726-9DB4-08A393A7F877}"/>
              </a:ext>
            </a:extLst>
          </p:cNvPr>
          <p:cNvSpPr/>
          <p:nvPr/>
        </p:nvSpPr>
        <p:spPr>
          <a:xfrm>
            <a:off x="9880624" y="2478465"/>
            <a:ext cx="224904" cy="24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97"/>
              </a:lnSpc>
              <a:buNone/>
            </a:pPr>
            <a:r>
              <a:rPr lang="it-IT" sz="3117" dirty="0">
                <a:solidFill>
                  <a:srgbClr val="5955EB"/>
                </a:solidFill>
                <a:latin typeface="Libre Baskerville" pitchFamily="34" charset="0"/>
              </a:rPr>
              <a:t>3</a:t>
            </a:r>
            <a:endParaRPr lang="en-US" sz="3117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D0DFFC2B-374A-D294-E45E-A33D47C178E0}"/>
              </a:ext>
            </a:extLst>
          </p:cNvPr>
          <p:cNvSpPr/>
          <p:nvPr/>
        </p:nvSpPr>
        <p:spPr>
          <a:xfrm>
            <a:off x="10563328" y="2520298"/>
            <a:ext cx="3234860" cy="412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47"/>
              </a:lnSpc>
            </a:pPr>
            <a:r>
              <a:rPr lang="en-US" sz="2598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Suddivisione</a:t>
            </a: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Train-Validation</a:t>
            </a:r>
            <a:endParaRPr lang="en-US" sz="2598" dirty="0"/>
          </a:p>
          <a:p>
            <a:pPr marL="0" indent="0">
              <a:lnSpc>
                <a:spcPts val="3247"/>
              </a:lnSpc>
              <a:buNone/>
            </a:pPr>
            <a:endParaRPr lang="en-US" sz="2598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BB4B5100-9F4E-F96C-F9B5-D392D386EC79}"/>
              </a:ext>
            </a:extLst>
          </p:cNvPr>
          <p:cNvSpPr/>
          <p:nvPr/>
        </p:nvSpPr>
        <p:spPr>
          <a:xfrm>
            <a:off x="10545455" y="3375620"/>
            <a:ext cx="3234860" cy="37443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325"/>
              </a:lnSpc>
            </a:pP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dataset è stato suddiviso in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80% 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l'addestramento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% per la </a:t>
            </a:r>
            <a:r>
              <a:rPr lang="it-IT" sz="2078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validazione</a:t>
            </a:r>
            <a:r>
              <a:rPr lang="it-IT" sz="207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per valutare le prestazioni su dati non usati durante l'addestramento e garantire una migliore generalizzazione.</a:t>
            </a:r>
            <a:endParaRPr lang="en-US" sz="20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1635657" y="8298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Modellazione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92075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080395"/>
            <a:ext cx="10554414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7292995" y="2080395"/>
            <a:ext cx="44410" cy="777597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7120890" y="1886085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579149" y="2849756"/>
            <a:ext cx="35165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Costruzione del Modello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435965" y="3345204"/>
            <a:ext cx="3754672" cy="4482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modello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utilizzato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architettura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rete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neurale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ricorrente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(RNN) con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due layer LSTM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catturano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dipendenze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temporali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dati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due layer di Dropout 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output ai layer LSTM, 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layer Dense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Fully Connected con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funzione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attivazione</a:t>
            </a: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ReLU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(per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introdurre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non-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linearità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ridurre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la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dimensione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dell’output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 LSTM) e il layer di output finale .</a:t>
            </a:r>
            <a:b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635657" y="5956649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A9AF4D4-2B1C-FC33-83EA-FA251CB3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32029" y="278231"/>
            <a:ext cx="2953412" cy="165772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E2FB53B-44EC-329F-988C-EC66B0A0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267" y="3345205"/>
            <a:ext cx="3134382" cy="4810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-60" y="-1331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4" name="Text 2"/>
          <p:cNvSpPr/>
          <p:nvPr/>
        </p:nvSpPr>
        <p:spPr>
          <a:xfrm>
            <a:off x="1632860" y="8271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Modellazione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06473" y="208209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330186"/>
            <a:ext cx="10554414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7292995" y="2330186"/>
            <a:ext cx="44410" cy="777597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7120890" y="2135876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357097" y="3141111"/>
            <a:ext cx="39160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Ricerca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degli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Iperparametri</a:t>
            </a: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e </a:t>
            </a:r>
            <a:r>
              <a:rPr lang="en-US" sz="2187" dirty="0" err="1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Addestramento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108854" y="3707792"/>
            <a:ext cx="10229450" cy="403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 trovare la configurazione ottimale di </a:t>
            </a:r>
            <a:r>
              <a:rPr lang="it-IT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iperparametri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come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numero di unità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learning rate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regolarizzazione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è stata utilizzata l'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Ottimizzazione </a:t>
            </a:r>
            <a:r>
              <a:rPr lang="it-IT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Bayesiana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Questo approccio permette di esplorare efficacemente lo spazio degli </a:t>
            </a:r>
            <a:r>
              <a:rPr lang="it-IT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iperparametri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convergendo rapidamente verso i valori che massimizzano le prestazioni del modello sulla base della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funzione di </a:t>
            </a:r>
            <a:r>
              <a:rPr lang="it-IT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loss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ovvero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MSE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numero di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unità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nei </a:t>
            </a:r>
            <a:r>
              <a:rPr lang="it-IT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layer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LSTM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varia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 8 e 64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 incrementi di 8, mentre per il </a:t>
            </a:r>
            <a:r>
              <a:rPr lang="it-IT" sz="1750" b="1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layer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Dense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range varia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 2 e 8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unità, con incrementi di 2.</a:t>
            </a:r>
            <a:b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learning rate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varia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 1e-7 e 1e-2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valori delle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regolarizzazioni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variano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 1e-5 e 1e-1.</a:t>
            </a:r>
            <a:b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numero di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trial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 la ricerca degli </a:t>
            </a:r>
            <a:r>
              <a:rPr lang="it-IT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iperparametri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è fissato 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b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numero di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epoche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la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batch size 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dell’addestramento invece sono state fissate rispettivamente a </a:t>
            </a:r>
            <a:r>
              <a:rPr lang="it-IT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64 e 32</a:t>
            </a:r>
            <a:r>
              <a:rPr lang="it-IT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it-IT" sz="1750" dirty="0"/>
          </a:p>
        </p:txBody>
      </p:sp>
      <p:sp>
        <p:nvSpPr>
          <p:cNvPr id="11" name="Text 9"/>
          <p:cNvSpPr/>
          <p:nvPr/>
        </p:nvSpPr>
        <p:spPr>
          <a:xfrm>
            <a:off x="2108854" y="6242455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A405346-781F-2C24-E134-EE5F066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32029" y="278231"/>
            <a:ext cx="2953412" cy="1657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1458</Words>
  <Application>Microsoft Office PowerPoint</Application>
  <PresentationFormat>Personalizzato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Libre Baskerville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Massimo Mantovani</cp:lastModifiedBy>
  <cp:revision>44</cp:revision>
  <dcterms:created xsi:type="dcterms:W3CDTF">2024-05-21T11:26:38Z</dcterms:created>
  <dcterms:modified xsi:type="dcterms:W3CDTF">2024-05-29T08:01:19Z</dcterms:modified>
</cp:coreProperties>
</file>