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67" y="5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Evaluación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E5-459B-8B77-0D4D5D6AF89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E5-459B-8B77-0D4D5D6AF89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E5-459B-8B77-0D4D5D6AF89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E5-459B-8B77-0D4D5D6AF89C}"/>
              </c:ext>
            </c:extLst>
          </c:dPt>
          <c:cat>
            <c:strRef>
              <c:f>Hoja1!$A$2:$A$5</c:f>
              <c:strCache>
                <c:ptCount val="4"/>
                <c:pt idx="0">
                  <c:v>Prácicas Calificadas</c:v>
                </c:pt>
                <c:pt idx="1">
                  <c:v>Participación  </c:v>
                </c:pt>
                <c:pt idx="2">
                  <c:v>Evaluación Teórica</c:v>
                </c:pt>
                <c:pt idx="3">
                  <c:v>Examen Final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5-47EA-AB50-10413DB4E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216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9654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504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767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163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sgomez@intec.edu.p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128" y="1830591"/>
            <a:ext cx="6939520" cy="1012224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Britannic Bold" panose="020B0903060703020204" pitchFamily="34" charset="0"/>
              </a:rPr>
              <a:t>¡Bienvenidos al curso de Lógica de Programación!</a:t>
            </a:r>
            <a:endParaRPr sz="3000" dirty="0">
              <a:latin typeface="Britannic Bold" panose="020B0903060703020204" pitchFamily="34" charset="0"/>
            </a:endParaRPr>
          </a:p>
        </p:txBody>
      </p:sp>
      <p:pic>
        <p:nvPicPr>
          <p:cNvPr id="4" name="Picture 262">
            <a:extLst>
              <a:ext uri="{FF2B5EF4-FFF2-40B4-BE49-F238E27FC236}">
                <a16:creationId xmlns:a16="http://schemas.microsoft.com/office/drawing/2014/main" id="{818BAEF0-E4AF-91E3-9CA0-395D0FF429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2240" y="1162901"/>
            <a:ext cx="1358737" cy="6676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AEC818-E6FC-085A-0D27-E137E107F662}"/>
              </a:ext>
            </a:extLst>
          </p:cNvPr>
          <p:cNvSpPr txBox="1">
            <a:spLocks/>
          </p:cNvSpPr>
          <p:nvPr/>
        </p:nvSpPr>
        <p:spPr>
          <a:xfrm>
            <a:off x="1857375" y="3241857"/>
            <a:ext cx="4927247" cy="3649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cap="none" dirty="0">
                <a:latin typeface="Arial Black" panose="020B0A04020102020204" pitchFamily="34" charset="0"/>
              </a:rPr>
              <a:t>Desarrolla tu pensamiento algorítmico y creativo</a:t>
            </a:r>
            <a:endParaRPr lang="es-MX" sz="4000" cap="none" dirty="0">
              <a:latin typeface="Arial Black" panose="020B0A040201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9857E5-1B7D-A493-E9A3-59C16D5FF69D}"/>
              </a:ext>
            </a:extLst>
          </p:cNvPr>
          <p:cNvSpPr txBox="1">
            <a:spLocks/>
          </p:cNvSpPr>
          <p:nvPr/>
        </p:nvSpPr>
        <p:spPr>
          <a:xfrm>
            <a:off x="1646143" y="3787422"/>
            <a:ext cx="4927247" cy="14336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000" b="1" dirty="0">
                <a:latin typeface="Gabriola" panose="04040605051002020D02" pitchFamily="82" charset="0"/>
              </a:rPr>
              <a:t>Docente:</a:t>
            </a:r>
            <a:r>
              <a:rPr lang="es-PE" sz="3000" dirty="0">
                <a:latin typeface="Gabriola" panose="04040605051002020D02" pitchFamily="82" charset="0"/>
              </a:rPr>
              <a:t> Sandra Gómez Alarcón</a:t>
            </a:r>
            <a:br>
              <a:rPr lang="es-PE" sz="3000" dirty="0">
                <a:latin typeface="Gabriola" panose="04040605051002020D02" pitchFamily="82" charset="0"/>
              </a:rPr>
            </a:br>
            <a:r>
              <a:rPr lang="es-PE" sz="3000" b="1" dirty="0">
                <a:latin typeface="Gabriola" panose="04040605051002020D02" pitchFamily="82" charset="0"/>
              </a:rPr>
              <a:t>Semestre:</a:t>
            </a:r>
            <a:r>
              <a:rPr lang="es-PE" sz="3000" dirty="0">
                <a:latin typeface="Gabriola" panose="04040605051002020D02" pitchFamily="82" charset="0"/>
              </a:rPr>
              <a:t> 2025-I</a:t>
            </a:r>
            <a:endParaRPr lang="es-MX" sz="3000" cap="none" dirty="0">
              <a:latin typeface="Gabriola" panose="04040605051002020D02" pitchFamily="82" charset="0"/>
            </a:endParaRPr>
          </a:p>
        </p:txBody>
      </p:sp>
      <p:pic>
        <p:nvPicPr>
          <p:cNvPr id="1028" name="Picture 4" descr="Imágenes de Programador Animado - Descarga gratuita en Freepik">
            <a:extLst>
              <a:ext uri="{FF2B5EF4-FFF2-40B4-BE49-F238E27FC236}">
                <a16:creationId xmlns:a16="http://schemas.microsoft.com/office/drawing/2014/main" id="{913E8A6E-47C0-8E2A-4E22-8795F369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92" y="3913429"/>
            <a:ext cx="1670756" cy="16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¿Por qué es fundamental la Lógica de Programación?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34" y="2410177"/>
            <a:ext cx="7200900" cy="3581400"/>
          </a:xfrm>
        </p:spPr>
        <p:txBody>
          <a:bodyPr>
            <a:normAutofit fontScale="92500" lnSpcReduction="10000"/>
          </a:bodyPr>
          <a:lstStyle/>
          <a:p>
            <a:r>
              <a:rPr lang="es-MX" sz="3200" dirty="0">
                <a:latin typeface="Gabriola" panose="04040605051002020D02" pitchFamily="82" charset="0"/>
              </a:rPr>
              <a:t>La base de cualquier lenguaje de programación.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Desarrolla tu pensamiento crítico y habilidades de resolución de problemas.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Te permite pensar como un programador antes de escribir código.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Esencial para construir cualquier sistema o aplicación.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¡Abre las puertas a un mundo de innovación!</a:t>
            </a:r>
            <a:endParaRPr sz="3200" dirty="0"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656CFA-7BA5-729A-BA5E-8C33015E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es-PE" dirty="0">
                <a:latin typeface="Britannic Bold" panose="020B0903060703020204" pitchFamily="34" charset="0"/>
              </a:rPr>
              <a:t>Objetivos del Curso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6AF118-D12B-8385-E672-8DDBC97C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19489"/>
            <a:ext cx="7200900" cy="3581400"/>
          </a:xfrm>
        </p:spPr>
        <p:txBody>
          <a:bodyPr>
            <a:normAutofit/>
          </a:bodyPr>
          <a:lstStyle/>
          <a:p>
            <a:r>
              <a:rPr lang="es-MX" sz="3200" dirty="0">
                <a:latin typeface="Gabriola" panose="04040605051002020D02" pitchFamily="82" charset="0"/>
              </a:rPr>
              <a:t>Diseñarás algoritmos estructurados para resolver problemas.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Aprenderás a representar soluciones con diagramas de flujo.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Escribirás pseudocódigo claro y eficiente.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Fortalecerás tu pensamiento lógico y estructurado.</a:t>
            </a:r>
            <a:endParaRPr sz="3200" dirty="0">
              <a:latin typeface="Gabriola" panose="04040605051002020D02" pitchFamily="82" charset="0"/>
            </a:endParaRPr>
          </a:p>
        </p:txBody>
      </p:sp>
      <p:pic>
        <p:nvPicPr>
          <p:cNvPr id="2050" name="Picture 2" descr="Diseño PNG Y SVG De Lindo Cerebro Tomando Notas De Dibujos Animados Para  Camisetas">
            <a:extLst>
              <a:ext uri="{FF2B5EF4-FFF2-40B4-BE49-F238E27FC236}">
                <a16:creationId xmlns:a16="http://schemas.microsoft.com/office/drawing/2014/main" id="{8ECE4785-D1DE-1AF4-7E88-FB51641F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22" y="685800"/>
            <a:ext cx="815622" cy="8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97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14867"/>
            <a:ext cx="7200900" cy="1485900"/>
          </a:xfrm>
        </p:spPr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Recorrido por el curso: Temas Clave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655" y="2235200"/>
            <a:ext cx="3701345" cy="3905954"/>
          </a:xfrm>
        </p:spPr>
        <p:txBody>
          <a:bodyPr>
            <a:noAutofit/>
          </a:bodyPr>
          <a:lstStyle/>
          <a:p>
            <a:r>
              <a:rPr lang="es-MX" sz="2400" dirty="0">
                <a:latin typeface="Gabriola" panose="04040605051002020D02" pitchFamily="82" charset="0"/>
              </a:rPr>
              <a:t>Módulo 1: Fundamentos de la Lógica y Algoritmos</a:t>
            </a:r>
          </a:p>
          <a:p>
            <a:pPr marL="0" indent="0">
              <a:buNone/>
            </a:pPr>
            <a:r>
              <a:rPr lang="es-MX" sz="2400" dirty="0">
                <a:latin typeface="Gabriola" panose="04040605051002020D02" pitchFamily="82" charset="0"/>
              </a:rPr>
              <a:t>¿Qué es un algoritmo?</a:t>
            </a:r>
          </a:p>
          <a:p>
            <a:pPr marL="0" indent="0">
              <a:buNone/>
            </a:pPr>
            <a:r>
              <a:rPr lang="es-MX" sz="2400" dirty="0">
                <a:latin typeface="Gabriola" panose="04040605051002020D02" pitchFamily="82" charset="0"/>
              </a:rPr>
              <a:t>Variables, tipos de datos y operadores</a:t>
            </a:r>
          </a:p>
          <a:p>
            <a:r>
              <a:rPr lang="es-MX" sz="2400" dirty="0">
                <a:latin typeface="Gabriola" panose="04040605051002020D02" pitchFamily="82" charset="0"/>
              </a:rPr>
              <a:t>Módulo 2: Representación de Soluciones</a:t>
            </a:r>
          </a:p>
          <a:p>
            <a:pPr marL="0" indent="0">
              <a:buNone/>
            </a:pPr>
            <a:r>
              <a:rPr lang="es-MX" sz="2400" dirty="0">
                <a:latin typeface="Gabriola" panose="04040605051002020D02" pitchFamily="82" charset="0"/>
              </a:rPr>
              <a:t>Diagramas de flujo: conceptos y símbolos</a:t>
            </a:r>
          </a:p>
          <a:p>
            <a:pPr marL="0" indent="0">
              <a:buNone/>
            </a:pPr>
            <a:r>
              <a:rPr lang="es-MX" sz="2400" dirty="0">
                <a:latin typeface="Gabriola" panose="04040605051002020D02" pitchFamily="82" charset="0"/>
              </a:rPr>
              <a:t>Pseudocódigo: estructura y sintaxis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49C295-6155-2974-D3B8-8CCFF51C6389}"/>
              </a:ext>
            </a:extLst>
          </p:cNvPr>
          <p:cNvSpPr txBox="1">
            <a:spLocks/>
          </p:cNvSpPr>
          <p:nvPr/>
        </p:nvSpPr>
        <p:spPr>
          <a:xfrm>
            <a:off x="4974166" y="2235200"/>
            <a:ext cx="3701345" cy="3905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>
                <a:latin typeface="Gabriola" panose="04040605051002020D02" pitchFamily="82" charset="0"/>
              </a:rPr>
              <a:t>Módulo 3: Control del Flujo del Programa</a:t>
            </a:r>
          </a:p>
          <a:p>
            <a:pPr marL="0" indent="0">
              <a:buNone/>
            </a:pPr>
            <a:r>
              <a:rPr lang="es-MX" sz="2400" dirty="0">
                <a:latin typeface="Gabriola" panose="04040605051002020D02" pitchFamily="82" charset="0"/>
              </a:rPr>
              <a:t>Estructuras condicionales</a:t>
            </a:r>
          </a:p>
          <a:p>
            <a:pPr marL="0" indent="0">
              <a:buNone/>
            </a:pPr>
            <a:r>
              <a:rPr lang="es-MX" sz="2400" dirty="0">
                <a:latin typeface="Gabriola" panose="04040605051002020D02" pitchFamily="82" charset="0"/>
              </a:rPr>
              <a:t>Estructuras repetitivas</a:t>
            </a:r>
          </a:p>
          <a:p>
            <a:r>
              <a:rPr lang="es-MX" sz="2400" dirty="0">
                <a:latin typeface="Gabriola" panose="04040605051002020D02" pitchFamily="82" charset="0"/>
              </a:rPr>
              <a:t>Módulo 4: Elementos Avanzados (Introducción)</a:t>
            </a:r>
          </a:p>
          <a:p>
            <a:pPr marL="0" indent="0">
              <a:buNone/>
            </a:pPr>
            <a:r>
              <a:rPr lang="es-MX" sz="2400" dirty="0">
                <a:latin typeface="Gabriola" panose="04040605051002020D02" pitchFamily="82" charset="0"/>
              </a:rPr>
              <a:t>Subprocesos y funciones básicas</a:t>
            </a:r>
          </a:p>
          <a:p>
            <a:pPr marL="0" indent="0">
              <a:buNone/>
            </a:pPr>
            <a:r>
              <a:rPr lang="es-MX" sz="2400" dirty="0">
                <a:latin typeface="Gabriola" panose="04040605051002020D02" pitchFamily="82" charset="0"/>
              </a:rPr>
              <a:t>Vectores y matrices</a:t>
            </a:r>
          </a:p>
          <a:p>
            <a:endParaRPr lang="es-MX" sz="2400" dirty="0"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Britannic Bold" panose="020B0903060703020204" pitchFamily="34" charset="0"/>
              </a:rPr>
              <a:t>Nuestra forma de trabajo</a:t>
            </a:r>
            <a:endParaRPr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907822"/>
            <a:ext cx="7607300" cy="4264378"/>
          </a:xfrm>
        </p:spPr>
        <p:txBody>
          <a:bodyPr>
            <a:noAutofit/>
          </a:bodyPr>
          <a:lstStyle/>
          <a:p>
            <a:r>
              <a:rPr lang="es-MX" sz="3200" dirty="0">
                <a:latin typeface="Gabriola" panose="04040605051002020D02" pitchFamily="82" charset="0"/>
              </a:rPr>
              <a:t>Clases Virtuales Asincrónicas: Flexibilidad a tu ritmo.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Actividades Prácticas: Aprender haciendo.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Ejercicios Individuales y Grupales: Refuerzo colaborativo.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Foros de Discusión: Interacción continua.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Herramientas Interactivas: diagramas y pseudocódigo.</a:t>
            </a:r>
            <a:endParaRPr sz="3200" dirty="0">
              <a:latin typeface="Gabriola" panose="04040605051002020D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8B7C3-41F5-568E-8502-EB9B88E8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Britannic Bold" panose="020B0903060703020204" pitchFamily="34" charset="0"/>
              </a:rPr>
              <a:t>Evaluación del Curso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393B7DD-6C0B-29F9-0135-095A10522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423989"/>
              </p:ext>
            </p:extLst>
          </p:nvPr>
        </p:nvGraphicFramePr>
        <p:xfrm>
          <a:off x="1028700" y="1638300"/>
          <a:ext cx="72009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1DF1601-41A2-6D76-8CA1-5F55F551E971}"/>
              </a:ext>
            </a:extLst>
          </p:cNvPr>
          <p:cNvSpPr txBox="1"/>
          <p:nvPr/>
        </p:nvSpPr>
        <p:spPr>
          <a:xfrm>
            <a:off x="3358444" y="55275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/>
              <a:t>Nota mínima aprobatoria: 70%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201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313BE-626D-8295-9C2F-651F3AEC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Britannic Bold" panose="020B0903060703020204" pitchFamily="34" charset="0"/>
              </a:rPr>
              <a:t>Recursos disponibles: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F484B-47E0-7D23-9F20-7F6DAD92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>
                <a:latin typeface="Gabriola" panose="04040605051002020D02" pitchFamily="82" charset="0"/>
              </a:rPr>
              <a:t>Sílabo Completo (en PDF)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Plataforma del curso</a:t>
            </a:r>
          </a:p>
          <a:p>
            <a:r>
              <a:rPr lang="es-MX" sz="3200" dirty="0">
                <a:latin typeface="Gabriola" panose="04040605051002020D02" pitchFamily="82" charset="0"/>
              </a:rPr>
              <a:t>Bibliografía Básica: Joyanes Aguilar, Luis. Fundamentos de programación. McGraw-Hill.</a:t>
            </a:r>
            <a:endParaRPr lang="es-PE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2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63106-57B6-580B-9673-13B824E6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Tu guía en este camino</a:t>
            </a:r>
            <a:endParaRPr lang="es-PE" dirty="0">
              <a:latin typeface="Britannic Bold" panose="020B09030607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9F06F6-A553-20D2-2D38-43CE03F5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100" dirty="0">
                <a:latin typeface="Gabriola" panose="04040605051002020D02" pitchFamily="82" charset="0"/>
              </a:rPr>
              <a:t>Docente: Sandra Gómez Alarcón</a:t>
            </a:r>
          </a:p>
          <a:p>
            <a:r>
              <a:rPr lang="es-MX" sz="3100" dirty="0">
                <a:latin typeface="Gabriola" panose="04040605051002020D02" pitchFamily="82" charset="0"/>
              </a:rPr>
              <a:t>Grado Académico: Licenciada en Ingeniería de Sistemas</a:t>
            </a:r>
          </a:p>
          <a:p>
            <a:r>
              <a:rPr lang="es-MX" sz="3100" dirty="0">
                <a:latin typeface="Gabriola" panose="04040605051002020D02" pitchFamily="82" charset="0"/>
              </a:rPr>
              <a:t>Contacto: </a:t>
            </a:r>
            <a:r>
              <a:rPr lang="es-MX" sz="3100" dirty="0">
                <a:latin typeface="Gabriola" panose="04040605051002020D02" pitchFamily="82" charset="0"/>
                <a:hlinkClick r:id="rId2"/>
              </a:rPr>
              <a:t>sgomez@intec.edu.pe</a:t>
            </a:r>
            <a:endParaRPr lang="es-MX" sz="3100" dirty="0">
              <a:latin typeface="Gabriola" panose="04040605051002020D02" pitchFamily="82" charset="0"/>
            </a:endParaRPr>
          </a:p>
          <a:p>
            <a:r>
              <a:rPr lang="es-MX" sz="3100" dirty="0">
                <a:latin typeface="Gabriola" panose="04040605051002020D02" pitchFamily="82" charset="0"/>
              </a:rPr>
              <a:t>Horario de atención: Martes y jueves de 4:00 p.m. a 6:00 p.m. (virtual)</a:t>
            </a:r>
            <a:endParaRPr lang="es-PE" sz="3100" dirty="0">
              <a:latin typeface="Gabriola" panose="04040605051002020D02" pitchFamily="82" charset="0"/>
            </a:endParaRPr>
          </a:p>
        </p:txBody>
      </p:sp>
      <p:pic>
        <p:nvPicPr>
          <p:cNvPr id="3074" name="Picture 2" descr="Maestro computadora iconos estudiante educación escuela, maestro, cara,  pelo negro, cabeza png | Klipartz">
            <a:extLst>
              <a:ext uri="{FF2B5EF4-FFF2-40B4-BE49-F238E27FC236}">
                <a16:creationId xmlns:a16="http://schemas.microsoft.com/office/drawing/2014/main" id="{48CF4F82-8DA5-7F71-9851-BA1E9712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11" b="97266" l="10000" r="90000">
                        <a14:foregroundMark x1="54944" y1="3711" x2="46180" y2="5859"/>
                        <a14:foregroundMark x1="42135" y1="79688" x2="52247" y2="79883"/>
                        <a14:foregroundMark x1="52247" y1="79883" x2="60112" y2="78906"/>
                        <a14:foregroundMark x1="60112" y1="78906" x2="60225" y2="78711"/>
                        <a14:foregroundMark x1="60225" y1="78711" x2="41798" y2="91992"/>
                        <a14:foregroundMark x1="41798" y1="91992" x2="37191" y2="85938"/>
                        <a14:foregroundMark x1="37191" y1="85938" x2="39326" y2="80469"/>
                        <a14:foregroundMark x1="40449" y1="68359" x2="51798" y2="68945"/>
                        <a14:foregroundMark x1="51798" y1="68945" x2="57079" y2="68750"/>
                        <a14:foregroundMark x1="56292" y1="71094" x2="43708" y2="75781"/>
                        <a14:foregroundMark x1="52022" y1="97266" x2="48090" y2="9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63" y="1428750"/>
            <a:ext cx="225177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80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7FE24-5369-35EF-36E3-8B71962F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ritannic Bold" panose="020B0903060703020204" pitchFamily="34" charset="0"/>
              </a:rPr>
              <a:t>¡Gracias y nos vemos en clase!</a:t>
            </a:r>
            <a:endParaRPr lang="es-PE" dirty="0">
              <a:latin typeface="Britannic Bold" panose="020B09030607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7942C-3528-8866-3519-34CEA9E3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3200" dirty="0">
                <a:latin typeface="Gabriola" panose="04040605051002020D02" pitchFamily="82" charset="0"/>
              </a:rPr>
              <a:t>"¡Gracias por tu atención! Estamos listos para comenzar este camino juntos."</a:t>
            </a:r>
            <a:br>
              <a:rPr lang="es-PE" sz="3200" dirty="0">
                <a:latin typeface="Gabriola" panose="04040605051002020D02" pitchFamily="82" charset="0"/>
              </a:rPr>
            </a:br>
            <a:endParaRPr lang="es-PE" sz="3200" dirty="0">
              <a:latin typeface="Gabriola" panose="04040605051002020D02" pitchFamily="82" charset="0"/>
            </a:endParaRPr>
          </a:p>
          <a:p>
            <a:pPr marL="0" indent="0" algn="ctr">
              <a:buNone/>
            </a:pPr>
            <a:br>
              <a:rPr lang="es-PE" sz="3200" dirty="0">
                <a:latin typeface="Gabriola" panose="04040605051002020D02" pitchFamily="82" charset="0"/>
              </a:rPr>
            </a:br>
            <a:r>
              <a:rPr lang="es-PE" sz="3200" b="1" dirty="0">
                <a:latin typeface="Gabriola" panose="04040605051002020D02" pitchFamily="82" charset="0"/>
              </a:rPr>
              <a:t>Contacto opcional:</a:t>
            </a:r>
            <a:r>
              <a:rPr lang="es-PE" sz="3200" dirty="0">
                <a:latin typeface="Gabriola" panose="04040605051002020D02" pitchFamily="82" charset="0"/>
              </a:rPr>
              <a:t> sgomez@intec.edu.pe</a:t>
            </a:r>
          </a:p>
        </p:txBody>
      </p:sp>
      <p:pic>
        <p:nvPicPr>
          <p:cNvPr id="4" name="Picture 262">
            <a:extLst>
              <a:ext uri="{FF2B5EF4-FFF2-40B4-BE49-F238E27FC236}">
                <a16:creationId xmlns:a16="http://schemas.microsoft.com/office/drawing/2014/main" id="{59E754F1-EB16-D16A-5631-47422E6BA7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9781" y="3522279"/>
            <a:ext cx="1358737" cy="6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93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37</TotalTime>
  <Words>348</Words>
  <Application>Microsoft Office PowerPoint</Application>
  <PresentationFormat>Presentación en pantalla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 Black</vt:lpstr>
      <vt:lpstr>Britannic Bold</vt:lpstr>
      <vt:lpstr>Franklin Gothic Book</vt:lpstr>
      <vt:lpstr>Gabriola</vt:lpstr>
      <vt:lpstr>Recorte</vt:lpstr>
      <vt:lpstr>¡Bienvenidos al curso de Lógica de Programación!</vt:lpstr>
      <vt:lpstr>¿Por qué es fundamental la Lógica de Programación?</vt:lpstr>
      <vt:lpstr>Objetivos del Curso</vt:lpstr>
      <vt:lpstr>Recorrido por el curso: Temas Clave</vt:lpstr>
      <vt:lpstr>Nuestra forma de trabajo</vt:lpstr>
      <vt:lpstr>Evaluación del Curso</vt:lpstr>
      <vt:lpstr>Recursos disponibles:</vt:lpstr>
      <vt:lpstr>Tu guía en este camino</vt:lpstr>
      <vt:lpstr>¡Gracias y nos vemos en clase!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ELIZABETH</dc:creator>
  <cp:keywords/>
  <dc:description>generated using python-pptx</dc:description>
  <cp:lastModifiedBy>ELIZABETH</cp:lastModifiedBy>
  <cp:revision>3</cp:revision>
  <dcterms:created xsi:type="dcterms:W3CDTF">2013-01-27T09:14:16Z</dcterms:created>
  <dcterms:modified xsi:type="dcterms:W3CDTF">2025-05-25T18:12:38Z</dcterms:modified>
  <cp:category/>
</cp:coreProperties>
</file>