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931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5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6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5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1578313" y="412871"/>
            <a:ext cx="9782554" cy="21641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6000" b="1" dirty="0">
                <a:latin typeface="Baguet Script" panose="00000500000000000000" pitchFamily="2" charset="0"/>
              </a:rPr>
              <a:t>Diagramas de flujo: conceptos y símbolos</a:t>
            </a:r>
            <a:endParaRPr lang="es-PE" sz="2400" kern="100" dirty="0">
              <a:effectLst/>
              <a:latin typeface="Baguet Scrip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3397999" y="2704926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Semana 03 – Lógica de Programación</a:t>
            </a: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Diagrama de flujo. Una herramienta básica pero poco utilizada.">
            <a:extLst>
              <a:ext uri="{FF2B5EF4-FFF2-40B4-BE49-F238E27FC236}">
                <a16:creationId xmlns:a16="http://schemas.microsoft.com/office/drawing/2014/main" id="{1B313C57-9836-C78C-E22C-F39735F2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77" y="3819286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5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3D6BD8F-DE10-E388-9711-06E07722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724" y="1046978"/>
            <a:ext cx="7200900" cy="44854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latin typeface="Verdana" panose="020B0604030504040204" pitchFamily="34" charset="0"/>
              </a:rPr>
              <a:t>Secuencia</a:t>
            </a:r>
            <a:r>
              <a:rPr lang="en-GB" altLang="es-PE" b="1" dirty="0">
                <a:latin typeface="Verdana" panose="020B0604030504040204" pitchFamily="34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>
                <a:latin typeface="Verdana" panose="020B0604030504040204" pitchFamily="34" charset="0"/>
              </a:rPr>
              <a:t>Alternativa o </a:t>
            </a:r>
            <a:r>
              <a:rPr lang="en-GB" altLang="es-PE" b="1" dirty="0" err="1">
                <a:latin typeface="Verdana" panose="020B0604030504040204" pitchFamily="34" charset="0"/>
              </a:rPr>
              <a:t>Selectiva</a:t>
            </a:r>
            <a:endParaRPr lang="en-GB" altLang="es-PE" b="1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Iteración</a:t>
            </a:r>
            <a:r>
              <a:rPr lang="en-GB" altLang="es-PE" b="1" dirty="0">
                <a:solidFill>
                  <a:srgbClr val="FF0000"/>
                </a:solidFill>
                <a:latin typeface="Verdana" panose="020B0604030504040204" pitchFamily="34" charset="0"/>
              </a:rPr>
              <a:t> o </a:t>
            </a: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Repetitiva</a:t>
            </a:r>
            <a:endParaRPr lang="en-GB" altLang="es-PE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 err="1">
                <a:latin typeface="Verdana" panose="020B0604030504040204" pitchFamily="34" charset="0"/>
              </a:rPr>
              <a:t>Permite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repetir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una</a:t>
            </a:r>
            <a:r>
              <a:rPr lang="en-GB" altLang="es-PE" dirty="0">
                <a:latin typeface="Verdana" panose="020B0604030504040204" pitchFamily="34" charset="0"/>
              </a:rPr>
              <a:t> o </a:t>
            </a:r>
            <a:r>
              <a:rPr lang="en-GB" altLang="es-PE" dirty="0" err="1">
                <a:latin typeface="Verdana" panose="020B0604030504040204" pitchFamily="34" charset="0"/>
              </a:rPr>
              <a:t>varias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instrucciones</a:t>
            </a:r>
            <a:r>
              <a:rPr lang="en-GB" altLang="es-PE" dirty="0">
                <a:latin typeface="Verdana" panose="020B0604030504040204" pitchFamily="34" charset="0"/>
              </a:rPr>
              <a:t> un </a:t>
            </a:r>
            <a:r>
              <a:rPr lang="en-GB" altLang="es-PE" dirty="0" err="1">
                <a:latin typeface="Verdana" panose="020B0604030504040204" pitchFamily="34" charset="0"/>
              </a:rPr>
              <a:t>número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determinado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veces</a:t>
            </a:r>
            <a:r>
              <a:rPr lang="en-GB" altLang="es-PE" dirty="0">
                <a:latin typeface="Verdana" panose="020B0604030504040204" pitchFamily="34" charset="0"/>
              </a:rPr>
              <a:t> que </a:t>
            </a:r>
            <a:r>
              <a:rPr lang="en-GB" altLang="es-PE" dirty="0" err="1">
                <a:latin typeface="Verdana" panose="020B0604030504040204" pitchFamily="34" charset="0"/>
              </a:rPr>
              <a:t>vendrá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determinado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por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una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. Esta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conoce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como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i="1" dirty="0" err="1">
                <a:latin typeface="Verdana" panose="020B0604030504040204" pitchFamily="34" charset="0"/>
              </a:rPr>
              <a:t>condición</a:t>
            </a:r>
            <a:r>
              <a:rPr lang="en-GB" altLang="es-PE" i="1" dirty="0">
                <a:latin typeface="Verdana" panose="020B0604030504040204" pitchFamily="34" charset="0"/>
              </a:rPr>
              <a:t> de </a:t>
            </a:r>
            <a:r>
              <a:rPr lang="en-GB" altLang="es-PE" i="1" dirty="0" err="1">
                <a:latin typeface="Verdana" panose="020B0604030504040204" pitchFamily="34" charset="0"/>
              </a:rPr>
              <a:t>salida</a:t>
            </a:r>
            <a:r>
              <a:rPr lang="en-GB" altLang="es-PE" i="1" dirty="0">
                <a:latin typeface="Verdana" panose="020B0604030504040204" pitchFamily="34" charset="0"/>
              </a:rPr>
              <a:t>. 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i="1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A </a:t>
            </a:r>
            <a:r>
              <a:rPr lang="en-GB" altLang="es-PE" dirty="0" err="1">
                <a:latin typeface="Verdana" panose="020B0604030504040204" pitchFamily="34" charset="0"/>
              </a:rPr>
              <a:t>estos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tipos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estructuras</a:t>
            </a:r>
            <a:r>
              <a:rPr lang="en-GB" altLang="es-PE" dirty="0">
                <a:latin typeface="Verdana" panose="020B0604030504040204" pitchFamily="34" charset="0"/>
              </a:rPr>
              <a:t> se las </a:t>
            </a:r>
            <a:r>
              <a:rPr lang="en-GB" altLang="es-PE" dirty="0" err="1">
                <a:latin typeface="Verdana" panose="020B0604030504040204" pitchFamily="34" charset="0"/>
              </a:rPr>
              <a:t>conoce</a:t>
            </a:r>
            <a:r>
              <a:rPr lang="en-GB" altLang="es-PE" dirty="0">
                <a:latin typeface="Verdana" panose="020B0604030504040204" pitchFamily="34" charset="0"/>
              </a:rPr>
              <a:t> también con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nombre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b="1" dirty="0" err="1">
                <a:latin typeface="Verdana" panose="020B0604030504040204" pitchFamily="34" charset="0"/>
              </a:rPr>
              <a:t>bucles</a:t>
            </a:r>
            <a:r>
              <a:rPr lang="en-GB" altLang="es-PE" b="1" dirty="0">
                <a:latin typeface="Verdana" panose="020B0604030504040204" pitchFamily="34" charset="0"/>
              </a:rPr>
              <a:t> o </a:t>
            </a:r>
            <a:r>
              <a:rPr lang="en-GB" altLang="es-PE" b="1" dirty="0" err="1">
                <a:latin typeface="Verdana" panose="020B0604030504040204" pitchFamily="34" charset="0"/>
              </a:rPr>
              <a:t>rulos</a:t>
            </a:r>
            <a:r>
              <a:rPr lang="en-GB" altLang="es-PE" dirty="0">
                <a:latin typeface="Verdana" panose="020B0604030504040204" pitchFamily="34" charset="0"/>
              </a:rPr>
              <a:t> y al </a:t>
            </a:r>
            <a:r>
              <a:rPr lang="en-GB" altLang="es-PE" dirty="0" err="1">
                <a:latin typeface="Verdana" panose="020B0604030504040204" pitchFamily="34" charset="0"/>
              </a:rPr>
              <a:t>hecho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repetir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ejecución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</a:rPr>
              <a:t> se llama </a:t>
            </a:r>
            <a:r>
              <a:rPr lang="en-GB" altLang="es-PE" b="1" dirty="0" err="1">
                <a:latin typeface="Verdana" panose="020B0604030504040204" pitchFamily="34" charset="0"/>
              </a:rPr>
              <a:t>iteración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906E50-6D2F-02E0-3F0A-1E3E8688C4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704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0A57F59-1559-8F4B-041D-4796D9AA9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897" y="354999"/>
            <a:ext cx="8210936" cy="5114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latin typeface="Verdana" panose="020B0604030504040204" pitchFamily="34" charset="0"/>
              </a:rPr>
              <a:t>Secuencia</a:t>
            </a:r>
            <a:r>
              <a:rPr lang="en-GB" altLang="es-PE" b="1" dirty="0">
                <a:latin typeface="Verdana" panose="020B0604030504040204" pitchFamily="34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>
                <a:latin typeface="Verdana" panose="020B0604030504040204" pitchFamily="34" charset="0"/>
              </a:rPr>
              <a:t>Alternativa o </a:t>
            </a:r>
            <a:r>
              <a:rPr lang="en-GB" altLang="es-PE" b="1" dirty="0" err="1">
                <a:latin typeface="Verdana" panose="020B0604030504040204" pitchFamily="34" charset="0"/>
              </a:rPr>
              <a:t>Selectiva</a:t>
            </a:r>
            <a:endParaRPr lang="en-GB" altLang="es-PE" b="1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Iteración</a:t>
            </a:r>
            <a:r>
              <a:rPr lang="en-GB" altLang="es-PE" b="1" dirty="0">
                <a:solidFill>
                  <a:srgbClr val="FF0000"/>
                </a:solidFill>
                <a:latin typeface="Verdana" panose="020B0604030504040204" pitchFamily="34" charset="0"/>
              </a:rPr>
              <a:t> o </a:t>
            </a: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Repetitiva</a:t>
            </a:r>
            <a:endParaRPr lang="en-GB" altLang="es-PE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u="sng" dirty="0">
                <a:latin typeface="Verdana" panose="020B0604030504040204" pitchFamily="34" charset="0"/>
              </a:rPr>
              <a:t>HACER  MIENTRAS: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caracteriza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porque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salida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bucle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está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situada</a:t>
            </a:r>
            <a:r>
              <a:rPr lang="en-GB" altLang="es-PE" dirty="0">
                <a:latin typeface="Verdana" panose="020B0604030504040204" pitchFamily="34" charset="0"/>
              </a:rPr>
              <a:t> al </a:t>
            </a:r>
            <a:r>
              <a:rPr lang="en-GB" altLang="es-PE" b="1" dirty="0" err="1">
                <a:latin typeface="Verdana" panose="020B0604030504040204" pitchFamily="34" charset="0"/>
              </a:rPr>
              <a:t>comienzo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mismo</a:t>
            </a:r>
            <a:r>
              <a:rPr lang="en-GB" altLang="es-PE" dirty="0">
                <a:latin typeface="Verdana" panose="020B0604030504040204" pitchFamily="34" charset="0"/>
              </a:rPr>
              <a:t>, es </a:t>
            </a:r>
            <a:r>
              <a:rPr lang="en-GB" altLang="es-PE" dirty="0" err="1">
                <a:latin typeface="Verdana" panose="020B0604030504040204" pitchFamily="34" charset="0"/>
              </a:rPr>
              <a:t>decir</a:t>
            </a:r>
            <a:r>
              <a:rPr lang="en-GB" altLang="es-PE" dirty="0">
                <a:latin typeface="Verdana" panose="020B0604030504040204" pitchFamily="34" charset="0"/>
              </a:rPr>
              <a:t> las </a:t>
            </a:r>
            <a:r>
              <a:rPr lang="en-GB" altLang="es-PE" dirty="0" err="1">
                <a:latin typeface="Verdana" panose="020B0604030504040204" pitchFamily="34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hace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mientras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cumple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determinada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. 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Cuando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ejecuta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una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estructura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tipo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, lo que primero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hace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es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evaluar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si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misma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es falsa no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realiza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ninguna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acción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. Si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resulta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verdadera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entonces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ejecuta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cuerpo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bucle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Figura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). Este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mecanismo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repite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mientras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sea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verdadera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5CBD5C9-978D-53EB-130D-4B25AB0FF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01" y="4669610"/>
            <a:ext cx="2305050" cy="197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8545192F-E26C-C661-DABD-4EDFA2BC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5289528"/>
            <a:ext cx="360045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defTabSz="449263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defTabSz="449263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defTabSz="449263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defTabSz="449263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>
              <a:lnSpc>
                <a:spcPct val="95000"/>
              </a:lnSpc>
              <a:buSzPct val="45000"/>
              <a:buFont typeface="StarSymbol" charset="0"/>
              <a:buNone/>
            </a:pPr>
            <a:r>
              <a:rPr lang="en-GB" altLang="es-PE" sz="1500">
                <a:latin typeface="Times New Roman" panose="02020603050405020304" pitchFamily="18" charset="0"/>
                <a:cs typeface="Times New Roman" panose="02020603050405020304" pitchFamily="18" charset="0"/>
              </a:rPr>
              <a:t>Se hace notar que en este tipo de estructura las acciones pueden no ejecutarse ninguna vez.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D2C6A5-CA2B-A49F-4C42-41FCA1884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290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CCCD8C-CC0D-26C6-0942-ED96ABD3B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600" y="248110"/>
            <a:ext cx="7380287" cy="4767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latin typeface="Verdana" panose="020B0604030504040204" pitchFamily="34" charset="0"/>
              </a:rPr>
              <a:t>Secuencia</a:t>
            </a:r>
            <a:r>
              <a:rPr lang="en-GB" altLang="es-PE" b="1" dirty="0">
                <a:latin typeface="Verdana" panose="020B0604030504040204" pitchFamily="34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>
                <a:latin typeface="Verdana" panose="020B0604030504040204" pitchFamily="34" charset="0"/>
              </a:rPr>
              <a:t>Alternativa o </a:t>
            </a:r>
            <a:r>
              <a:rPr lang="en-GB" altLang="es-PE" b="1" dirty="0" err="1">
                <a:latin typeface="Verdana" panose="020B0604030504040204" pitchFamily="34" charset="0"/>
              </a:rPr>
              <a:t>Selectiva</a:t>
            </a:r>
            <a:endParaRPr lang="en-GB" altLang="es-PE" b="1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Iteración</a:t>
            </a:r>
            <a:r>
              <a:rPr lang="en-GB" altLang="es-PE" b="1" dirty="0">
                <a:solidFill>
                  <a:srgbClr val="FF0000"/>
                </a:solidFill>
                <a:latin typeface="Verdana" panose="020B0604030504040204" pitchFamily="34" charset="0"/>
              </a:rPr>
              <a:t> o </a:t>
            </a: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Repetitiva</a:t>
            </a:r>
            <a:endParaRPr lang="en-GB" altLang="es-PE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u="sng" dirty="0">
                <a:latin typeface="Verdana" panose="020B0604030504040204" pitchFamily="34" charset="0"/>
              </a:rPr>
              <a:t>HACER HASTA</a:t>
            </a:r>
            <a:r>
              <a:rPr lang="en-GB" altLang="es-PE" dirty="0">
                <a:latin typeface="Verdana" panose="020B0604030504040204" pitchFamily="34" charset="0"/>
              </a:rPr>
              <a:t>: Se </a:t>
            </a:r>
            <a:r>
              <a:rPr lang="en-GB" altLang="es-PE" dirty="0" err="1">
                <a:latin typeface="Verdana" panose="020B0604030504040204" pitchFamily="34" charset="0"/>
              </a:rPr>
              <a:t>caracteriza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porque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que </a:t>
            </a:r>
            <a:r>
              <a:rPr lang="en-GB" altLang="es-PE" dirty="0" err="1">
                <a:latin typeface="Verdana" panose="020B0604030504040204" pitchFamily="34" charset="0"/>
              </a:rPr>
              <a:t>controla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realización</a:t>
            </a:r>
            <a:r>
              <a:rPr lang="en-GB" altLang="es-PE" dirty="0">
                <a:latin typeface="Verdana" panose="020B0604030504040204" pitchFamily="34" charset="0"/>
              </a:rPr>
              <a:t> de las </a:t>
            </a:r>
            <a:r>
              <a:rPr lang="en-GB" altLang="es-PE" dirty="0" err="1">
                <a:latin typeface="Verdana" panose="020B0604030504040204" pitchFamily="34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bucle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está</a:t>
            </a:r>
            <a:r>
              <a:rPr lang="en-GB" altLang="es-PE" dirty="0">
                <a:latin typeface="Verdana" panose="020B0604030504040204" pitchFamily="34" charset="0"/>
              </a:rPr>
              <a:t> al </a:t>
            </a:r>
            <a:r>
              <a:rPr lang="en-GB" altLang="es-PE" b="1" dirty="0">
                <a:latin typeface="Verdana" panose="020B0604030504040204" pitchFamily="34" charset="0"/>
              </a:rPr>
              <a:t>final 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mismo</a:t>
            </a:r>
            <a:r>
              <a:rPr lang="en-GB" altLang="es-PE" dirty="0">
                <a:latin typeface="Verdana" panose="020B0604030504040204" pitchFamily="34" charset="0"/>
              </a:rPr>
              <a:t>. En </a:t>
            </a:r>
            <a:r>
              <a:rPr lang="en-GB" altLang="es-PE" dirty="0" err="1">
                <a:latin typeface="Verdana" panose="020B0604030504040204" pitchFamily="34" charset="0"/>
              </a:rPr>
              <a:t>este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tipo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iteración</a:t>
            </a:r>
            <a:r>
              <a:rPr lang="en-GB" altLang="es-PE" dirty="0">
                <a:latin typeface="Verdana" panose="020B0604030504040204" pitchFamily="34" charset="0"/>
              </a:rPr>
              <a:t> las </a:t>
            </a:r>
            <a:r>
              <a:rPr lang="en-GB" altLang="es-PE" dirty="0" err="1">
                <a:latin typeface="Verdana" panose="020B0604030504040204" pitchFamily="34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repiten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mientras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sea falsa, lo </a:t>
            </a:r>
            <a:r>
              <a:rPr lang="en-GB" altLang="es-PE" dirty="0" err="1">
                <a:latin typeface="Verdana" panose="020B0604030504040204" pitchFamily="34" charset="0"/>
              </a:rPr>
              <a:t>opuesto</a:t>
            </a:r>
            <a:r>
              <a:rPr lang="en-GB" altLang="es-PE" dirty="0">
                <a:latin typeface="Verdana" panose="020B0604030504040204" pitchFamily="34" charset="0"/>
              </a:rPr>
              <a:t> a la </a:t>
            </a:r>
            <a:r>
              <a:rPr lang="en-GB" altLang="es-PE" dirty="0" err="1">
                <a:latin typeface="Verdana" panose="020B0604030504040204" pitchFamily="34" charset="0"/>
              </a:rPr>
              <a:t>estructura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b="1" dirty="0" err="1">
                <a:latin typeface="Verdana" panose="020B0604030504040204" pitchFamily="34" charset="0"/>
              </a:rPr>
              <a:t>hacer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b="1" dirty="0" err="1">
                <a:latin typeface="Verdana" panose="020B0604030504040204" pitchFamily="34" charset="0"/>
              </a:rPr>
              <a:t>mientras</a:t>
            </a:r>
            <a:r>
              <a:rPr lang="en-GB" altLang="es-PE" b="1" dirty="0">
                <a:latin typeface="Verdana" panose="020B0604030504040204" pitchFamily="34" charset="0"/>
              </a:rPr>
              <a:t>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Este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tipo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bucle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usa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situaciones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las que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desea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que un conjunto de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instrucciones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ejecute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al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menos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una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vez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antes de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comprobar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iteración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.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figura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muestra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gráfica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correspondiente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49B49F3-4E1B-64F7-BEE8-9B7991B0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66" y="4431840"/>
            <a:ext cx="3240088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7CC6C2-FB03-D996-B1A0-92465213E0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199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14A5211-7DD1-6FF3-19CA-728B1A929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637" y="355000"/>
            <a:ext cx="7559675" cy="5114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latin typeface="Verdana" panose="020B0604030504040204" pitchFamily="34" charset="0"/>
              </a:rPr>
              <a:t>Secuencia</a:t>
            </a:r>
            <a:r>
              <a:rPr lang="en-GB" altLang="es-PE" b="1" dirty="0">
                <a:latin typeface="Verdana" panose="020B0604030504040204" pitchFamily="34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>
                <a:latin typeface="Verdana" panose="020B0604030504040204" pitchFamily="34" charset="0"/>
              </a:rPr>
              <a:t>Alternativa o </a:t>
            </a:r>
            <a:r>
              <a:rPr lang="en-GB" altLang="es-PE" b="1" dirty="0" err="1">
                <a:latin typeface="Verdana" panose="020B0604030504040204" pitchFamily="34" charset="0"/>
              </a:rPr>
              <a:t>Selectiva</a:t>
            </a:r>
            <a:endParaRPr lang="en-GB" altLang="es-PE" b="1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Iteración</a:t>
            </a:r>
            <a:r>
              <a:rPr lang="en-GB" altLang="es-PE" b="1" dirty="0">
                <a:solidFill>
                  <a:srgbClr val="FF0000"/>
                </a:solidFill>
                <a:latin typeface="Verdana" panose="020B0604030504040204" pitchFamily="34" charset="0"/>
              </a:rPr>
              <a:t> o </a:t>
            </a: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Repetitiva</a:t>
            </a:r>
            <a:endParaRPr lang="en-GB" altLang="es-PE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Se  </a:t>
            </a:r>
            <a:r>
              <a:rPr lang="en-GB" altLang="es-PE" dirty="0" err="1">
                <a:latin typeface="Verdana" panose="020B0604030504040204" pitchFamily="34" charset="0"/>
              </a:rPr>
              <a:t>puntualizan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algunas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diferencias</a:t>
            </a:r>
            <a:r>
              <a:rPr lang="en-GB" altLang="es-PE" dirty="0">
                <a:latin typeface="Verdana" panose="020B0604030504040204" pitchFamily="34" charset="0"/>
              </a:rPr>
              <a:t> entre </a:t>
            </a:r>
            <a:r>
              <a:rPr lang="en-GB" altLang="es-PE" dirty="0" err="1">
                <a:latin typeface="Verdana" panose="020B0604030504040204" pitchFamily="34" charset="0"/>
              </a:rPr>
              <a:t>estas</a:t>
            </a:r>
            <a:r>
              <a:rPr lang="en-GB" altLang="es-PE" dirty="0">
                <a:latin typeface="Verdana" panose="020B0604030504040204" pitchFamily="34" charset="0"/>
              </a:rPr>
              <a:t> dos </a:t>
            </a:r>
            <a:r>
              <a:rPr lang="en-GB" altLang="es-PE" dirty="0" err="1">
                <a:latin typeface="Verdana" panose="020B0604030504040204" pitchFamily="34" charset="0"/>
              </a:rPr>
              <a:t>estructuras</a:t>
            </a:r>
            <a:r>
              <a:rPr lang="en-GB" altLang="es-PE" dirty="0">
                <a:latin typeface="Verdana" panose="020B0604030504040204" pitchFamily="34" charset="0"/>
              </a:rPr>
              <a:t>: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Char char="●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La </a:t>
            </a:r>
            <a:r>
              <a:rPr lang="en-GB" altLang="es-PE" dirty="0" err="1">
                <a:latin typeface="Verdana" panose="020B0604030504040204" pitchFamily="34" charset="0"/>
              </a:rPr>
              <a:t>estructura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b="1" dirty="0" err="1">
                <a:latin typeface="Verdana" panose="020B0604030504040204" pitchFamily="34" charset="0"/>
              </a:rPr>
              <a:t>mientras</a:t>
            </a:r>
            <a:r>
              <a:rPr lang="en-GB" altLang="es-PE" dirty="0">
                <a:latin typeface="Verdana" panose="020B0604030504040204" pitchFamily="34" charset="0"/>
              </a:rPr>
              <a:t> termina </a:t>
            </a:r>
            <a:r>
              <a:rPr lang="en-GB" altLang="es-PE" dirty="0" err="1">
                <a:latin typeface="Verdana" panose="020B0604030504040204" pitchFamily="34" charset="0"/>
              </a:rPr>
              <a:t>cuando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es falsa,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cambio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estructura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b="1" dirty="0">
                <a:latin typeface="Verdana" panose="020B0604030504040204" pitchFamily="34" charset="0"/>
              </a:rPr>
              <a:t>hasta</a:t>
            </a:r>
            <a:r>
              <a:rPr lang="en-GB" altLang="es-PE" dirty="0">
                <a:latin typeface="Verdana" panose="020B0604030504040204" pitchFamily="34" charset="0"/>
              </a:rPr>
              <a:t> termina </a:t>
            </a:r>
            <a:r>
              <a:rPr lang="en-GB" altLang="es-PE" dirty="0" err="1">
                <a:latin typeface="Verdana" panose="020B0604030504040204" pitchFamily="34" charset="0"/>
              </a:rPr>
              <a:t>cuando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es </a:t>
            </a:r>
            <a:r>
              <a:rPr lang="en-GB" altLang="es-PE" dirty="0" err="1">
                <a:latin typeface="Verdana" panose="020B0604030504040204" pitchFamily="34" charset="0"/>
              </a:rPr>
              <a:t>verdadera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algn="just" hangingPunct="0">
              <a:lnSpc>
                <a:spcPct val="100000"/>
              </a:lnSpc>
              <a:spcAft>
                <a:spcPts val="600"/>
              </a:spcAft>
              <a:buSzPct val="45000"/>
              <a:buFont typeface="StarSymbol" charset="0"/>
              <a:buChar char="●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En la </a:t>
            </a:r>
            <a:r>
              <a:rPr lang="en-GB" altLang="es-PE" dirty="0" err="1">
                <a:latin typeface="Verdana" panose="020B0604030504040204" pitchFamily="34" charset="0"/>
              </a:rPr>
              <a:t>estructura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b="1" dirty="0">
                <a:latin typeface="Verdana" panose="020B0604030504040204" pitchFamily="34" charset="0"/>
              </a:rPr>
              <a:t>hasta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cuerpo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bucle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ejecuta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siempre</a:t>
            </a:r>
            <a:r>
              <a:rPr lang="en-GB" altLang="es-PE" dirty="0">
                <a:latin typeface="Verdana" panose="020B0604030504040204" pitchFamily="34" charset="0"/>
              </a:rPr>
              <a:t> al </a:t>
            </a:r>
            <a:r>
              <a:rPr lang="en-GB" altLang="es-PE" dirty="0" err="1">
                <a:latin typeface="Verdana" panose="020B0604030504040204" pitchFamily="34" charset="0"/>
              </a:rPr>
              <a:t>menos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una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vez</a:t>
            </a:r>
            <a:r>
              <a:rPr lang="en-GB" altLang="es-PE" dirty="0">
                <a:latin typeface="Verdana" panose="020B0604030504040204" pitchFamily="34" charset="0"/>
              </a:rPr>
              <a:t>,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cambio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estructura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b="1" dirty="0" err="1">
                <a:latin typeface="Verdana" panose="020B0604030504040204" pitchFamily="34" charset="0"/>
              </a:rPr>
              <a:t>mientras</a:t>
            </a:r>
            <a:r>
              <a:rPr lang="en-GB" altLang="es-PE" b="1" dirty="0">
                <a:latin typeface="Verdana" panose="020B0604030504040204" pitchFamily="34" charset="0"/>
              </a:rPr>
              <a:t> 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permite</a:t>
            </a:r>
            <a:r>
              <a:rPr lang="en-GB" altLang="es-PE" dirty="0">
                <a:latin typeface="Verdana" panose="020B0604030504040204" pitchFamily="34" charset="0"/>
              </a:rPr>
              <a:t> que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cuerpo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bucle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nunca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ejecute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15363E-3170-8E6B-AE10-9FD11A68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EC0CF35-91B2-CE8F-F1F4-87DA3C42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91" y="4702175"/>
            <a:ext cx="30607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410FC9F-EC2A-94A4-2798-25FFB1D0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11" y="4639451"/>
            <a:ext cx="2727325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38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9D525C-0AD3-8502-0B71-9CD7026DCC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3ADC28E-08C8-A643-0BA9-E3B21A9AFFE8}"/>
              </a:ext>
            </a:extLst>
          </p:cNvPr>
          <p:cNvSpPr txBox="1"/>
          <p:nvPr/>
        </p:nvSpPr>
        <p:spPr>
          <a:xfrm>
            <a:off x="1326291" y="37138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s-PE" sz="2800" b="1" dirty="0">
                <a:latin typeface="Baguet Script" panose="00000500000000000000" pitchFamily="2" charset="0"/>
                <a:cs typeface="Verdana;Bold" charset="0"/>
              </a:rPr>
              <a:t>Normas para </a:t>
            </a:r>
            <a:r>
              <a:rPr lang="en-GB" altLang="es-PE" sz="2800" b="1" dirty="0" err="1">
                <a:latin typeface="Baguet Script" panose="00000500000000000000" pitchFamily="2" charset="0"/>
                <a:cs typeface="Verdana;Bold" charset="0"/>
              </a:rPr>
              <a:t>su</a:t>
            </a:r>
            <a:r>
              <a:rPr lang="en-GB" altLang="es-PE" sz="2800" b="1" dirty="0">
                <a:latin typeface="Baguet Script" panose="00000500000000000000" pitchFamily="2" charset="0"/>
                <a:cs typeface="Verdana;Bold" charset="0"/>
              </a:rPr>
              <a:t> </a:t>
            </a:r>
            <a:r>
              <a:rPr lang="en-GB" altLang="es-PE" sz="2800" b="1" dirty="0" err="1">
                <a:latin typeface="Baguet Script" panose="00000500000000000000" pitchFamily="2" charset="0"/>
                <a:cs typeface="Verdana;Bold" charset="0"/>
              </a:rPr>
              <a:t>representación</a:t>
            </a:r>
            <a:endParaRPr lang="es-PE" sz="2800" dirty="0">
              <a:latin typeface="Baguet Script" panose="000005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408C41-8B4A-AFD5-0BC2-1EE932689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021" y="981075"/>
            <a:ext cx="7380287" cy="5114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spcAft>
                <a:spcPts val="1063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Para confeccionar un diagrama de flujo, es aconsejable respetar las siguientes reglas: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Todo diagrama de flujo debe indicar claramente donde comienza (INICIO o COMENZAR) y donde termina (FIN o PARAR).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El orden en que deben escribirse los símbolos es de arriba abajo y de izquierda a derecha.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Es aconsejable emplear un símbolo para cada acción.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Dentro de los símbolos no especificar instrucciones propias de algún lenguaje de programación.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La secuencia se indica mediante flechas o líneas de conexión (horizontales / verticales), las cuales deben ser siempre rectas, no se deben cruzar ni deben estar inclinadas.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7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60D90E-BB47-2AF1-935C-1C3434E00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017D05-2DAF-8097-A5E4-3CE9ECFB6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740" y="387951"/>
            <a:ext cx="7559675" cy="5889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850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A todos los símbolos (excepto al INICIO), les debe llegar una línea de conexión. 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850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De todos los símbolos, excepto FIN y el de DECISIÓN, debe salir una sola línea de conexión.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850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Es aconsejable usar conectores cuando las líneas de conexión entre operaciones no adyacentes son muy largas, pero hay que tener en cuenta que el uso exagerado de conectores dificulta el entendimiento.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850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Cuando trabajamos con operaciones lógicas recurrir preferentemente a la lógica positiva  antes que a la lógica negativa. Es más claro decir si A = B, en vez de: si no es A &lt;&gt; B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850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El diagrama de flujo deberá ser lo mas claro posible de forma tal que cualquier otro programador pueda seguirlo o usarlo con total facilidad de entendimiento.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850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  <a:cs typeface="Times New Roman" panose="02020603050405020304" pitchFamily="18" charset="0"/>
              </a:rPr>
              <a:t>El diagrama de flujo en conjunto debe guardar una cierta simetría.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5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BCDDB0-1015-10B6-617E-050DCBDF3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644" y="1478756"/>
            <a:ext cx="7920038" cy="3900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063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Necesitamos</a:t>
            </a:r>
            <a:r>
              <a:rPr lang="en-GB" altLang="es-PE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GB" altLang="es-PE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hacer</a:t>
            </a:r>
            <a:r>
              <a:rPr lang="en-GB" altLang="es-PE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un </a:t>
            </a:r>
            <a:r>
              <a:rPr lang="en-GB" altLang="es-PE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programa</a:t>
            </a:r>
            <a:r>
              <a:rPr lang="en-GB" altLang="es-PE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que </a:t>
            </a:r>
            <a:r>
              <a:rPr lang="en-GB" altLang="es-PE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multiplique</a:t>
            </a:r>
            <a:r>
              <a:rPr lang="en-GB" altLang="es-PE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dos </a:t>
            </a:r>
            <a:r>
              <a:rPr lang="en-GB" altLang="es-PE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números</a:t>
            </a:r>
            <a:r>
              <a:rPr lang="en-GB" altLang="es-PE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GB" altLang="es-PE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enteros</a:t>
            </a:r>
            <a:r>
              <a:rPr lang="en-GB" altLang="es-PE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spcAft>
                <a:spcPts val="1063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2100" dirty="0" err="1">
                <a:latin typeface="Times New Roman" panose="02020603050405020304" pitchFamily="18" charset="0"/>
              </a:rPr>
              <a:t>Sabemos</a:t>
            </a:r>
            <a:r>
              <a:rPr lang="en-GB" altLang="es-PE" sz="2100" dirty="0">
                <a:latin typeface="Times New Roman" panose="02020603050405020304" pitchFamily="18" charset="0"/>
              </a:rPr>
              <a:t> que “5 x 3 = 15″ es lo </a:t>
            </a:r>
            <a:r>
              <a:rPr lang="en-GB" altLang="es-PE" sz="2100" dirty="0" err="1">
                <a:latin typeface="Times New Roman" panose="02020603050405020304" pitchFamily="18" charset="0"/>
              </a:rPr>
              <a:t>mismo</a:t>
            </a:r>
            <a:r>
              <a:rPr lang="en-GB" altLang="es-PE" sz="2100" dirty="0">
                <a:latin typeface="Times New Roman" panose="02020603050405020304" pitchFamily="18" charset="0"/>
              </a:rPr>
              <a:t> que “5 + 5 + 5 = 15”.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b="1" u="sng" dirty="0">
                <a:cs typeface="Times New Roman" panose="02020603050405020304" pitchFamily="18" charset="0"/>
              </a:rPr>
              <a:t>Variables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multiplicando</a:t>
            </a:r>
            <a:r>
              <a:rPr lang="en-GB" altLang="es-PE" dirty="0">
                <a:cs typeface="Times New Roman" panose="02020603050405020304" pitchFamily="18" charset="0"/>
              </a:rPr>
              <a:t>: </a:t>
            </a:r>
            <a:r>
              <a:rPr lang="en-GB" altLang="es-PE" dirty="0" err="1">
                <a:cs typeface="Times New Roman" panose="02020603050405020304" pitchFamily="18" charset="0"/>
              </a:rPr>
              <a:t>entero</a:t>
            </a:r>
            <a:r>
              <a:rPr lang="en-GB" altLang="es-PE" dirty="0">
                <a:cs typeface="Times New Roman" panose="02020603050405020304" pitchFamily="18" charset="0"/>
              </a:rPr>
              <a:t> (</a:t>
            </a:r>
            <a:r>
              <a:rPr lang="en-GB" altLang="es-PE" dirty="0" err="1">
                <a:cs typeface="Times New Roman" panose="02020603050405020304" pitchFamily="18" charset="0"/>
              </a:rPr>
              <a:t>nos</a:t>
            </a:r>
            <a:r>
              <a:rPr lang="en-GB" altLang="es-PE" dirty="0">
                <a:cs typeface="Times New Roman" panose="02020603050405020304" pitchFamily="18" charset="0"/>
              </a:rPr>
              <a:t> indica </a:t>
            </a:r>
            <a:r>
              <a:rPr lang="en-GB" altLang="es-PE" dirty="0" err="1">
                <a:cs typeface="Times New Roman" panose="02020603050405020304" pitchFamily="18" charset="0"/>
              </a:rPr>
              <a:t>el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número</a:t>
            </a:r>
            <a:r>
              <a:rPr lang="en-GB" altLang="es-PE" dirty="0">
                <a:cs typeface="Times New Roman" panose="02020603050405020304" pitchFamily="18" charset="0"/>
              </a:rPr>
              <a:t> que </a:t>
            </a:r>
            <a:r>
              <a:rPr lang="en-GB" altLang="es-PE" dirty="0" err="1">
                <a:cs typeface="Times New Roman" panose="02020603050405020304" pitchFamily="18" charset="0"/>
              </a:rPr>
              <a:t>vamos</a:t>
            </a:r>
            <a:r>
              <a:rPr lang="en-GB" altLang="es-PE" dirty="0">
                <a:cs typeface="Times New Roman" panose="02020603050405020304" pitchFamily="18" charset="0"/>
              </a:rPr>
              <a:t> a </a:t>
            </a:r>
            <a:r>
              <a:rPr lang="en-GB" altLang="es-PE" dirty="0" err="1">
                <a:cs typeface="Times New Roman" panose="02020603050405020304" pitchFamily="18" charset="0"/>
              </a:rPr>
              <a:t>sumar</a:t>
            </a:r>
            <a:r>
              <a:rPr lang="en-GB" altLang="es-PE" dirty="0">
                <a:cs typeface="Times New Roman" panose="02020603050405020304" pitchFamily="18" charset="0"/>
              </a:rPr>
              <a:t>)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multiplicador</a:t>
            </a:r>
            <a:r>
              <a:rPr lang="en-GB" altLang="es-PE" dirty="0">
                <a:cs typeface="Times New Roman" panose="02020603050405020304" pitchFamily="18" charset="0"/>
              </a:rPr>
              <a:t>: </a:t>
            </a:r>
            <a:r>
              <a:rPr lang="en-GB" altLang="es-PE" dirty="0" err="1">
                <a:cs typeface="Times New Roman" panose="02020603050405020304" pitchFamily="18" charset="0"/>
              </a:rPr>
              <a:t>entero</a:t>
            </a:r>
            <a:r>
              <a:rPr lang="en-GB" altLang="es-PE" dirty="0">
                <a:cs typeface="Times New Roman" panose="02020603050405020304" pitchFamily="18" charset="0"/>
              </a:rPr>
              <a:t> (</a:t>
            </a:r>
            <a:r>
              <a:rPr lang="en-GB" altLang="es-PE" dirty="0" err="1">
                <a:cs typeface="Times New Roman" panose="02020603050405020304" pitchFamily="18" charset="0"/>
              </a:rPr>
              <a:t>nos</a:t>
            </a:r>
            <a:r>
              <a:rPr lang="en-GB" altLang="es-PE" dirty="0">
                <a:cs typeface="Times New Roman" panose="02020603050405020304" pitchFamily="18" charset="0"/>
              </a:rPr>
              <a:t> indica </a:t>
            </a:r>
            <a:r>
              <a:rPr lang="en-GB" altLang="es-PE" dirty="0" err="1">
                <a:cs typeface="Times New Roman" panose="02020603050405020304" pitchFamily="18" charset="0"/>
              </a:rPr>
              <a:t>el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número</a:t>
            </a:r>
            <a:r>
              <a:rPr lang="en-GB" altLang="es-PE" dirty="0"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cs typeface="Times New Roman" panose="02020603050405020304" pitchFamily="18" charset="0"/>
              </a:rPr>
              <a:t>veces</a:t>
            </a:r>
            <a:r>
              <a:rPr lang="en-GB" altLang="es-PE" dirty="0">
                <a:cs typeface="Times New Roman" panose="02020603050405020304" pitchFamily="18" charset="0"/>
              </a:rPr>
              <a:t> que lo </a:t>
            </a:r>
            <a:r>
              <a:rPr lang="en-GB" altLang="es-PE" dirty="0" err="1">
                <a:cs typeface="Times New Roman" panose="02020603050405020304" pitchFamily="18" charset="0"/>
              </a:rPr>
              <a:t>vamos</a:t>
            </a:r>
            <a:r>
              <a:rPr lang="en-GB" altLang="es-PE" dirty="0">
                <a:cs typeface="Times New Roman" panose="02020603050405020304" pitchFamily="18" charset="0"/>
              </a:rPr>
              <a:t> a </a:t>
            </a:r>
            <a:r>
              <a:rPr lang="en-GB" altLang="es-PE" dirty="0" err="1">
                <a:cs typeface="Times New Roman" panose="02020603050405020304" pitchFamily="18" charset="0"/>
              </a:rPr>
              <a:t>sumar</a:t>
            </a:r>
            <a:r>
              <a:rPr lang="en-GB" altLang="es-PE" dirty="0">
                <a:cs typeface="Times New Roman" panose="02020603050405020304" pitchFamily="18" charset="0"/>
              </a:rPr>
              <a:t>)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resultado</a:t>
            </a:r>
            <a:r>
              <a:rPr lang="en-GB" altLang="es-PE" dirty="0">
                <a:cs typeface="Times New Roman" panose="02020603050405020304" pitchFamily="18" charset="0"/>
              </a:rPr>
              <a:t>: </a:t>
            </a:r>
            <a:r>
              <a:rPr lang="en-GB" altLang="es-PE" dirty="0" err="1">
                <a:cs typeface="Times New Roman" panose="02020603050405020304" pitchFamily="18" charset="0"/>
              </a:rPr>
              <a:t>entero</a:t>
            </a:r>
            <a:r>
              <a:rPr lang="en-GB" altLang="es-PE" dirty="0">
                <a:cs typeface="Times New Roman" panose="02020603050405020304" pitchFamily="18" charset="0"/>
              </a:rPr>
              <a:t> (</a:t>
            </a:r>
            <a:r>
              <a:rPr lang="en-GB" altLang="es-PE" dirty="0" err="1">
                <a:cs typeface="Times New Roman" panose="02020603050405020304" pitchFamily="18" charset="0"/>
              </a:rPr>
              <a:t>en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esta</a:t>
            </a:r>
            <a:r>
              <a:rPr lang="en-GB" altLang="es-PE" dirty="0">
                <a:cs typeface="Times New Roman" panose="02020603050405020304" pitchFamily="18" charset="0"/>
              </a:rPr>
              <a:t> variable </a:t>
            </a:r>
            <a:r>
              <a:rPr lang="en-GB" altLang="es-PE" dirty="0" err="1">
                <a:cs typeface="Times New Roman" panose="02020603050405020304" pitchFamily="18" charset="0"/>
              </a:rPr>
              <a:t>asignaremos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el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resultado</a:t>
            </a:r>
            <a:r>
              <a:rPr lang="en-GB" altLang="es-PE" dirty="0">
                <a:cs typeface="Times New Roman" panose="02020603050405020304" pitchFamily="18" charset="0"/>
              </a:rPr>
              <a:t>)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spcAft>
                <a:spcPts val="1063"/>
              </a:spcAft>
              <a:buSzPct val="45000"/>
              <a:buFont typeface="StarSymbol" charset="0"/>
              <a:buChar char="●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indice</a:t>
            </a:r>
            <a:r>
              <a:rPr lang="en-GB" altLang="es-PE" dirty="0">
                <a:cs typeface="Times New Roman" panose="02020603050405020304" pitchFamily="18" charset="0"/>
              </a:rPr>
              <a:t>: </a:t>
            </a:r>
            <a:r>
              <a:rPr lang="en-GB" altLang="es-PE" dirty="0" err="1">
                <a:cs typeface="Times New Roman" panose="02020603050405020304" pitchFamily="18" charset="0"/>
              </a:rPr>
              <a:t>entero</a:t>
            </a:r>
            <a:r>
              <a:rPr lang="en-GB" altLang="es-PE" dirty="0">
                <a:cs typeface="Times New Roman" panose="02020603050405020304" pitchFamily="18" charset="0"/>
              </a:rPr>
              <a:t> (</a:t>
            </a:r>
            <a:r>
              <a:rPr lang="en-GB" altLang="es-PE" dirty="0" err="1">
                <a:cs typeface="Times New Roman" panose="02020603050405020304" pitchFamily="18" charset="0"/>
              </a:rPr>
              <a:t>nos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indicara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el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número</a:t>
            </a:r>
            <a:r>
              <a:rPr lang="en-GB" altLang="es-PE" dirty="0"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cs typeface="Times New Roman" panose="02020603050405020304" pitchFamily="18" charset="0"/>
              </a:rPr>
              <a:t>veces</a:t>
            </a:r>
            <a:r>
              <a:rPr lang="en-GB" altLang="es-PE" dirty="0">
                <a:cs typeface="Times New Roman" panose="02020603050405020304" pitchFamily="18" charset="0"/>
              </a:rPr>
              <a:t> que </a:t>
            </a:r>
            <a:r>
              <a:rPr lang="en-GB" altLang="es-PE" dirty="0" err="1">
                <a:cs typeface="Times New Roman" panose="02020603050405020304" pitchFamily="18" charset="0"/>
              </a:rPr>
              <a:t>el</a:t>
            </a:r>
            <a:r>
              <a:rPr lang="en-GB" altLang="es-PE" dirty="0"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cs typeface="Times New Roman" panose="02020603050405020304" pitchFamily="18" charset="0"/>
              </a:rPr>
              <a:t>número</a:t>
            </a:r>
            <a:r>
              <a:rPr lang="en-GB" altLang="es-PE" dirty="0">
                <a:cs typeface="Times New Roman" panose="02020603050405020304" pitchFamily="18" charset="0"/>
              </a:rPr>
              <a:t> se ha </a:t>
            </a:r>
            <a:r>
              <a:rPr lang="en-GB" altLang="es-PE" dirty="0" err="1">
                <a:cs typeface="Times New Roman" panose="02020603050405020304" pitchFamily="18" charset="0"/>
              </a:rPr>
              <a:t>sumado</a:t>
            </a:r>
            <a:r>
              <a:rPr lang="en-GB" altLang="es-PE" dirty="0">
                <a:cs typeface="Times New Roman" panose="02020603050405020304" pitchFamily="18" charset="0"/>
              </a:rPr>
              <a:t>)</a:t>
            </a:r>
            <a:r>
              <a:rPr lang="en-GB" altLang="es-PE" b="1" dirty="0">
                <a:cs typeface="Times New Roman" panose="02020603050405020304" pitchFamily="18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920D95-35C2-C87D-83BA-5B7AF7B66B07}"/>
              </a:ext>
            </a:extLst>
          </p:cNvPr>
          <p:cNvSpPr txBox="1"/>
          <p:nvPr/>
        </p:nvSpPr>
        <p:spPr>
          <a:xfrm>
            <a:off x="1326291" y="37138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>
                <a:latin typeface="Baguet Script" panose="00000500000000000000" pitchFamily="2" charset="0"/>
              </a:rPr>
              <a:t>Ejemplo</a:t>
            </a:r>
            <a:r>
              <a:rPr lang="en-GB" sz="2800" b="1" dirty="0">
                <a:latin typeface="Baguet Script" panose="00000500000000000000" pitchFamily="2" charset="0"/>
              </a:rPr>
              <a:t>:</a:t>
            </a:r>
            <a:endParaRPr lang="es-PE" sz="2800" dirty="0">
              <a:latin typeface="Baguet Script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550761-C709-CBED-8717-D21798F956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92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B5BBB2-9274-F722-A02F-74C53122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C953A5-05CC-B94C-07B7-6E5D7BE18291}"/>
              </a:ext>
            </a:extLst>
          </p:cNvPr>
          <p:cNvSpPr txBox="1"/>
          <p:nvPr/>
        </p:nvSpPr>
        <p:spPr>
          <a:xfrm>
            <a:off x="1244802" y="1601320"/>
            <a:ext cx="10116065" cy="365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Tanto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fase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análisis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problema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como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durante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diseño</a:t>
            </a:r>
            <a:r>
              <a:rPr lang="en-GB" altLang="es-PE" dirty="0">
                <a:latin typeface="Verdana" panose="020B0604030504040204" pitchFamily="34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</a:rPr>
              <a:t>algoritmo</a:t>
            </a:r>
            <a:r>
              <a:rPr lang="en-GB" altLang="es-PE" dirty="0">
                <a:latin typeface="Verdana" panose="020B0604030504040204" pitchFamily="34" charset="0"/>
              </a:rPr>
              <a:t>, se </a:t>
            </a:r>
            <a:r>
              <a:rPr lang="en-GB" altLang="es-PE" dirty="0" err="1">
                <a:latin typeface="Verdana" panose="020B0604030504040204" pitchFamily="34" charset="0"/>
              </a:rPr>
              <a:t>plantea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necesidad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representar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claramente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flujo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operaciones</a:t>
            </a:r>
            <a:r>
              <a:rPr lang="en-GB" altLang="es-PE" dirty="0">
                <a:latin typeface="Verdana" panose="020B0604030504040204" pitchFamily="34" charset="0"/>
              </a:rPr>
              <a:t> que se </a:t>
            </a:r>
            <a:r>
              <a:rPr lang="en-GB" altLang="es-PE" dirty="0" err="1">
                <a:latin typeface="Verdana" panose="020B0604030504040204" pitchFamily="34" charset="0"/>
              </a:rPr>
              <a:t>han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realizar</a:t>
            </a:r>
            <a:r>
              <a:rPr lang="en-GB" altLang="es-PE" dirty="0">
                <a:latin typeface="Verdana" panose="020B0604030504040204" pitchFamily="34" charset="0"/>
              </a:rPr>
              <a:t> para </a:t>
            </a:r>
            <a:r>
              <a:rPr lang="en-GB" altLang="es-PE" dirty="0" err="1">
                <a:latin typeface="Verdana" panose="020B0604030504040204" pitchFamily="34" charset="0"/>
              </a:rPr>
              <a:t>su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resolución</a:t>
            </a:r>
            <a:r>
              <a:rPr lang="en-GB" altLang="es-PE" dirty="0">
                <a:latin typeface="Verdana" panose="020B0604030504040204" pitchFamily="34" charset="0"/>
              </a:rPr>
              <a:t> y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orden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que </a:t>
            </a:r>
            <a:r>
              <a:rPr lang="en-GB" altLang="es-PE" dirty="0" err="1">
                <a:latin typeface="Verdana" panose="020B0604030504040204" pitchFamily="34" charset="0"/>
              </a:rPr>
              <a:t>estas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operaciones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deber</a:t>
            </a:r>
            <a:r>
              <a:rPr lang="en-GB" altLang="es-PE" dirty="0">
                <a:latin typeface="Verdana" panose="020B0604030504040204" pitchFamily="34" charset="0"/>
              </a:rPr>
              <a:t> ser </a:t>
            </a:r>
            <a:r>
              <a:rPr lang="en-GB" altLang="es-PE" dirty="0" err="1">
                <a:latin typeface="Verdana" panose="020B0604030504040204" pitchFamily="34" charset="0"/>
              </a:rPr>
              <a:t>ejecutadas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Una </a:t>
            </a:r>
            <a:r>
              <a:rPr lang="en-GB" altLang="es-PE" dirty="0" err="1">
                <a:latin typeface="Verdana" panose="020B0604030504040204" pitchFamily="34" charset="0"/>
              </a:rPr>
              <a:t>vez</a:t>
            </a:r>
            <a:r>
              <a:rPr lang="en-GB" altLang="es-PE" dirty="0">
                <a:latin typeface="Verdana" panose="020B0604030504040204" pitchFamily="34" charset="0"/>
              </a:rPr>
              <a:t> que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algoritmo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esté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diseñado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debe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proceder</a:t>
            </a:r>
            <a:r>
              <a:rPr lang="en-GB" altLang="es-PE" dirty="0">
                <a:latin typeface="Verdana" panose="020B0604030504040204" pitchFamily="34" charset="0"/>
              </a:rPr>
              <a:t> a </a:t>
            </a:r>
            <a:r>
              <a:rPr lang="en-GB" altLang="es-PE" dirty="0" err="1">
                <a:latin typeface="Verdana" panose="020B0604030504040204" pitchFamily="34" charset="0"/>
              </a:rPr>
              <a:t>representarlo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mediante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algún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método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programación</a:t>
            </a:r>
            <a:r>
              <a:rPr lang="en-GB" altLang="es-PE" dirty="0">
                <a:latin typeface="Verdana" panose="020B0604030504040204" pitchFamily="34" charset="0"/>
              </a:rPr>
              <a:t>, </a:t>
            </a:r>
            <a:r>
              <a:rPr lang="en-GB" altLang="es-PE" dirty="0" err="1">
                <a:latin typeface="Verdana" panose="020B0604030504040204" pitchFamily="34" charset="0"/>
              </a:rPr>
              <a:t>siendo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los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más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usuales</a:t>
            </a:r>
            <a:r>
              <a:rPr lang="en-GB" altLang="es-PE" dirty="0">
                <a:latin typeface="Verdana" panose="020B0604030504040204" pitchFamily="34" charset="0"/>
              </a:rPr>
              <a:t>: </a:t>
            </a:r>
            <a:r>
              <a:rPr lang="en-GB" altLang="es-PE" i="1" dirty="0" err="1">
                <a:latin typeface="Verdana" panose="020B0604030504040204" pitchFamily="34" charset="0"/>
              </a:rPr>
              <a:t>diagramas</a:t>
            </a:r>
            <a:r>
              <a:rPr lang="en-GB" altLang="es-PE" i="1" dirty="0">
                <a:latin typeface="Verdana" panose="020B0604030504040204" pitchFamily="34" charset="0"/>
              </a:rPr>
              <a:t> de </a:t>
            </a:r>
            <a:r>
              <a:rPr lang="en-GB" altLang="es-PE" i="1" dirty="0" err="1">
                <a:latin typeface="Verdana" panose="020B0604030504040204" pitchFamily="34" charset="0"/>
              </a:rPr>
              <a:t>flujo</a:t>
            </a:r>
            <a:r>
              <a:rPr lang="en-GB" altLang="es-PE" i="1" dirty="0">
                <a:latin typeface="Verdana" panose="020B0604030504040204" pitchFamily="34" charset="0"/>
              </a:rPr>
              <a:t>, </a:t>
            </a:r>
            <a:r>
              <a:rPr lang="en-GB" altLang="es-PE" i="1" dirty="0" err="1">
                <a:latin typeface="Verdana" panose="020B0604030504040204" pitchFamily="34" charset="0"/>
              </a:rPr>
              <a:t>pseudocódigo</a:t>
            </a:r>
            <a:r>
              <a:rPr lang="en-GB" altLang="es-PE" i="1" dirty="0">
                <a:latin typeface="Verdana" panose="020B0604030504040204" pitchFamily="34" charset="0"/>
              </a:rPr>
              <a:t>, </a:t>
            </a:r>
            <a:r>
              <a:rPr lang="en-GB" altLang="es-PE" i="1" dirty="0" err="1">
                <a:latin typeface="Verdana" panose="020B0604030504040204" pitchFamily="34" charset="0"/>
              </a:rPr>
              <a:t>diagramas</a:t>
            </a:r>
            <a:r>
              <a:rPr lang="en-GB" altLang="es-PE" i="1" dirty="0">
                <a:latin typeface="Verdana" panose="020B0604030504040204" pitchFamily="34" charset="0"/>
              </a:rPr>
              <a:t> </a:t>
            </a:r>
            <a:r>
              <a:rPr lang="en-GB" altLang="es-PE" b="1" i="1" dirty="0">
                <a:latin typeface="Verdana" panose="020B0604030504040204" pitchFamily="34" charset="0"/>
              </a:rPr>
              <a:t>N-S</a:t>
            </a:r>
            <a:r>
              <a:rPr lang="en-GB" altLang="es-PE" i="1" dirty="0">
                <a:latin typeface="Verdana" panose="020B0604030504040204" pitchFamily="34" charset="0"/>
              </a:rPr>
              <a:t>  o </a:t>
            </a:r>
            <a:r>
              <a:rPr lang="en-GB" altLang="es-PE" i="1" dirty="0" err="1">
                <a:latin typeface="Verdana" panose="020B0604030504040204" pitchFamily="34" charset="0"/>
              </a:rPr>
              <a:t>Tablas</a:t>
            </a:r>
            <a:r>
              <a:rPr lang="en-GB" altLang="es-PE" i="1" dirty="0">
                <a:latin typeface="Verdana" panose="020B0604030504040204" pitchFamily="34" charset="0"/>
              </a:rPr>
              <a:t> de </a:t>
            </a:r>
            <a:r>
              <a:rPr lang="en-GB" altLang="es-PE" i="1" dirty="0" err="1">
                <a:latin typeface="Verdana" panose="020B0604030504040204" pitchFamily="34" charset="0"/>
              </a:rPr>
              <a:t>decisión</a:t>
            </a:r>
            <a:r>
              <a:rPr lang="en-GB" altLang="es-PE" i="1" dirty="0">
                <a:latin typeface="Verdana" panose="020B0604030504040204" pitchFamily="34" charset="0"/>
              </a:rPr>
              <a:t>.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Una </a:t>
            </a:r>
            <a:r>
              <a:rPr lang="en-GB" altLang="es-PE" dirty="0" err="1">
                <a:latin typeface="Verdana" panose="020B0604030504040204" pitchFamily="34" charset="0"/>
              </a:rPr>
              <a:t>vez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graficado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algoritmo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procede</a:t>
            </a:r>
            <a:r>
              <a:rPr lang="en-GB" altLang="es-PE" dirty="0">
                <a:latin typeface="Verdana" panose="020B0604030504040204" pitchFamily="34" charset="0"/>
              </a:rPr>
              <a:t> a </a:t>
            </a:r>
            <a:r>
              <a:rPr lang="en-GB" altLang="es-PE" dirty="0" err="1">
                <a:latin typeface="Verdana" panose="020B0604030504040204" pitchFamily="34" charset="0"/>
              </a:rPr>
              <a:t>su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escritura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algún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lenguaje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programación</a:t>
            </a:r>
            <a:r>
              <a:rPr lang="en-GB" altLang="es-PE" dirty="0">
                <a:latin typeface="Verdana" panose="020B0604030504040204" pitchFamily="34" charset="0"/>
              </a:rPr>
              <a:t> para </a:t>
            </a:r>
            <a:r>
              <a:rPr lang="en-GB" altLang="es-PE" dirty="0" err="1">
                <a:latin typeface="Verdana" panose="020B0604030504040204" pitchFamily="34" charset="0"/>
              </a:rPr>
              <a:t>su</a:t>
            </a:r>
            <a:r>
              <a:rPr lang="en-GB" altLang="es-PE" dirty="0">
                <a:latin typeface="Verdana" panose="020B0604030504040204" pitchFamily="34" charset="0"/>
              </a:rPr>
              <a:t> posterior </a:t>
            </a:r>
            <a:r>
              <a:rPr lang="en-GB" altLang="es-PE" dirty="0" err="1">
                <a:latin typeface="Verdana" panose="020B0604030504040204" pitchFamily="34" charset="0"/>
              </a:rPr>
              <a:t>ejecución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algn="just" hangingPunct="0">
              <a:lnSpc>
                <a:spcPct val="115000"/>
              </a:lnSpc>
              <a:spcBef>
                <a:spcPct val="0"/>
              </a:spcBef>
              <a:spcAft>
                <a:spcPts val="1138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Esta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representación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independiza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al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algoritmo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lenguaje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programación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elegido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permitiendo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esta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manera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que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pueda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ser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codificado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indistintamente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cualquier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Times New Roman" panose="02020603050405020304" pitchFamily="18" charset="0"/>
              </a:rPr>
              <a:t>lenguaje</a:t>
            </a:r>
            <a:r>
              <a:rPr lang="en-GB" altLang="es-PE" dirty="0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25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E5440-CB11-5F7D-2394-8F90C6F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A4A97FD-999E-075D-8A67-CF56D9E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871537"/>
            <a:ext cx="7200900" cy="5114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cs typeface="CMR10" charset="0"/>
              </a:rPr>
              <a:t>Las dos herramientas mas utilizadas comunmente para describir algoritmos son:</a:t>
            </a:r>
          </a:p>
          <a:p>
            <a:pPr marL="0" indent="0" algn="just"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b="1">
                <a:solidFill>
                  <a:srgbClr val="FF0000"/>
                </a:solidFill>
                <a:cs typeface="CMBX10" charset="0"/>
              </a:rPr>
              <a:t>Diagramas de Flujo:</a:t>
            </a:r>
            <a:r>
              <a:rPr lang="en-GB" altLang="es-PE">
                <a:solidFill>
                  <a:srgbClr val="FF0000"/>
                </a:solidFill>
                <a:cs typeface="CMBX10" charset="0"/>
              </a:rPr>
              <a:t> </a:t>
            </a:r>
            <a:r>
              <a:rPr lang="en-GB" altLang="es-PE">
                <a:cs typeface="CMR10" charset="0"/>
              </a:rPr>
              <a:t>son representaciones gráficas de secuencias de pasos a realizar. Cada operacion se representa mediante un símbolo normalizado el Instituto Norteamericano de Normalizacion (ANSI - American National Standars Institute). Las líneas de flujo indican el orden de ejecución.</a:t>
            </a:r>
          </a:p>
          <a:p>
            <a:pPr marL="0" indent="0" algn="just"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cs typeface="CMR10" charset="0"/>
              </a:rPr>
              <a:t>Los diagramas de flujo suelen ser usados solo para representar algoritmos pequeños, ya que abarcan mucho espacio.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85BCAE-A47A-B22F-C615-E9538E4D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57" y="3834382"/>
            <a:ext cx="3132091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02D4B7-C6F2-47D2-F346-528E8789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A216790-BB58-3696-F778-723A54ED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856" y="247907"/>
            <a:ext cx="7380288" cy="5270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>
              <a:cs typeface="CMR10" charset="0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b="1">
                <a:solidFill>
                  <a:srgbClr val="FF0000"/>
                </a:solidFill>
                <a:cs typeface="CMBX10" charset="0"/>
              </a:rPr>
              <a:t>Pseudocódigos</a:t>
            </a:r>
            <a:r>
              <a:rPr lang="en-GB" altLang="es-PE" b="1">
                <a:cs typeface="CMBX10" charset="0"/>
              </a:rPr>
              <a:t>:</a:t>
            </a:r>
            <a:r>
              <a:rPr lang="en-GB" altLang="es-PE">
                <a:cs typeface="CMBX10" charset="0"/>
              </a:rPr>
              <a:t> </a:t>
            </a:r>
            <a:r>
              <a:rPr lang="en-GB" altLang="es-PE">
                <a:cs typeface="CMR10" charset="0"/>
              </a:rPr>
              <a:t>describen un algoritmo de forma similar a un lenguaje de programacióon pero sin su </a:t>
            </a:r>
            <a:r>
              <a:rPr lang="en-GB" altLang="es-PE">
                <a:cs typeface="CMBX10" charset="0"/>
              </a:rPr>
              <a:t>rigidez, de forma más parecida al lenguaje natural. Presentan la ventaja de ser más compactos que los diagramas de flujo, más fáciles de escribir para las instrucciones complejas y más fáciles de transferir a un lenguaje de programación. El pseudocódigo no está regido por ningún estándar.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cs typeface="CMR10" charset="0"/>
              </a:rPr>
              <a:t>Algunas palabras usadas son </a:t>
            </a:r>
            <a:r>
              <a:rPr lang="en-GB" altLang="es-PE">
                <a:solidFill>
                  <a:srgbClr val="0000FF"/>
                </a:solidFill>
                <a:cs typeface="CMR10" charset="0"/>
              </a:rPr>
              <a:t>LEER/IMPRIMIR </a:t>
            </a:r>
            <a:r>
              <a:rPr lang="en-GB" altLang="es-PE">
                <a:cs typeface="CMR10" charset="0"/>
              </a:rPr>
              <a:t>para representar las acciones de lectura de datos  y salida de datos.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>
              <a:cs typeface="CMBX10" charset="0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 i="1">
                <a:cs typeface="CMR10" charset="0"/>
              </a:rPr>
              <a:t>Calcular una altura en pulgadas (1 pulgada=2.54 cm) y pies (1 pie=12 </a:t>
            </a:r>
            <a:r>
              <a:rPr lang="en-GB" altLang="es-PE" sz="1600" i="1">
                <a:cs typeface="CMBX10" charset="0"/>
              </a:rPr>
              <a:t>pulgadas), a partir de la altura en centímetros, que se introduce por el teclado.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 b="1">
                <a:cs typeface="CMTT10" charset="0"/>
              </a:rPr>
              <a:t>Inicio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>
                <a:cs typeface="CMTT10" charset="0"/>
              </a:rPr>
              <a:t>1- </a:t>
            </a:r>
            <a:r>
              <a:rPr lang="en-GB" altLang="es-PE" sz="1600">
                <a:solidFill>
                  <a:srgbClr val="0000FF"/>
                </a:solidFill>
                <a:cs typeface="CMTT10" charset="0"/>
              </a:rPr>
              <a:t>IMPRIMIR</a:t>
            </a:r>
            <a:r>
              <a:rPr lang="en-GB" altLang="es-PE" sz="1600">
                <a:cs typeface="CMTT10" charset="0"/>
              </a:rPr>
              <a:t> 'Introduce la altura en centimetros: '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>
                <a:cs typeface="CMTT10" charset="0"/>
              </a:rPr>
              <a:t>2- </a:t>
            </a:r>
            <a:r>
              <a:rPr lang="en-GB" altLang="es-PE" sz="1600">
                <a:solidFill>
                  <a:srgbClr val="0000FF"/>
                </a:solidFill>
                <a:cs typeface="CMTT10" charset="0"/>
              </a:rPr>
              <a:t>LEER</a:t>
            </a:r>
            <a:r>
              <a:rPr lang="en-GB" altLang="es-PE" sz="1600">
                <a:cs typeface="CMTT10" charset="0"/>
              </a:rPr>
              <a:t>: altura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>
                <a:cs typeface="CMTT10" charset="0"/>
              </a:rPr>
              <a:t>3- </a:t>
            </a:r>
            <a:r>
              <a:rPr lang="en-GB" altLang="es-PE" sz="1600">
                <a:solidFill>
                  <a:srgbClr val="0000FF"/>
                </a:solidFill>
                <a:cs typeface="CMTT10" charset="0"/>
              </a:rPr>
              <a:t>CALCULAR</a:t>
            </a:r>
            <a:r>
              <a:rPr lang="en-GB" altLang="es-PE" sz="1600">
                <a:cs typeface="CMTT10" charset="0"/>
              </a:rPr>
              <a:t> pulgadas</a:t>
            </a:r>
            <a:r>
              <a:rPr lang="en-GB" altLang="es-PE" sz="1600">
                <a:cs typeface="CMR10" charset="0"/>
              </a:rPr>
              <a:t>=</a:t>
            </a:r>
            <a:r>
              <a:rPr lang="en-GB" altLang="es-PE" sz="1600">
                <a:cs typeface="CMTT10" charset="0"/>
              </a:rPr>
              <a:t>altura</a:t>
            </a:r>
            <a:r>
              <a:rPr lang="en-GB" altLang="es-PE" sz="1600" i="1">
                <a:cs typeface="CMMI10" charset="0"/>
              </a:rPr>
              <a:t>=</a:t>
            </a:r>
            <a:r>
              <a:rPr lang="en-GB" altLang="es-PE" sz="1600">
                <a:cs typeface="CMR10" charset="0"/>
              </a:rPr>
              <a:t>2</a:t>
            </a:r>
            <a:r>
              <a:rPr lang="en-GB" altLang="es-PE" sz="1600" i="1">
                <a:cs typeface="CMMI10" charset="0"/>
              </a:rPr>
              <a:t>:</a:t>
            </a:r>
            <a:r>
              <a:rPr lang="en-GB" altLang="es-PE" sz="1600">
                <a:cs typeface="CMR10" charset="0"/>
              </a:rPr>
              <a:t>54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>
                <a:cs typeface="CMTT10" charset="0"/>
              </a:rPr>
              <a:t>4- </a:t>
            </a:r>
            <a:r>
              <a:rPr lang="en-GB" altLang="es-PE" sz="1600">
                <a:solidFill>
                  <a:srgbClr val="0000FF"/>
                </a:solidFill>
                <a:cs typeface="CMTT10" charset="0"/>
              </a:rPr>
              <a:t>CALCULAR</a:t>
            </a:r>
            <a:r>
              <a:rPr lang="en-GB" altLang="es-PE" sz="1600">
                <a:cs typeface="CMTT10" charset="0"/>
              </a:rPr>
              <a:t> pies</a:t>
            </a:r>
            <a:r>
              <a:rPr lang="en-GB" altLang="es-PE" sz="1600">
                <a:cs typeface="CMR10" charset="0"/>
              </a:rPr>
              <a:t>=</a:t>
            </a:r>
            <a:r>
              <a:rPr lang="en-GB" altLang="es-PE" sz="1600">
                <a:cs typeface="CMTT10" charset="0"/>
              </a:rPr>
              <a:t>pulgadas</a:t>
            </a:r>
            <a:r>
              <a:rPr lang="en-GB" altLang="es-PE" sz="1600" i="1">
                <a:cs typeface="CMMI10" charset="0"/>
              </a:rPr>
              <a:t>=</a:t>
            </a:r>
            <a:r>
              <a:rPr lang="en-GB" altLang="es-PE" sz="1600">
                <a:cs typeface="CMR10" charset="0"/>
              </a:rPr>
              <a:t>12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>
                <a:cs typeface="CMTT10" charset="0"/>
              </a:rPr>
              <a:t>5- </a:t>
            </a:r>
            <a:r>
              <a:rPr lang="en-GB" altLang="es-PE" sz="1600">
                <a:solidFill>
                  <a:srgbClr val="0000FF"/>
                </a:solidFill>
                <a:cs typeface="CMTT10" charset="0"/>
              </a:rPr>
              <a:t>IMPRIMIR</a:t>
            </a:r>
            <a:r>
              <a:rPr lang="en-GB" altLang="es-PE" sz="1600">
                <a:cs typeface="CMTT10" charset="0"/>
              </a:rPr>
              <a:t> 'La altura en pulgadas es: ', pulgadas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>
                <a:cs typeface="CMTT10" charset="0"/>
              </a:rPr>
              <a:t>6- </a:t>
            </a:r>
            <a:r>
              <a:rPr lang="en-GB" altLang="es-PE" sz="1600">
                <a:solidFill>
                  <a:srgbClr val="0000FF"/>
                </a:solidFill>
                <a:cs typeface="CMTT10" charset="0"/>
              </a:rPr>
              <a:t>IMPRIMIR</a:t>
            </a:r>
            <a:r>
              <a:rPr lang="en-GB" altLang="es-PE" sz="1600">
                <a:cs typeface="CMTT10" charset="0"/>
              </a:rPr>
              <a:t> 'La altura en pies es : ', pies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 sz="1600" b="1">
                <a:cs typeface="CMTT10" charset="0"/>
              </a:rPr>
              <a:t>Fin</a:t>
            </a:r>
            <a:endParaRPr lang="en-GB" altLang="es-PE" sz="1600" b="1" dirty="0">
              <a:cs typeface="CMTT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0CD3FD-ACBE-00D6-71AE-EC3E34FAF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76F5FAF-3C39-523E-8D17-AE8CF1720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772" y="775129"/>
            <a:ext cx="7200900" cy="5114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063"/>
              </a:spcAft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El uso de </a:t>
            </a:r>
            <a:r>
              <a:rPr lang="en-GB" altLang="es-PE" b="1">
                <a:latin typeface="Verdana" panose="020B0604030504040204" pitchFamily="34" charset="0"/>
              </a:rPr>
              <a:t>diagramas de flujo</a:t>
            </a:r>
            <a:r>
              <a:rPr lang="en-GB" altLang="es-PE">
                <a:latin typeface="Verdana" panose="020B0604030504040204" pitchFamily="34" charset="0"/>
              </a:rPr>
              <a:t> como herramienta de programación tiene beneficios que resumidamente se detallan: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58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Rápida comprensión de las relaciones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58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Se pueden usar como modelos de trabajo para el diseño de nuevos programas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58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Documentación adecuada de los programas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58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Produce una codificación eficaz en los programas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58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Depuración y pruebas ordenadas de programas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spcAft>
                <a:spcPts val="1138"/>
              </a:spcAft>
              <a:buSzPct val="58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s-PE">
                <a:latin typeface="Verdana" panose="020B0604030504040204" pitchFamily="34" charset="0"/>
              </a:rPr>
              <a:t>Fácil de traducir a cualquier lenguaje de programación.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0F3F9DE-808A-77C2-9B65-818681A3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96" y="216834"/>
            <a:ext cx="6057408" cy="642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C66669D-6E00-9B9C-44FB-2442CFE752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49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43E5F6A9-FD86-F885-318F-7FC9BCE2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43" y="4319587"/>
            <a:ext cx="34210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B1B833A2-F485-9313-E5A9-CC7ECA59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02" y="4180681"/>
            <a:ext cx="10763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8B61C12-5B05-6349-11C7-279AD128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273" y="238919"/>
            <a:ext cx="7200900" cy="384425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Secuencia</a:t>
            </a:r>
            <a:r>
              <a:rPr lang="en-GB" altLang="es-PE" b="1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Alternativa o </a:t>
            </a:r>
            <a:r>
              <a:rPr lang="en-GB" altLang="es-PE" dirty="0" err="1">
                <a:latin typeface="Verdana" panose="020B0604030504040204" pitchFamily="34" charset="0"/>
              </a:rPr>
              <a:t>Selectiva</a:t>
            </a:r>
            <a:endParaRPr lang="en-GB" altLang="es-PE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 err="1">
                <a:latin typeface="Verdana" panose="020B0604030504040204" pitchFamily="34" charset="0"/>
              </a:rPr>
              <a:t>Iteración</a:t>
            </a:r>
            <a:r>
              <a:rPr lang="en-GB" altLang="es-PE" dirty="0">
                <a:latin typeface="Verdana" panose="020B0604030504040204" pitchFamily="34" charset="0"/>
              </a:rPr>
              <a:t> o </a:t>
            </a:r>
            <a:r>
              <a:rPr lang="en-GB" altLang="es-PE" dirty="0" err="1">
                <a:latin typeface="Verdana" panose="020B0604030504040204" pitchFamily="34" charset="0"/>
              </a:rPr>
              <a:t>Repetitiva</a:t>
            </a:r>
            <a:endParaRPr lang="en-GB" altLang="es-PE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Se </a:t>
            </a:r>
            <a:r>
              <a:rPr lang="en-GB" altLang="es-PE" dirty="0" err="1">
                <a:latin typeface="Verdana" panose="020B0604030504040204" pitchFamily="34" charset="0"/>
              </a:rPr>
              <a:t>compone</a:t>
            </a:r>
            <a:r>
              <a:rPr lang="en-GB" altLang="es-PE" dirty="0">
                <a:latin typeface="Verdana" panose="020B0604030504040204" pitchFamily="34" charset="0"/>
              </a:rPr>
              <a:t> de un </a:t>
            </a:r>
            <a:r>
              <a:rPr lang="en-GB" altLang="es-PE" dirty="0" err="1">
                <a:latin typeface="Verdana" panose="020B0604030504040204" pitchFamily="34" charset="0"/>
              </a:rPr>
              <a:t>grupo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</a:rPr>
              <a:t> que se </a:t>
            </a:r>
            <a:r>
              <a:rPr lang="en-GB" altLang="es-PE" dirty="0" err="1">
                <a:latin typeface="Verdana" panose="020B0604030504040204" pitchFamily="34" charset="0"/>
              </a:rPr>
              <a:t>realizan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todas</a:t>
            </a:r>
            <a:r>
              <a:rPr lang="en-GB" altLang="es-PE" dirty="0">
                <a:latin typeface="Verdana" panose="020B0604030504040204" pitchFamily="34" charset="0"/>
              </a:rPr>
              <a:t> y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orden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</a:rPr>
              <a:t> que </a:t>
            </a:r>
            <a:r>
              <a:rPr lang="en-GB" altLang="es-PE" dirty="0" err="1">
                <a:latin typeface="Verdana" panose="020B0604030504040204" pitchFamily="34" charset="0"/>
              </a:rPr>
              <a:t>están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escritas</a:t>
            </a:r>
            <a:r>
              <a:rPr lang="en-GB" altLang="es-PE" dirty="0">
                <a:latin typeface="Verdana" panose="020B0604030504040204" pitchFamily="34" charset="0"/>
              </a:rPr>
              <a:t>, sin </a:t>
            </a:r>
            <a:r>
              <a:rPr lang="en-GB" altLang="es-PE" dirty="0" err="1">
                <a:latin typeface="Verdana" panose="020B0604030504040204" pitchFamily="34" charset="0"/>
              </a:rPr>
              <a:t>posibilidad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omitir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ninguna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ellas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</a:rPr>
              <a:t>Las </a:t>
            </a:r>
            <a:r>
              <a:rPr lang="en-GB" altLang="es-PE" dirty="0" err="1">
                <a:latin typeface="Verdana" panose="020B0604030504040204" pitchFamily="34" charset="0"/>
              </a:rPr>
              <a:t>tareas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suceden</a:t>
            </a:r>
            <a:r>
              <a:rPr lang="en-GB" altLang="es-PE" dirty="0">
                <a:latin typeface="Verdana" panose="020B0604030504040204" pitchFamily="34" charset="0"/>
              </a:rPr>
              <a:t> de forma </a:t>
            </a:r>
            <a:r>
              <a:rPr lang="en-GB" altLang="es-PE" dirty="0" err="1">
                <a:latin typeface="Verdana" panose="020B0604030504040204" pitchFamily="34" charset="0"/>
              </a:rPr>
              <a:t>tal</a:t>
            </a:r>
            <a:r>
              <a:rPr lang="en-GB" altLang="es-PE" dirty="0">
                <a:latin typeface="Verdana" panose="020B0604030504040204" pitchFamily="34" charset="0"/>
              </a:rPr>
              <a:t> que la </a:t>
            </a:r>
            <a:r>
              <a:rPr lang="en-GB" altLang="es-PE" dirty="0" err="1">
                <a:latin typeface="Verdana" panose="020B0604030504040204" pitchFamily="34" charset="0"/>
              </a:rPr>
              <a:t>salida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una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ellas</a:t>
            </a:r>
            <a:r>
              <a:rPr lang="en-GB" altLang="es-PE" dirty="0">
                <a:latin typeface="Verdana" panose="020B0604030504040204" pitchFamily="34" charset="0"/>
              </a:rPr>
              <a:t> es la entrada de la </a:t>
            </a:r>
            <a:r>
              <a:rPr lang="en-GB" altLang="es-PE" dirty="0" err="1">
                <a:latin typeface="Verdana" panose="020B0604030504040204" pitchFamily="34" charset="0"/>
              </a:rPr>
              <a:t>siguiente</a:t>
            </a:r>
            <a:r>
              <a:rPr lang="en-GB" altLang="es-PE" dirty="0">
                <a:latin typeface="Verdana" panose="020B0604030504040204" pitchFamily="34" charset="0"/>
              </a:rPr>
              <a:t> y </a:t>
            </a:r>
            <a:r>
              <a:rPr lang="en-GB" altLang="es-PE" dirty="0" err="1">
                <a:latin typeface="Verdana" panose="020B0604030504040204" pitchFamily="34" charset="0"/>
              </a:rPr>
              <a:t>así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sucesivamente</a:t>
            </a:r>
            <a:r>
              <a:rPr lang="en-GB" altLang="es-PE" dirty="0">
                <a:latin typeface="Verdana" panose="020B0604030504040204" pitchFamily="34" charset="0"/>
              </a:rPr>
              <a:t> hasta </a:t>
            </a:r>
            <a:r>
              <a:rPr lang="en-GB" altLang="es-PE" dirty="0" err="1">
                <a:latin typeface="Verdana" panose="020B0604030504040204" pitchFamily="34" charset="0"/>
              </a:rPr>
              <a:t>el</a:t>
            </a:r>
            <a:r>
              <a:rPr lang="en-GB" altLang="es-PE" dirty="0">
                <a:latin typeface="Verdana" panose="020B0604030504040204" pitchFamily="34" charset="0"/>
              </a:rPr>
              <a:t> final del </a:t>
            </a:r>
            <a:r>
              <a:rPr lang="en-GB" altLang="es-PE" dirty="0" err="1">
                <a:latin typeface="Verdana" panose="020B0604030504040204" pitchFamily="34" charset="0"/>
              </a:rPr>
              <a:t>proceso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FE967F-4896-AB07-FCD4-C5AC03A9D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936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7662512-6F0F-A99F-2873-5AEFF23B2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856" y="536232"/>
            <a:ext cx="7380288" cy="38699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latin typeface="Verdana" panose="020B0604030504040204" pitchFamily="34" charset="0"/>
              </a:rPr>
              <a:t>Secuencia</a:t>
            </a:r>
            <a:r>
              <a:rPr lang="en-GB" altLang="es-PE" b="1" dirty="0">
                <a:latin typeface="Verdana" panose="020B0604030504040204" pitchFamily="34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>
                <a:solidFill>
                  <a:srgbClr val="FF0000"/>
                </a:solidFill>
                <a:latin typeface="Verdana" panose="020B0604030504040204" pitchFamily="34" charset="0"/>
              </a:rPr>
              <a:t>Alternativa o </a:t>
            </a: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Selectiva</a:t>
            </a:r>
            <a:endParaRPr lang="en-GB" altLang="es-PE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 err="1">
                <a:latin typeface="Verdana" panose="020B0604030504040204" pitchFamily="34" charset="0"/>
              </a:rPr>
              <a:t>Iteración</a:t>
            </a:r>
            <a:r>
              <a:rPr lang="en-GB" altLang="es-PE" dirty="0">
                <a:latin typeface="Verdana" panose="020B0604030504040204" pitchFamily="34" charset="0"/>
              </a:rPr>
              <a:t> o </a:t>
            </a:r>
            <a:r>
              <a:rPr lang="en-GB" altLang="es-PE" dirty="0" err="1">
                <a:latin typeface="Verdana" panose="020B0604030504040204" pitchFamily="34" charset="0"/>
              </a:rPr>
              <a:t>Repetitiva</a:t>
            </a:r>
            <a:endParaRPr lang="en-GB" altLang="es-PE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i="1" u="sng" dirty="0">
                <a:latin typeface="Verdana" panose="020B0604030504040204" pitchFamily="34" charset="0"/>
              </a:rPr>
              <a:t>Simple:</a:t>
            </a:r>
            <a:r>
              <a:rPr lang="en-GB" altLang="es-PE" sz="1200" b="1" i="1" dirty="0">
                <a:latin typeface="Times New Roman" panose="02020603050405020304" pitchFamily="18" charset="0"/>
              </a:rPr>
              <a:t> </a:t>
            </a:r>
            <a:r>
              <a:rPr lang="en-GB" altLang="es-PE" dirty="0">
                <a:latin typeface="Verdana" panose="020B0604030504040204" pitchFamily="34" charset="0"/>
              </a:rPr>
              <a:t>Solo </a:t>
            </a:r>
            <a:r>
              <a:rPr lang="en-GB" altLang="es-PE" dirty="0" err="1">
                <a:latin typeface="Verdana" panose="020B0604030504040204" pitchFamily="34" charset="0"/>
              </a:rPr>
              <a:t>obliga</a:t>
            </a:r>
            <a:r>
              <a:rPr lang="en-GB" altLang="es-PE" dirty="0">
                <a:latin typeface="Verdana" panose="020B0604030504040204" pitchFamily="34" charset="0"/>
              </a:rPr>
              <a:t> a </a:t>
            </a:r>
            <a:r>
              <a:rPr lang="en-GB" altLang="es-PE" dirty="0" err="1">
                <a:latin typeface="Verdana" panose="020B0604030504040204" pitchFamily="34" charset="0"/>
              </a:rPr>
              <a:t>realizar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si</a:t>
            </a:r>
            <a:r>
              <a:rPr lang="en-GB" altLang="es-PE" dirty="0">
                <a:latin typeface="Verdana" panose="020B0604030504040204" pitchFamily="34" charset="0"/>
              </a:rPr>
              <a:t> se </a:t>
            </a:r>
            <a:r>
              <a:rPr lang="en-GB" altLang="es-PE" dirty="0" err="1">
                <a:latin typeface="Verdana" panose="020B0604030504040204" pitchFamily="34" charset="0"/>
              </a:rPr>
              <a:t>cumple</a:t>
            </a:r>
            <a:r>
              <a:rPr lang="en-GB" altLang="es-PE" dirty="0">
                <a:latin typeface="Verdana" panose="020B0604030504040204" pitchFamily="34" charset="0"/>
              </a:rPr>
              <a:t>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. El “no </a:t>
            </a:r>
            <a:r>
              <a:rPr lang="en-GB" altLang="es-PE" dirty="0" err="1">
                <a:latin typeface="Verdana" panose="020B0604030504040204" pitchFamily="34" charset="0"/>
              </a:rPr>
              <a:t>cumplimiento</a:t>
            </a:r>
            <a:r>
              <a:rPr lang="en-GB" altLang="es-PE" dirty="0">
                <a:latin typeface="Verdana" panose="020B0604030504040204" pitchFamily="34" charset="0"/>
              </a:rPr>
              <a:t>” de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implica</a:t>
            </a:r>
            <a:r>
              <a:rPr lang="en-GB" altLang="es-PE" dirty="0">
                <a:latin typeface="Verdana" panose="020B0604030504040204" pitchFamily="34" charset="0"/>
              </a:rPr>
              <a:t> que no se </a:t>
            </a:r>
            <a:r>
              <a:rPr lang="en-GB" altLang="es-PE" dirty="0" err="1">
                <a:latin typeface="Verdana" panose="020B0604030504040204" pitchFamily="34" charset="0"/>
              </a:rPr>
              <a:t>realizará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ninguna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acción</a:t>
            </a:r>
            <a:r>
              <a:rPr lang="en-GB" altLang="es-PE" dirty="0">
                <a:latin typeface="Verdana" panose="020B0604030504040204" pitchFamily="34" charset="0"/>
              </a:rPr>
              <a:t>. </a:t>
            </a: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i="1" u="sng" dirty="0">
                <a:latin typeface="Verdana" panose="020B0604030504040204" pitchFamily="34" charset="0"/>
              </a:rPr>
              <a:t>Doble:</a:t>
            </a:r>
            <a:r>
              <a:rPr lang="en-GB" altLang="es-PE" dirty="0">
                <a:latin typeface="Verdana" panose="020B0604030504040204" pitchFamily="34" charset="0"/>
              </a:rPr>
              <a:t> El </a:t>
            </a:r>
            <a:r>
              <a:rPr lang="en-GB" altLang="es-PE" dirty="0" err="1">
                <a:latin typeface="Verdana" panose="020B0604030504040204" pitchFamily="34" charset="0"/>
              </a:rPr>
              <a:t>cumplimiento</a:t>
            </a:r>
            <a:r>
              <a:rPr lang="en-GB" altLang="es-PE" dirty="0">
                <a:latin typeface="Verdana" panose="020B0604030504040204" pitchFamily="34" charset="0"/>
              </a:rPr>
              <a:t> o no de la </a:t>
            </a:r>
            <a:r>
              <a:rPr lang="en-GB" altLang="es-PE" dirty="0" err="1">
                <a:latin typeface="Verdana" panose="020B0604030504040204" pitchFamily="34" charset="0"/>
              </a:rPr>
              <a:t>condición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lógica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obliga</a:t>
            </a:r>
            <a:r>
              <a:rPr lang="en-GB" altLang="es-PE" dirty="0">
                <a:latin typeface="Verdana" panose="020B0604030504040204" pitchFamily="34" charset="0"/>
              </a:rPr>
              <a:t> a la </a:t>
            </a:r>
            <a:r>
              <a:rPr lang="en-GB" altLang="es-PE" dirty="0" err="1">
                <a:latin typeface="Verdana" panose="020B0604030504040204" pitchFamily="34" charset="0"/>
              </a:rPr>
              <a:t>ejecución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diferentes</a:t>
            </a:r>
            <a:r>
              <a:rPr lang="en-GB" altLang="es-PE" dirty="0">
                <a:latin typeface="Verdana" panose="020B0604030504040204" pitchFamily="34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</a:rPr>
              <a:t>grupos</a:t>
            </a:r>
            <a:r>
              <a:rPr lang="en-GB" altLang="es-PE" dirty="0">
                <a:latin typeface="Verdana" panose="020B0604030504040204" pitchFamily="34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</a:rPr>
              <a:t>acciones</a:t>
            </a:r>
            <a:r>
              <a:rPr lang="en-GB" altLang="es-PE" dirty="0">
                <a:latin typeface="Verdana" panose="020B0604030504040204" pitchFamily="34" charset="0"/>
              </a:rPr>
              <a:t>.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194E1D9-7D2E-D470-6B79-AAC361B9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27" y="3957123"/>
            <a:ext cx="5364162" cy="25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9EA703-D82B-67EA-D8E0-16FA1A6F58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722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0B6D78-1C72-4046-A0B8-2DA72AC1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786" y="396189"/>
            <a:ext cx="7380288" cy="4432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b="1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 err="1">
                <a:latin typeface="Verdana" panose="020B0604030504040204" pitchFamily="34" charset="0"/>
              </a:rPr>
              <a:t>Secuencia</a:t>
            </a:r>
            <a:r>
              <a:rPr lang="en-GB" altLang="es-PE" b="1" dirty="0">
                <a:latin typeface="Verdana" panose="020B0604030504040204" pitchFamily="34" charset="0"/>
              </a:rPr>
              <a:t> </a:t>
            </a: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dirty="0">
                <a:solidFill>
                  <a:srgbClr val="FF0000"/>
                </a:solidFill>
                <a:latin typeface="Verdana" panose="020B0604030504040204" pitchFamily="34" charset="0"/>
              </a:rPr>
              <a:t>Alternativa o </a:t>
            </a:r>
            <a:r>
              <a:rPr lang="en-GB" altLang="es-PE" b="1" dirty="0" err="1">
                <a:solidFill>
                  <a:srgbClr val="FF0000"/>
                </a:solidFill>
                <a:latin typeface="Verdana" panose="020B0604030504040204" pitchFamily="34" charset="0"/>
              </a:rPr>
              <a:t>Selectiva</a:t>
            </a:r>
            <a:endParaRPr lang="en-GB" altLang="es-PE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 err="1">
                <a:latin typeface="Verdana" panose="020B0604030504040204" pitchFamily="34" charset="0"/>
              </a:rPr>
              <a:t>Iteración</a:t>
            </a:r>
            <a:r>
              <a:rPr lang="en-GB" altLang="es-PE" dirty="0">
                <a:latin typeface="Verdana" panose="020B0604030504040204" pitchFamily="34" charset="0"/>
              </a:rPr>
              <a:t> o </a:t>
            </a:r>
            <a:r>
              <a:rPr lang="en-GB" altLang="es-PE" dirty="0" err="1">
                <a:latin typeface="Verdana" panose="020B0604030504040204" pitchFamily="34" charset="0"/>
              </a:rPr>
              <a:t>Repetitiva</a:t>
            </a:r>
            <a:endParaRPr lang="en-GB" altLang="es-PE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>
              <a:lnSpc>
                <a:spcPct val="66000"/>
              </a:lnSpc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b="1" i="1" dirty="0" err="1">
                <a:latin typeface="Verdana" panose="020B0604030504040204" pitchFamily="34" charset="0"/>
                <a:cs typeface="CMBX12" charset="0"/>
              </a:rPr>
              <a:t>Estructura</a:t>
            </a:r>
            <a:r>
              <a:rPr lang="en-GB" altLang="es-PE" b="1" i="1" dirty="0">
                <a:latin typeface="Verdana" panose="020B0604030504040204" pitchFamily="34" charset="0"/>
                <a:cs typeface="CMBX12" charset="0"/>
              </a:rPr>
              <a:t> de </a:t>
            </a:r>
            <a:r>
              <a:rPr lang="en-GB" altLang="es-PE" b="1" i="1" dirty="0" err="1">
                <a:latin typeface="Verdana" panose="020B0604030504040204" pitchFamily="34" charset="0"/>
                <a:cs typeface="CMBX12" charset="0"/>
              </a:rPr>
              <a:t>elección</a:t>
            </a:r>
            <a:r>
              <a:rPr lang="en-GB" altLang="es-PE" b="1" i="1" dirty="0">
                <a:latin typeface="Verdana" panose="020B0604030504040204" pitchFamily="34" charset="0"/>
                <a:cs typeface="CMBX12" charset="0"/>
              </a:rPr>
              <a:t> entre </a:t>
            </a:r>
            <a:r>
              <a:rPr lang="en-GB" altLang="es-PE" b="1" i="1" dirty="0" err="1">
                <a:latin typeface="Verdana" panose="020B0604030504040204" pitchFamily="34" charset="0"/>
                <a:cs typeface="CMBX12" charset="0"/>
              </a:rPr>
              <a:t>varios</a:t>
            </a:r>
            <a:r>
              <a:rPr lang="en-GB" altLang="es-PE" b="1" i="1" dirty="0">
                <a:latin typeface="Verdana" panose="020B0604030504040204" pitchFamily="34" charset="0"/>
                <a:cs typeface="CMBX12" charset="0"/>
              </a:rPr>
              <a:t> </a:t>
            </a:r>
            <a:r>
              <a:rPr lang="en-GB" altLang="es-PE" b="1" i="1" dirty="0" err="1">
                <a:latin typeface="Verdana" panose="020B0604030504040204" pitchFamily="34" charset="0"/>
                <a:cs typeface="CMBX12" charset="0"/>
              </a:rPr>
              <a:t>casos</a:t>
            </a:r>
            <a:endParaRPr lang="en-GB" altLang="es-PE" b="1" i="1" dirty="0">
              <a:latin typeface="Verdana" panose="020B0604030504040204" pitchFamily="34" charset="0"/>
              <a:cs typeface="CMBX12" charset="0"/>
            </a:endParaRPr>
          </a:p>
          <a:p>
            <a:pPr marL="0" indent="0" algn="just">
              <a:lnSpc>
                <a:spcPct val="100000"/>
              </a:lnSpc>
              <a:spcBef>
                <a:spcPts val="175"/>
              </a:spcBef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Este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tipo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de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estructura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permite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decidir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entre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varios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caminos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posibles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,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en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función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del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valor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que tome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una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determinada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 </a:t>
            </a:r>
            <a:r>
              <a:rPr lang="en-GB" altLang="es-PE" dirty="0" err="1">
                <a:latin typeface="Verdana" panose="020B0604030504040204" pitchFamily="34" charset="0"/>
                <a:cs typeface="CMR10" charset="0"/>
              </a:rPr>
              <a:t>instrucción</a:t>
            </a:r>
            <a:r>
              <a:rPr lang="en-GB" altLang="es-PE" dirty="0">
                <a:latin typeface="Verdana" panose="020B0604030504040204" pitchFamily="34" charset="0"/>
                <a:cs typeface="CMR10" charset="0"/>
              </a:rPr>
              <a:t>.</a:t>
            </a:r>
          </a:p>
          <a:p>
            <a:pPr marL="0" indent="0" algn="just" hangingPunct="0">
              <a:lnSpc>
                <a:spcPct val="150000"/>
              </a:lnSpc>
              <a:spcBef>
                <a:spcPct val="0"/>
              </a:spcBef>
              <a:buSzPct val="40000"/>
              <a:buFont typeface="Times New Roman" panose="02020603050405020304" pitchFamily="18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algn="just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dirty="0">
              <a:latin typeface="Verdana" panose="020B0604030504040204" pitchFamily="34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  <a:p>
            <a:pPr marL="0" indent="0" hangingPunct="0">
              <a:lnSpc>
                <a:spcPct val="100000"/>
              </a:lnSpc>
              <a:spcBef>
                <a:spcPct val="0"/>
              </a:spcBef>
              <a:buSzPct val="45000"/>
              <a:buFont typeface="StarSymbol" charset="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</a:pPr>
            <a:endParaRPr lang="en-GB" altLang="es-PE" sz="1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B6DC060-F25B-C268-A530-A187E2B5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81" y="3893322"/>
            <a:ext cx="37798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38F668-3463-EF8F-0A3A-8C8C2CBC72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343834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26</TotalTime>
  <Words>1293</Words>
  <Application>Microsoft Office PowerPoint</Application>
  <PresentationFormat>Panorámica</PresentationFormat>
  <Paragraphs>99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30" baseType="lpstr">
      <vt:lpstr>Arial</vt:lpstr>
      <vt:lpstr>Baguet Script</vt:lpstr>
      <vt:lpstr>Bahnschrift Light</vt:lpstr>
      <vt:lpstr>Calibri</vt:lpstr>
      <vt:lpstr>CMBX10</vt:lpstr>
      <vt:lpstr>CMMI10</vt:lpstr>
      <vt:lpstr>CMR10</vt:lpstr>
      <vt:lpstr>CMTT10</vt:lpstr>
      <vt:lpstr>Courier New</vt:lpstr>
      <vt:lpstr>Franklin Gothic Book</vt:lpstr>
      <vt:lpstr>StarSymbol</vt:lpstr>
      <vt:lpstr>Times New Roman</vt:lpstr>
      <vt:lpstr>Verdana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2</cp:revision>
  <dcterms:created xsi:type="dcterms:W3CDTF">2025-06-23T05:55:48Z</dcterms:created>
  <dcterms:modified xsi:type="dcterms:W3CDTF">2025-06-23T06:25:45Z</dcterms:modified>
</cp:coreProperties>
</file>