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539313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35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5341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3753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0676688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289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30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63066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550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476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835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F06C4CD-7121-41B5-AC23-4AB1109663F1}" type="datetimeFigureOut">
              <a:rPr lang="es-PE" smtClean="0"/>
              <a:t>23/06/2025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43FE1CC-D205-4A0F-AE77-3B12D883EC3F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47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BBE4B8A-5A02-B9FD-AB3A-8DD45F578E40}"/>
              </a:ext>
            </a:extLst>
          </p:cNvPr>
          <p:cNvSpPr txBox="1"/>
          <p:nvPr/>
        </p:nvSpPr>
        <p:spPr>
          <a:xfrm>
            <a:off x="1700992" y="454061"/>
            <a:ext cx="8790016" cy="216411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s-MX" sz="6000" b="1" dirty="0">
                <a:latin typeface="Baguet Script" panose="00000500000000000000" pitchFamily="2" charset="0"/>
              </a:rPr>
              <a:t>Pseudocódigo: estructura y sintaxis básica</a:t>
            </a:r>
            <a:endParaRPr lang="es-PE" sz="2400" kern="100" dirty="0">
              <a:effectLst/>
              <a:latin typeface="Baguet Script" panose="00000500000000000000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EE6542-46A4-D512-4737-F73168B68519}"/>
              </a:ext>
            </a:extLst>
          </p:cNvPr>
          <p:cNvSpPr txBox="1"/>
          <p:nvPr/>
        </p:nvSpPr>
        <p:spPr>
          <a:xfrm>
            <a:off x="3381523" y="2482504"/>
            <a:ext cx="6652162" cy="9864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Semana 04 – Lógica de Programación</a:t>
            </a:r>
            <a:r>
              <a:rPr lang="es-PE" sz="1800" b="1" kern="100" dirty="0">
                <a:effectLst/>
                <a:latin typeface="Bahnschrift Light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PE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946EE0B-FD69-B9D2-F6C0-171A1F2764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53BBBA6-916E-BD26-D526-2B710D863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976" y="3156545"/>
            <a:ext cx="2943452" cy="335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5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9B5BBB2-9274-F722-A02F-74C531224A5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4989856F-86A7-D7BF-8A6E-6F9F57CC2128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¿Qué es el pseudocódigo?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9E31B98-CEC9-59F6-3E75-8A942596B7D7}"/>
              </a:ext>
            </a:extLst>
          </p:cNvPr>
          <p:cNvSpPr txBox="1"/>
          <p:nvPr/>
        </p:nvSpPr>
        <p:spPr>
          <a:xfrm>
            <a:off x="1937894" y="1949446"/>
            <a:ext cx="88841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 una representación informal de un algoritmo utilizando lenguaje natural cercano al humano, permitiendo enfocarse en la lógica sin preocuparse de la sintaxis de un lenguaje en particular</a:t>
            </a:r>
            <a:endParaRPr lang="es-PE" dirty="0"/>
          </a:p>
        </p:txBody>
      </p:sp>
      <p:pic>
        <p:nvPicPr>
          <p:cNvPr id="1026" name="Picture 2" descr="Pseudocódigo | Introducción a la Programación a través de algoritmos.">
            <a:extLst>
              <a:ext uri="{FF2B5EF4-FFF2-40B4-BE49-F238E27FC236}">
                <a16:creationId xmlns:a16="http://schemas.microsoft.com/office/drawing/2014/main" id="{15DD4773-F202-7A40-5434-8780551C0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397" y="3319981"/>
            <a:ext cx="4678192" cy="2835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5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8BE5440-CB11-5F7D-2394-8F90C6F79F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F23025E-DCFF-2211-42A3-B2EAE263DA4D}"/>
              </a:ext>
            </a:extLst>
          </p:cNvPr>
          <p:cNvSpPr txBox="1"/>
          <p:nvPr/>
        </p:nvSpPr>
        <p:spPr>
          <a:xfrm>
            <a:off x="1659814" y="801985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Ventajas del pseudocódigo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475BC14-D843-11C7-499F-93808370D0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689351"/>
            <a:ext cx="422660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Fácil de entender y escribir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Independiente del lenguaje de programación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Ideal para planificar procesos complejos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P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Buena transición al código real</a:t>
            </a:r>
            <a:endParaRPr kumimoji="0" lang="es-PE" altLang="es-P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479EBC3-BAD2-5C8B-530F-DE90005CD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3" y="1363229"/>
            <a:ext cx="4122735" cy="35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1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502D4B7-C6F2-47D2-F346-528E878953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19334A2-95ED-1D8F-5FA5-F4D710FA902A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effectLst/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Elementos básicos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CA27FFC-A4A0-7305-A755-F08DA59A46AA}"/>
              </a:ext>
            </a:extLst>
          </p:cNvPr>
          <p:cNvSpPr txBox="1"/>
          <p:nvPr/>
        </p:nvSpPr>
        <p:spPr>
          <a:xfrm>
            <a:off x="2306594" y="176306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MX" dirty="0">
                <a:latin typeface="Abadi Extra Light" panose="020B0204020104020204" pitchFamily="34" charset="0"/>
              </a:rPr>
              <a:t>Inicio / Fin</a:t>
            </a:r>
          </a:p>
          <a:p>
            <a:pPr>
              <a:buNone/>
            </a:pPr>
            <a:r>
              <a:rPr lang="es-MX" dirty="0">
                <a:latin typeface="Abadi Extra Light" panose="020B0204020104020204" pitchFamily="34" charset="0"/>
              </a:rPr>
              <a:t>Definir variables</a:t>
            </a:r>
          </a:p>
          <a:p>
            <a:pPr>
              <a:buNone/>
            </a:pPr>
            <a:r>
              <a:rPr lang="es-MX" dirty="0">
                <a:latin typeface="Abadi Extra Light" panose="020B0204020104020204" pitchFamily="34" charset="0"/>
              </a:rPr>
              <a:t>Leer datos</a:t>
            </a:r>
          </a:p>
          <a:p>
            <a:pPr>
              <a:buNone/>
            </a:pPr>
            <a:r>
              <a:rPr lang="es-MX" dirty="0">
                <a:latin typeface="Abadi Extra Light" panose="020B0204020104020204" pitchFamily="34" charset="0"/>
              </a:rPr>
              <a:t>Si / Entonces / Sino (condicionales)</a:t>
            </a:r>
          </a:p>
          <a:p>
            <a:pPr>
              <a:buNone/>
            </a:pPr>
            <a:r>
              <a:rPr lang="es-MX" dirty="0">
                <a:latin typeface="Abadi Extra Light" panose="020B0204020104020204" pitchFamily="34" charset="0"/>
              </a:rPr>
              <a:t>Mientras, Repetir (bucles)</a:t>
            </a:r>
          </a:p>
          <a:p>
            <a:pPr>
              <a:buNone/>
            </a:pPr>
            <a:r>
              <a:rPr lang="es-MX" dirty="0">
                <a:latin typeface="Abadi Extra Light" panose="020B0204020104020204" pitchFamily="34" charset="0"/>
              </a:rPr>
              <a:t>Escribir resultados</a:t>
            </a:r>
          </a:p>
        </p:txBody>
      </p:sp>
      <p:pic>
        <p:nvPicPr>
          <p:cNvPr id="4" name="Picture 2" descr="Nuestro primer pseudocódigo completo - PLEDIN 3.0">
            <a:extLst>
              <a:ext uri="{FF2B5EF4-FFF2-40B4-BE49-F238E27FC236}">
                <a16:creationId xmlns:a16="http://schemas.microsoft.com/office/drawing/2014/main" id="{6E9F4913-DAC0-5A16-A3A0-5A81E1BE3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7101" y="1082607"/>
            <a:ext cx="5113766" cy="427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586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C0CD3FD-ACBE-00D6-71AE-EC3E34FAFD3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CEAA50E-EEB7-6F41-6394-B386F4F4D125}"/>
              </a:ext>
            </a:extLst>
          </p:cNvPr>
          <p:cNvSpPr txBox="1"/>
          <p:nvPr/>
        </p:nvSpPr>
        <p:spPr>
          <a:xfrm>
            <a:off x="1536246" y="703131"/>
            <a:ext cx="6652162" cy="5612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Sintaxis y estructura</a:t>
            </a: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FCCFE1F-EE88-6C9D-4AE6-AA99DFFCC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233" y="2228671"/>
            <a:ext cx="41594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Identación</a:t>
            </a: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para mostrar anidamiento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Palabras clave claras (SI, MIENTRAS,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Nombres de variables descriptivos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E" altLang="es-P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Comentarios opcionales para aclarar pasos</a:t>
            </a:r>
          </a:p>
        </p:txBody>
      </p:sp>
      <p:pic>
        <p:nvPicPr>
          <p:cNvPr id="3075" name="Picture 3" descr="PSeInt: programando en pseudocódigo - INTEF">
            <a:extLst>
              <a:ext uri="{FF2B5EF4-FFF2-40B4-BE49-F238E27FC236}">
                <a16:creationId xmlns:a16="http://schemas.microsoft.com/office/drawing/2014/main" id="{B8900A16-718A-F3E4-A6C9-9220D0925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595" y="1974275"/>
            <a:ext cx="4438048" cy="201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3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75A7A3A-F034-EF33-FA11-14AE5810E91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34" b="31486"/>
          <a:stretch>
            <a:fillRect/>
          </a:stretch>
        </p:blipFill>
        <p:spPr bwMode="auto">
          <a:xfrm>
            <a:off x="10822070" y="6219649"/>
            <a:ext cx="1077595" cy="3962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C25B7A9-E346-81C0-2F61-10C391BF5EC0}"/>
              </a:ext>
            </a:extLst>
          </p:cNvPr>
          <p:cNvSpPr txBox="1"/>
          <p:nvPr/>
        </p:nvSpPr>
        <p:spPr>
          <a:xfrm>
            <a:off x="1536246" y="703131"/>
            <a:ext cx="6652162" cy="9864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MX" sz="2800" b="1" kern="100" dirty="0">
                <a:latin typeface="Baguet Scrip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Problema: Sumar dos números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s-PE" sz="1800" b="1" kern="100" dirty="0">
              <a:effectLst/>
              <a:latin typeface="Bahnschrift Ligh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9BCF8F-4514-CCAB-5BD2-C9B954661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350" y="1689555"/>
            <a:ext cx="37173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Inicio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Definir a, b, suma Como Entero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Escribir "Ingrese número a:"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Leer a Escribir "Ingrese número b:"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Leer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suma ← a + 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Escribir "La suma es: ", suma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E" altLang="es-P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Fin</a:t>
            </a:r>
            <a:endParaRPr kumimoji="0" lang="es-PE" altLang="es-P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40372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20</TotalTime>
  <Words>165</Words>
  <Application>Microsoft Office PowerPoint</Application>
  <PresentationFormat>Panorámica</PresentationFormat>
  <Paragraphs>30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Abadi Extra Light</vt:lpstr>
      <vt:lpstr>Arial</vt:lpstr>
      <vt:lpstr>Baguet Script</vt:lpstr>
      <vt:lpstr>Bahnschrift Light</vt:lpstr>
      <vt:lpstr>Calibri</vt:lpstr>
      <vt:lpstr>Franklin Gothic Book</vt:lpstr>
      <vt:lpstr>Recorte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Lopez Moreno</dc:creator>
  <cp:lastModifiedBy>Elizabeth Lopez Moreno</cp:lastModifiedBy>
  <cp:revision>2</cp:revision>
  <dcterms:created xsi:type="dcterms:W3CDTF">2025-06-23T05:55:48Z</dcterms:created>
  <dcterms:modified xsi:type="dcterms:W3CDTF">2025-06-23T06:38:03Z</dcterms:modified>
</cp:coreProperties>
</file>