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335" r:id="rId4"/>
    <p:sldId id="337" r:id="rId5"/>
    <p:sldId id="319" r:id="rId6"/>
    <p:sldId id="320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637" autoAdjust="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11/10/2022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1801" y="2330164"/>
            <a:ext cx="7886700" cy="795080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Titolo_Arial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01" y="3247578"/>
            <a:ext cx="7886700" cy="795079"/>
          </a:xfrm>
          <a:prstGeom prst="rect">
            <a:avLst/>
          </a:prstGeom>
        </p:spPr>
        <p:txBody>
          <a:bodyPr/>
          <a:lstStyle>
            <a:lvl1pPr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Sottotitolo_Arial</a:t>
            </a:r>
            <a:r>
              <a:rPr lang="it-IT" dirty="0"/>
              <a:t> 40pt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2212" y="4433558"/>
            <a:ext cx="5246165" cy="376437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2213" y="4749265"/>
            <a:ext cx="5471634" cy="304988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corsivo 15pt</a:t>
            </a:r>
          </a:p>
        </p:txBody>
      </p:sp>
    </p:spTree>
    <p:extLst>
      <p:ext uri="{BB962C8B-B14F-4D97-AF65-F5344CB8AC3E}">
        <p14:creationId xmlns:p14="http://schemas.microsoft.com/office/powerpoint/2010/main" val="28831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0D3EDE0-84D3-4FA1-8768-7A7D34BD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8" y="1510661"/>
            <a:ext cx="7886700" cy="430888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973" y="2110222"/>
            <a:ext cx="7886841" cy="3996215"/>
          </a:xfrm>
          <a:prstGeom prst="rect">
            <a:avLst/>
          </a:prstGeom>
        </p:spPr>
        <p:txBody>
          <a:bodyPr/>
          <a:lstStyle>
            <a:lvl1pPr>
              <a:buFont typeface="Courier New" panose="02070309020205020404" pitchFamily="49" charset="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" name="Segnaposto testo 19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0" y="660757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(Arial 11pt) _ Relatore Carica relatore (Arial 9pt)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6598097"/>
            <a:ext cx="10190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‹N›</a:t>
            </a:fld>
            <a:endParaRPr lang="it-IT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AE71DFBC-4F9A-4B50-8FBD-C15FBA02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55" y="1183055"/>
            <a:ext cx="7886700" cy="348887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51875AF1-D9A8-4ED0-AC76-D19C1BA87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0" y="1738106"/>
            <a:ext cx="5399999" cy="364599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6581" y="5406475"/>
            <a:ext cx="5399998" cy="268469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CED17BD7-2996-4E52-AB56-D1D4FE6F76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19" y="1672225"/>
            <a:ext cx="3117275" cy="384549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580" y="6607575"/>
            <a:ext cx="7590251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(Arial 11pt) _ Relatore Carica relatore (Arial 9pt)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7799253" y="6598097"/>
            <a:ext cx="10190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‹N›</a:t>
            </a:fld>
            <a:endParaRPr lang="it-IT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1EA16DA-C051-4DE1-BC62-ACA5EEFA4E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8641" y="1995650"/>
            <a:ext cx="8166948" cy="764719"/>
          </a:xfrm>
          <a:prstGeom prst="rect">
            <a:avLst/>
          </a:prstGeom>
        </p:spPr>
        <p:txBody>
          <a:bodyPr/>
          <a:lstStyle>
            <a:lvl1pPr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Conclusione_Arial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7" y="3256370"/>
            <a:ext cx="8261350" cy="477707"/>
          </a:xfrm>
          <a:prstGeom prst="rect">
            <a:avLst/>
          </a:prstGeom>
        </p:spPr>
        <p:txBody>
          <a:bodyPr/>
          <a:lstStyle>
            <a:lvl1pPr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Titolo_Arial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3734078"/>
            <a:ext cx="8261306" cy="486349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Sottotitolo_Arial</a:t>
            </a:r>
            <a:r>
              <a:rPr lang="it-IT" dirty="0"/>
              <a:t> 25pt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7" y="4624368"/>
            <a:ext cx="6249988" cy="318653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1" y="4943021"/>
            <a:ext cx="6249988" cy="280089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corsivo 15pt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1" y="5223111"/>
            <a:ext cx="6249988" cy="323164"/>
          </a:xfrm>
          <a:prstGeom prst="rect">
            <a:avLst/>
          </a:prstGeom>
        </p:spPr>
        <p:txBody>
          <a:bodyPr/>
          <a:lstStyle>
            <a:lvl1pPr>
              <a:buNone/>
              <a:defRPr sz="15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corsivo 15pt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6609227"/>
            <a:ext cx="7574104" cy="248773"/>
          </a:xfrm>
          <a:prstGeom prst="rect">
            <a:avLst/>
          </a:prstGeom>
        </p:spPr>
        <p:txBody>
          <a:bodyPr/>
          <a:lstStyle>
            <a:lvl1pPr>
              <a:buNone/>
              <a:defRPr sz="1100">
                <a:solidFill>
                  <a:srgbClr val="004C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Sottotitolo (Arial 11pt) _ Relatore | Carica relatore (Arial 9pt)</a:t>
            </a:r>
          </a:p>
        </p:txBody>
      </p:sp>
    </p:spTree>
    <p:extLst>
      <p:ext uri="{BB962C8B-B14F-4D97-AF65-F5344CB8AC3E}">
        <p14:creationId xmlns:p14="http://schemas.microsoft.com/office/powerpoint/2010/main" val="206048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2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7" r:id="rId2"/>
    <p:sldLayoutId id="2147483668" r:id="rId3"/>
    <p:sldLayoutId id="2147483670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D1E8E-2409-4A8F-860F-692F96F7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01" y="2330164"/>
            <a:ext cx="7886700" cy="1337596"/>
          </a:xfrm>
        </p:spPr>
        <p:txBody>
          <a:bodyPr/>
          <a:lstStyle/>
          <a:p>
            <a:r>
              <a:rPr lang="en-US" sz="2000" dirty="0" smtClean="0"/>
              <a:t>Multivariate Analysis and Statistical Learning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err="1" smtClean="0"/>
              <a:t>Backfitting</a:t>
            </a:r>
            <a:r>
              <a:rPr lang="it-IT" sz="2400" dirty="0" smtClean="0"/>
              <a:t> </a:t>
            </a:r>
            <a:r>
              <a:rPr lang="it-IT" sz="2400" dirty="0" err="1" smtClean="0"/>
              <a:t>process</a:t>
            </a:r>
            <a:r>
              <a:rPr lang="it-IT" sz="2400" dirty="0" smtClean="0"/>
              <a:t> in </a:t>
            </a:r>
            <a:r>
              <a:rPr lang="it-IT" sz="2400" dirty="0" err="1" smtClean="0"/>
              <a:t>Generalized</a:t>
            </a:r>
            <a:r>
              <a:rPr lang="it-IT" sz="2400" dirty="0" smtClean="0"/>
              <a:t> Additive Model</a:t>
            </a:r>
            <a:endParaRPr lang="it-IT" sz="24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807986-127D-43ED-A593-0348BBB6D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1975" y="3668655"/>
            <a:ext cx="5246165" cy="376437"/>
          </a:xfrm>
        </p:spPr>
        <p:txBody>
          <a:bodyPr/>
          <a:lstStyle/>
          <a:p>
            <a:r>
              <a:rPr lang="it-IT" dirty="0" smtClean="0"/>
              <a:t>Massimiliano Mancini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811520" y="5747657"/>
            <a:ext cx="25549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October, 14 2022</a:t>
            </a:r>
            <a:endParaRPr lang="it-IT" sz="20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Generalized</a:t>
            </a:r>
            <a:r>
              <a:rPr lang="it-IT" dirty="0" smtClean="0"/>
              <a:t> Additive Model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B7097A6A-1E5B-4AD6-908D-05F10E243DC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45441" y="1953734"/>
                <a:ext cx="7491390" cy="3552986"/>
              </a:xfrm>
            </p:spPr>
            <p:txBody>
              <a:bodyPr wrap="square"/>
              <a:lstStyle/>
              <a:p>
                <a:r>
                  <a:rPr lang="en-US" dirty="0" smtClean="0"/>
                  <a:t>Generalized additive models or simply GAMs extend the </a:t>
                </a:r>
                <a:r>
                  <a:rPr lang="en-US" dirty="0"/>
                  <a:t>standard linear model by allowing non-linear functions of </a:t>
                </a:r>
                <a:r>
                  <a:rPr lang="en-US" dirty="0" smtClean="0"/>
                  <a:t>each of </a:t>
                </a:r>
                <a:r>
                  <a:rPr lang="en-US" dirty="0"/>
                  <a:t>the variables, while maintaining additivity.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GAM is in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It is called an additive model because we calculate a 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and then add together all of their contributions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B7097A6A-1E5B-4AD6-908D-05F10E243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45441" y="1953734"/>
                <a:ext cx="7491390" cy="3552986"/>
              </a:xfrm>
              <a:blipFill>
                <a:blip r:embed="rId2"/>
                <a:stretch>
                  <a:fillRect l="-732" t="-1544" r="-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Backfitting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in </a:t>
            </a:r>
            <a:r>
              <a:rPr lang="it-IT" dirty="0" err="1"/>
              <a:t>Generalized</a:t>
            </a:r>
            <a:r>
              <a:rPr lang="it-IT" dirty="0"/>
              <a:t> Additive Model</a:t>
            </a:r>
          </a:p>
        </p:txBody>
      </p:sp>
    </p:spTree>
    <p:extLst>
      <p:ext uri="{BB962C8B-B14F-4D97-AF65-F5344CB8AC3E}">
        <p14:creationId xmlns:p14="http://schemas.microsoft.com/office/powerpoint/2010/main" val="28331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Backfitting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0" y="2024854"/>
            <a:ext cx="7775315" cy="3258346"/>
          </a:xfrm>
        </p:spPr>
        <p:txBody>
          <a:bodyPr wrap="square"/>
          <a:lstStyle/>
          <a:p>
            <a:pPr algn="just"/>
            <a:r>
              <a:rPr lang="en-US" dirty="0" smtClean="0"/>
              <a:t>Standard </a:t>
            </a:r>
            <a:r>
              <a:rPr lang="en-US" dirty="0"/>
              <a:t>software such as the </a:t>
            </a:r>
            <a:r>
              <a:rPr lang="en-US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gam() </a:t>
            </a:r>
            <a:r>
              <a:rPr lang="en-US" dirty="0"/>
              <a:t>function in R can be used to fit GAMs using smoothing splines, via an approach known as </a:t>
            </a:r>
            <a:r>
              <a:rPr lang="en-US" i="1" dirty="0" err="1"/>
              <a:t>backfitting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method fits a model involving multiple predictors by </a:t>
            </a:r>
            <a:r>
              <a:rPr lang="en-US" i="1" dirty="0" err="1"/>
              <a:t>backfitting</a:t>
            </a:r>
            <a:r>
              <a:rPr lang="en-US" dirty="0"/>
              <a:t> repeatedly updating the fit for each predictor in turn, holding the others fixed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understand the </a:t>
            </a:r>
            <a:r>
              <a:rPr lang="en-US" dirty="0" err="1" smtClean="0"/>
              <a:t>backfitting</a:t>
            </a:r>
            <a:r>
              <a:rPr lang="en-US" dirty="0" smtClean="0"/>
              <a:t> process, we can </a:t>
            </a:r>
            <a:r>
              <a:rPr lang="en-US" dirty="0" smtClean="0"/>
              <a:t>simulate </a:t>
            </a:r>
            <a:r>
              <a:rPr lang="en-US" dirty="0" smtClean="0"/>
              <a:t>it on a traditional linear model.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41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Backfitting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B7097A6A-1E5B-4AD6-908D-05F10E243DC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45440" y="2024854"/>
                <a:ext cx="7775315" cy="3258346"/>
              </a:xfrm>
            </p:spPr>
            <p:txBody>
              <a:bodyPr wrap="square"/>
              <a:lstStyle/>
              <a:p>
                <a:pPr algn="just"/>
                <a:r>
                  <a:rPr lang="en-US" dirty="0" smtClean="0"/>
                  <a:t>Let’s pretend we don’t have R functions </a:t>
                </a:r>
                <a:r>
                  <a:rPr lang="en-US" dirty="0" smtClean="0"/>
                  <a:t>able to fit more than one parameter. </a:t>
                </a:r>
              </a:p>
              <a:p>
                <a:pPr algn="just"/>
                <a:r>
                  <a:rPr lang="en-US" dirty="0" smtClean="0"/>
                  <a:t>To estimate parameters we keep fix one estimated (hat) parameter at time e repeat the process until results converge.</a:t>
                </a:r>
              </a:p>
              <a:p>
                <a:pPr algn="just"/>
                <a:r>
                  <a:rPr lang="en-US" dirty="0"/>
                  <a:t>F</a:t>
                </a:r>
                <a:r>
                  <a:rPr lang="en-US" dirty="0" smtClean="0"/>
                  <a:t>or each parameter let’s estimate the following formula</a:t>
                </a:r>
              </a:p>
              <a:p>
                <a:pPr algn="just"/>
                <a:endParaRPr lang="en-US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u="sng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600" i="1" u="sng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u="sng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u="sng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 …− </m:t>
                      </m:r>
                      <m:acc>
                        <m:accPr>
                          <m:chr m:val="̂"/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600" i="1" u="sng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u="sng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u="sng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600" i="1" u="sng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u="sng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u="sng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0" u="sng" smtClean="0">
                          <a:latin typeface="Cambria Math" panose="02040503050406030204" pitchFamily="18" charset="0"/>
                        </a:rPr>
                        <m:t> − …−</m:t>
                      </m:r>
                      <m:acc>
                        <m:accPr>
                          <m:chr m:val="̂"/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1600" i="1" u="sng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u="sng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1600" b="0" i="1" u="sng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it-IT" sz="1600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u="sng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600" b="0" i="1" u="sng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u="sng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600" u="sng" dirty="0"/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until it converges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 smtClean="0"/>
              </a:p>
            </p:txBody>
          </p:sp>
        </mc:Choice>
        <mc:Fallback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B7097A6A-1E5B-4AD6-908D-05F10E243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45440" y="2024854"/>
                <a:ext cx="7775315" cy="3258346"/>
              </a:xfrm>
              <a:blipFill>
                <a:blip r:embed="rId2"/>
                <a:stretch>
                  <a:fillRect l="-706" t="-1682" r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7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2" y="1174845"/>
            <a:ext cx="7886700" cy="34888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64" y="3865052"/>
            <a:ext cx="2341320" cy="234132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2" y="3887105"/>
            <a:ext cx="2341320" cy="23413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32" y="1584258"/>
            <a:ext cx="2341320" cy="234132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16" y="3925578"/>
            <a:ext cx="2341320" cy="234132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16" y="1584258"/>
            <a:ext cx="2341320" cy="234132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26182" y="1584258"/>
            <a:ext cx="2438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few steps all five parameters are found even if we start from random values.</a:t>
            </a: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same way, parameters in GAM are found one by one, using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backfitting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22DA9-DB84-403B-8FD1-90EEA0B5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097A6A-1E5B-4AD6-908D-05F10E243D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440" y="2572251"/>
            <a:ext cx="7775315" cy="1288549"/>
          </a:xfrm>
        </p:spPr>
        <p:txBody>
          <a:bodyPr wrap="square"/>
          <a:lstStyle/>
          <a:p>
            <a:pPr algn="just"/>
            <a:r>
              <a:rPr lang="en-US" sz="2000" i="1" dirty="0" smtClean="0"/>
              <a:t>G. James, D. Witten, T. Hastie, R. </a:t>
            </a:r>
            <a:r>
              <a:rPr lang="en-US" sz="2000" i="1" dirty="0" err="1" smtClean="0"/>
              <a:t>Tibshirani</a:t>
            </a:r>
            <a:endParaRPr lang="en-US" sz="2000" i="1" dirty="0"/>
          </a:p>
          <a:p>
            <a:pPr algn="just"/>
            <a:r>
              <a:rPr lang="en-US" sz="2000" b="1" dirty="0"/>
              <a:t>An Introduction to </a:t>
            </a:r>
            <a:r>
              <a:rPr lang="en-US" sz="2000" b="1" dirty="0" smtClean="0"/>
              <a:t>Statistical Learning with </a:t>
            </a:r>
            <a:r>
              <a:rPr lang="en-US" sz="2000" b="1" dirty="0"/>
              <a:t>Applications in R</a:t>
            </a:r>
          </a:p>
          <a:p>
            <a:pPr algn="just"/>
            <a:r>
              <a:rPr lang="en-US" sz="2000" dirty="0"/>
              <a:t>Second Edition</a:t>
            </a:r>
            <a:endParaRPr lang="en-US" sz="20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503F234-93E7-4506-B6F6-3DFB22C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Algoritmi su grafo IMDB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4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UniFI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4000" dirty="0" err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2733</TotalTime>
  <Words>425</Words>
  <Application>Microsoft Office PowerPoint</Application>
  <PresentationFormat>Presentazione su schermo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Cascadia Code</vt:lpstr>
      <vt:lpstr>Courier New</vt:lpstr>
      <vt:lpstr>Template UniFI</vt:lpstr>
      <vt:lpstr>Multivariate Analysis and Statistical Learning  Backfitting process in Generalized Additive Model</vt:lpstr>
      <vt:lpstr>Generalized Additive Model</vt:lpstr>
      <vt:lpstr>Backfitting</vt:lpstr>
      <vt:lpstr>Backfitting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Ambra Quercioli</dc:creator>
  <cp:lastModifiedBy>Massimiliano Mancini</cp:lastModifiedBy>
  <cp:revision>207</cp:revision>
  <dcterms:created xsi:type="dcterms:W3CDTF">2020-11-12T10:34:42Z</dcterms:created>
  <dcterms:modified xsi:type="dcterms:W3CDTF">2022-10-11T15:45:20Z</dcterms:modified>
</cp:coreProperties>
</file>