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335" r:id="rId4"/>
    <p:sldId id="319" r:id="rId5"/>
    <p:sldId id="336" r:id="rId6"/>
    <p:sldId id="320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37" autoAdjust="0"/>
  </p:normalViewPr>
  <p:slideViewPr>
    <p:cSldViewPr snapToGrid="0" snapToObjects="1">
      <p:cViewPr varScale="1">
        <p:scale>
          <a:sx n="63" d="100"/>
          <a:sy n="63" d="100"/>
        </p:scale>
        <p:origin x="66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25/09/2022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1801" y="2330164"/>
            <a:ext cx="7886700" cy="795080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Titolo_Arial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01" y="3247578"/>
            <a:ext cx="7886700" cy="795079"/>
          </a:xfrm>
          <a:prstGeom prst="rect">
            <a:avLst/>
          </a:prstGeom>
        </p:spPr>
        <p:txBody>
          <a:bodyPr/>
          <a:lstStyle>
            <a:lvl1pPr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Sottotitolo_Arial</a:t>
            </a:r>
            <a:r>
              <a:rPr lang="it-IT" dirty="0"/>
              <a:t> 40pt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2212" y="4433558"/>
            <a:ext cx="5246165" cy="376437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2213" y="4749265"/>
            <a:ext cx="5471634" cy="304988"/>
          </a:xfrm>
          <a:prstGeom prst="rect">
            <a:avLst/>
          </a:prstGeom>
        </p:spPr>
        <p:txBody>
          <a:bodyPr/>
          <a:lstStyle>
            <a:lvl1pPr>
              <a:buNone/>
              <a:defRPr sz="15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corsivo 15pt</a:t>
            </a:r>
          </a:p>
        </p:txBody>
      </p:sp>
    </p:spTree>
    <p:extLst>
      <p:ext uri="{BB962C8B-B14F-4D97-AF65-F5344CB8AC3E}">
        <p14:creationId xmlns:p14="http://schemas.microsoft.com/office/powerpoint/2010/main" val="288319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0D3EDE0-84D3-4FA1-8768-7A7D34BD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8" y="1510661"/>
            <a:ext cx="7886700" cy="430888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973" y="2110222"/>
            <a:ext cx="7886841" cy="3996215"/>
          </a:xfrm>
          <a:prstGeom prst="rect">
            <a:avLst/>
          </a:prstGeom>
        </p:spPr>
        <p:txBody>
          <a:bodyPr/>
          <a:lstStyle>
            <a:lvl1pPr>
              <a:buFont typeface="Courier New" panose="02070309020205020404" pitchFamily="49" charset="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Segnaposto testo 19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0" y="660757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(Arial 11pt) _ Relatore Carica relatore (Arial 9pt)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98097"/>
            <a:ext cx="10190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‹N›</a:t>
            </a:fld>
            <a:endParaRPr lang="it-IT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E71DFBC-4F9A-4B50-8FBD-C15FBA02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5" y="1183055"/>
            <a:ext cx="7886700" cy="348887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51875AF1-D9A8-4ED0-AC76-D19C1BA87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0" y="1738106"/>
            <a:ext cx="5399999" cy="364599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581" y="5406475"/>
            <a:ext cx="5399998" cy="268469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CED17BD7-2996-4E52-AB56-D1D4FE6F76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19" y="1672225"/>
            <a:ext cx="3117275" cy="384549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580" y="660757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(Arial 11pt) _ Relatore Carica relatore (Arial 9pt)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7799253" y="6598097"/>
            <a:ext cx="10190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‹N›</a:t>
            </a:fld>
            <a:endParaRPr lang="it-IT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1EA16DA-C051-4DE1-BC62-ACA5EEFA4E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8641" y="1995650"/>
            <a:ext cx="8166948" cy="764719"/>
          </a:xfrm>
          <a:prstGeom prst="rect">
            <a:avLst/>
          </a:prstGeom>
        </p:spPr>
        <p:txBody>
          <a:bodyPr/>
          <a:lstStyle>
            <a:lvl1pPr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Conclusione_Arial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7" y="3256370"/>
            <a:ext cx="8261350" cy="477707"/>
          </a:xfrm>
          <a:prstGeom prst="rect">
            <a:avLst/>
          </a:prstGeom>
        </p:spPr>
        <p:txBody>
          <a:bodyPr/>
          <a:lstStyle>
            <a:lvl1pPr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Titolo_Arial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3734078"/>
            <a:ext cx="8261306" cy="486349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Sottotitolo_Arial</a:t>
            </a:r>
            <a:r>
              <a:rPr lang="it-IT" dirty="0"/>
              <a:t> 25pt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7" y="4624368"/>
            <a:ext cx="6249988" cy="318653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1" y="4943021"/>
            <a:ext cx="6249988" cy="280089"/>
          </a:xfrm>
          <a:prstGeom prst="rect">
            <a:avLst/>
          </a:prstGeom>
        </p:spPr>
        <p:txBody>
          <a:bodyPr/>
          <a:lstStyle>
            <a:lvl1pPr>
              <a:buNone/>
              <a:defRPr sz="15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corsivo 15pt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1" y="5223111"/>
            <a:ext cx="6249988" cy="323164"/>
          </a:xfrm>
          <a:prstGeom prst="rect">
            <a:avLst/>
          </a:prstGeom>
        </p:spPr>
        <p:txBody>
          <a:bodyPr/>
          <a:lstStyle>
            <a:lvl1pPr>
              <a:buNone/>
              <a:defRPr sz="15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corsivo 15pt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6609227"/>
            <a:ext cx="7574104" cy="248773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solidFill>
                  <a:srgbClr val="004C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Sottotitolo (Arial 11pt) _ Relatore | Carica relatore (Arial 9pt)</a:t>
            </a:r>
          </a:p>
        </p:txBody>
      </p:sp>
    </p:spTree>
    <p:extLst>
      <p:ext uri="{BB962C8B-B14F-4D97-AF65-F5344CB8AC3E}">
        <p14:creationId xmlns:p14="http://schemas.microsoft.com/office/powerpoint/2010/main" val="20604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2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  <p:sldLayoutId id="2147483668" r:id="rId3"/>
    <p:sldLayoutId id="2147483670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D1E8E-2409-4A8F-860F-692F96F7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01" y="2330164"/>
            <a:ext cx="7886700" cy="1337596"/>
          </a:xfrm>
        </p:spPr>
        <p:txBody>
          <a:bodyPr/>
          <a:lstStyle/>
          <a:p>
            <a:r>
              <a:rPr lang="en-US" sz="2000" dirty="0" smtClean="0"/>
              <a:t>Multivariate Analysis and Statistical Learning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Monte Carlo </a:t>
            </a:r>
            <a:r>
              <a:rPr lang="it-IT" sz="2400" dirty="0" err="1" smtClean="0"/>
              <a:t>Simulation</a:t>
            </a:r>
            <a:r>
              <a:rPr lang="it-IT" sz="2400" dirty="0" smtClean="0"/>
              <a:t> on </a:t>
            </a:r>
            <a:r>
              <a:rPr lang="it-IT" sz="2400" dirty="0" err="1" smtClean="0"/>
              <a:t>Binomial</a:t>
            </a:r>
            <a:r>
              <a:rPr lang="it-IT" sz="2400" dirty="0" smtClean="0"/>
              <a:t> Random </a:t>
            </a:r>
            <a:r>
              <a:rPr lang="it-IT" sz="2400" dirty="0" err="1" smtClean="0"/>
              <a:t>Graph</a:t>
            </a:r>
            <a:endParaRPr lang="it-IT" sz="24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07986-127D-43ED-A593-0348BBB6D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1975" y="3668655"/>
            <a:ext cx="5246165" cy="376437"/>
          </a:xfrm>
        </p:spPr>
        <p:txBody>
          <a:bodyPr/>
          <a:lstStyle/>
          <a:p>
            <a:r>
              <a:rPr lang="it-IT" dirty="0" smtClean="0"/>
              <a:t>Massimiliano Mancini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811520" y="5747657"/>
            <a:ext cx="25549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September, 28 2022</a:t>
            </a:r>
            <a:endParaRPr lang="it-IT" sz="20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097A6A-1E5B-4AD6-908D-05F10E243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441" y="1679414"/>
            <a:ext cx="2143760" cy="3552986"/>
          </a:xfrm>
        </p:spPr>
        <p:txBody>
          <a:bodyPr wrap="square"/>
          <a:lstStyle/>
          <a:p>
            <a:r>
              <a:rPr lang="en-US" dirty="0" smtClean="0"/>
              <a:t>Simulate graphs that correctly catch features and characteristics of the observed network.</a:t>
            </a:r>
          </a:p>
          <a:p>
            <a:r>
              <a:rPr lang="en-US" dirty="0" smtClean="0"/>
              <a:t>The observed network represents business among Renaissance Florentine Families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365760"/>
            <a:ext cx="5963920" cy="5963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31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Monte Carlo </a:t>
            </a:r>
            <a:r>
              <a:rPr lang="it-IT" dirty="0" err="1" smtClean="0"/>
              <a:t>Simulation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097A6A-1E5B-4AD6-908D-05F10E243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440" y="2024854"/>
            <a:ext cx="7775315" cy="941866"/>
          </a:xfrm>
        </p:spPr>
        <p:txBody>
          <a:bodyPr wrap="square"/>
          <a:lstStyle/>
          <a:p>
            <a:pPr algn="just"/>
            <a:r>
              <a:rPr lang="en-US" dirty="0" smtClean="0"/>
              <a:t>We take the density of the observed graph (</a:t>
            </a:r>
            <a:r>
              <a:rPr lang="en-US" dirty="0" err="1" smtClean="0">
                <a:solidFill>
                  <a:srgbClr val="FF0000"/>
                </a:solidFill>
              </a:rPr>
              <a:t>pmle</a:t>
            </a:r>
            <a:r>
              <a:rPr lang="en-US" dirty="0" smtClean="0"/>
              <a:t>) and simulate B graphs with the same density. To show usefulness and limits of Monte Carlo simulation let’s check results against two statistics: </a:t>
            </a:r>
            <a:r>
              <a:rPr lang="en-US" dirty="0" smtClean="0">
                <a:solidFill>
                  <a:srgbClr val="FF0000"/>
                </a:solidFill>
              </a:rPr>
              <a:t>density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transitivity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00" y="2966720"/>
            <a:ext cx="6172280" cy="33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1940560"/>
            <a:ext cx="4094480" cy="4094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1941840"/>
            <a:ext cx="4093200" cy="409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sellaDiTesto 7"/>
          <p:cNvSpPr txBox="1"/>
          <p:nvPr/>
        </p:nvSpPr>
        <p:spPr>
          <a:xfrm>
            <a:off x="3128869" y="1505419"/>
            <a:ext cx="12121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350590" y="1480175"/>
            <a:ext cx="16448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097A6A-1E5B-4AD6-908D-05F10E243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440" y="2112720"/>
            <a:ext cx="7775315" cy="1880159"/>
          </a:xfrm>
        </p:spPr>
        <p:txBody>
          <a:bodyPr wrap="square"/>
          <a:lstStyle/>
          <a:p>
            <a:pPr algn="just"/>
            <a:r>
              <a:rPr lang="en-US" dirty="0"/>
              <a:t>Monte Carlo </a:t>
            </a:r>
            <a:r>
              <a:rPr lang="en-US" dirty="0" smtClean="0"/>
              <a:t>simulation is </a:t>
            </a:r>
            <a:r>
              <a:rPr lang="en-US" dirty="0"/>
              <a:t>a powerful tool in the toolbox of statisticians and data scientists, but remember that the power is not in the tools but in those who know how to use </a:t>
            </a:r>
            <a:r>
              <a:rPr lang="en-US" dirty="0" smtClean="0"/>
              <a:t>them.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be in control you need to know the usefulness and limitations of your </a:t>
            </a:r>
            <a:r>
              <a:rPr lang="en-US" dirty="0" smtClean="0"/>
              <a:t>tools.</a:t>
            </a:r>
            <a:endParaRPr lang="it-IT" b="1" dirty="0" smtClean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46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097A6A-1E5B-4AD6-908D-05F10E243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440" y="2572251"/>
            <a:ext cx="7775315" cy="2162309"/>
          </a:xfrm>
        </p:spPr>
        <p:txBody>
          <a:bodyPr wrap="square"/>
          <a:lstStyle/>
          <a:p>
            <a:pPr algn="just"/>
            <a:r>
              <a:rPr lang="en-US" sz="2000" dirty="0" smtClean="0"/>
              <a:t>Mark Newman (2018)</a:t>
            </a:r>
          </a:p>
          <a:p>
            <a:pPr algn="just"/>
            <a:r>
              <a:rPr lang="en-US" sz="2000" i="1" dirty="0" smtClean="0"/>
              <a:t>Networks: an introduction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M. E. J. Newman, D. J. Watts, and S. H. </a:t>
            </a:r>
            <a:r>
              <a:rPr lang="en-US" sz="2000" dirty="0" err="1" smtClean="0"/>
              <a:t>Strogatz</a:t>
            </a:r>
            <a:r>
              <a:rPr lang="en-US" sz="2000" dirty="0" smtClean="0"/>
              <a:t> (2010)</a:t>
            </a:r>
          </a:p>
          <a:p>
            <a:pPr algn="just"/>
            <a:r>
              <a:rPr lang="en-US" sz="2000" i="1" dirty="0" smtClean="0"/>
              <a:t>Random graph models of social networks</a:t>
            </a:r>
            <a:endParaRPr lang="en-US" sz="2000" i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4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UniFI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4000" dirty="0" err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2653</TotalTime>
  <Words>201</Words>
  <Application>Microsoft Office PowerPoint</Application>
  <PresentationFormat>Presentazione su schermo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Template UniFI</vt:lpstr>
      <vt:lpstr>Multivariate Analysis and Statistical Learning  Monte Carlo Simulation on Binomial Random Graph</vt:lpstr>
      <vt:lpstr>The problem</vt:lpstr>
      <vt:lpstr>Monte Carlo Simulation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Ambra Quercioli</dc:creator>
  <cp:lastModifiedBy>Massimiliano Mancini</cp:lastModifiedBy>
  <cp:revision>198</cp:revision>
  <dcterms:created xsi:type="dcterms:W3CDTF">2020-11-12T10:34:42Z</dcterms:created>
  <dcterms:modified xsi:type="dcterms:W3CDTF">2022-09-25T12:35:29Z</dcterms:modified>
</cp:coreProperties>
</file>