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61" r:id="rId6"/>
    <p:sldId id="288" r:id="rId7"/>
    <p:sldId id="289" r:id="rId8"/>
    <p:sldId id="290" r:id="rId9"/>
    <p:sldId id="285" r:id="rId10"/>
    <p:sldId id="265" r:id="rId11"/>
    <p:sldId id="269"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7" autoAdjust="0"/>
  </p:normalViewPr>
  <p:slideViewPr>
    <p:cSldViewPr snapToGrid="0">
      <p:cViewPr varScale="1">
        <p:scale>
          <a:sx n="114" d="100"/>
          <a:sy n="114" d="100"/>
        </p:scale>
        <p:origin x="414" y="102"/>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3341"/>
    </p:cViewPr>
  </p:sorterViewPr>
  <p:notesViewPr>
    <p:cSldViewPr snapToGrid="0">
      <p:cViewPr>
        <p:scale>
          <a:sx n="50" d="100"/>
          <a:sy n="50" d="100"/>
        </p:scale>
        <p:origin x="4632" y="11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3/28/2021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3/28/2021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a:t>
            </a:fld>
            <a:endParaRPr lang="en-US" noProof="0" dirty="0"/>
          </a:p>
        </p:txBody>
      </p:sp>
    </p:spTree>
    <p:extLst>
      <p:ext uri="{BB962C8B-B14F-4D97-AF65-F5344CB8AC3E}">
        <p14:creationId xmlns:p14="http://schemas.microsoft.com/office/powerpoint/2010/main" val="36892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6</a:t>
            </a:fld>
            <a:endParaRPr lang="en-US" noProof="0" dirty="0"/>
          </a:p>
        </p:txBody>
      </p:sp>
    </p:spTree>
    <p:extLst>
      <p:ext uri="{BB962C8B-B14F-4D97-AF65-F5344CB8AC3E}">
        <p14:creationId xmlns:p14="http://schemas.microsoft.com/office/powerpoint/2010/main" val="1929275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7</a:t>
            </a:fld>
            <a:endParaRPr lang="en-US" noProof="0" dirty="0"/>
          </a:p>
        </p:txBody>
      </p:sp>
    </p:spTree>
    <p:extLst>
      <p:ext uri="{BB962C8B-B14F-4D97-AF65-F5344CB8AC3E}">
        <p14:creationId xmlns:p14="http://schemas.microsoft.com/office/powerpoint/2010/main" val="5967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8</a:t>
            </a:fld>
            <a:endParaRPr lang="en-US" noProof="0" dirty="0"/>
          </a:p>
        </p:txBody>
      </p:sp>
    </p:spTree>
    <p:extLst>
      <p:ext uri="{BB962C8B-B14F-4D97-AF65-F5344CB8AC3E}">
        <p14:creationId xmlns:p14="http://schemas.microsoft.com/office/powerpoint/2010/main" val="326493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9</a:t>
            </a:fld>
            <a:endParaRPr lang="en-US" noProof="0" dirty="0"/>
          </a:p>
        </p:txBody>
      </p:sp>
    </p:spTree>
    <p:extLst>
      <p:ext uri="{BB962C8B-B14F-4D97-AF65-F5344CB8AC3E}">
        <p14:creationId xmlns:p14="http://schemas.microsoft.com/office/powerpoint/2010/main" val="543183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10</a:t>
            </a:fld>
            <a:endParaRPr lang="en-US" noProof="0" dirty="0"/>
          </a:p>
        </p:txBody>
      </p:sp>
    </p:spTree>
    <p:extLst>
      <p:ext uri="{BB962C8B-B14F-4D97-AF65-F5344CB8AC3E}">
        <p14:creationId xmlns:p14="http://schemas.microsoft.com/office/powerpoint/2010/main" val="3831306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4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62411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503510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47595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15716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0025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233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994763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48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FE1F4E8-B411-4807-9D24-A045EE06CFD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8C3F648E-45E5-403C-973E-2BEED634B269}"/>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31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84" r:id="rId8"/>
    <p:sldLayoutId id="2147483668" r:id="rId9"/>
    <p:sldLayoutId id="2147483670" r:id="rId10"/>
    <p:sldLayoutId id="2147483653" r:id="rId11"/>
    <p:sldLayoutId id="2147483673" r:id="rId12"/>
    <p:sldLayoutId id="2147483674" r:id="rId13"/>
    <p:sldLayoutId id="2147483676" r:id="rId14"/>
    <p:sldLayoutId id="2147483677" r:id="rId15"/>
    <p:sldLayoutId id="2147483654" r:id="rId16"/>
    <p:sldLayoutId id="2147483660" r:id="rId17"/>
    <p:sldLayoutId id="2147483661" r:id="rId18"/>
    <p:sldLayoutId id="2147483678" r:id="rId19"/>
    <p:sldLayoutId id="2147483686" r:id="rId20"/>
    <p:sldLayoutId id="2147483687" r:id="rId21"/>
    <p:sldLayoutId id="2147483689" r:id="rId22"/>
    <p:sldLayoutId id="2147483690" r:id="rId23"/>
    <p:sldLayoutId id="2147483688" r:id="rId24"/>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Placeholder 19" descr="Arial view of open farm land">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br>
              <a:rPr lang="en-US" b="1" dirty="0"/>
            </a:br>
            <a:r>
              <a:rPr lang="en-US" b="1" dirty="0"/>
              <a:t>Vertical Farm: the best location in the city of Rome</a:t>
            </a:r>
            <a:br>
              <a:rPr lang="en-US" b="1" dirty="0"/>
            </a:br>
            <a:r>
              <a:rPr lang="en-US" sz="1400" b="1" dirty="0"/>
              <a:t>Massimo Cireddu – 28/03/2021</a:t>
            </a:r>
            <a:endParaRPr lang="en-US" b="1" dirty="0"/>
          </a:p>
        </p:txBody>
      </p:sp>
      <p:sp>
        <p:nvSpPr>
          <p:cNvPr id="47" name="Freeform: Shape 46">
            <a:extLst>
              <a:ext uri="{FF2B5EF4-FFF2-40B4-BE49-F238E27FC236}">
                <a16:creationId xmlns:a16="http://schemas.microsoft.com/office/drawing/2014/main" id="{B6D0B8EE-8E06-4051-87BF-62C153F3FBBB}"/>
              </a:ext>
              <a:ext uri="{C183D7F6-B498-43B3-948B-1728B52AA6E4}">
                <adec:decorative xmlns:adec="http://schemas.microsoft.com/office/drawing/2017/decorative" val="1"/>
              </a:ext>
            </a:extLst>
          </p:cNvPr>
          <p:cNvSpPr/>
          <p:nvPr/>
        </p:nvSpPr>
        <p:spPr>
          <a:xfrm rot="4308689">
            <a:off x="5269765" y="1275138"/>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rial view of open farm land">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br>
              <a:rPr lang="en-US" b="1" dirty="0"/>
            </a:br>
            <a:r>
              <a:rPr lang="en-US" b="1" dirty="0"/>
              <a:t>Thank you</a:t>
            </a:r>
            <a:br>
              <a:rPr lang="en-US" b="1" dirty="0"/>
            </a:br>
            <a:endParaRPr lang="en-US" b="1" dirty="0"/>
          </a:p>
        </p:txBody>
      </p:sp>
      <p:sp>
        <p:nvSpPr>
          <p:cNvPr id="47" name="Freeform: Shape 46">
            <a:extLst>
              <a:ext uri="{FF2B5EF4-FFF2-40B4-BE49-F238E27FC236}">
                <a16:creationId xmlns:a16="http://schemas.microsoft.com/office/drawing/2014/main" id="{B6D0B8EE-8E06-4051-87BF-62C153F3FBBB}"/>
              </a:ext>
              <a:ext uri="{C183D7F6-B498-43B3-948B-1728B52AA6E4}">
                <adec:decorative xmlns:adec="http://schemas.microsoft.com/office/drawing/2017/decorative" val="1"/>
              </a:ext>
            </a:extLst>
          </p:cNvPr>
          <p:cNvSpPr/>
          <p:nvPr/>
        </p:nvSpPr>
        <p:spPr>
          <a:xfrm rot="4308689">
            <a:off x="5269765" y="1275138"/>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67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D87D-E475-451A-B36C-E4A4F63609C1}"/>
              </a:ext>
            </a:extLst>
          </p:cNvPr>
          <p:cNvSpPr>
            <a:spLocks noGrp="1"/>
          </p:cNvSpPr>
          <p:nvPr>
            <p:ph type="ctrTitle"/>
          </p:nvPr>
        </p:nvSpPr>
        <p:spPr>
          <a:xfrm>
            <a:off x="10372" y="4063999"/>
            <a:ext cx="6085627" cy="863601"/>
          </a:xfrm>
        </p:spPr>
        <p:txBody>
          <a:bodyPr/>
          <a:lstStyle/>
          <a:p>
            <a:r>
              <a:rPr lang="en-US" dirty="0"/>
              <a:t>Introduction</a:t>
            </a:r>
          </a:p>
        </p:txBody>
      </p:sp>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a:xfrm>
            <a:off x="10371" y="4927600"/>
            <a:ext cx="6085629" cy="1845743"/>
          </a:xfrm>
        </p:spPr>
        <p:txBody>
          <a:bodyPr/>
          <a:lstStyle/>
          <a:p>
            <a:r>
              <a:rPr lang="en-US" dirty="0"/>
              <a:t>Background</a:t>
            </a:r>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516254" y="970810"/>
            <a:ext cx="5307700" cy="4680000"/>
          </a:xfrm>
        </p:spPr>
        <p:txBody>
          <a:bodyPr/>
          <a:lstStyle/>
          <a:p>
            <a:pPr marL="0" indent="0" algn="ctr">
              <a:buNone/>
            </a:pPr>
            <a:r>
              <a:rPr lang="en-US" b="1" dirty="0"/>
              <a:t>Recent years trends and market conjunctions are increasingly provoking technological advancements in the agriculture industry. </a:t>
            </a:r>
            <a:br>
              <a:rPr lang="en-US" b="1" dirty="0"/>
            </a:br>
            <a:r>
              <a:rPr lang="en-US" b="1" dirty="0"/>
              <a:t>Growing population in urban areas and scarcity of free soil for crop farming together with the marginal cost advantage of robotics and automation which is now more affordable also for small enterprises, led to the development of new farming techniques such as vertical farming, rooftop farming and hydroponics</a:t>
            </a:r>
          </a:p>
          <a:p>
            <a:pPr marL="0" indent="0">
              <a:buNone/>
            </a:pPr>
            <a:endParaRPr lang="en-US" dirty="0"/>
          </a:p>
        </p:txBody>
      </p:sp>
      <p:grpSp>
        <p:nvGrpSpPr>
          <p:cNvPr id="46" name="Group 45">
            <a:extLst>
              <a:ext uri="{FF2B5EF4-FFF2-40B4-BE49-F238E27FC236}">
                <a16:creationId xmlns:a16="http://schemas.microsoft.com/office/drawing/2014/main" id="{62DF6AE8-6133-4C1E-91DD-755705ACF0F1}"/>
              </a:ext>
              <a:ext uri="{C183D7F6-B498-43B3-948B-1728B52AA6E4}">
                <adec:decorative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2</a:t>
            </a:fld>
            <a:endParaRPr lang="en-US" dirty="0"/>
          </a:p>
        </p:txBody>
      </p:sp>
      <p:pic>
        <p:nvPicPr>
          <p:cNvPr id="7" name="Picture 6" descr="A picture containing vegetable&#10;&#10;Description automatically generated">
            <a:extLst>
              <a:ext uri="{FF2B5EF4-FFF2-40B4-BE49-F238E27FC236}">
                <a16:creationId xmlns:a16="http://schemas.microsoft.com/office/drawing/2014/main" id="{482C4911-C7EF-41E5-9C64-857E0D4A6352}"/>
              </a:ext>
            </a:extLst>
          </p:cNvPr>
          <p:cNvPicPr>
            <a:picLocks noChangeAspect="1"/>
          </p:cNvPicPr>
          <p:nvPr/>
        </p:nvPicPr>
        <p:blipFill>
          <a:blip r:embed="rId3"/>
          <a:stretch>
            <a:fillRect/>
          </a:stretch>
        </p:blipFill>
        <p:spPr>
          <a:xfrm>
            <a:off x="10373" y="17691"/>
            <a:ext cx="6085627" cy="4040857"/>
          </a:xfrm>
          <a:prstGeom prst="rect">
            <a:avLst/>
          </a:prstGeom>
        </p:spPr>
      </p:pic>
    </p:spTree>
    <p:extLst>
      <p:ext uri="{BB962C8B-B14F-4D97-AF65-F5344CB8AC3E}">
        <p14:creationId xmlns:p14="http://schemas.microsoft.com/office/powerpoint/2010/main" val="79575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5D308B-7240-43A4-AD53-B4A1D0AFA6EF}"/>
              </a:ext>
            </a:extLst>
          </p:cNvPr>
          <p:cNvSpPr>
            <a:spLocks noGrp="1"/>
          </p:cNvSpPr>
          <p:nvPr>
            <p:ph type="sldNum" sz="quarter" idx="14"/>
          </p:nvPr>
        </p:nvSpPr>
        <p:spPr/>
        <p:txBody>
          <a:bodyPr/>
          <a:lstStyle/>
          <a:p>
            <a:fld id="{19B51A1E-902D-48AF-9020-955120F399B6}" type="slidenum">
              <a:rPr lang="en-US" noProof="0" smtClean="0"/>
              <a:pPr/>
              <a:t>3</a:t>
            </a:fld>
            <a:endParaRPr lang="en-US" noProof="0" dirty="0"/>
          </a:p>
        </p:txBody>
      </p:sp>
      <p:pic>
        <p:nvPicPr>
          <p:cNvPr id="8" name="Picture 7">
            <a:extLst>
              <a:ext uri="{FF2B5EF4-FFF2-40B4-BE49-F238E27FC236}">
                <a16:creationId xmlns:a16="http://schemas.microsoft.com/office/drawing/2014/main" id="{377AF92E-5513-4871-98AF-A1C54C15A7F8}"/>
              </a:ext>
            </a:extLst>
          </p:cNvPr>
          <p:cNvPicPr>
            <a:picLocks noChangeAspect="1"/>
          </p:cNvPicPr>
          <p:nvPr/>
        </p:nvPicPr>
        <p:blipFill>
          <a:blip r:embed="rId2"/>
          <a:stretch>
            <a:fillRect/>
          </a:stretch>
        </p:blipFill>
        <p:spPr>
          <a:xfrm>
            <a:off x="777967" y="2634352"/>
            <a:ext cx="9867900" cy="2762250"/>
          </a:xfrm>
          <a:prstGeom prst="rect">
            <a:avLst/>
          </a:prstGeom>
        </p:spPr>
      </p:pic>
      <p:sp>
        <p:nvSpPr>
          <p:cNvPr id="10" name="Title 1">
            <a:extLst>
              <a:ext uri="{FF2B5EF4-FFF2-40B4-BE49-F238E27FC236}">
                <a16:creationId xmlns:a16="http://schemas.microsoft.com/office/drawing/2014/main" id="{8E061043-6092-4790-948F-37C10851F76A}"/>
              </a:ext>
            </a:extLst>
          </p:cNvPr>
          <p:cNvSpPr txBox="1">
            <a:spLocks/>
          </p:cNvSpPr>
          <p:nvPr/>
        </p:nvSpPr>
        <p:spPr>
          <a:xfrm>
            <a:off x="588369" y="506645"/>
            <a:ext cx="11340000" cy="432000"/>
          </a:xfrm>
          <a:prstGeom prst="rect">
            <a:avLst/>
          </a:prstGeom>
          <a:ln>
            <a:noFill/>
          </a:ln>
        </p:spPr>
        <p:style>
          <a:lnRef idx="2">
            <a:schemeClr val="dk1"/>
          </a:lnRef>
          <a:fillRef idx="1">
            <a:schemeClr val="lt1"/>
          </a:fillRef>
          <a:effectRef idx="0">
            <a:schemeClr val="dk1"/>
          </a:effectRef>
          <a:fontRef idx="minor">
            <a:schemeClr val="dk1"/>
          </a:fontRef>
        </p:style>
        <p:txBody>
          <a:bodyPr vert="horz" lIns="288000" tIns="0" rIns="432000" bIns="144000" rtlCol="0" anchor="b">
            <a:noAutofit/>
          </a:bodyPr>
          <a:lstStyle>
            <a:lvl1pPr algn="r"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l"/>
            <a:r>
              <a:rPr lang="en-US" sz="2400" dirty="0">
                <a:solidFill>
                  <a:schemeClr val="tx1"/>
                </a:solidFill>
              </a:rPr>
              <a:t>Quick facts: topic trend</a:t>
            </a:r>
          </a:p>
        </p:txBody>
      </p:sp>
      <p:sp>
        <p:nvSpPr>
          <p:cNvPr id="11" name="Content Placeholder 5">
            <a:extLst>
              <a:ext uri="{FF2B5EF4-FFF2-40B4-BE49-F238E27FC236}">
                <a16:creationId xmlns:a16="http://schemas.microsoft.com/office/drawing/2014/main" id="{7BF3FFD2-184B-4B9C-8E59-467D0899FE5C}"/>
              </a:ext>
            </a:extLst>
          </p:cNvPr>
          <p:cNvSpPr>
            <a:spLocks noGrp="1"/>
          </p:cNvSpPr>
          <p:nvPr>
            <p:ph idx="15"/>
          </p:nvPr>
        </p:nvSpPr>
        <p:spPr>
          <a:xfrm>
            <a:off x="844760" y="1223871"/>
            <a:ext cx="10867609" cy="944586"/>
          </a:xfrm>
        </p:spPr>
        <p:txBody>
          <a:bodyPr/>
          <a:lstStyle/>
          <a:p>
            <a:pPr marL="0" indent="0">
              <a:buNone/>
            </a:pPr>
            <a:r>
              <a:rPr lang="en-US" sz="1400" b="1" dirty="0"/>
              <a:t>Topics associated with Vertical farming have seen a relative general increase worldwide from 2006. The economic crisis of 2007-2009 and the consequent high unemployment fostered new experimental business models in traditional sectors like agriculture. The states which saw the biggest development are small, highly urbanized with small land areas for agriculture such as: Singapore, Denmark, Netherlands, Switzerland…</a:t>
            </a:r>
          </a:p>
          <a:p>
            <a:pPr marL="0" indent="0">
              <a:buNone/>
            </a:pPr>
            <a:endParaRPr lang="en-US" dirty="0"/>
          </a:p>
        </p:txBody>
      </p:sp>
    </p:spTree>
    <p:extLst>
      <p:ext uri="{BB962C8B-B14F-4D97-AF65-F5344CB8AC3E}">
        <p14:creationId xmlns:p14="http://schemas.microsoft.com/office/powerpoint/2010/main" val="336943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5D308B-7240-43A4-AD53-B4A1D0AFA6EF}"/>
              </a:ext>
            </a:extLst>
          </p:cNvPr>
          <p:cNvSpPr>
            <a:spLocks noGrp="1"/>
          </p:cNvSpPr>
          <p:nvPr>
            <p:ph type="sldNum" sz="quarter" idx="14"/>
          </p:nvPr>
        </p:nvSpPr>
        <p:spPr/>
        <p:txBody>
          <a:bodyPr/>
          <a:lstStyle/>
          <a:p>
            <a:fld id="{19B51A1E-902D-48AF-9020-955120F399B6}" type="slidenum">
              <a:rPr lang="en-US" noProof="0" smtClean="0"/>
              <a:pPr/>
              <a:t>4</a:t>
            </a:fld>
            <a:endParaRPr lang="en-US" noProof="0" dirty="0"/>
          </a:p>
        </p:txBody>
      </p:sp>
      <p:sp>
        <p:nvSpPr>
          <p:cNvPr id="10" name="Title 1">
            <a:extLst>
              <a:ext uri="{FF2B5EF4-FFF2-40B4-BE49-F238E27FC236}">
                <a16:creationId xmlns:a16="http://schemas.microsoft.com/office/drawing/2014/main" id="{8E061043-6092-4790-948F-37C10851F76A}"/>
              </a:ext>
            </a:extLst>
          </p:cNvPr>
          <p:cNvSpPr txBox="1">
            <a:spLocks/>
          </p:cNvSpPr>
          <p:nvPr/>
        </p:nvSpPr>
        <p:spPr>
          <a:xfrm>
            <a:off x="588369" y="506645"/>
            <a:ext cx="11340000" cy="432000"/>
          </a:xfrm>
          <a:prstGeom prst="rect">
            <a:avLst/>
          </a:prstGeom>
          <a:ln>
            <a:noFill/>
          </a:ln>
        </p:spPr>
        <p:style>
          <a:lnRef idx="2">
            <a:schemeClr val="dk1"/>
          </a:lnRef>
          <a:fillRef idx="1">
            <a:schemeClr val="lt1"/>
          </a:fillRef>
          <a:effectRef idx="0">
            <a:schemeClr val="dk1"/>
          </a:effectRef>
          <a:fontRef idx="minor">
            <a:schemeClr val="dk1"/>
          </a:fontRef>
        </p:style>
        <p:txBody>
          <a:bodyPr vert="horz" lIns="288000" tIns="0" rIns="432000" bIns="144000" rtlCol="0" anchor="b">
            <a:noAutofit/>
          </a:bodyPr>
          <a:lstStyle>
            <a:lvl1pPr algn="r"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l"/>
            <a:r>
              <a:rPr lang="en-US" sz="2400" dirty="0">
                <a:solidFill>
                  <a:schemeClr val="tx1"/>
                </a:solidFill>
              </a:rPr>
              <a:t>Quick facts: growing population</a:t>
            </a:r>
          </a:p>
        </p:txBody>
      </p:sp>
      <p:sp>
        <p:nvSpPr>
          <p:cNvPr id="11" name="Content Placeholder 5">
            <a:extLst>
              <a:ext uri="{FF2B5EF4-FFF2-40B4-BE49-F238E27FC236}">
                <a16:creationId xmlns:a16="http://schemas.microsoft.com/office/drawing/2014/main" id="{7BF3FFD2-184B-4B9C-8E59-467D0899FE5C}"/>
              </a:ext>
            </a:extLst>
          </p:cNvPr>
          <p:cNvSpPr>
            <a:spLocks noGrp="1"/>
          </p:cNvSpPr>
          <p:nvPr>
            <p:ph idx="15"/>
          </p:nvPr>
        </p:nvSpPr>
        <p:spPr>
          <a:xfrm>
            <a:off x="844760" y="1064390"/>
            <a:ext cx="10867609" cy="944586"/>
          </a:xfrm>
        </p:spPr>
        <p:txBody>
          <a:bodyPr/>
          <a:lstStyle/>
          <a:p>
            <a:pPr marL="0" indent="0">
              <a:buNone/>
            </a:pPr>
            <a:r>
              <a:rPr lang="en-US" sz="1400" b="1" dirty="0"/>
              <a:t>Given the upward urbanization rate worldwide, there will always be an increase demand for food coming from the major cities which could find alternative ways to supply fresh products and increase the standard.</a:t>
            </a:r>
          </a:p>
          <a:p>
            <a:pPr marL="0" indent="0">
              <a:buNone/>
            </a:pPr>
            <a:endParaRPr lang="en-US" dirty="0"/>
          </a:p>
        </p:txBody>
      </p:sp>
      <p:pic>
        <p:nvPicPr>
          <p:cNvPr id="3" name="Picture 2">
            <a:extLst>
              <a:ext uri="{FF2B5EF4-FFF2-40B4-BE49-F238E27FC236}">
                <a16:creationId xmlns:a16="http://schemas.microsoft.com/office/drawing/2014/main" id="{65017B94-7CAC-4208-92D8-B293EAEE42C1}"/>
              </a:ext>
            </a:extLst>
          </p:cNvPr>
          <p:cNvPicPr>
            <a:picLocks noChangeAspect="1"/>
          </p:cNvPicPr>
          <p:nvPr/>
        </p:nvPicPr>
        <p:blipFill>
          <a:blip r:embed="rId2"/>
          <a:stretch>
            <a:fillRect/>
          </a:stretch>
        </p:blipFill>
        <p:spPr>
          <a:xfrm>
            <a:off x="1930133" y="2008976"/>
            <a:ext cx="8331733" cy="4519491"/>
          </a:xfrm>
          <a:prstGeom prst="rect">
            <a:avLst/>
          </a:prstGeom>
        </p:spPr>
      </p:pic>
    </p:spTree>
    <p:extLst>
      <p:ext uri="{BB962C8B-B14F-4D97-AF65-F5344CB8AC3E}">
        <p14:creationId xmlns:p14="http://schemas.microsoft.com/office/powerpoint/2010/main" val="383885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5D308B-7240-43A4-AD53-B4A1D0AFA6EF}"/>
              </a:ext>
            </a:extLst>
          </p:cNvPr>
          <p:cNvSpPr>
            <a:spLocks noGrp="1"/>
          </p:cNvSpPr>
          <p:nvPr>
            <p:ph type="sldNum" sz="quarter" idx="14"/>
          </p:nvPr>
        </p:nvSpPr>
        <p:spPr/>
        <p:txBody>
          <a:bodyPr/>
          <a:lstStyle/>
          <a:p>
            <a:fld id="{19B51A1E-902D-48AF-9020-955120F399B6}" type="slidenum">
              <a:rPr lang="en-US" noProof="0" smtClean="0"/>
              <a:pPr/>
              <a:t>5</a:t>
            </a:fld>
            <a:endParaRPr lang="en-US" noProof="0" dirty="0"/>
          </a:p>
        </p:txBody>
      </p:sp>
      <p:sp>
        <p:nvSpPr>
          <p:cNvPr id="10" name="Title 1">
            <a:extLst>
              <a:ext uri="{FF2B5EF4-FFF2-40B4-BE49-F238E27FC236}">
                <a16:creationId xmlns:a16="http://schemas.microsoft.com/office/drawing/2014/main" id="{8E061043-6092-4790-948F-37C10851F76A}"/>
              </a:ext>
            </a:extLst>
          </p:cNvPr>
          <p:cNvSpPr txBox="1">
            <a:spLocks/>
          </p:cNvSpPr>
          <p:nvPr/>
        </p:nvSpPr>
        <p:spPr>
          <a:xfrm>
            <a:off x="588369" y="506645"/>
            <a:ext cx="11340000" cy="432000"/>
          </a:xfrm>
          <a:prstGeom prst="rect">
            <a:avLst/>
          </a:prstGeom>
          <a:ln>
            <a:noFill/>
          </a:ln>
        </p:spPr>
        <p:style>
          <a:lnRef idx="2">
            <a:schemeClr val="dk1"/>
          </a:lnRef>
          <a:fillRef idx="1">
            <a:schemeClr val="lt1"/>
          </a:fillRef>
          <a:effectRef idx="0">
            <a:schemeClr val="dk1"/>
          </a:effectRef>
          <a:fontRef idx="minor">
            <a:schemeClr val="dk1"/>
          </a:fontRef>
        </p:style>
        <p:txBody>
          <a:bodyPr vert="horz" lIns="288000" tIns="0" rIns="432000" bIns="144000" rtlCol="0" anchor="b">
            <a:noAutofit/>
          </a:bodyPr>
          <a:lstStyle>
            <a:lvl1pPr algn="r"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l"/>
            <a:r>
              <a:rPr lang="en-US" sz="2400" dirty="0">
                <a:solidFill>
                  <a:schemeClr val="tx1"/>
                </a:solidFill>
              </a:rPr>
              <a:t>Quick facts: unutilized space</a:t>
            </a:r>
          </a:p>
        </p:txBody>
      </p:sp>
      <p:sp>
        <p:nvSpPr>
          <p:cNvPr id="11" name="Content Placeholder 5">
            <a:extLst>
              <a:ext uri="{FF2B5EF4-FFF2-40B4-BE49-F238E27FC236}">
                <a16:creationId xmlns:a16="http://schemas.microsoft.com/office/drawing/2014/main" id="{7BF3FFD2-184B-4B9C-8E59-467D0899FE5C}"/>
              </a:ext>
            </a:extLst>
          </p:cNvPr>
          <p:cNvSpPr>
            <a:spLocks noGrp="1"/>
          </p:cNvSpPr>
          <p:nvPr>
            <p:ph idx="15"/>
          </p:nvPr>
        </p:nvSpPr>
        <p:spPr>
          <a:xfrm>
            <a:off x="844760" y="938645"/>
            <a:ext cx="10867609" cy="944586"/>
          </a:xfrm>
        </p:spPr>
        <p:txBody>
          <a:bodyPr/>
          <a:lstStyle/>
          <a:p>
            <a:pPr marL="0" indent="0">
              <a:buNone/>
            </a:pPr>
            <a:r>
              <a:rPr lang="en-US" sz="1400" b="1" dirty="0"/>
              <a:t>Several unutilized public areas in a city like Rome, could find alternative destination other than being left abandoned, fostering the culture of recycling, and urban requalification of damaged sites.</a:t>
            </a:r>
          </a:p>
          <a:p>
            <a:pPr marL="0" indent="0">
              <a:buNone/>
            </a:pPr>
            <a:endParaRPr lang="en-US" dirty="0"/>
          </a:p>
        </p:txBody>
      </p:sp>
      <p:pic>
        <p:nvPicPr>
          <p:cNvPr id="5" name="Picture 4">
            <a:extLst>
              <a:ext uri="{FF2B5EF4-FFF2-40B4-BE49-F238E27FC236}">
                <a16:creationId xmlns:a16="http://schemas.microsoft.com/office/drawing/2014/main" id="{1518D3B4-9333-4645-BF22-CFA0A239BB54}"/>
              </a:ext>
            </a:extLst>
          </p:cNvPr>
          <p:cNvPicPr>
            <a:picLocks noChangeAspect="1"/>
          </p:cNvPicPr>
          <p:nvPr/>
        </p:nvPicPr>
        <p:blipFill>
          <a:blip r:embed="rId2"/>
          <a:stretch>
            <a:fillRect/>
          </a:stretch>
        </p:blipFill>
        <p:spPr>
          <a:xfrm>
            <a:off x="2100842" y="1911814"/>
            <a:ext cx="7518695" cy="4439541"/>
          </a:xfrm>
          <a:prstGeom prst="rect">
            <a:avLst/>
          </a:prstGeom>
        </p:spPr>
      </p:pic>
    </p:spTree>
    <p:extLst>
      <p:ext uri="{BB962C8B-B14F-4D97-AF65-F5344CB8AC3E}">
        <p14:creationId xmlns:p14="http://schemas.microsoft.com/office/powerpoint/2010/main" val="292827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p:txBody>
          <a:bodyPr/>
          <a:lstStyle/>
          <a:p>
            <a:r>
              <a:rPr lang="en-US" dirty="0"/>
              <a:t>The Solution: Vertical Farm</a:t>
            </a:r>
          </a:p>
        </p:txBody>
      </p:sp>
      <p:sp>
        <p:nvSpPr>
          <p:cNvPr id="8" name="Text Placeholder 7">
            <a:extLst>
              <a:ext uri="{FF2B5EF4-FFF2-40B4-BE49-F238E27FC236}">
                <a16:creationId xmlns:a16="http://schemas.microsoft.com/office/drawing/2014/main" id="{E6971D8C-ECC5-4EDD-AC10-DDF4CA7E9DC3}"/>
              </a:ext>
            </a:extLst>
          </p:cNvPr>
          <p:cNvSpPr>
            <a:spLocks noGrp="1"/>
          </p:cNvSpPr>
          <p:nvPr>
            <p:ph type="body" sz="quarter" idx="16"/>
          </p:nvPr>
        </p:nvSpPr>
        <p:spPr/>
        <p:txBody>
          <a:bodyPr/>
          <a:lstStyle/>
          <a:p>
            <a:r>
              <a:rPr lang="en-US" dirty="0"/>
              <a:t>Building sites recovery</a:t>
            </a:r>
          </a:p>
        </p:txBody>
      </p:sp>
      <p:sp>
        <p:nvSpPr>
          <p:cNvPr id="13" name="Text Placeholder 12">
            <a:extLst>
              <a:ext uri="{FF2B5EF4-FFF2-40B4-BE49-F238E27FC236}">
                <a16:creationId xmlns:a16="http://schemas.microsoft.com/office/drawing/2014/main" id="{A6B0E616-411B-4401-BC87-821D72B9D614}"/>
              </a:ext>
            </a:extLst>
          </p:cNvPr>
          <p:cNvSpPr>
            <a:spLocks noGrp="1"/>
          </p:cNvSpPr>
          <p:nvPr>
            <p:ph type="body" sz="quarter" idx="21"/>
          </p:nvPr>
        </p:nvSpPr>
        <p:spPr/>
        <p:txBody>
          <a:bodyPr/>
          <a:lstStyle/>
          <a:p>
            <a:r>
              <a:rPr lang="en-US" dirty="0"/>
              <a:t>Abandoned building can be restored and applied for better usage</a:t>
            </a:r>
          </a:p>
        </p:txBody>
      </p:sp>
      <p:sp>
        <p:nvSpPr>
          <p:cNvPr id="9" name="Text Placeholder 8">
            <a:extLst>
              <a:ext uri="{FF2B5EF4-FFF2-40B4-BE49-F238E27FC236}">
                <a16:creationId xmlns:a16="http://schemas.microsoft.com/office/drawing/2014/main" id="{A6E9F776-E542-4D93-851A-A3A10F6D2A7D}"/>
              </a:ext>
            </a:extLst>
          </p:cNvPr>
          <p:cNvSpPr>
            <a:spLocks noGrp="1"/>
          </p:cNvSpPr>
          <p:nvPr>
            <p:ph type="body" sz="quarter" idx="17"/>
          </p:nvPr>
        </p:nvSpPr>
        <p:spPr/>
        <p:txBody>
          <a:bodyPr/>
          <a:lstStyle/>
          <a:p>
            <a:r>
              <a:rPr lang="en-US" dirty="0"/>
              <a:t>Higher employment</a:t>
            </a:r>
          </a:p>
        </p:txBody>
      </p:sp>
      <p:sp>
        <p:nvSpPr>
          <p:cNvPr id="4" name="Text Placeholder 3">
            <a:extLst>
              <a:ext uri="{FF2B5EF4-FFF2-40B4-BE49-F238E27FC236}">
                <a16:creationId xmlns:a16="http://schemas.microsoft.com/office/drawing/2014/main" id="{79CEA89E-0B03-4727-AB47-73EA4E2DF948}"/>
              </a:ext>
            </a:extLst>
          </p:cNvPr>
          <p:cNvSpPr>
            <a:spLocks noGrp="1"/>
          </p:cNvSpPr>
          <p:nvPr>
            <p:ph type="body" sz="quarter" idx="12"/>
          </p:nvPr>
        </p:nvSpPr>
        <p:spPr/>
        <p:txBody>
          <a:bodyPr/>
          <a:lstStyle/>
          <a:p>
            <a:r>
              <a:rPr lang="en-US" dirty="0"/>
              <a:t>New-born businesses can absorb new workforce in places with high unemployment</a:t>
            </a:r>
          </a:p>
        </p:txBody>
      </p:sp>
      <p:pic>
        <p:nvPicPr>
          <p:cNvPr id="97" name="Picture Placeholder 96" descr="apple">
            <a:extLst>
              <a:ext uri="{FF2B5EF4-FFF2-40B4-BE49-F238E27FC236}">
                <a16:creationId xmlns:a16="http://schemas.microsoft.com/office/drawing/2014/main" id="{41A48230-7A6F-634A-84FA-2508F0A6B9D5}"/>
              </a:ext>
            </a:extLst>
          </p:cNvPr>
          <p:cNvPicPr>
            <a:picLocks noGrp="1" noChangeAspect="1"/>
          </p:cNvPicPr>
          <p:nvPr>
            <p:ph type="pic" sz="quarter" idx="29"/>
          </p:nvPr>
        </p:nvPicPr>
        <p:blipFill>
          <a:blip r:embed="rId3">
            <a:extLst>
              <a:ext uri="{96DAC541-7B7A-43D3-8B79-37D633B846F1}">
                <asvg:svgBlip xmlns:asvg="http://schemas.microsoft.com/office/drawing/2016/SVG/main" r:embed="rId4"/>
              </a:ext>
            </a:extLst>
          </a:blip>
          <a:srcRect/>
          <a:stretch>
            <a:fillRect/>
          </a:stretch>
        </p:blipFill>
        <p:spPr/>
      </p:pic>
      <p:sp>
        <p:nvSpPr>
          <p:cNvPr id="10" name="Text Placeholder 9">
            <a:extLst>
              <a:ext uri="{FF2B5EF4-FFF2-40B4-BE49-F238E27FC236}">
                <a16:creationId xmlns:a16="http://schemas.microsoft.com/office/drawing/2014/main" id="{CE222CAE-9234-4B0E-90FC-584C469313C6}"/>
              </a:ext>
            </a:extLst>
          </p:cNvPr>
          <p:cNvSpPr>
            <a:spLocks noGrp="1"/>
          </p:cNvSpPr>
          <p:nvPr>
            <p:ph type="body" sz="quarter" idx="18"/>
          </p:nvPr>
        </p:nvSpPr>
        <p:spPr/>
        <p:txBody>
          <a:bodyPr/>
          <a:lstStyle/>
          <a:p>
            <a:r>
              <a:rPr lang="en-US" dirty="0"/>
              <a:t>Healthy </a:t>
            </a:r>
            <a:br>
              <a:rPr lang="en-US" dirty="0"/>
            </a:br>
            <a:r>
              <a:rPr lang="en-US" dirty="0"/>
              <a:t>Food</a:t>
            </a:r>
          </a:p>
        </p:txBody>
      </p:sp>
      <p:sp>
        <p:nvSpPr>
          <p:cNvPr id="5" name="Text Placeholder 4">
            <a:extLst>
              <a:ext uri="{FF2B5EF4-FFF2-40B4-BE49-F238E27FC236}">
                <a16:creationId xmlns:a16="http://schemas.microsoft.com/office/drawing/2014/main" id="{C4F969E5-6F82-4658-A735-72D16DDDD1D8}"/>
              </a:ext>
            </a:extLst>
          </p:cNvPr>
          <p:cNvSpPr>
            <a:spLocks noGrp="1"/>
          </p:cNvSpPr>
          <p:nvPr>
            <p:ph type="body" sz="quarter" idx="13"/>
          </p:nvPr>
        </p:nvSpPr>
        <p:spPr/>
        <p:txBody>
          <a:bodyPr/>
          <a:lstStyle/>
          <a:p>
            <a:r>
              <a:rPr lang="en-US" dirty="0"/>
              <a:t>Km 0 pest free organic vegetables</a:t>
            </a:r>
          </a:p>
        </p:txBody>
      </p:sp>
      <p:sp>
        <p:nvSpPr>
          <p:cNvPr id="3" name="Slide Number Placeholder 2">
            <a:extLst>
              <a:ext uri="{FF2B5EF4-FFF2-40B4-BE49-F238E27FC236}">
                <a16:creationId xmlns:a16="http://schemas.microsoft.com/office/drawing/2014/main" id="{B2A7A116-BC28-4E39-B586-25212F9948F2}"/>
              </a:ext>
            </a:extLst>
          </p:cNvPr>
          <p:cNvSpPr>
            <a:spLocks noGrp="1"/>
          </p:cNvSpPr>
          <p:nvPr>
            <p:ph type="sldNum" sz="quarter" idx="26"/>
          </p:nvPr>
        </p:nvSpPr>
        <p:spPr/>
        <p:txBody>
          <a:bodyPr/>
          <a:lstStyle/>
          <a:p>
            <a:fld id="{19B51A1E-902D-48AF-9020-955120F399B6}" type="slidenum">
              <a:rPr lang="en-US" smtClean="0"/>
              <a:pPr/>
              <a:t>6</a:t>
            </a:fld>
            <a:endParaRPr lang="en-US" dirty="0"/>
          </a:p>
        </p:txBody>
      </p:sp>
      <p:pic>
        <p:nvPicPr>
          <p:cNvPr id="19" name="Picture Placeholder 18" descr="A picture containing court, furniture&#10;&#10;Description automatically generated">
            <a:extLst>
              <a:ext uri="{FF2B5EF4-FFF2-40B4-BE49-F238E27FC236}">
                <a16:creationId xmlns:a16="http://schemas.microsoft.com/office/drawing/2014/main" id="{73D9759B-0658-4732-B476-5AB80C1745E1}"/>
              </a:ext>
            </a:extLst>
          </p:cNvPr>
          <p:cNvPicPr>
            <a:picLocks noGrp="1" noChangeAspect="1"/>
          </p:cNvPicPr>
          <p:nvPr>
            <p:ph type="pic" sz="quarter" idx="25"/>
          </p:nvPr>
        </p:nvPicPr>
        <p:blipFill>
          <a:blip r:embed="rId5"/>
          <a:srcRect t="4823" b="4823"/>
          <a:stretch>
            <a:fillRect/>
          </a:stretch>
        </p:blipFill>
        <p:spPr/>
      </p:pic>
      <p:pic>
        <p:nvPicPr>
          <p:cNvPr id="23" name="Graphic 22" descr="Construction worker male with solid fill">
            <a:extLst>
              <a:ext uri="{FF2B5EF4-FFF2-40B4-BE49-F238E27FC236}">
                <a16:creationId xmlns:a16="http://schemas.microsoft.com/office/drawing/2014/main" id="{A770532F-E030-4C58-91CA-9E1A97551B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49169" y="2358091"/>
            <a:ext cx="914400" cy="914400"/>
          </a:xfrm>
          <a:prstGeom prst="rect">
            <a:avLst/>
          </a:prstGeom>
        </p:spPr>
      </p:pic>
      <p:pic>
        <p:nvPicPr>
          <p:cNvPr id="27" name="Graphic 26" descr="Factory with solid fill">
            <a:extLst>
              <a:ext uri="{FF2B5EF4-FFF2-40B4-BE49-F238E27FC236}">
                <a16:creationId xmlns:a16="http://schemas.microsoft.com/office/drawing/2014/main" id="{9037A368-B084-4844-8959-25CFF8EBBA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1776" y="2297766"/>
            <a:ext cx="914400" cy="914400"/>
          </a:xfrm>
          <a:prstGeom prst="rect">
            <a:avLst/>
          </a:prstGeom>
        </p:spPr>
      </p:pic>
    </p:spTree>
    <p:extLst>
      <p:ext uri="{BB962C8B-B14F-4D97-AF65-F5344CB8AC3E}">
        <p14:creationId xmlns:p14="http://schemas.microsoft.com/office/powerpoint/2010/main" val="166836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F35FE5-0290-47F2-B7E6-3CC40E48D781}"/>
              </a:ext>
            </a:extLst>
          </p:cNvPr>
          <p:cNvSpPr>
            <a:spLocks noGrp="1"/>
          </p:cNvSpPr>
          <p:nvPr>
            <p:ph type="title"/>
          </p:nvPr>
        </p:nvSpPr>
        <p:spPr/>
        <p:txBody>
          <a:bodyPr/>
          <a:lstStyle/>
          <a:p>
            <a:r>
              <a:rPr lang="en-US" dirty="0"/>
              <a:t>The locations in Rome</a:t>
            </a:r>
          </a:p>
        </p:txBody>
      </p:sp>
      <p:sp>
        <p:nvSpPr>
          <p:cNvPr id="8" name="Content Placeholder 7">
            <a:extLst>
              <a:ext uri="{FF2B5EF4-FFF2-40B4-BE49-F238E27FC236}">
                <a16:creationId xmlns:a16="http://schemas.microsoft.com/office/drawing/2014/main" id="{841DD5B3-8651-4B9B-A7E5-6560B2FD9D31}"/>
              </a:ext>
            </a:extLst>
          </p:cNvPr>
          <p:cNvSpPr>
            <a:spLocks noGrp="1"/>
          </p:cNvSpPr>
          <p:nvPr>
            <p:ph idx="1"/>
          </p:nvPr>
        </p:nvSpPr>
        <p:spPr>
          <a:xfrm>
            <a:off x="548035" y="1066458"/>
            <a:ext cx="2835128" cy="1157681"/>
          </a:xfrm>
        </p:spPr>
        <p:txBody>
          <a:bodyPr/>
          <a:lstStyle/>
          <a:p>
            <a:r>
              <a:rPr lang="en-US" sz="2000" dirty="0"/>
              <a:t>13 public areas were identified and clustered based on the venues categories</a:t>
            </a:r>
          </a:p>
        </p:txBody>
      </p:sp>
      <p:sp>
        <p:nvSpPr>
          <p:cNvPr id="4" name="Slide Number Placeholder 3">
            <a:extLst>
              <a:ext uri="{FF2B5EF4-FFF2-40B4-BE49-F238E27FC236}">
                <a16:creationId xmlns:a16="http://schemas.microsoft.com/office/drawing/2014/main" id="{48AB8A96-4ECB-445D-90F1-4C7E558D2A8A}"/>
              </a:ext>
            </a:extLst>
          </p:cNvPr>
          <p:cNvSpPr>
            <a:spLocks noGrp="1"/>
          </p:cNvSpPr>
          <p:nvPr>
            <p:ph type="sldNum" sz="quarter" idx="11"/>
          </p:nvPr>
        </p:nvSpPr>
        <p:spPr/>
        <p:txBody>
          <a:bodyPr/>
          <a:lstStyle/>
          <a:p>
            <a:fld id="{19B51A1E-902D-48AF-9020-955120F399B6}" type="slidenum">
              <a:rPr lang="en-US" smtClean="0"/>
              <a:pPr/>
              <a:t>7</a:t>
            </a:fld>
            <a:endParaRPr lang="en-US" dirty="0"/>
          </a:p>
        </p:txBody>
      </p:sp>
      <p:sp>
        <p:nvSpPr>
          <p:cNvPr id="5" name="Picture Placeholder 4">
            <a:extLst>
              <a:ext uri="{FF2B5EF4-FFF2-40B4-BE49-F238E27FC236}">
                <a16:creationId xmlns:a16="http://schemas.microsoft.com/office/drawing/2014/main" id="{6D4490E0-69BD-4975-8DF3-97D4591425C1}"/>
              </a:ext>
            </a:extLst>
          </p:cNvPr>
          <p:cNvSpPr>
            <a:spLocks noGrp="1"/>
          </p:cNvSpPr>
          <p:nvPr>
            <p:ph type="pic" sz="quarter" idx="12"/>
          </p:nvPr>
        </p:nvSpPr>
        <p:spPr/>
      </p:sp>
      <p:pic>
        <p:nvPicPr>
          <p:cNvPr id="9" name="Picture 8">
            <a:extLst>
              <a:ext uri="{FF2B5EF4-FFF2-40B4-BE49-F238E27FC236}">
                <a16:creationId xmlns:a16="http://schemas.microsoft.com/office/drawing/2014/main" id="{9D1034E0-80D0-4FD3-9EF3-1E8B7CEC194A}"/>
              </a:ext>
            </a:extLst>
          </p:cNvPr>
          <p:cNvPicPr>
            <a:picLocks noChangeAspect="1"/>
          </p:cNvPicPr>
          <p:nvPr/>
        </p:nvPicPr>
        <p:blipFill>
          <a:blip r:embed="rId3"/>
          <a:stretch>
            <a:fillRect/>
          </a:stretch>
        </p:blipFill>
        <p:spPr>
          <a:xfrm>
            <a:off x="4092796" y="1376358"/>
            <a:ext cx="6333545" cy="4379626"/>
          </a:xfrm>
          <a:prstGeom prst="rect">
            <a:avLst/>
          </a:prstGeom>
        </p:spPr>
      </p:pic>
      <p:sp>
        <p:nvSpPr>
          <p:cNvPr id="12" name="Text Placeholder 11">
            <a:extLst>
              <a:ext uri="{FF2B5EF4-FFF2-40B4-BE49-F238E27FC236}">
                <a16:creationId xmlns:a16="http://schemas.microsoft.com/office/drawing/2014/main" id="{77836632-68E9-411A-8D1B-0A14B8705936}"/>
              </a:ext>
            </a:extLst>
          </p:cNvPr>
          <p:cNvSpPr>
            <a:spLocks noGrp="1"/>
          </p:cNvSpPr>
          <p:nvPr>
            <p:ph type="body" sz="quarter" idx="13"/>
          </p:nvPr>
        </p:nvSpPr>
        <p:spPr>
          <a:xfrm>
            <a:off x="432000" y="2426597"/>
            <a:ext cx="2951163" cy="3944593"/>
          </a:xfrm>
        </p:spPr>
        <p:txBody>
          <a:bodyPr/>
          <a:lstStyle/>
          <a:p>
            <a:r>
              <a:rPr lang="en-US" sz="1200" dirty="0" err="1"/>
              <a:t>Rimessa</a:t>
            </a:r>
            <a:r>
              <a:rPr lang="en-US" sz="1200" dirty="0"/>
              <a:t> </a:t>
            </a:r>
            <a:r>
              <a:rPr lang="en-US" sz="1200" dirty="0" err="1"/>
              <a:t>Atac</a:t>
            </a:r>
            <a:r>
              <a:rPr lang="en-US" sz="1200" dirty="0"/>
              <a:t> San Paolo</a:t>
            </a:r>
          </a:p>
          <a:p>
            <a:r>
              <a:rPr lang="en-US" sz="1200" dirty="0"/>
              <a:t>Ex </a:t>
            </a:r>
            <a:r>
              <a:rPr lang="en-US" sz="1200" dirty="0" err="1"/>
              <a:t>Stazione</a:t>
            </a:r>
            <a:r>
              <a:rPr lang="en-US" sz="1200" dirty="0"/>
              <a:t> </a:t>
            </a:r>
            <a:r>
              <a:rPr lang="en-US" sz="1200" dirty="0" err="1"/>
              <a:t>Trastevere</a:t>
            </a:r>
            <a:endParaRPr lang="en-US" sz="1200" dirty="0"/>
          </a:p>
          <a:p>
            <a:r>
              <a:rPr lang="en-US" sz="1200" dirty="0" err="1"/>
              <a:t>Ufficio</a:t>
            </a:r>
            <a:r>
              <a:rPr lang="en-US" sz="1200" dirty="0"/>
              <a:t> </a:t>
            </a:r>
            <a:r>
              <a:rPr lang="en-US" sz="1200" dirty="0" err="1"/>
              <a:t>Geologico</a:t>
            </a:r>
            <a:endParaRPr lang="en-US" sz="1200" dirty="0"/>
          </a:p>
          <a:p>
            <a:r>
              <a:rPr lang="en-US" sz="1200" dirty="0"/>
              <a:t>Ex </a:t>
            </a:r>
            <a:r>
              <a:rPr lang="en-US" sz="1200" dirty="0" err="1"/>
              <a:t>edificio</a:t>
            </a:r>
            <a:r>
              <a:rPr lang="en-US" sz="1200" dirty="0"/>
              <a:t> </a:t>
            </a:r>
            <a:r>
              <a:rPr lang="en-US" sz="1200" dirty="0" err="1"/>
              <a:t>scolastico</a:t>
            </a:r>
            <a:r>
              <a:rPr lang="en-US" sz="1200" dirty="0"/>
              <a:t> I.T. Hertz</a:t>
            </a:r>
          </a:p>
          <a:p>
            <a:r>
              <a:rPr lang="it-IT" sz="1200" dirty="0"/>
              <a:t>Ex edificio scolastico I.C La Giustiniana</a:t>
            </a:r>
          </a:p>
          <a:p>
            <a:r>
              <a:rPr lang="en-US" sz="1200" dirty="0"/>
              <a:t>Ex </a:t>
            </a:r>
            <a:r>
              <a:rPr lang="en-US" sz="1200" dirty="0" err="1"/>
              <a:t>edificio</a:t>
            </a:r>
            <a:r>
              <a:rPr lang="en-US" sz="1200" dirty="0"/>
              <a:t> </a:t>
            </a:r>
            <a:r>
              <a:rPr lang="en-US" sz="1200" dirty="0" err="1"/>
              <a:t>scolastico</a:t>
            </a:r>
            <a:r>
              <a:rPr lang="en-US" sz="1200" dirty="0"/>
              <a:t> </a:t>
            </a:r>
            <a:r>
              <a:rPr lang="en-US" sz="1200" dirty="0" err="1"/>
              <a:t>Leonori</a:t>
            </a:r>
            <a:endParaRPr lang="en-US" sz="1200" dirty="0"/>
          </a:p>
          <a:p>
            <a:r>
              <a:rPr lang="en-US" sz="1200" dirty="0" err="1"/>
              <a:t>Edificio</a:t>
            </a:r>
            <a:r>
              <a:rPr lang="en-US" sz="1200" dirty="0"/>
              <a:t> </a:t>
            </a:r>
            <a:r>
              <a:rPr lang="en-US" sz="1200" dirty="0" err="1"/>
              <a:t>dismesso</a:t>
            </a:r>
            <a:r>
              <a:rPr lang="en-US" sz="1200" dirty="0"/>
              <a:t> Verne</a:t>
            </a:r>
          </a:p>
          <a:p>
            <a:r>
              <a:rPr lang="en-US" sz="1200" dirty="0" err="1"/>
              <a:t>Edificio</a:t>
            </a:r>
            <a:r>
              <a:rPr lang="en-US" sz="1200" dirty="0"/>
              <a:t> </a:t>
            </a:r>
            <a:r>
              <a:rPr lang="en-US" sz="1200" dirty="0" err="1"/>
              <a:t>demolito</a:t>
            </a:r>
            <a:r>
              <a:rPr lang="en-US" sz="1200" dirty="0"/>
              <a:t> </a:t>
            </a:r>
            <a:r>
              <a:rPr lang="en-US" sz="1200" dirty="0" err="1"/>
              <a:t>Montebruno</a:t>
            </a:r>
            <a:endParaRPr lang="en-US" sz="1200" dirty="0"/>
          </a:p>
          <a:p>
            <a:r>
              <a:rPr lang="en-US" sz="1200" dirty="0"/>
              <a:t>Ex </a:t>
            </a:r>
            <a:r>
              <a:rPr lang="en-US" sz="1200" dirty="0" err="1"/>
              <a:t>edificio</a:t>
            </a:r>
            <a:r>
              <a:rPr lang="en-US" sz="1200" dirty="0"/>
              <a:t> </a:t>
            </a:r>
            <a:r>
              <a:rPr lang="en-US" sz="1200" dirty="0" err="1"/>
              <a:t>scolastico</a:t>
            </a:r>
            <a:r>
              <a:rPr lang="en-US" sz="1200" dirty="0"/>
              <a:t> </a:t>
            </a:r>
            <a:r>
              <a:rPr lang="en-US" sz="1200" dirty="0" err="1"/>
              <a:t>Vertunni</a:t>
            </a:r>
            <a:endParaRPr lang="en-US" sz="1200" dirty="0"/>
          </a:p>
          <a:p>
            <a:r>
              <a:rPr lang="en-US" sz="1200" dirty="0"/>
              <a:t>Ex </a:t>
            </a:r>
            <a:r>
              <a:rPr lang="en-US" sz="1200" dirty="0" err="1"/>
              <a:t>edificio</a:t>
            </a:r>
            <a:r>
              <a:rPr lang="en-US" sz="1200" dirty="0"/>
              <a:t> </a:t>
            </a:r>
            <a:r>
              <a:rPr lang="en-US" sz="1200" dirty="0" err="1"/>
              <a:t>scolastico</a:t>
            </a:r>
            <a:r>
              <a:rPr lang="en-US" sz="1200" dirty="0"/>
              <a:t> </a:t>
            </a:r>
            <a:r>
              <a:rPr lang="en-US" sz="1200" dirty="0" err="1"/>
              <a:t>Villari</a:t>
            </a:r>
            <a:endParaRPr lang="en-US" sz="1200" dirty="0"/>
          </a:p>
          <a:p>
            <a:r>
              <a:rPr lang="en-US" sz="1200" dirty="0"/>
              <a:t>Ex </a:t>
            </a:r>
            <a:r>
              <a:rPr lang="en-US" sz="1200" dirty="0" err="1"/>
              <a:t>edificio</a:t>
            </a:r>
            <a:r>
              <a:rPr lang="en-US" sz="1200" dirty="0"/>
              <a:t> </a:t>
            </a:r>
            <a:r>
              <a:rPr lang="en-US" sz="1200" dirty="0" err="1"/>
              <a:t>scolastico</a:t>
            </a:r>
            <a:r>
              <a:rPr lang="en-US" sz="1200" dirty="0"/>
              <a:t> </a:t>
            </a:r>
            <a:r>
              <a:rPr lang="en-US" sz="1200" dirty="0" err="1"/>
              <a:t>Ripetta</a:t>
            </a:r>
            <a:endParaRPr lang="en-US" sz="1200" dirty="0"/>
          </a:p>
          <a:p>
            <a:r>
              <a:rPr lang="en-US" sz="1200" dirty="0" err="1"/>
              <a:t>Scuola</a:t>
            </a:r>
            <a:r>
              <a:rPr lang="en-US" sz="1200" dirty="0"/>
              <a:t> </a:t>
            </a:r>
            <a:r>
              <a:rPr lang="en-US" sz="1200" dirty="0" err="1"/>
              <a:t>Parini</a:t>
            </a:r>
            <a:endParaRPr lang="en-US" sz="1200" dirty="0"/>
          </a:p>
          <a:p>
            <a:r>
              <a:rPr lang="en-US" sz="1200" dirty="0"/>
              <a:t>Ex </a:t>
            </a:r>
            <a:r>
              <a:rPr lang="en-US" sz="1200" dirty="0" err="1"/>
              <a:t>impianto</a:t>
            </a:r>
            <a:r>
              <a:rPr lang="en-US" sz="1200" dirty="0"/>
              <a:t> </a:t>
            </a:r>
            <a:r>
              <a:rPr lang="en-US" sz="1200" dirty="0" err="1"/>
              <a:t>Acea</a:t>
            </a:r>
            <a:r>
              <a:rPr lang="en-US" sz="1200" dirty="0"/>
              <a:t> </a:t>
            </a:r>
            <a:r>
              <a:rPr lang="en-US" sz="1200" dirty="0" err="1"/>
              <a:t>Oletta</a:t>
            </a:r>
            <a:endParaRPr lang="en-US" sz="1200" dirty="0"/>
          </a:p>
        </p:txBody>
      </p:sp>
    </p:spTree>
    <p:extLst>
      <p:ext uri="{BB962C8B-B14F-4D97-AF65-F5344CB8AC3E}">
        <p14:creationId xmlns:p14="http://schemas.microsoft.com/office/powerpoint/2010/main" val="379737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6F-B457-4100-9975-0F3BAA3F5A2A}"/>
              </a:ext>
            </a:extLst>
          </p:cNvPr>
          <p:cNvSpPr>
            <a:spLocks noGrp="1"/>
          </p:cNvSpPr>
          <p:nvPr>
            <p:ph type="title"/>
          </p:nvPr>
        </p:nvSpPr>
        <p:spPr/>
        <p:txBody>
          <a:bodyPr/>
          <a:lstStyle/>
          <a:p>
            <a:r>
              <a:rPr lang="en-US" dirty="0"/>
              <a:t>The venues</a:t>
            </a:r>
          </a:p>
        </p:txBody>
      </p:sp>
      <p:sp>
        <p:nvSpPr>
          <p:cNvPr id="3" name="Text Placeholder 2">
            <a:extLst>
              <a:ext uri="{FF2B5EF4-FFF2-40B4-BE49-F238E27FC236}">
                <a16:creationId xmlns:a16="http://schemas.microsoft.com/office/drawing/2014/main" id="{3BE73219-73B6-4A50-8412-77850D5624F2}"/>
              </a:ext>
            </a:extLst>
          </p:cNvPr>
          <p:cNvSpPr>
            <a:spLocks noGrp="1"/>
          </p:cNvSpPr>
          <p:nvPr>
            <p:ph type="body" idx="1"/>
          </p:nvPr>
        </p:nvSpPr>
        <p:spPr>
          <a:xfrm>
            <a:off x="432000" y="957314"/>
            <a:ext cx="10809248" cy="360000"/>
          </a:xfrm>
        </p:spPr>
        <p:txBody>
          <a:bodyPr/>
          <a:lstStyle/>
          <a:p>
            <a:r>
              <a:rPr lang="en-US" sz="1800" dirty="0"/>
              <a:t>Clusters representatives of food businesses were ranked based on the most common venue frequencies in the top ten positions</a:t>
            </a:r>
          </a:p>
        </p:txBody>
      </p:sp>
      <p:sp>
        <p:nvSpPr>
          <p:cNvPr id="5" name="Slide Number Placeholder 4">
            <a:extLst>
              <a:ext uri="{FF2B5EF4-FFF2-40B4-BE49-F238E27FC236}">
                <a16:creationId xmlns:a16="http://schemas.microsoft.com/office/drawing/2014/main" id="{8C59AED6-5408-4E4A-93B2-3909F2C87739}"/>
              </a:ext>
            </a:extLst>
          </p:cNvPr>
          <p:cNvSpPr>
            <a:spLocks noGrp="1"/>
          </p:cNvSpPr>
          <p:nvPr>
            <p:ph type="sldNum" sz="quarter" idx="11"/>
          </p:nvPr>
        </p:nvSpPr>
        <p:spPr/>
        <p:txBody>
          <a:bodyPr/>
          <a:lstStyle/>
          <a:p>
            <a:fld id="{19B51A1E-902D-48AF-9020-955120F399B6}" type="slidenum">
              <a:rPr lang="en-US" smtClean="0"/>
              <a:pPr/>
              <a:t>8</a:t>
            </a:fld>
            <a:endParaRPr lang="en-US" dirty="0"/>
          </a:p>
        </p:txBody>
      </p:sp>
      <p:pic>
        <p:nvPicPr>
          <p:cNvPr id="12" name="Picture 11">
            <a:extLst>
              <a:ext uri="{FF2B5EF4-FFF2-40B4-BE49-F238E27FC236}">
                <a16:creationId xmlns:a16="http://schemas.microsoft.com/office/drawing/2014/main" id="{0B438FBE-C1DA-4CA5-AD79-5ADF4EF56789}"/>
              </a:ext>
            </a:extLst>
          </p:cNvPr>
          <p:cNvPicPr>
            <a:picLocks noChangeAspect="1"/>
          </p:cNvPicPr>
          <p:nvPr/>
        </p:nvPicPr>
        <p:blipFill>
          <a:blip r:embed="rId3"/>
          <a:stretch>
            <a:fillRect/>
          </a:stretch>
        </p:blipFill>
        <p:spPr>
          <a:xfrm>
            <a:off x="2021903" y="1580301"/>
            <a:ext cx="7764193" cy="4574889"/>
          </a:xfrm>
          <a:prstGeom prst="rect">
            <a:avLst/>
          </a:prstGeom>
        </p:spPr>
      </p:pic>
    </p:spTree>
    <p:extLst>
      <p:ext uri="{BB962C8B-B14F-4D97-AF65-F5344CB8AC3E}">
        <p14:creationId xmlns:p14="http://schemas.microsoft.com/office/powerpoint/2010/main" val="288864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6F-B457-4100-9975-0F3BAA3F5A2A}"/>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3BE73219-73B6-4A50-8412-77850D5624F2}"/>
              </a:ext>
            </a:extLst>
          </p:cNvPr>
          <p:cNvSpPr>
            <a:spLocks noGrp="1"/>
          </p:cNvSpPr>
          <p:nvPr>
            <p:ph type="body" idx="1"/>
          </p:nvPr>
        </p:nvSpPr>
        <p:spPr>
          <a:xfrm>
            <a:off x="432000" y="957314"/>
            <a:ext cx="10809248" cy="360000"/>
          </a:xfrm>
        </p:spPr>
        <p:txBody>
          <a:bodyPr/>
          <a:lstStyle/>
          <a:p>
            <a:r>
              <a:rPr lang="en-US" sz="1800" dirty="0" err="1">
                <a:solidFill>
                  <a:schemeClr val="tx1"/>
                </a:solidFill>
              </a:rPr>
              <a:t>Rimessa</a:t>
            </a:r>
            <a:r>
              <a:rPr lang="en-US" sz="1800" dirty="0">
                <a:solidFill>
                  <a:schemeClr val="tx1"/>
                </a:solidFill>
              </a:rPr>
              <a:t> </a:t>
            </a:r>
            <a:r>
              <a:rPr lang="en-US" sz="1800" dirty="0" err="1">
                <a:solidFill>
                  <a:schemeClr val="tx1"/>
                </a:solidFill>
              </a:rPr>
              <a:t>Atac</a:t>
            </a:r>
            <a:r>
              <a:rPr lang="en-US" sz="1800" dirty="0">
                <a:solidFill>
                  <a:schemeClr val="tx1"/>
                </a:solidFill>
              </a:rPr>
              <a:t> San Paolo </a:t>
            </a:r>
            <a:r>
              <a:rPr lang="en-US" sz="1800" dirty="0"/>
              <a:t>proved to be the most suitable candidate to start a vertical farm in terms of number of collateral businesses in the food industry located in the surroundings of the site such as: Restaurants, Supermarkets, Pubs </a:t>
            </a:r>
            <a:r>
              <a:rPr lang="en-US" sz="1800" dirty="0" err="1"/>
              <a:t>etc</a:t>
            </a:r>
            <a:r>
              <a:rPr lang="en-US" sz="1800" dirty="0"/>
              <a:t>…</a:t>
            </a:r>
          </a:p>
        </p:txBody>
      </p:sp>
      <p:sp>
        <p:nvSpPr>
          <p:cNvPr id="5" name="Slide Number Placeholder 4">
            <a:extLst>
              <a:ext uri="{FF2B5EF4-FFF2-40B4-BE49-F238E27FC236}">
                <a16:creationId xmlns:a16="http://schemas.microsoft.com/office/drawing/2014/main" id="{8C59AED6-5408-4E4A-93B2-3909F2C87739}"/>
              </a:ext>
            </a:extLst>
          </p:cNvPr>
          <p:cNvSpPr>
            <a:spLocks noGrp="1"/>
          </p:cNvSpPr>
          <p:nvPr>
            <p:ph type="sldNum" sz="quarter" idx="11"/>
          </p:nvPr>
        </p:nvSpPr>
        <p:spPr/>
        <p:txBody>
          <a:bodyPr/>
          <a:lstStyle/>
          <a:p>
            <a:fld id="{19B51A1E-902D-48AF-9020-955120F399B6}" type="slidenum">
              <a:rPr lang="en-US" smtClean="0"/>
              <a:pPr/>
              <a:t>9</a:t>
            </a:fld>
            <a:endParaRPr lang="en-US" dirty="0"/>
          </a:p>
        </p:txBody>
      </p:sp>
      <p:pic>
        <p:nvPicPr>
          <p:cNvPr id="6" name="Picture 5" descr="A picture containing text, building, road, empty&#10;&#10;Description automatically generated">
            <a:extLst>
              <a:ext uri="{FF2B5EF4-FFF2-40B4-BE49-F238E27FC236}">
                <a16:creationId xmlns:a16="http://schemas.microsoft.com/office/drawing/2014/main" id="{44E174B3-4467-4BD2-8176-367BD17A0B17}"/>
              </a:ext>
            </a:extLst>
          </p:cNvPr>
          <p:cNvPicPr>
            <a:picLocks noChangeAspect="1"/>
          </p:cNvPicPr>
          <p:nvPr/>
        </p:nvPicPr>
        <p:blipFill>
          <a:blip r:embed="rId3"/>
          <a:stretch>
            <a:fillRect/>
          </a:stretch>
        </p:blipFill>
        <p:spPr>
          <a:xfrm>
            <a:off x="2211354" y="1889190"/>
            <a:ext cx="7577264" cy="4266000"/>
          </a:xfrm>
          <a:prstGeom prst="rect">
            <a:avLst/>
          </a:prstGeom>
        </p:spPr>
      </p:pic>
    </p:spTree>
    <p:extLst>
      <p:ext uri="{BB962C8B-B14F-4D97-AF65-F5344CB8AC3E}">
        <p14:creationId xmlns:p14="http://schemas.microsoft.com/office/powerpoint/2010/main" val="2178876409"/>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490261-1200-4EC7-95B0-2241EE54AA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BF51BA-BD97-4518-9266-AD3D61549834}">
  <ds:schemaRefs>
    <ds:schemaRef ds:uri="http://schemas.microsoft.com/sharepoint/v3/contenttype/forms"/>
  </ds:schemaRefs>
</ds:datastoreItem>
</file>

<file path=customXml/itemProps3.xml><?xml version="1.0" encoding="utf-8"?>
<ds:datastoreItem xmlns:ds="http://schemas.openxmlformats.org/officeDocument/2006/customXml" ds:itemID="{BE1961DD-CF27-443B-BFF6-660110ED0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Green pitch deck</Template>
  <TotalTime>54</TotalTime>
  <Words>428</Words>
  <Application>Microsoft Office PowerPoint</Application>
  <PresentationFormat>Widescreen</PresentationFormat>
  <Paragraphs>52</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Rockwell</vt:lpstr>
      <vt:lpstr>Times New Roman</vt:lpstr>
      <vt:lpstr>Office Theme</vt:lpstr>
      <vt:lpstr> Vertical Farm: the best location in the city of Rome Massimo Cireddu – 28/03/2021</vt:lpstr>
      <vt:lpstr>Introduction</vt:lpstr>
      <vt:lpstr>PowerPoint Presentation</vt:lpstr>
      <vt:lpstr>PowerPoint Presentation</vt:lpstr>
      <vt:lpstr>PowerPoint Presentation</vt:lpstr>
      <vt:lpstr>The Solution: Vertical Farm</vt:lpstr>
      <vt:lpstr>The locations in Rome</vt:lpstr>
      <vt:lpstr>The venues</vt:lpstr>
      <vt:lpstr>Conclusions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Vertical Farm: the best location in the city of Rome</dc:title>
  <dc:creator>Massimo Cireddu</dc:creator>
  <cp:lastModifiedBy>Massimo Cireddu</cp:lastModifiedBy>
  <cp:revision>22</cp:revision>
  <dcterms:created xsi:type="dcterms:W3CDTF">2021-03-28T18:55:31Z</dcterms:created>
  <dcterms:modified xsi:type="dcterms:W3CDTF">2021-03-28T19:50:24Z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