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0" r:id="rId6"/>
    <p:sldId id="261" r:id="rId7"/>
    <p:sldId id="263" r:id="rId8"/>
    <p:sldId id="262" r:id="rId9"/>
    <p:sldId id="264" r:id="rId10"/>
    <p:sldId id="267" r:id="rId11"/>
  </p:sldIdLst>
  <p:sldSz cx="6858000" cy="9144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2160" y="22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514350" y="2840568"/>
            <a:ext cx="5829300" cy="1960033"/>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933D7F2-EA66-4DC8-A210-7FD0583D64E2}" type="datetimeFigureOut">
              <a:rPr lang="it-IT" smtClean="0"/>
              <a:t>28/11/2020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328318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933D7F2-EA66-4DC8-A210-7FD0583D64E2}" type="datetimeFigureOut">
              <a:rPr lang="it-IT" smtClean="0"/>
              <a:t>28/11/2020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156532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3729037" y="488951"/>
            <a:ext cx="1157288" cy="104013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257175" y="488951"/>
            <a:ext cx="3357563" cy="104013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933D7F2-EA66-4DC8-A210-7FD0583D64E2}" type="datetimeFigureOut">
              <a:rPr lang="it-IT" smtClean="0"/>
              <a:t>28/11/2020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229013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933D7F2-EA66-4DC8-A210-7FD0583D64E2}" type="datetimeFigureOut">
              <a:rPr lang="it-IT" smtClean="0"/>
              <a:t>28/11/2020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315609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41735" y="5875867"/>
            <a:ext cx="5829300" cy="1816100"/>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933D7F2-EA66-4DC8-A210-7FD0583D64E2}" type="datetimeFigureOut">
              <a:rPr lang="it-IT" smtClean="0"/>
              <a:t>28/11/2020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65353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933D7F2-EA66-4DC8-A210-7FD0583D64E2}" type="datetimeFigureOut">
              <a:rPr lang="it-IT" smtClean="0"/>
              <a:t>28/11/2020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86904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342900" y="366184"/>
            <a:ext cx="6172200" cy="1524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933D7F2-EA66-4DC8-A210-7FD0583D64E2}" type="datetimeFigureOut">
              <a:rPr lang="it-IT" smtClean="0"/>
              <a:t>28/11/2020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105685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933D7F2-EA66-4DC8-A210-7FD0583D64E2}" type="datetimeFigureOut">
              <a:rPr lang="it-IT" smtClean="0"/>
              <a:t>28/11/2020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211937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933D7F2-EA66-4DC8-A210-7FD0583D64E2}" type="datetimeFigureOut">
              <a:rPr lang="it-IT" smtClean="0"/>
              <a:t>28/11/2020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51142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342900" y="364067"/>
            <a:ext cx="2256235" cy="154940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933D7F2-EA66-4DC8-A210-7FD0583D64E2}" type="datetimeFigureOut">
              <a:rPr lang="it-IT" smtClean="0"/>
              <a:t>28/11/2020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75199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344216" y="6400800"/>
            <a:ext cx="4114800" cy="755651"/>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933D7F2-EA66-4DC8-A210-7FD0583D64E2}" type="datetimeFigureOut">
              <a:rPr lang="it-IT" smtClean="0"/>
              <a:t>28/11/2020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353BE4B-3228-4FFC-A2F5-9D097D819548}" type="slidenum">
              <a:rPr lang="it-IT" smtClean="0"/>
              <a:t>‹N›</a:t>
            </a:fld>
            <a:endParaRPr lang="it-IT"/>
          </a:p>
        </p:txBody>
      </p:sp>
    </p:spTree>
    <p:extLst>
      <p:ext uri="{BB962C8B-B14F-4D97-AF65-F5344CB8AC3E}">
        <p14:creationId xmlns:p14="http://schemas.microsoft.com/office/powerpoint/2010/main" val="125099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933D7F2-EA66-4DC8-A210-7FD0583D64E2}" type="datetimeFigureOut">
              <a:rPr lang="it-IT" smtClean="0"/>
              <a:t>28/11/2020</a:t>
            </a:fld>
            <a:endParaRPr lang="it-IT"/>
          </a:p>
        </p:txBody>
      </p:sp>
      <p:sp>
        <p:nvSpPr>
          <p:cNvPr id="5" name="Segnaposto piè di pagina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353BE4B-3228-4FFC-A2F5-9D097D819548}" type="slidenum">
              <a:rPr lang="it-IT" smtClean="0"/>
              <a:t>‹N›</a:t>
            </a:fld>
            <a:endParaRPr lang="it-IT"/>
          </a:p>
        </p:txBody>
      </p:sp>
    </p:spTree>
    <p:extLst>
      <p:ext uri="{BB962C8B-B14F-4D97-AF65-F5344CB8AC3E}">
        <p14:creationId xmlns:p14="http://schemas.microsoft.com/office/powerpoint/2010/main" val="3032588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fantashitcup.altervista.org/WorldWideFantashi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Esplosione 2 1"/>
          <p:cNvSpPr/>
          <p:nvPr/>
        </p:nvSpPr>
        <p:spPr>
          <a:xfrm rot="479484">
            <a:off x="620689" y="1747016"/>
            <a:ext cx="5787141" cy="4532948"/>
          </a:xfrm>
          <a:prstGeom prst="irregularSeal2">
            <a:avLst/>
          </a:prstGeom>
          <a:blipFill dpi="0" rotWithShape="1">
            <a:blip r:embed="rId2">
              <a:extLst>
                <a:ext uri="{28A0092B-C50C-407E-A947-70E740481C1C}">
                  <a14:useLocalDpi xmlns:a14="http://schemas.microsoft.com/office/drawing/2010/main" val="0"/>
                </a:ext>
              </a:extLst>
            </a:blip>
            <a:srcRect/>
            <a:stretch>
              <a:fillRect/>
            </a:stretch>
          </a:bli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273302" y="3011631"/>
            <a:ext cx="2223012" cy="1200329"/>
          </a:xfrm>
          <a:prstGeom prst="rect">
            <a:avLst/>
          </a:prstGeom>
          <a:noFill/>
        </p:spPr>
        <p:txBody>
          <a:bodyPr wrap="square" rtlCol="0">
            <a:spAutoFit/>
          </a:bodyPr>
          <a:lstStyle/>
          <a:p>
            <a:pPr algn="ctr"/>
            <a:r>
              <a:rPr lang="it-IT" sz="2400" dirty="0" smtClean="0">
                <a:solidFill>
                  <a:schemeClr val="bg1"/>
                </a:solidFill>
                <a:latin typeface="El&amp;Font Bubble" panose="02000000000000000000" pitchFamily="2" charset="0"/>
              </a:rPr>
              <a:t>UNA COMODA WEB APP</a:t>
            </a:r>
            <a:endParaRPr lang="it-IT" sz="2400" dirty="0">
              <a:solidFill>
                <a:schemeClr val="bg1"/>
              </a:solidFill>
              <a:latin typeface="El&amp;Font Bubble" panose="02000000000000000000" pitchFamily="2" charset="0"/>
            </a:endParaRPr>
          </a:p>
        </p:txBody>
      </p:sp>
      <p:sp>
        <p:nvSpPr>
          <p:cNvPr id="20" name="CasellaDiTesto 19"/>
          <p:cNvSpPr txBox="1"/>
          <p:nvPr/>
        </p:nvSpPr>
        <p:spPr>
          <a:xfrm rot="20832673">
            <a:off x="4109220" y="4152433"/>
            <a:ext cx="2808312" cy="830997"/>
          </a:xfrm>
          <a:prstGeom prst="rect">
            <a:avLst/>
          </a:prstGeom>
          <a:noFill/>
        </p:spPr>
        <p:txBody>
          <a:bodyPr wrap="square" rtlCol="0">
            <a:spAutoFit/>
          </a:bodyPr>
          <a:lstStyle/>
          <a:p>
            <a:pPr algn="ctr"/>
            <a:r>
              <a:rPr lang="it-IT" sz="2400" dirty="0" smtClean="0">
                <a:latin typeface="El&amp;Font Bubble" panose="02000000000000000000" pitchFamily="2" charset="0"/>
              </a:rPr>
              <a:t> </a:t>
            </a:r>
            <a:r>
              <a:rPr lang="it-IT" sz="2400" dirty="0" smtClean="0">
                <a:solidFill>
                  <a:schemeClr val="bg1"/>
                </a:solidFill>
                <a:latin typeface="El&amp;Font Bubble" panose="02000000000000000000" pitchFamily="2" charset="0"/>
              </a:rPr>
              <a:t>REGOLAMENTO SEMPLICE</a:t>
            </a:r>
            <a:endParaRPr lang="it-IT" sz="2400" dirty="0">
              <a:solidFill>
                <a:schemeClr val="bg1"/>
              </a:solidFill>
              <a:latin typeface="El&amp;Font Bubble" panose="02000000000000000000" pitchFamily="2" charset="0"/>
            </a:endParaRPr>
          </a:p>
        </p:txBody>
      </p:sp>
      <p:sp>
        <p:nvSpPr>
          <p:cNvPr id="5" name="Rettangolo 4"/>
          <p:cNvSpPr/>
          <p:nvPr/>
        </p:nvSpPr>
        <p:spPr>
          <a:xfrm>
            <a:off x="188641" y="203613"/>
            <a:ext cx="6506185" cy="2280155"/>
          </a:xfrm>
          <a:prstGeom prst="rect">
            <a:avLst/>
          </a:prstGeom>
          <a:noFill/>
        </p:spPr>
        <p:txBody>
          <a:bodyPr wrap="none" lIns="91440" tIns="45720" rIns="91440" bIns="45720">
            <a:prstTxWarp prst="textDoubleWave1">
              <a:avLst/>
            </a:prstTxWarp>
            <a:spAutoFit/>
          </a:bodyPr>
          <a:lstStyle/>
          <a:p>
            <a:pPr algn="ctr"/>
            <a:r>
              <a:rPr lang="it-IT"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228600">
                    <a:schemeClr val="accent3">
                      <a:satMod val="175000"/>
                      <a:alpha val="40000"/>
                    </a:schemeClr>
                  </a:glow>
                  <a:outerShdw blurRad="50800" algn="tl" rotWithShape="0">
                    <a:srgbClr val="000000"/>
                  </a:outerShdw>
                </a:effectLst>
                <a:latin typeface="Chiller" panose="04020404031007020602" pitchFamily="82" charset="0"/>
              </a:rPr>
              <a:t>W</a:t>
            </a:r>
            <a:r>
              <a:rPr lang="it-IT" sz="5400" b="1" dirty="0" err="1">
                <a:ln w="17780" cmpd="sng">
                  <a:solidFill>
                    <a:srgbClr val="FFFFFF"/>
                  </a:solidFill>
                  <a:prstDash val="solid"/>
                  <a:miter lim="800000"/>
                </a:ln>
                <a:solidFill>
                  <a:srgbClr val="00B0F0"/>
                </a:solidFill>
                <a:effectLst>
                  <a:glow rad="228600">
                    <a:schemeClr val="accent3">
                      <a:satMod val="175000"/>
                      <a:alpha val="40000"/>
                    </a:schemeClr>
                  </a:glow>
                  <a:outerShdw blurRad="50800" algn="tl" rotWithShape="0">
                    <a:srgbClr val="000000"/>
                  </a:outerShdw>
                </a:effectLst>
                <a:latin typeface="Chiller" panose="04020404031007020602" pitchFamily="82" charset="0"/>
              </a:rPr>
              <a:t>o</a:t>
            </a:r>
            <a:r>
              <a:rPr lang="it-IT" sz="5400" b="1" dirty="0" err="1">
                <a:ln w="17780" cmpd="sng">
                  <a:solidFill>
                    <a:srgbClr val="FFFFFF"/>
                  </a:solidFill>
                  <a:prstDash val="solid"/>
                  <a:miter lim="800000"/>
                </a:ln>
                <a:solidFill>
                  <a:srgbClr val="FF0000"/>
                </a:solidFill>
                <a:effectLst>
                  <a:glow rad="228600">
                    <a:schemeClr val="accent3">
                      <a:satMod val="175000"/>
                      <a:alpha val="40000"/>
                    </a:schemeClr>
                  </a:glow>
                  <a:outerShdw blurRad="50800" algn="tl" rotWithShape="0">
                    <a:srgbClr val="000000"/>
                  </a:outerShdw>
                </a:effectLst>
                <a:latin typeface="Chiller" panose="04020404031007020602" pitchFamily="82" charset="0"/>
              </a:rPr>
              <a:t>r</a:t>
            </a:r>
            <a:r>
              <a:rPr lang="it-IT" sz="5400" b="1" dirty="0" err="1">
                <a:ln w="17780" cmpd="sng">
                  <a:solidFill>
                    <a:srgbClr val="FFFFFF"/>
                  </a:solidFill>
                  <a:prstDash val="solid"/>
                  <a:miter lim="800000"/>
                </a:ln>
                <a:solidFill>
                  <a:srgbClr val="002060"/>
                </a:solidFill>
                <a:effectLst>
                  <a:glow rad="228600">
                    <a:schemeClr val="accent3">
                      <a:satMod val="175000"/>
                      <a:alpha val="40000"/>
                    </a:schemeClr>
                  </a:glow>
                  <a:outerShdw blurRad="50800" algn="tl" rotWithShape="0">
                    <a:srgbClr val="000000"/>
                  </a:outerShdw>
                </a:effectLst>
                <a:latin typeface="Chiller" panose="04020404031007020602" pitchFamily="82" charset="0"/>
              </a:rPr>
              <a:t>l</a:t>
            </a:r>
            <a:r>
              <a:rPr lang="it-IT" sz="5400" b="1" dirty="0" err="1">
                <a:ln w="17780" cmpd="sng">
                  <a:solidFill>
                    <a:srgbClr val="FFFFFF"/>
                  </a:solidFill>
                  <a:prstDash val="solid"/>
                  <a:miter lim="800000"/>
                </a:ln>
                <a:solidFill>
                  <a:schemeClr val="accent3">
                    <a:lumMod val="75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d</a:t>
            </a:r>
            <a:r>
              <a:rPr lang="it-IT"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228600">
                    <a:schemeClr val="accent3">
                      <a:satMod val="175000"/>
                      <a:alpha val="40000"/>
                    </a:schemeClr>
                  </a:glow>
                  <a:outerShdw blurRad="50800" algn="tl" rotWithShape="0">
                    <a:srgbClr val="000000"/>
                  </a:outerShdw>
                </a:effectLst>
                <a:latin typeface="Chiller" panose="04020404031007020602" pitchFamily="82" charset="0"/>
              </a:rPr>
              <a:t>W</a:t>
            </a:r>
            <a:r>
              <a:rPr lang="it-IT" sz="5400" b="1" dirty="0" err="1">
                <a:ln w="17780" cmpd="sng">
                  <a:solidFill>
                    <a:srgbClr val="FFFFFF"/>
                  </a:solidFill>
                  <a:prstDash val="solid"/>
                  <a:miter lim="800000"/>
                </a:ln>
                <a:solidFill>
                  <a:srgbClr val="7030A0"/>
                </a:solidFill>
                <a:effectLst>
                  <a:glow rad="228600">
                    <a:schemeClr val="accent3">
                      <a:satMod val="175000"/>
                      <a:alpha val="40000"/>
                    </a:schemeClr>
                  </a:glow>
                  <a:outerShdw blurRad="50800" algn="tl" rotWithShape="0">
                    <a:srgbClr val="000000"/>
                  </a:outerShdw>
                </a:effectLst>
                <a:latin typeface="Chiller" panose="04020404031007020602" pitchFamily="82" charset="0"/>
              </a:rPr>
              <a:t>i</a:t>
            </a:r>
            <a:r>
              <a:rPr lang="it-IT" sz="5400" b="1" dirty="0" err="1">
                <a:ln w="17780" cmpd="sng">
                  <a:solidFill>
                    <a:srgbClr val="FFFFFF"/>
                  </a:solidFill>
                  <a:prstDash val="solid"/>
                  <a:miter lim="800000"/>
                </a:ln>
                <a:solidFill>
                  <a:srgbClr val="FFFF00"/>
                </a:solidFill>
                <a:effectLst>
                  <a:glow rad="228600">
                    <a:schemeClr val="accent3">
                      <a:satMod val="175000"/>
                      <a:alpha val="40000"/>
                    </a:schemeClr>
                  </a:glow>
                  <a:outerShdw blurRad="50800" algn="tl" rotWithShape="0">
                    <a:srgbClr val="000000"/>
                  </a:outerShdw>
                </a:effectLst>
                <a:latin typeface="Chiller" panose="04020404031007020602" pitchFamily="82" charset="0"/>
              </a:rPr>
              <a:t>d</a:t>
            </a:r>
            <a:r>
              <a:rPr lang="it-IT" sz="5400" b="1" dirty="0" err="1">
                <a:ln w="17780" cmpd="sng">
                  <a:solidFill>
                    <a:srgbClr val="FFFFFF"/>
                  </a:solidFill>
                  <a:prstDash val="solid"/>
                  <a:miter lim="800000"/>
                </a:ln>
                <a:solidFill>
                  <a:schemeClr val="bg1">
                    <a:lumMod val="50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e</a:t>
            </a:r>
            <a:r>
              <a:rPr lang="it-IT"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228600">
                    <a:schemeClr val="accent3">
                      <a:satMod val="175000"/>
                      <a:alpha val="40000"/>
                    </a:schemeClr>
                  </a:glow>
                  <a:outerShdw blurRad="50800" algn="tl" rotWithShape="0">
                    <a:srgbClr val="000000"/>
                  </a:outerShdw>
                </a:effectLst>
                <a:latin typeface="Chiller" panose="04020404031007020602" pitchFamily="82" charset="0"/>
              </a:rPr>
              <a:t>F</a:t>
            </a:r>
            <a:r>
              <a:rPr lang="it-IT" sz="5400" b="1" dirty="0" err="1">
                <a:ln w="17780" cmpd="sng">
                  <a:solidFill>
                    <a:srgbClr val="FFFFFF"/>
                  </a:solidFill>
                  <a:prstDash val="solid"/>
                  <a:miter lim="800000"/>
                </a:ln>
                <a:solidFill>
                  <a:schemeClr val="bg1">
                    <a:lumMod val="85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a</a:t>
            </a:r>
            <a:r>
              <a:rPr lang="it-IT" sz="5400" b="1" dirty="0" err="1">
                <a:ln w="17780" cmpd="sng">
                  <a:solidFill>
                    <a:srgbClr val="FFFFFF"/>
                  </a:solidFill>
                  <a:prstDash val="solid"/>
                  <a:miter lim="800000"/>
                </a:ln>
                <a:solidFill>
                  <a:schemeClr val="accent4">
                    <a:lumMod val="60000"/>
                    <a:lumOff val="40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n</a:t>
            </a:r>
            <a:r>
              <a:rPr lang="it-IT" sz="5400" b="1" dirty="0" err="1">
                <a:ln w="17780" cmpd="sng">
                  <a:solidFill>
                    <a:srgbClr val="FFFFFF"/>
                  </a:solidFill>
                  <a:prstDash val="solid"/>
                  <a:miter lim="800000"/>
                </a:ln>
                <a:solidFill>
                  <a:schemeClr val="accent6">
                    <a:lumMod val="75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t</a:t>
            </a:r>
            <a:r>
              <a:rPr lang="it-IT" sz="5400" b="1" dirty="0" err="1">
                <a:ln w="17780" cmpd="sng">
                  <a:solidFill>
                    <a:srgbClr val="FFFFFF"/>
                  </a:solidFill>
                  <a:prstDash val="solid"/>
                  <a:miter lim="800000"/>
                </a:ln>
                <a:solidFill>
                  <a:srgbClr val="FF0000"/>
                </a:solidFill>
                <a:effectLst>
                  <a:glow rad="228600">
                    <a:schemeClr val="accent3">
                      <a:satMod val="175000"/>
                      <a:alpha val="40000"/>
                    </a:schemeClr>
                  </a:glow>
                  <a:outerShdw blurRad="50800" algn="tl" rotWithShape="0">
                    <a:srgbClr val="000000"/>
                  </a:outerShdw>
                </a:effectLst>
                <a:latin typeface="Chiller" panose="04020404031007020602" pitchFamily="82" charset="0"/>
              </a:rPr>
              <a:t>a</a:t>
            </a:r>
            <a:r>
              <a:rPr lang="it-IT" sz="5400" b="1" dirty="0" err="1">
                <a:ln w="17780" cmpd="sng">
                  <a:solidFill>
                    <a:srgbClr val="FFFFFF"/>
                  </a:solidFill>
                  <a:prstDash val="solid"/>
                  <a:miter lim="800000"/>
                </a:ln>
                <a:solidFill>
                  <a:srgbClr val="002060"/>
                </a:solidFill>
                <a:effectLst>
                  <a:glow rad="228600">
                    <a:schemeClr val="accent3">
                      <a:satMod val="175000"/>
                      <a:alpha val="40000"/>
                    </a:schemeClr>
                  </a:glow>
                  <a:outerShdw blurRad="50800" algn="tl" rotWithShape="0">
                    <a:srgbClr val="000000"/>
                  </a:outerShdw>
                </a:effectLst>
                <a:latin typeface="Chiller" panose="04020404031007020602" pitchFamily="82" charset="0"/>
              </a:rPr>
              <a:t>s</a:t>
            </a:r>
            <a:r>
              <a:rPr lang="it-IT" sz="5400" b="1" dirty="0" err="1">
                <a:ln w="17780" cmpd="sng">
                  <a:solidFill>
                    <a:srgbClr val="FFFFFF"/>
                  </a:solidFill>
                  <a:prstDash val="solid"/>
                  <a:miter lim="800000"/>
                </a:ln>
                <a:solidFill>
                  <a:schemeClr val="tx2">
                    <a:lumMod val="60000"/>
                    <a:lumOff val="40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h</a:t>
            </a:r>
            <a:r>
              <a:rPr lang="it-IT" sz="5400" b="1" dirty="0" err="1">
                <a:ln w="17780" cmpd="sng">
                  <a:solidFill>
                    <a:srgbClr val="FFFFFF"/>
                  </a:solidFill>
                  <a:prstDash val="solid"/>
                  <a:miter lim="800000"/>
                </a:ln>
                <a:solidFill>
                  <a:schemeClr val="accent5">
                    <a:lumMod val="40000"/>
                    <a:lumOff val="60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i</a:t>
            </a:r>
            <a:r>
              <a:rPr lang="it-IT" sz="5400" b="1" dirty="0" err="1">
                <a:ln w="17780" cmpd="sng">
                  <a:solidFill>
                    <a:srgbClr val="FFFFFF"/>
                  </a:solidFill>
                  <a:prstDash val="solid"/>
                  <a:miter lim="800000"/>
                </a:ln>
                <a:solidFill>
                  <a:schemeClr val="accent6">
                    <a:lumMod val="50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rPr>
              <a:t>t</a:t>
            </a:r>
            <a:endParaRPr lang="it-IT" sz="5400" b="1" cap="none" spc="0" dirty="0">
              <a:ln w="17780" cmpd="sng">
                <a:solidFill>
                  <a:srgbClr val="FFFFFF"/>
                </a:solidFill>
                <a:prstDash val="solid"/>
                <a:miter lim="800000"/>
              </a:ln>
              <a:solidFill>
                <a:schemeClr val="accent6">
                  <a:lumMod val="50000"/>
                </a:schemeClr>
              </a:solidFill>
              <a:effectLst>
                <a:glow rad="228600">
                  <a:schemeClr val="accent3">
                    <a:satMod val="175000"/>
                    <a:alpha val="40000"/>
                  </a:schemeClr>
                </a:glow>
                <a:outerShdw blurRad="50800" algn="tl" rotWithShape="0">
                  <a:srgbClr val="000000"/>
                </a:outerShdw>
              </a:effectLst>
              <a:latin typeface="Chiller" panose="04020404031007020602" pitchFamily="82" charset="0"/>
            </a:endParaRPr>
          </a:p>
        </p:txBody>
      </p:sp>
      <p:pic>
        <p:nvPicPr>
          <p:cNvPr id="1044" name="Picture 20" descr="Download Tifo Football On Twitter - Illustration - Full Size PNG Image -  PNGk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61" y="5508104"/>
            <a:ext cx="5989869" cy="372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9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6172200" cy="3230487"/>
          </a:xfrm>
        </p:spPr>
        <p:txBody>
          <a:bodyPr>
            <a:normAutofit/>
          </a:bodyPr>
          <a:lstStyle/>
          <a:p>
            <a:pPr marL="0" indent="0">
              <a:buNone/>
            </a:pPr>
            <a:r>
              <a:rPr lang="it-IT" sz="2300" dirty="0" smtClean="0">
                <a:latin typeface="Consolas" panose="020B0609020204030204" pitchFamily="49" charset="0"/>
              </a:rPr>
              <a:t>All’interno della tua lega potrai scaricare il file in formato </a:t>
            </a:r>
            <a:r>
              <a:rPr lang="it-IT" sz="2300" dirty="0" err="1" smtClean="0">
                <a:latin typeface="Consolas" panose="020B0609020204030204" pitchFamily="49" charset="0"/>
              </a:rPr>
              <a:t>xlsx</a:t>
            </a:r>
            <a:r>
              <a:rPr lang="it-IT" sz="2300" dirty="0" smtClean="0">
                <a:latin typeface="Consolas" panose="020B0609020204030204" pitchFamily="49" charset="0"/>
              </a:rPr>
              <a:t> riguardante tutte le rose della tua attuale competizione.</a:t>
            </a:r>
          </a:p>
          <a:p>
            <a:pPr marL="0" indent="0">
              <a:buNone/>
            </a:pPr>
            <a:r>
              <a:rPr lang="it-IT" sz="2300" dirty="0" smtClean="0">
                <a:latin typeface="Consolas" panose="020B0609020204030204" pitchFamily="49" charset="0"/>
              </a:rPr>
              <a:t>Una volta effettuata questa operazione non ti resterà che segnalate il tuo team alla presidenza della </a:t>
            </a:r>
            <a:r>
              <a:rPr lang="it-IT" sz="2300" dirty="0" err="1" smtClean="0">
                <a:latin typeface="Consolas" panose="020B0609020204030204" pitchFamily="49" charset="0"/>
              </a:rPr>
              <a:t>shitcup</a:t>
            </a:r>
            <a:r>
              <a:rPr lang="it-IT" sz="2300" dirty="0" smtClean="0">
                <a:latin typeface="Consolas" panose="020B0609020204030204" pitchFamily="49" charset="0"/>
              </a:rPr>
              <a:t> e consegnare il file.</a:t>
            </a:r>
            <a:endParaRPr lang="it-IT" sz="2300" dirty="0" smtClean="0">
              <a:latin typeface="Consolas" panose="020B0609020204030204" pitchFamily="49" charset="0"/>
            </a:endParaRP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CONSEGNARE LE ROSE</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smtClean="0">
                <a:latin typeface="Consolas" panose="020B0609020204030204" pitchFamily="49" charset="0"/>
              </a:rPr>
              <a:t>DAL SITO UFFICIALE DI FANTAGAZZETTA</a:t>
            </a:r>
            <a:endParaRPr lang="it-IT" sz="2800" b="1" spc="-300" dirty="0">
              <a:latin typeface="Consolas" panose="020B0609020204030204" pitchFamily="49"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28" t="37954" r="35089" b="27728"/>
          <a:stretch/>
        </p:blipFill>
        <p:spPr bwMode="auto">
          <a:xfrm>
            <a:off x="491852" y="5521217"/>
            <a:ext cx="5874295" cy="21271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reccia a destra 6"/>
          <p:cNvSpPr/>
          <p:nvPr/>
        </p:nvSpPr>
        <p:spPr>
          <a:xfrm rot="19488478">
            <a:off x="3335946" y="7595982"/>
            <a:ext cx="2510036" cy="78936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9085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2900" y="23664"/>
            <a:ext cx="6172200" cy="1524000"/>
          </a:xfrm>
        </p:spPr>
        <p:txBody>
          <a:bodyPr/>
          <a:lstStyle/>
          <a:p>
            <a:r>
              <a:rPr lang="it-IT" b="1" spc="-300" dirty="0" smtClean="0">
                <a:latin typeface="Consolas" panose="020B0609020204030204" pitchFamily="49" charset="0"/>
              </a:rPr>
              <a:t>CHI PARTECIPA?</a:t>
            </a:r>
            <a:endParaRPr lang="it-IT" b="1" spc="-300" dirty="0">
              <a:latin typeface="Consolas" panose="020B0609020204030204" pitchFamily="49" charset="0"/>
            </a:endParaRPr>
          </a:p>
        </p:txBody>
      </p:sp>
      <p:sp>
        <p:nvSpPr>
          <p:cNvPr id="3" name="Segnaposto contenuto 2"/>
          <p:cNvSpPr>
            <a:spLocks noGrp="1"/>
          </p:cNvSpPr>
          <p:nvPr>
            <p:ph idx="1"/>
          </p:nvPr>
        </p:nvSpPr>
        <p:spPr>
          <a:xfrm>
            <a:off x="342900" y="1547664"/>
            <a:ext cx="6172200" cy="6768752"/>
          </a:xfrm>
        </p:spPr>
        <p:txBody>
          <a:bodyPr>
            <a:noAutofit/>
          </a:bodyPr>
          <a:lstStyle/>
          <a:p>
            <a:pPr marL="0" indent="0">
              <a:buNone/>
            </a:pPr>
            <a:r>
              <a:rPr lang="it-IT" sz="2300" dirty="0" smtClean="0">
                <a:latin typeface="Consolas" panose="020B0609020204030204" pitchFamily="49" charset="0"/>
              </a:rPr>
              <a:t>La competizione WWF ospita squadre provenienti da </a:t>
            </a:r>
            <a:r>
              <a:rPr lang="it-IT" sz="2300" dirty="0">
                <a:latin typeface="Consolas" panose="020B0609020204030204" pitchFamily="49" charset="0"/>
              </a:rPr>
              <a:t>d</a:t>
            </a:r>
            <a:r>
              <a:rPr lang="it-IT" sz="2300" dirty="0" smtClean="0">
                <a:latin typeface="Consolas" panose="020B0609020204030204" pitchFamily="49" charset="0"/>
              </a:rPr>
              <a:t>iversi </a:t>
            </a:r>
            <a:r>
              <a:rPr lang="it-IT" sz="2300" dirty="0" err="1" smtClean="0">
                <a:latin typeface="Consolas" panose="020B0609020204030204" pitchFamily="49" charset="0"/>
              </a:rPr>
              <a:t>fantacalci</a:t>
            </a:r>
            <a:r>
              <a:rPr lang="it-IT" sz="2300" dirty="0" smtClean="0">
                <a:latin typeface="Consolas" panose="020B0609020204030204" pitchFamily="49" charset="0"/>
              </a:rPr>
              <a:t> sparsi nel mondo (tutti composti minimo da 8 elementi) che saranno certificati dall’</a:t>
            </a:r>
            <a:r>
              <a:rPr lang="it-IT" sz="2300" dirty="0" err="1" smtClean="0">
                <a:latin typeface="Consolas" panose="020B0609020204030204" pitchFamily="49" charset="0"/>
              </a:rPr>
              <a:t>admin</a:t>
            </a:r>
            <a:r>
              <a:rPr lang="it-IT" sz="2300" dirty="0" smtClean="0">
                <a:latin typeface="Consolas" panose="020B0609020204030204" pitchFamily="49" charset="0"/>
              </a:rPr>
              <a:t>.</a:t>
            </a:r>
          </a:p>
          <a:p>
            <a:pPr marL="0" indent="0">
              <a:buNone/>
            </a:pPr>
            <a:endParaRPr lang="it-IT" sz="2300" dirty="0" smtClean="0">
              <a:latin typeface="Consolas" panose="020B0609020204030204" pitchFamily="49" charset="0"/>
            </a:endParaRPr>
          </a:p>
          <a:p>
            <a:pPr marL="0" indent="0">
              <a:buNone/>
            </a:pPr>
            <a:r>
              <a:rPr lang="it-IT" sz="2300" dirty="0" smtClean="0">
                <a:latin typeface="Consolas" panose="020B0609020204030204" pitchFamily="49" charset="0"/>
              </a:rPr>
              <a:t>La formula sarà la stessa adottata dai mondiali di calcio, quindi prima una fase a gironi e poi eliminazione diretta.</a:t>
            </a:r>
          </a:p>
          <a:p>
            <a:pPr marL="0" indent="0">
              <a:buNone/>
            </a:pPr>
            <a:r>
              <a:rPr lang="it-IT" sz="2300" dirty="0" smtClean="0">
                <a:latin typeface="Consolas" panose="020B0609020204030204" pitchFamily="49" charset="0"/>
              </a:rPr>
              <a:t>Gli accoppiamenti della prima e della seconda fase saranno generati tramite algoritmo random senza nessun tipo di distinzione di fasce ne di </a:t>
            </a:r>
            <a:r>
              <a:rPr lang="it-IT" sz="2300" dirty="0" err="1" smtClean="0">
                <a:latin typeface="Consolas" panose="020B0609020204030204" pitchFamily="49" charset="0"/>
              </a:rPr>
              <a:t>fantacalcio</a:t>
            </a:r>
            <a:r>
              <a:rPr lang="it-IT" sz="2300" dirty="0" smtClean="0">
                <a:latin typeface="Consolas" panose="020B0609020204030204" pitchFamily="49" charset="0"/>
              </a:rPr>
              <a:t> di appartenenza. </a:t>
            </a:r>
            <a:endParaRPr lang="it-IT" sz="2300" dirty="0">
              <a:latin typeface="Consolas" panose="020B0609020204030204" pitchFamily="49" charset="0"/>
            </a:endParaRPr>
          </a:p>
        </p:txBody>
      </p:sp>
    </p:spTree>
    <p:extLst>
      <p:ext uri="{BB962C8B-B14F-4D97-AF65-F5344CB8AC3E}">
        <p14:creationId xmlns:p14="http://schemas.microsoft.com/office/powerpoint/2010/main" val="113833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2900" y="23664"/>
            <a:ext cx="6172200" cy="1524000"/>
          </a:xfrm>
        </p:spPr>
        <p:txBody>
          <a:bodyPr/>
          <a:lstStyle/>
          <a:p>
            <a:r>
              <a:rPr lang="it-IT" b="1" spc="-300" dirty="0" smtClean="0">
                <a:latin typeface="Consolas" panose="020B0609020204030204" pitchFamily="49" charset="0"/>
              </a:rPr>
              <a:t>DOVE E COME ISCRIVERSI</a:t>
            </a:r>
            <a:endParaRPr lang="it-IT" b="1" spc="-300" dirty="0">
              <a:latin typeface="Consolas" panose="020B0609020204030204" pitchFamily="49" charset="0"/>
            </a:endParaRPr>
          </a:p>
        </p:txBody>
      </p:sp>
      <p:sp>
        <p:nvSpPr>
          <p:cNvPr id="3" name="Segnaposto contenuto 2"/>
          <p:cNvSpPr>
            <a:spLocks noGrp="1"/>
          </p:cNvSpPr>
          <p:nvPr>
            <p:ph idx="1"/>
          </p:nvPr>
        </p:nvSpPr>
        <p:spPr>
          <a:xfrm>
            <a:off x="342900" y="1547664"/>
            <a:ext cx="6172200" cy="2736304"/>
          </a:xfrm>
        </p:spPr>
        <p:txBody>
          <a:bodyPr>
            <a:noAutofit/>
          </a:bodyPr>
          <a:lstStyle/>
          <a:p>
            <a:pPr marL="0" indent="0">
              <a:buNone/>
            </a:pPr>
            <a:r>
              <a:rPr lang="it-IT" sz="2300" dirty="0" smtClean="0">
                <a:latin typeface="Consolas" panose="020B0609020204030204" pitchFamily="49" charset="0"/>
              </a:rPr>
              <a:t>Accedi alla nostra piattaforma ufficiale </a:t>
            </a:r>
            <a:r>
              <a:rPr lang="it-IT" sz="2300" dirty="0" err="1" smtClean="0">
                <a:latin typeface="Consolas" panose="020B0609020204030204" pitchFamily="49" charset="0"/>
              </a:rPr>
              <a:t>schitcup</a:t>
            </a:r>
            <a:r>
              <a:rPr lang="it-IT" sz="2300" dirty="0" smtClean="0">
                <a:latin typeface="Consolas" panose="020B0609020204030204" pitchFamily="49" charset="0"/>
              </a:rPr>
              <a:t>: </a:t>
            </a:r>
          </a:p>
          <a:p>
            <a:pPr marL="0" indent="0">
              <a:buNone/>
            </a:pPr>
            <a:r>
              <a:rPr lang="it-IT" sz="1600" b="1" u="sng" dirty="0" smtClean="0">
                <a:solidFill>
                  <a:srgbClr val="0070C0"/>
                </a:solidFill>
                <a:latin typeface="Consolas" panose="020B0609020204030204" pitchFamily="49" charset="0"/>
                <a:hlinkClick r:id="rId2"/>
              </a:rPr>
              <a:t>http://fantashitcup.altervista.org/WorldWideFantashit</a:t>
            </a:r>
            <a:endParaRPr lang="it-IT" sz="1600" b="1" u="sng" dirty="0" smtClean="0">
              <a:solidFill>
                <a:srgbClr val="0070C0"/>
              </a:solidFill>
              <a:latin typeface="Consolas" panose="020B0609020204030204" pitchFamily="49" charset="0"/>
            </a:endParaRPr>
          </a:p>
          <a:p>
            <a:pPr marL="0" indent="0">
              <a:buNone/>
            </a:pPr>
            <a:endParaRPr lang="it-IT" sz="1600" b="1" u="sng" dirty="0" smtClean="0">
              <a:solidFill>
                <a:srgbClr val="0070C0"/>
              </a:solidFill>
              <a:latin typeface="Consolas" panose="020B0609020204030204" pitchFamily="49" charset="0"/>
            </a:endParaRPr>
          </a:p>
          <a:p>
            <a:pPr marL="0" indent="0">
              <a:buNone/>
            </a:pPr>
            <a:r>
              <a:rPr lang="it-IT" sz="2300" dirty="0">
                <a:latin typeface="Consolas" panose="020B0609020204030204" pitchFamily="49" charset="0"/>
              </a:rPr>
              <a:t>E</a:t>
            </a:r>
            <a:r>
              <a:rPr lang="it-IT" sz="2300" dirty="0" smtClean="0">
                <a:latin typeface="Consolas" panose="020B0609020204030204" pitchFamily="49" charset="0"/>
              </a:rPr>
              <a:t>ntra e registrati, dopo questo basterà versare 10€ presso la cassa della </a:t>
            </a:r>
            <a:r>
              <a:rPr lang="it-IT" sz="2300" dirty="0" err="1" smtClean="0">
                <a:latin typeface="Consolas" panose="020B0609020204030204" pitchFamily="49" charset="0"/>
              </a:rPr>
              <a:t>shitcup</a:t>
            </a:r>
            <a:r>
              <a:rPr lang="it-IT" sz="2300" dirty="0" smtClean="0">
                <a:latin typeface="Consolas" panose="020B0609020204030204" pitchFamily="49" charset="0"/>
              </a:rPr>
              <a:t>.</a:t>
            </a:r>
            <a:endParaRPr lang="it-IT" sz="2300" dirty="0">
              <a:latin typeface="Consolas" panose="020B0609020204030204" pitchFamily="49" charset="0"/>
            </a:endParaRPr>
          </a:p>
        </p:txBody>
      </p:sp>
      <p:pic>
        <p:nvPicPr>
          <p:cNvPr id="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1131" t="13424" r="27856" b="5134"/>
          <a:stretch/>
        </p:blipFill>
        <p:spPr bwMode="auto">
          <a:xfrm>
            <a:off x="676362" y="5007874"/>
            <a:ext cx="209619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magine 4"/>
          <p:cNvPicPr>
            <a:picLocks noChangeAspect="1"/>
          </p:cNvPicPr>
          <p:nvPr/>
        </p:nvPicPr>
        <p:blipFill rotWithShape="1">
          <a:blip r:embed="rId4" cstate="print">
            <a:extLst>
              <a:ext uri="{28A0092B-C50C-407E-A947-70E740481C1C}">
                <a14:useLocalDpi xmlns:a14="http://schemas.microsoft.com/office/drawing/2010/main" val="0"/>
              </a:ext>
            </a:extLst>
          </a:blip>
          <a:srcRect l="22012" r="21690"/>
          <a:stretch/>
        </p:blipFill>
        <p:spPr>
          <a:xfrm>
            <a:off x="569103" y="4575826"/>
            <a:ext cx="2310714" cy="3960440"/>
          </a:xfrm>
          <a:prstGeom prst="rect">
            <a:avLst/>
          </a:prstGeom>
        </p:spPr>
      </p:pic>
      <p:pic>
        <p:nvPicPr>
          <p:cNvPr id="6" name="Picture 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946" t="12883" r="27129" b="12703"/>
          <a:stretch/>
        </p:blipFill>
        <p:spPr bwMode="auto">
          <a:xfrm>
            <a:off x="3980814" y="5042244"/>
            <a:ext cx="1960423"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magine 6"/>
          <p:cNvPicPr>
            <a:picLocks noChangeAspect="1"/>
          </p:cNvPicPr>
          <p:nvPr/>
        </p:nvPicPr>
        <p:blipFill rotWithShape="1">
          <a:blip r:embed="rId4" cstate="print">
            <a:extLst>
              <a:ext uri="{28A0092B-C50C-407E-A947-70E740481C1C}">
                <a14:useLocalDpi xmlns:a14="http://schemas.microsoft.com/office/drawing/2010/main" val="0"/>
              </a:ext>
            </a:extLst>
          </a:blip>
          <a:srcRect l="22012" r="21690"/>
          <a:stretch/>
        </p:blipFill>
        <p:spPr>
          <a:xfrm>
            <a:off x="3805669" y="4575826"/>
            <a:ext cx="2310714" cy="3960440"/>
          </a:xfrm>
          <a:prstGeom prst="rect">
            <a:avLst/>
          </a:prstGeom>
        </p:spPr>
      </p:pic>
      <p:sp>
        <p:nvSpPr>
          <p:cNvPr id="8" name="Freccia a destra rientrata 7"/>
          <p:cNvSpPr/>
          <p:nvPr/>
        </p:nvSpPr>
        <p:spPr>
          <a:xfrm>
            <a:off x="3013582" y="6320106"/>
            <a:ext cx="648071" cy="471879"/>
          </a:xfrm>
          <a:prstGeom prst="notch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912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6172200" cy="6398839"/>
          </a:xfrm>
        </p:spPr>
        <p:txBody>
          <a:bodyPr>
            <a:normAutofit fontScale="92500" lnSpcReduction="20000"/>
          </a:bodyPr>
          <a:lstStyle/>
          <a:p>
            <a:pPr marL="0" indent="0">
              <a:buNone/>
            </a:pPr>
            <a:r>
              <a:rPr lang="it-IT" sz="2500" spc="-150" dirty="0" smtClean="0">
                <a:latin typeface="Consolas" panose="020B0609020204030204" pitchFamily="49" charset="0"/>
              </a:rPr>
              <a:t>Il torneo prevede una prima fase a gironi andata e ritorno e poi eliminatoria diretta con la formula sempre andata e ritorno. </a:t>
            </a:r>
          </a:p>
          <a:p>
            <a:pPr marL="0" indent="0">
              <a:buNone/>
            </a:pPr>
            <a:r>
              <a:rPr lang="it-IT" sz="2500" spc="-150" dirty="0">
                <a:latin typeface="Consolas" panose="020B0609020204030204" pitchFamily="49" charset="0"/>
              </a:rPr>
              <a:t>S</a:t>
            </a:r>
            <a:r>
              <a:rPr lang="it-IT" sz="2500" spc="-150" dirty="0" smtClean="0">
                <a:latin typeface="Consolas" panose="020B0609020204030204" pitchFamily="49" charset="0"/>
              </a:rPr>
              <a:t>upereranno la fase a gironi le due migliori squadre di ogni girone. </a:t>
            </a:r>
            <a:endParaRPr lang="it-IT" sz="2500" spc="-150" dirty="0">
              <a:latin typeface="Consolas" panose="020B0609020204030204" pitchFamily="49" charset="0"/>
            </a:endParaRPr>
          </a:p>
          <a:p>
            <a:pPr marL="0" indent="0">
              <a:buNone/>
            </a:pPr>
            <a:r>
              <a:rPr lang="it-IT" sz="2500" spc="-150" dirty="0" smtClean="0">
                <a:latin typeface="Consolas" panose="020B0609020204030204" pitchFamily="49" charset="0"/>
              </a:rPr>
              <a:t>Validi per il passaggio del turno saranno presi in considerazione  rispettivamente i punti, gol fatti e somma dei voti totali realizzati. </a:t>
            </a:r>
          </a:p>
          <a:p>
            <a:pPr marL="0" indent="0">
              <a:buNone/>
            </a:pPr>
            <a:r>
              <a:rPr lang="it-IT" sz="2500" spc="-150" dirty="0" smtClean="0">
                <a:latin typeface="Consolas" panose="020B0609020204030204" pitchFamily="49" charset="0"/>
              </a:rPr>
              <a:t>Gli accoppiamenti della seconda fare a eliminatoria saranno così </a:t>
            </a:r>
            <a:r>
              <a:rPr lang="it-IT" sz="2500" spc="-150" dirty="0" err="1" smtClean="0">
                <a:latin typeface="Consolas" panose="020B0609020204030204" pitchFamily="49" charset="0"/>
              </a:rPr>
              <a:t>disposti:le</a:t>
            </a:r>
            <a:r>
              <a:rPr lang="it-IT" sz="2500" spc="-150" dirty="0" smtClean="0">
                <a:latin typeface="Consolas" panose="020B0609020204030204" pitchFamily="49" charset="0"/>
              </a:rPr>
              <a:t> prime di ogni girone sfideranno le seconde degli altri gironi sorteggiati.</a:t>
            </a:r>
          </a:p>
          <a:p>
            <a:pPr marL="0" indent="0">
              <a:buNone/>
            </a:pPr>
            <a:r>
              <a:rPr lang="it-IT" sz="2500" spc="-150" dirty="0" smtClean="0">
                <a:latin typeface="Consolas" panose="020B0609020204030204" pitchFamily="49" charset="0"/>
              </a:rPr>
              <a:t>Sempre in questa fase in caso di parità tra le contendenti dell’eliminatorie per giudicare la vincente farà fede rispettivamente il numero di gol totale di tutta la competizione fino al quel momento e infine il piazzamento all’interno del proprio girone.</a:t>
            </a:r>
            <a:endParaRPr lang="it-IT" sz="2500" spc="-150" dirty="0">
              <a:latin typeface="Consolas" panose="020B0609020204030204" pitchFamily="49" charset="0"/>
            </a:endParaRP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REGOLAMENTO</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smtClean="0">
                <a:latin typeface="Consolas" panose="020B0609020204030204" pitchFamily="49" charset="0"/>
              </a:rPr>
              <a:t>1)LA COMPETIZIONE</a:t>
            </a:r>
            <a:endParaRPr lang="it-IT" sz="2800" b="1" spc="-300" dirty="0">
              <a:latin typeface="Consolas" panose="020B0609020204030204" pitchFamily="49" charset="0"/>
            </a:endParaRPr>
          </a:p>
        </p:txBody>
      </p:sp>
    </p:spTree>
    <p:extLst>
      <p:ext uri="{BB962C8B-B14F-4D97-AF65-F5344CB8AC3E}">
        <p14:creationId xmlns:p14="http://schemas.microsoft.com/office/powerpoint/2010/main" val="49343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3734172" cy="4382615"/>
          </a:xfrm>
        </p:spPr>
        <p:txBody>
          <a:bodyPr>
            <a:normAutofit/>
          </a:bodyPr>
          <a:lstStyle/>
          <a:p>
            <a:pPr marL="0" indent="0">
              <a:buNone/>
            </a:pPr>
            <a:r>
              <a:rPr lang="it-IT" sz="2300" spc="-150" dirty="0" smtClean="0">
                <a:latin typeface="Consolas" panose="020B0609020204030204" pitchFamily="49" charset="0"/>
              </a:rPr>
              <a:t>Il calendario delle partite con le date rispettive è interamente riportato sulla nostra piattaforma ufficiale è sarà formulato con un algoritmo random a prova di imbrogli.</a:t>
            </a:r>
          </a:p>
          <a:p>
            <a:pPr marL="0" indent="0">
              <a:buNone/>
            </a:pPr>
            <a:r>
              <a:rPr lang="it-IT" sz="2300" spc="-150" dirty="0" smtClean="0">
                <a:latin typeface="Consolas" panose="020B0609020204030204" pitchFamily="49" charset="0"/>
              </a:rPr>
              <a:t>Le formazioni vanno inserite solo ed esclusivamente sul </a:t>
            </a: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REGOLAMENTO</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a:latin typeface="Consolas" panose="020B0609020204030204" pitchFamily="49" charset="0"/>
              </a:rPr>
              <a:t>2</a:t>
            </a:r>
            <a:r>
              <a:rPr lang="it-IT" sz="2800" b="1" spc="-300" dirty="0" smtClean="0">
                <a:latin typeface="Consolas" panose="020B0609020204030204" pitchFamily="49" charset="0"/>
              </a:rPr>
              <a:t>)LA GARA</a:t>
            </a:r>
            <a:endParaRPr lang="it-IT" sz="2800" b="1" spc="-300" dirty="0">
              <a:latin typeface="Consolas" panose="020B0609020204030204" pitchFamily="49" charset="0"/>
            </a:endParaRPr>
          </a:p>
        </p:txBody>
      </p:sp>
      <p:pic>
        <p:nvPicPr>
          <p:cNvPr id="5" name="Picture 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880" t="13513" r="28335" b="8829"/>
          <a:stretch/>
        </p:blipFill>
        <p:spPr bwMode="auto">
          <a:xfrm>
            <a:off x="4187503" y="2771800"/>
            <a:ext cx="2089849"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magine 5"/>
          <p:cNvPicPr>
            <a:picLocks noChangeAspect="1"/>
          </p:cNvPicPr>
          <p:nvPr/>
        </p:nvPicPr>
        <p:blipFill rotWithShape="1">
          <a:blip r:embed="rId3" cstate="print">
            <a:extLst>
              <a:ext uri="{28A0092B-C50C-407E-A947-70E740481C1C}">
                <a14:useLocalDpi xmlns:a14="http://schemas.microsoft.com/office/drawing/2010/main" val="0"/>
              </a:ext>
            </a:extLst>
          </a:blip>
          <a:srcRect l="22012" r="21690"/>
          <a:stretch/>
        </p:blipFill>
        <p:spPr>
          <a:xfrm>
            <a:off x="4077071" y="2339752"/>
            <a:ext cx="2310714" cy="3960440"/>
          </a:xfrm>
          <a:prstGeom prst="rect">
            <a:avLst/>
          </a:prstGeom>
        </p:spPr>
      </p:pic>
      <p:sp>
        <p:nvSpPr>
          <p:cNvPr id="9" name="Segnaposto contenuto 2"/>
          <p:cNvSpPr txBox="1">
            <a:spLocks/>
          </p:cNvSpPr>
          <p:nvPr/>
        </p:nvSpPr>
        <p:spPr>
          <a:xfrm>
            <a:off x="305890" y="6079155"/>
            <a:ext cx="6172200" cy="194922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t-IT" sz="2300" spc="-150" dirty="0">
                <a:latin typeface="Consolas" panose="020B0609020204030204" pitchFamily="49" charset="0"/>
              </a:rPr>
              <a:t>n</a:t>
            </a:r>
            <a:r>
              <a:rPr lang="it-IT" sz="2300" spc="-150" dirty="0" smtClean="0">
                <a:latin typeface="Consolas" panose="020B0609020204030204" pitchFamily="49" charset="0"/>
              </a:rPr>
              <a:t>ostro portale ufficiale.</a:t>
            </a:r>
          </a:p>
          <a:p>
            <a:pPr marL="0" indent="0">
              <a:buNone/>
            </a:pPr>
            <a:r>
              <a:rPr lang="it-IT" sz="2300" b="1" spc="-150" dirty="0" smtClean="0">
                <a:latin typeface="Consolas" panose="020B0609020204030204" pitchFamily="49" charset="0"/>
              </a:rPr>
              <a:t>ATTENZIONE</a:t>
            </a:r>
            <a:r>
              <a:rPr lang="it-IT" sz="2300" spc="-150" dirty="0" smtClean="0">
                <a:latin typeface="Consolas" panose="020B0609020204030204" pitchFamily="49" charset="0"/>
              </a:rPr>
              <a:t> non si terrà conto di qualsiasi altra formazione postata su altri canali.</a:t>
            </a:r>
          </a:p>
          <a:p>
            <a:pPr marL="0" indent="0">
              <a:buNone/>
            </a:pPr>
            <a:r>
              <a:rPr lang="it-IT" sz="2300" u="sng" spc="-150" dirty="0" smtClean="0">
                <a:latin typeface="Consolas" panose="020B0609020204030204" pitchFamily="49" charset="0"/>
              </a:rPr>
              <a:t>Tutte le squadre potrebbero anche provenire da leghe diverse. </a:t>
            </a:r>
            <a:endParaRPr lang="it-IT" sz="2300" u="sng" spc="-150" dirty="0">
              <a:latin typeface="Consolas" panose="020B0609020204030204" pitchFamily="49" charset="0"/>
            </a:endParaRPr>
          </a:p>
        </p:txBody>
      </p:sp>
    </p:spTree>
    <p:extLst>
      <p:ext uri="{BB962C8B-B14F-4D97-AF65-F5344CB8AC3E}">
        <p14:creationId xmlns:p14="http://schemas.microsoft.com/office/powerpoint/2010/main" val="151678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6172200" cy="6398839"/>
          </a:xfrm>
        </p:spPr>
        <p:txBody>
          <a:bodyPr>
            <a:normAutofit/>
          </a:bodyPr>
          <a:lstStyle/>
          <a:p>
            <a:pPr marL="0" indent="0">
              <a:buNone/>
            </a:pPr>
            <a:r>
              <a:rPr lang="it-IT" sz="2300" spc="-150" dirty="0" smtClean="0">
                <a:latin typeface="Consolas" panose="020B0609020204030204" pitchFamily="49" charset="0"/>
              </a:rPr>
              <a:t>Ogni Utente una volta autenticato dovrà presentare la lista di calciatori facente parte del proprio team.</a:t>
            </a:r>
          </a:p>
          <a:p>
            <a:pPr marL="0" indent="0">
              <a:buNone/>
            </a:pPr>
            <a:r>
              <a:rPr lang="it-IT" sz="2300" spc="-150" dirty="0">
                <a:latin typeface="Consolas" panose="020B0609020204030204" pitchFamily="49" charset="0"/>
              </a:rPr>
              <a:t>L</a:t>
            </a:r>
            <a:r>
              <a:rPr lang="it-IT" sz="2300" spc="-150" dirty="0" smtClean="0">
                <a:latin typeface="Consolas" panose="020B0609020204030204" pitchFamily="49" charset="0"/>
              </a:rPr>
              <a:t>a lista sarà composta come di seguito: </a:t>
            </a:r>
          </a:p>
          <a:p>
            <a:pPr marL="0" indent="0">
              <a:buNone/>
            </a:pPr>
            <a:r>
              <a:rPr lang="it-IT" sz="2300" spc="-150" dirty="0">
                <a:latin typeface="Consolas" panose="020B0609020204030204" pitchFamily="49" charset="0"/>
              </a:rPr>
              <a:t>3</a:t>
            </a:r>
            <a:r>
              <a:rPr lang="it-IT" sz="2300" spc="-150" dirty="0" smtClean="0">
                <a:latin typeface="Consolas" panose="020B0609020204030204" pitchFamily="49" charset="0"/>
              </a:rPr>
              <a:t> portiere </a:t>
            </a:r>
          </a:p>
          <a:p>
            <a:pPr marL="0" indent="0">
              <a:buNone/>
            </a:pPr>
            <a:r>
              <a:rPr lang="it-IT" sz="2300" spc="-150" dirty="0">
                <a:latin typeface="Consolas" panose="020B0609020204030204" pitchFamily="49" charset="0"/>
              </a:rPr>
              <a:t>8</a:t>
            </a:r>
            <a:r>
              <a:rPr lang="it-IT" sz="2300" spc="-150" dirty="0" smtClean="0">
                <a:latin typeface="Consolas" panose="020B0609020204030204" pitchFamily="49" charset="0"/>
              </a:rPr>
              <a:t> difensori </a:t>
            </a:r>
          </a:p>
          <a:p>
            <a:pPr marL="0" indent="0">
              <a:buNone/>
            </a:pPr>
            <a:r>
              <a:rPr lang="it-IT" sz="2300" spc="-150" dirty="0">
                <a:latin typeface="Consolas" panose="020B0609020204030204" pitchFamily="49" charset="0"/>
              </a:rPr>
              <a:t>8</a:t>
            </a:r>
            <a:r>
              <a:rPr lang="it-IT" sz="2300" spc="-150" dirty="0" smtClean="0">
                <a:latin typeface="Consolas" panose="020B0609020204030204" pitchFamily="49" charset="0"/>
              </a:rPr>
              <a:t> centrocampisti </a:t>
            </a:r>
          </a:p>
          <a:p>
            <a:pPr marL="0" indent="0">
              <a:buNone/>
            </a:pPr>
            <a:r>
              <a:rPr lang="it-IT" sz="2300" spc="-150" dirty="0">
                <a:latin typeface="Consolas" panose="020B0609020204030204" pitchFamily="49" charset="0"/>
              </a:rPr>
              <a:t>6</a:t>
            </a:r>
            <a:r>
              <a:rPr lang="it-IT" sz="2300" spc="-150" dirty="0" smtClean="0">
                <a:latin typeface="Consolas" panose="020B0609020204030204" pitchFamily="49" charset="0"/>
              </a:rPr>
              <a:t> attaccanti </a:t>
            </a:r>
          </a:p>
          <a:p>
            <a:pPr marL="0" indent="0">
              <a:buNone/>
            </a:pPr>
            <a:r>
              <a:rPr lang="it-IT" sz="2300" spc="-150" dirty="0">
                <a:latin typeface="Consolas" panose="020B0609020204030204" pitchFamily="49" charset="0"/>
              </a:rPr>
              <a:t>P</a:t>
            </a:r>
            <a:r>
              <a:rPr lang="it-IT" sz="2300" spc="-150" dirty="0" smtClean="0">
                <a:latin typeface="Consolas" panose="020B0609020204030204" pitchFamily="49" charset="0"/>
              </a:rPr>
              <a:t>otranno essere schierati sono elementi inseriti nella lista, </a:t>
            </a:r>
            <a:r>
              <a:rPr lang="it-IT" sz="2300" b="1" i="1" spc="-150" dirty="0" smtClean="0">
                <a:latin typeface="Consolas" panose="020B0609020204030204" pitchFamily="49" charset="0"/>
              </a:rPr>
              <a:t>nel caso si giochi in trasferta il sistema inibirà l’inserimento di eventuali giocatori ‘doppioni’</a:t>
            </a:r>
            <a:r>
              <a:rPr lang="it-IT" sz="2300" spc="-150" dirty="0" smtClean="0">
                <a:latin typeface="Consolas" panose="020B0609020204030204" pitchFamily="49" charset="0"/>
              </a:rPr>
              <a:t> che possiede il team di casa. </a:t>
            </a:r>
          </a:p>
          <a:p>
            <a:pPr marL="0" indent="0">
              <a:buNone/>
            </a:pPr>
            <a:r>
              <a:rPr lang="it-IT" sz="2300" b="1" spc="-150" dirty="0" smtClean="0">
                <a:latin typeface="Consolas" panose="020B0609020204030204" pitchFamily="49" charset="0"/>
              </a:rPr>
              <a:t>ATTENZIONE</a:t>
            </a:r>
            <a:r>
              <a:rPr lang="it-IT" sz="2300" spc="-150" dirty="0" smtClean="0">
                <a:latin typeface="Consolas" panose="020B0609020204030204" pitchFamily="49" charset="0"/>
              </a:rPr>
              <a:t> eventuali scambi fatti dopo la consegna della lista non saranno contemplati in questa competizione.</a:t>
            </a: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REGOLAMENTO</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smtClean="0">
                <a:latin typeface="Consolas" panose="020B0609020204030204" pitchFamily="49" charset="0"/>
              </a:rPr>
              <a:t>3)CONSEGNA LISTE</a:t>
            </a:r>
            <a:endParaRPr lang="it-IT" sz="2800" b="1" spc="-300" dirty="0">
              <a:latin typeface="Consolas" panose="020B0609020204030204" pitchFamily="49" charset="0"/>
            </a:endParaRPr>
          </a:p>
        </p:txBody>
      </p:sp>
    </p:spTree>
    <p:extLst>
      <p:ext uri="{BB962C8B-B14F-4D97-AF65-F5344CB8AC3E}">
        <p14:creationId xmlns:p14="http://schemas.microsoft.com/office/powerpoint/2010/main" val="110670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6172200" cy="6398839"/>
          </a:xfrm>
        </p:spPr>
        <p:txBody>
          <a:bodyPr>
            <a:normAutofit/>
          </a:bodyPr>
          <a:lstStyle/>
          <a:p>
            <a:pPr marL="0" indent="0">
              <a:buNone/>
            </a:pPr>
            <a:r>
              <a:rPr lang="it-IT" sz="2300" spc="-150" dirty="0">
                <a:latin typeface="Consolas" panose="020B0609020204030204" pitchFamily="49" charset="0"/>
              </a:rPr>
              <a:t>L</a:t>
            </a:r>
            <a:r>
              <a:rPr lang="it-IT" sz="2300" spc="-150" dirty="0" smtClean="0">
                <a:latin typeface="Consolas" panose="020B0609020204030204" pitchFamily="49" charset="0"/>
              </a:rPr>
              <a:t>e formazioni sono composte da 5 giocatori selezionabili dalla propria lista calcatori.</a:t>
            </a:r>
          </a:p>
          <a:p>
            <a:pPr marL="0" indent="0">
              <a:buNone/>
            </a:pPr>
            <a:r>
              <a:rPr lang="it-IT" sz="2300" spc="-150" dirty="0">
                <a:latin typeface="Consolas" panose="020B0609020204030204" pitchFamily="49" charset="0"/>
              </a:rPr>
              <a:t>O</a:t>
            </a:r>
            <a:r>
              <a:rPr lang="it-IT" sz="2300" spc="-150" dirty="0" smtClean="0">
                <a:latin typeface="Consolas" panose="020B0609020204030204" pitchFamily="49" charset="0"/>
              </a:rPr>
              <a:t>gni squadra potrà essere composta da : </a:t>
            </a:r>
          </a:p>
          <a:p>
            <a:pPr marL="0" indent="0">
              <a:buNone/>
            </a:pPr>
            <a:r>
              <a:rPr lang="it-IT" sz="2300" spc="-150" dirty="0" smtClean="0">
                <a:latin typeface="Consolas" panose="020B0609020204030204" pitchFamily="49" charset="0"/>
              </a:rPr>
              <a:t>1 difensore d </a:t>
            </a:r>
          </a:p>
          <a:p>
            <a:pPr marL="0" indent="0">
              <a:buNone/>
            </a:pPr>
            <a:r>
              <a:rPr lang="it-IT" sz="2300" spc="-150" dirty="0" smtClean="0">
                <a:latin typeface="Consolas" panose="020B0609020204030204" pitchFamily="49" charset="0"/>
              </a:rPr>
              <a:t>1 centrocampista c </a:t>
            </a:r>
          </a:p>
          <a:p>
            <a:pPr marL="0" indent="0">
              <a:buNone/>
            </a:pPr>
            <a:r>
              <a:rPr lang="it-IT" sz="2300" spc="-150" dirty="0" smtClean="0">
                <a:latin typeface="Consolas" panose="020B0609020204030204" pitchFamily="49" charset="0"/>
              </a:rPr>
              <a:t>1 attaccante a </a:t>
            </a:r>
          </a:p>
          <a:p>
            <a:pPr marL="0" indent="0">
              <a:buNone/>
            </a:pPr>
            <a:r>
              <a:rPr lang="it-IT" sz="2300" spc="-150" dirty="0" smtClean="0">
                <a:latin typeface="Consolas" panose="020B0609020204030204" pitchFamily="49" charset="0"/>
              </a:rPr>
              <a:t>1 selezionabile tra </a:t>
            </a:r>
          </a:p>
          <a:p>
            <a:pPr marL="0" indent="0">
              <a:buNone/>
            </a:pPr>
            <a:r>
              <a:rPr lang="it-IT" sz="2300" spc="-150" dirty="0" smtClean="0">
                <a:latin typeface="Consolas" panose="020B0609020204030204" pitchFamily="49" charset="0"/>
              </a:rPr>
              <a:t>  d ,</a:t>
            </a:r>
            <a:r>
              <a:rPr lang="it-IT" sz="2300" spc="-150" dirty="0" err="1" smtClean="0">
                <a:latin typeface="Consolas" panose="020B0609020204030204" pitchFamily="49" charset="0"/>
              </a:rPr>
              <a:t>c,a</a:t>
            </a:r>
            <a:r>
              <a:rPr lang="it-IT" sz="2300" spc="-150" dirty="0" smtClean="0">
                <a:latin typeface="Consolas" panose="020B0609020204030204" pitchFamily="49" charset="0"/>
              </a:rPr>
              <a:t> e portiere </a:t>
            </a:r>
          </a:p>
          <a:p>
            <a:pPr marL="0" indent="0">
              <a:buNone/>
            </a:pPr>
            <a:r>
              <a:rPr lang="it-IT" sz="2300" spc="-150" dirty="0" smtClean="0">
                <a:latin typeface="Consolas" panose="020B0609020204030204" pitchFamily="49" charset="0"/>
              </a:rPr>
              <a:t>1 selezionabile tra </a:t>
            </a:r>
          </a:p>
          <a:p>
            <a:pPr marL="0" indent="0">
              <a:buNone/>
            </a:pPr>
            <a:r>
              <a:rPr lang="it-IT" sz="2300" spc="-150" dirty="0">
                <a:latin typeface="Consolas" panose="020B0609020204030204" pitchFamily="49" charset="0"/>
              </a:rPr>
              <a:t> </a:t>
            </a:r>
            <a:r>
              <a:rPr lang="it-IT" sz="2300" spc="-150" dirty="0" smtClean="0">
                <a:latin typeface="Consolas" panose="020B0609020204030204" pitchFamily="49" charset="0"/>
              </a:rPr>
              <a:t> </a:t>
            </a:r>
            <a:r>
              <a:rPr lang="it-IT" sz="2300" spc="-150" dirty="0" err="1" smtClean="0">
                <a:latin typeface="Consolas" panose="020B0609020204030204" pitchFamily="49" charset="0"/>
              </a:rPr>
              <a:t>d,c,a</a:t>
            </a:r>
            <a:r>
              <a:rPr lang="it-IT" sz="2300" spc="-150" dirty="0" smtClean="0">
                <a:latin typeface="Consolas" panose="020B0609020204030204" pitchFamily="49" charset="0"/>
              </a:rPr>
              <a:t> e portiere </a:t>
            </a:r>
          </a:p>
          <a:p>
            <a:pPr marL="0" indent="0">
              <a:buNone/>
            </a:pPr>
            <a:r>
              <a:rPr lang="it-IT" sz="2300" spc="-150" dirty="0" smtClean="0">
                <a:latin typeface="Consolas" panose="020B0609020204030204" pitchFamily="49" charset="0"/>
              </a:rPr>
              <a:t>Quindi ogni formazione </a:t>
            </a:r>
          </a:p>
          <a:p>
            <a:pPr marL="0" indent="0">
              <a:buNone/>
            </a:pPr>
            <a:r>
              <a:rPr lang="it-IT" sz="2300" spc="-150" dirty="0" smtClean="0">
                <a:latin typeface="Consolas" panose="020B0609020204030204" pitchFamily="49" charset="0"/>
              </a:rPr>
              <a:t>potrà avere un massimo </a:t>
            </a:r>
          </a:p>
          <a:p>
            <a:pPr marL="0" indent="0">
              <a:buNone/>
            </a:pPr>
            <a:r>
              <a:rPr lang="it-IT" sz="2300" spc="-150" dirty="0" smtClean="0">
                <a:latin typeface="Consolas" panose="020B0609020204030204" pitchFamily="49" charset="0"/>
              </a:rPr>
              <a:t>di 2 esponenti per ruolo</a:t>
            </a:r>
            <a:r>
              <a:rPr lang="it-IT" sz="2300" spc="-150" dirty="0">
                <a:latin typeface="Consolas" panose="020B0609020204030204" pitchFamily="49" charset="0"/>
              </a:rPr>
              <a:t>.</a:t>
            </a:r>
            <a:endParaRPr lang="it-IT" sz="2300" spc="-150" dirty="0" smtClean="0">
              <a:latin typeface="Consolas" panose="020B0609020204030204" pitchFamily="49" charset="0"/>
            </a:endParaRP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REGOLAMENTO</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a:latin typeface="Consolas" panose="020B0609020204030204" pitchFamily="49" charset="0"/>
              </a:rPr>
              <a:t>4</a:t>
            </a:r>
            <a:r>
              <a:rPr lang="it-IT" sz="2800" b="1" spc="-300" dirty="0" smtClean="0">
                <a:latin typeface="Consolas" panose="020B0609020204030204" pitchFamily="49" charset="0"/>
              </a:rPr>
              <a:t>)INSERIMENTO FORMAZIONE</a:t>
            </a:r>
            <a:endParaRPr lang="it-IT" sz="2800" b="1" spc="-300" dirty="0">
              <a:latin typeface="Consolas" panose="020B0609020204030204" pitchFamily="49" charset="0"/>
            </a:endParaRPr>
          </a:p>
        </p:txBody>
      </p:sp>
      <p:pic>
        <p:nvPicPr>
          <p:cNvPr id="5" name="Picture 10"/>
          <p:cNvPicPr>
            <a:picLocks noChangeAspect="1" noChangeArrowheads="1"/>
          </p:cNvPicPr>
          <p:nvPr/>
        </p:nvPicPr>
        <p:blipFill rotWithShape="1">
          <a:blip r:embed="rId2">
            <a:extLst>
              <a:ext uri="{28A0092B-C50C-407E-A947-70E740481C1C}">
                <a14:useLocalDpi xmlns:a14="http://schemas.microsoft.com/office/drawing/2010/main" val="0"/>
              </a:ext>
            </a:extLst>
          </a:blip>
          <a:srcRect l="15202" t="20090" r="58344" b="15406"/>
          <a:stretch/>
        </p:blipFill>
        <p:spPr bwMode="auto">
          <a:xfrm>
            <a:off x="4187082" y="4253325"/>
            <a:ext cx="2122238" cy="2982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magine 5"/>
          <p:cNvPicPr>
            <a:picLocks noChangeAspect="1"/>
          </p:cNvPicPr>
          <p:nvPr/>
        </p:nvPicPr>
        <p:blipFill rotWithShape="1">
          <a:blip r:embed="rId3" cstate="print">
            <a:extLst>
              <a:ext uri="{28A0092B-C50C-407E-A947-70E740481C1C}">
                <a14:useLocalDpi xmlns:a14="http://schemas.microsoft.com/office/drawing/2010/main" val="0"/>
              </a:ext>
            </a:extLst>
          </a:blip>
          <a:srcRect l="22012" r="21690"/>
          <a:stretch/>
        </p:blipFill>
        <p:spPr>
          <a:xfrm>
            <a:off x="4077072" y="3779912"/>
            <a:ext cx="2310714" cy="3960440"/>
          </a:xfrm>
          <a:prstGeom prst="rect">
            <a:avLst/>
          </a:prstGeom>
        </p:spPr>
      </p:pic>
    </p:spTree>
    <p:extLst>
      <p:ext uri="{BB962C8B-B14F-4D97-AF65-F5344CB8AC3E}">
        <p14:creationId xmlns:p14="http://schemas.microsoft.com/office/powerpoint/2010/main" val="12422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6172200" cy="6398839"/>
          </a:xfrm>
        </p:spPr>
        <p:txBody>
          <a:bodyPr>
            <a:normAutofit/>
          </a:bodyPr>
          <a:lstStyle/>
          <a:p>
            <a:pPr marL="0" indent="0">
              <a:buNone/>
            </a:pPr>
            <a:r>
              <a:rPr lang="it-IT" sz="2300" dirty="0" smtClean="0">
                <a:latin typeface="Consolas" panose="020B0609020204030204" pitchFamily="49" charset="0"/>
              </a:rPr>
              <a:t>Per il conteggio dei gol di ogni singolo match alle squadre verranno sommati i voti di ogni singolo giocatore schierato.</a:t>
            </a:r>
          </a:p>
          <a:p>
            <a:pPr marL="0" indent="0">
              <a:buNone/>
            </a:pPr>
            <a:r>
              <a:rPr lang="it-IT" sz="2300" dirty="0" smtClean="0">
                <a:latin typeface="Consolas" panose="020B0609020204030204" pitchFamily="49" charset="0"/>
              </a:rPr>
              <a:t>A quota 30 si raggiunge il primo gol, a questo punto ad ogni 3 punti verrà sommato un gol.</a:t>
            </a:r>
          </a:p>
          <a:p>
            <a:pPr marL="0" indent="0">
              <a:buNone/>
            </a:pPr>
            <a:r>
              <a:rPr lang="it-IT" sz="2300" spc="-150" dirty="0">
                <a:latin typeface="Consolas" panose="020B0609020204030204" pitchFamily="49" charset="0"/>
              </a:rPr>
              <a:t>I</a:t>
            </a:r>
            <a:r>
              <a:rPr lang="it-IT" sz="2300" spc="-150" dirty="0" smtClean="0">
                <a:latin typeface="Consolas" panose="020B0609020204030204" pitchFamily="49" charset="0"/>
              </a:rPr>
              <a:t>nserendo un portiere tra la formazione si riceverà un punto bonus.</a:t>
            </a:r>
          </a:p>
          <a:p>
            <a:pPr marL="0" indent="0">
              <a:buNone/>
            </a:pPr>
            <a:r>
              <a:rPr lang="it-IT" sz="2300" spc="-150" dirty="0" smtClean="0">
                <a:latin typeface="Consolas" panose="020B0609020204030204" pitchFamily="49" charset="0"/>
              </a:rPr>
              <a:t>Nel caso in cui un giocatore non ottenga voto verrà disposta una riserva d’ufficio col valore 4.</a:t>
            </a: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REGOLAMENTO</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smtClean="0">
                <a:latin typeface="Consolas" panose="020B0609020204030204" pitchFamily="49" charset="0"/>
              </a:rPr>
              <a:t>5)SOGLIA GOL</a:t>
            </a:r>
            <a:endParaRPr lang="it-IT" sz="2800" b="1" spc="-300" dirty="0">
              <a:latin typeface="Consolas" panose="020B0609020204030204" pitchFamily="49" charset="0"/>
            </a:endParaRPr>
          </a:p>
        </p:txBody>
      </p:sp>
    </p:spTree>
    <p:extLst>
      <p:ext uri="{BB962C8B-B14F-4D97-AF65-F5344CB8AC3E}">
        <p14:creationId xmlns:p14="http://schemas.microsoft.com/office/powerpoint/2010/main" val="356172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42900" y="2133601"/>
            <a:ext cx="6172200" cy="926231"/>
          </a:xfrm>
        </p:spPr>
        <p:txBody>
          <a:bodyPr>
            <a:normAutofit/>
          </a:bodyPr>
          <a:lstStyle/>
          <a:p>
            <a:pPr marL="0" indent="0">
              <a:buNone/>
            </a:pPr>
            <a:r>
              <a:rPr lang="it-IT" sz="2300" dirty="0" smtClean="0">
                <a:latin typeface="Consolas" panose="020B0609020204030204" pitchFamily="49" charset="0"/>
              </a:rPr>
              <a:t>Riprende quelli più utilizzati da leghe </a:t>
            </a:r>
            <a:r>
              <a:rPr lang="it-IT" sz="2300" dirty="0" err="1" smtClean="0">
                <a:latin typeface="Consolas" panose="020B0609020204030204" pitchFamily="49" charset="0"/>
              </a:rPr>
              <a:t>fantagazzetta</a:t>
            </a:r>
            <a:r>
              <a:rPr lang="it-IT" sz="2300" dirty="0" smtClean="0">
                <a:latin typeface="Consolas" panose="020B0609020204030204" pitchFamily="49" charset="0"/>
              </a:rPr>
              <a:t>:</a:t>
            </a:r>
          </a:p>
        </p:txBody>
      </p:sp>
      <p:sp>
        <p:nvSpPr>
          <p:cNvPr id="11" name="Titolo 1"/>
          <p:cNvSpPr txBox="1">
            <a:spLocks/>
          </p:cNvSpPr>
          <p:nvPr/>
        </p:nvSpPr>
        <p:spPr>
          <a:xfrm>
            <a:off x="342900" y="23664"/>
            <a:ext cx="6172200"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b="1" spc="-300" dirty="0" smtClean="0">
                <a:latin typeface="Consolas" panose="020B0609020204030204" pitchFamily="49" charset="0"/>
              </a:rPr>
              <a:t>REGOLAMENTO</a:t>
            </a:r>
            <a:endParaRPr lang="it-IT" b="1" spc="-300" dirty="0">
              <a:latin typeface="Consolas" panose="020B0609020204030204" pitchFamily="49" charset="0"/>
            </a:endParaRPr>
          </a:p>
        </p:txBody>
      </p:sp>
      <p:sp>
        <p:nvSpPr>
          <p:cNvPr id="12" name="Titolo 1"/>
          <p:cNvSpPr txBox="1">
            <a:spLocks/>
          </p:cNvSpPr>
          <p:nvPr/>
        </p:nvSpPr>
        <p:spPr>
          <a:xfrm>
            <a:off x="310314" y="1259632"/>
            <a:ext cx="6172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t-IT" sz="2800" b="1" spc="-300" dirty="0" smtClean="0">
                <a:latin typeface="Consolas" panose="020B0609020204030204" pitchFamily="49" charset="0"/>
              </a:rPr>
              <a:t>6)BONUS E MALUS</a:t>
            </a:r>
            <a:endParaRPr lang="it-IT" sz="2800" b="1" spc="-300" dirty="0">
              <a:latin typeface="Consolas" panose="020B0609020204030204"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11" t="25315" r="38885" b="24073"/>
          <a:stretch/>
        </p:blipFill>
        <p:spPr bwMode="auto">
          <a:xfrm>
            <a:off x="634679" y="3002426"/>
            <a:ext cx="5523470" cy="3294052"/>
          </a:xfrm>
          <a:prstGeom prst="rect">
            <a:avLst/>
          </a:prstGeom>
          <a:ln w="285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88" y="6440493"/>
            <a:ext cx="5534731" cy="216395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106041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587</Words>
  <Application>Microsoft Office PowerPoint</Application>
  <PresentationFormat>Presentazione su schermo (4:3)</PresentationFormat>
  <Paragraphs>64</Paragraphs>
  <Slides>10</Slides>
  <Notes>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Tema di Office</vt:lpstr>
      <vt:lpstr>Presentazione standard di PowerPoint</vt:lpstr>
      <vt:lpstr>CHI PARTECIPA?</vt:lpstr>
      <vt:lpstr>DOVE E COME ISCRIVERSI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User</dc:creator>
  <cp:lastModifiedBy>emanuele de carlo</cp:lastModifiedBy>
  <cp:revision>40</cp:revision>
  <dcterms:created xsi:type="dcterms:W3CDTF">2020-10-26T10:13:23Z</dcterms:created>
  <dcterms:modified xsi:type="dcterms:W3CDTF">2020-11-28T18:03:40Z</dcterms:modified>
</cp:coreProperties>
</file>