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7" r:id="rId5"/>
    <p:sldId id="263" r:id="rId6"/>
    <p:sldId id="266" r:id="rId7"/>
    <p:sldId id="268" r:id="rId8"/>
    <p:sldId id="272" r:id="rId9"/>
    <p:sldId id="270" r:id="rId10"/>
    <p:sldId id="271" r:id="rId11"/>
    <p:sldId id="269" r:id="rId12"/>
    <p:sldId id="264" r:id="rId13"/>
    <p:sldId id="265" r:id="rId14"/>
    <p:sldId id="273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8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D33E-D6E7-4737-9C4D-582F982F46C4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A20A-1CB0-4386-B228-7041DEE6D0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A20A-1CB0-4386-B228-7041DEE6D0C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268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A20A-1CB0-4386-B228-7041DEE6D0C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96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0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25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23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7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6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9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2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7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88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2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301675"/>
            <a:ext cx="10515600" cy="487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F48B-E361-4DB5-8543-C173BA1EA300}" type="datetimeFigureOut">
              <a:rPr lang="it-IT" smtClean="0"/>
              <a:t>24/04/2017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useasydocs.com/theory/ntc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/index.php?title=Materiale_amagnetico&amp;action=edit&amp;redlink=1" TargetMode="External"/><Relationship Id="rId13" Type="http://schemas.openxmlformats.org/officeDocument/2006/relationships/hyperlink" Target="https://it.wikipedia.org/wiki/Metalli_nobili" TargetMode="External"/><Relationship Id="rId3" Type="http://schemas.openxmlformats.org/officeDocument/2006/relationships/hyperlink" Target="https://it.wikipedia.org/w/index.php?title=Alumel&amp;action=edit&amp;redlink=1" TargetMode="External"/><Relationship Id="rId7" Type="http://schemas.openxmlformats.org/officeDocument/2006/relationships/hyperlink" Target="https://it.wikipedia.org/wiki/Rame" TargetMode="External"/><Relationship Id="rId12" Type="http://schemas.openxmlformats.org/officeDocument/2006/relationships/hyperlink" Target="https://it.wikipedia.org/wiki/Platino" TargetMode="External"/><Relationship Id="rId2" Type="http://schemas.openxmlformats.org/officeDocument/2006/relationships/hyperlink" Target="https://it.wikipedia.org/w/index.php?title=Chromel&amp;action=edit&amp;redlink=1" TargetMode="Externa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stantana" TargetMode="External"/><Relationship Id="rId11" Type="http://schemas.openxmlformats.org/officeDocument/2006/relationships/hyperlink" Target="https://it.wikipedia.org/wiki/Ossidazione" TargetMode="External"/><Relationship Id="rId5" Type="http://schemas.openxmlformats.org/officeDocument/2006/relationships/hyperlink" Target="https://it.wikipedia.org/wiki/Ferro" TargetMode="External"/><Relationship Id="rId15" Type="http://schemas.openxmlformats.org/officeDocument/2006/relationships/image" Target="../media/image9.png"/><Relationship Id="rId10" Type="http://schemas.openxmlformats.org/officeDocument/2006/relationships/hyperlink" Target="https://it.wikipedia.org/w/index.php?title=Nisil&amp;action=edit&amp;redlink=1" TargetMode="External"/><Relationship Id="rId4" Type="http://schemas.openxmlformats.org/officeDocument/2006/relationships/hyperlink" Target="https://it.wikipedia.org/wiki/Sensibilit%C3%A0_di_un_sistema_di_misura" TargetMode="External"/><Relationship Id="rId9" Type="http://schemas.openxmlformats.org/officeDocument/2006/relationships/hyperlink" Target="https://it.wikipedia.org/w/index.php?title=Nicrosil&amp;action=edit&amp;redlink=1" TargetMode="Externa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EIS</a:t>
            </a:r>
            <a:br>
              <a:rPr lang="it-IT" dirty="0"/>
            </a:br>
            <a:r>
              <a:rPr lang="it-IT" dirty="0"/>
              <a:t>Engine Information System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Una storia molto breve</a:t>
            </a:r>
          </a:p>
        </p:txBody>
      </p:sp>
    </p:spTree>
    <p:extLst>
      <p:ext uri="{BB962C8B-B14F-4D97-AF65-F5344CB8AC3E}">
        <p14:creationId xmlns:p14="http://schemas.microsoft.com/office/powerpoint/2010/main" val="89762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delle sonde di pressione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7825902" cy="283154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Le sonde VDO utilizzate hanno un </a:t>
            </a:r>
            <a:r>
              <a:rPr lang="it-IT" sz="1600" dirty="0" err="1"/>
              <a:t>range</a:t>
            </a:r>
            <a:r>
              <a:rPr lang="it-IT" sz="1600" dirty="0"/>
              <a:t> di lettura fino a 10bar e riferiscono alla Tabella 4 del manuale.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Il calcolo del valore di pressione può essere fatto sia attraverso l’equazione di riferimento fornita dal manuale: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Oppure attraverso la funzione custom MAP utilizzando la tabella qui a sinistra.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39" y="1161826"/>
            <a:ext cx="3053765" cy="48748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55" y="2606657"/>
            <a:ext cx="5110974" cy="83696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919654" y="4546938"/>
            <a:ext cx="6621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Pressure measurement of media oil and air.</a:t>
            </a:r>
            <a:br>
              <a:rPr lang="en-US" sz="1400" b="1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The VDO pressure sensor is based on electromechanical principle.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The position of the wiper on a resistance wire coil directly depends on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the applied pressure and leads to a corresponding electrical output signal 10 Ohm - 184 Ohm.     </a:t>
            </a:r>
            <a:endParaRPr lang="it-IT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9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381" t="20212" r="5793" b="10371"/>
          <a:stretch/>
        </p:blipFill>
        <p:spPr>
          <a:xfrm>
            <a:off x="2904499" y="1885043"/>
            <a:ext cx="6066994" cy="343988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556" b="21746"/>
          <a:stretch/>
        </p:blipFill>
        <p:spPr>
          <a:xfrm>
            <a:off x="9278922" y="3839936"/>
            <a:ext cx="2577274" cy="1152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556" b="21746"/>
          <a:stretch/>
        </p:blipFill>
        <p:spPr>
          <a:xfrm>
            <a:off x="9342422" y="1885043"/>
            <a:ext cx="2577274" cy="1152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l="11000" t="11789" r="65667" b="14228"/>
          <a:stretch/>
        </p:blipFill>
        <p:spPr>
          <a:xfrm>
            <a:off x="971550" y="2798445"/>
            <a:ext cx="1231900" cy="24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4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a blocchi</a:t>
            </a:r>
          </a:p>
        </p:txBody>
      </p:sp>
      <p:sp>
        <p:nvSpPr>
          <p:cNvPr id="4" name="Elaborazione alternativa 3"/>
          <p:cNvSpPr/>
          <p:nvPr/>
        </p:nvSpPr>
        <p:spPr>
          <a:xfrm>
            <a:off x="628650" y="1971675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Inizializzazione Costanti e Variabili</a:t>
            </a:r>
          </a:p>
        </p:txBody>
      </p:sp>
      <p:sp>
        <p:nvSpPr>
          <p:cNvPr id="5" name="Elaborazione alternativa 4"/>
          <p:cNvSpPr/>
          <p:nvPr/>
        </p:nvSpPr>
        <p:spPr>
          <a:xfrm>
            <a:off x="3452812" y="1971675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Impostazioni elaborazione lettura sensori</a:t>
            </a:r>
          </a:p>
        </p:txBody>
      </p:sp>
      <p:sp>
        <p:nvSpPr>
          <p:cNvPr id="6" name="Elaborazione alternativa 5"/>
          <p:cNvSpPr/>
          <p:nvPr/>
        </p:nvSpPr>
        <p:spPr>
          <a:xfrm>
            <a:off x="6276974" y="1971674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VOID SETUP</a:t>
            </a:r>
          </a:p>
        </p:txBody>
      </p:sp>
      <p:sp>
        <p:nvSpPr>
          <p:cNvPr id="7" name="Elaborazione alternativa 6"/>
          <p:cNvSpPr/>
          <p:nvPr/>
        </p:nvSpPr>
        <p:spPr>
          <a:xfrm>
            <a:off x="9101136" y="1971674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VOID LOOP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28650" y="3343275"/>
            <a:ext cx="2528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Snn_TEXT</a:t>
            </a:r>
            <a:endParaRPr lang="it-IT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Snn_Print</a:t>
            </a:r>
            <a:r>
              <a:rPr lang="it-IT" sz="1400" dirty="0"/>
              <a:t>[3]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Snn_LimitValue</a:t>
            </a:r>
            <a:r>
              <a:rPr lang="it-IT" sz="1400" dirty="0"/>
              <a:t>[4]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frequenza_aggiornamento</a:t>
            </a:r>
            <a:endParaRPr lang="it-IT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Contatore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timer = </a:t>
            </a:r>
            <a:r>
              <a:rPr lang="it-IT" sz="1400" dirty="0" err="1"/>
              <a:t>millis</a:t>
            </a:r>
            <a:r>
              <a:rPr lang="it-IT" sz="1400" dirty="0"/>
              <a:t>()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Pin</a:t>
            </a:r>
          </a:p>
          <a:p>
            <a:pPr marL="442913" lvl="1" indent="-171450">
              <a:buFont typeface="Courier New" panose="02070309020205020404" pitchFamily="49" charset="0"/>
              <a:buChar char="o"/>
            </a:pPr>
            <a:r>
              <a:rPr lang="it-IT" sz="1400" dirty="0" err="1"/>
              <a:t>pinBuzz</a:t>
            </a:r>
            <a:r>
              <a:rPr lang="it-IT" sz="1400" dirty="0"/>
              <a:t>, Out</a:t>
            </a:r>
          </a:p>
          <a:p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52812" y="3343275"/>
            <a:ext cx="25288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NTC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Param_NTC_x</a:t>
            </a:r>
            <a:r>
              <a:rPr lang="it-IT" sz="1400" dirty="0"/>
              <a:t>[3]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Rb_NTC_x</a:t>
            </a:r>
            <a:endParaRPr lang="it-IT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/>
              <a:t>TC K (MAX6675)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Ktc</a:t>
            </a:r>
            <a:r>
              <a:rPr lang="it-IT" sz="1400" dirty="0"/>
              <a:t>, CLK, CS, CO</a:t>
            </a:r>
          </a:p>
          <a:p>
            <a:endParaRPr lang="it-IT" sz="1400" dirty="0"/>
          </a:p>
          <a:p>
            <a:r>
              <a:rPr lang="it-IT" sz="1400" dirty="0"/>
              <a:t>PT100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Rb_PT1_x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in[] (</a:t>
            </a:r>
            <a:r>
              <a:rPr lang="it-IT" sz="1400" dirty="0">
                <a:sym typeface="Wingdings" panose="05000000000000000000" pitchFamily="2" charset="2"/>
              </a:rPr>
              <a:t> tabella </a:t>
            </a:r>
            <a:r>
              <a:rPr lang="it-IT" sz="1400" dirty="0" err="1">
                <a:sym typeface="Wingdings" panose="05000000000000000000" pitchFamily="2" charset="2"/>
              </a:rPr>
              <a:t>temp</a:t>
            </a:r>
            <a:r>
              <a:rPr lang="it-IT" sz="1400" dirty="0">
                <a:sym typeface="Wingdings" panose="05000000000000000000" pitchFamily="2" charset="2"/>
              </a:rPr>
              <a:t> PT100)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/>
              <a:t>Sensore di pressione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???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276974" y="3343275"/>
            <a:ext cx="2528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Serial.begin</a:t>
            </a:r>
            <a:r>
              <a:rPr lang="it-IT" sz="1400" dirty="0"/>
              <a:t>(9600);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Impostazione </a:t>
            </a:r>
            <a:r>
              <a:rPr lang="it-IT" sz="1400" dirty="0" err="1"/>
              <a:t>pinMode</a:t>
            </a:r>
            <a:endParaRPr lang="it-IT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Inizializzazione schermo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9101136" y="3343275"/>
            <a:ext cx="2528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Lettura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Elaborazione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Stampa a schermo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Gestione valore sensore</a:t>
            </a:r>
          </a:p>
        </p:txBody>
      </p:sp>
    </p:spTree>
    <p:extLst>
      <p:ext uri="{BB962C8B-B14F-4D97-AF65-F5344CB8AC3E}">
        <p14:creationId xmlns:p14="http://schemas.microsoft.com/office/powerpoint/2010/main" val="165029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a blocchi</a:t>
            </a:r>
          </a:p>
        </p:txBody>
      </p:sp>
      <p:sp>
        <p:nvSpPr>
          <p:cNvPr id="7" name="Elaborazione alternativa 6"/>
          <p:cNvSpPr/>
          <p:nvPr/>
        </p:nvSpPr>
        <p:spPr>
          <a:xfrm>
            <a:off x="838200" y="1300161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VOID LOOP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43673" y="577050"/>
            <a:ext cx="2528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Lettura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Elaborazione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Stampa a schermo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Gestione valore sensore</a:t>
            </a:r>
          </a:p>
        </p:txBody>
      </p:sp>
      <p:sp>
        <p:nvSpPr>
          <p:cNvPr id="3" name="Elaborazione alternativa 2"/>
          <p:cNvSpPr/>
          <p:nvPr/>
        </p:nvSpPr>
        <p:spPr>
          <a:xfrm>
            <a:off x="1181099" y="2678683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Lettura segnale sensore</a:t>
            </a:r>
          </a:p>
        </p:txBody>
      </p:sp>
      <p:sp>
        <p:nvSpPr>
          <p:cNvPr id="13" name="Elaborazione alternativa 12"/>
          <p:cNvSpPr/>
          <p:nvPr/>
        </p:nvSpPr>
        <p:spPr>
          <a:xfrm>
            <a:off x="1181099" y="5067299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Elaborazione segnale  e calcolo valore </a:t>
            </a:r>
          </a:p>
        </p:txBody>
      </p:sp>
      <p:cxnSp>
        <p:nvCxnSpPr>
          <p:cNvPr id="16" name="Connettore 2 15"/>
          <p:cNvCxnSpPr>
            <a:stCxn id="3" idx="2"/>
            <a:endCxn id="13" idx="0"/>
          </p:cNvCxnSpPr>
          <p:nvPr/>
        </p:nvCxnSpPr>
        <p:spPr>
          <a:xfrm>
            <a:off x="1959768" y="3435921"/>
            <a:ext cx="0" cy="1631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aborazione alternativa 17"/>
          <p:cNvSpPr/>
          <p:nvPr/>
        </p:nvSpPr>
        <p:spPr>
          <a:xfrm>
            <a:off x="3648075" y="4459851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Stampa Valore a Video</a:t>
            </a:r>
          </a:p>
        </p:txBody>
      </p:sp>
      <p:cxnSp>
        <p:nvCxnSpPr>
          <p:cNvPr id="20" name="Connettore a gomito 19"/>
          <p:cNvCxnSpPr>
            <a:stCxn id="45" idx="0"/>
            <a:endCxn id="18" idx="1"/>
          </p:cNvCxnSpPr>
          <p:nvPr/>
        </p:nvCxnSpPr>
        <p:spPr>
          <a:xfrm rot="5400000" flipH="1" flipV="1">
            <a:off x="3165639" y="4872744"/>
            <a:ext cx="516709" cy="4481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/>
          <p:cNvCxnSpPr>
            <a:stCxn id="45" idx="4"/>
            <a:endCxn id="26" idx="1"/>
          </p:cNvCxnSpPr>
          <p:nvPr/>
        </p:nvCxnSpPr>
        <p:spPr>
          <a:xfrm rot="16200000" flipH="1">
            <a:off x="3130816" y="5604274"/>
            <a:ext cx="586355" cy="4481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aborazione alternativa 25"/>
          <p:cNvSpPr/>
          <p:nvPr/>
        </p:nvSpPr>
        <p:spPr>
          <a:xfrm>
            <a:off x="3648075" y="5742915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Analisi Valore</a:t>
            </a:r>
          </a:p>
        </p:txBody>
      </p:sp>
      <p:sp>
        <p:nvSpPr>
          <p:cNvPr id="28" name="Elaborazione alternativa 27"/>
          <p:cNvSpPr/>
          <p:nvPr/>
        </p:nvSpPr>
        <p:spPr>
          <a:xfrm>
            <a:off x="8615374" y="5742915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Stampa a video segnalazione</a:t>
            </a:r>
          </a:p>
        </p:txBody>
      </p:sp>
      <p:cxnSp>
        <p:nvCxnSpPr>
          <p:cNvPr id="29" name="Connettore 2 28"/>
          <p:cNvCxnSpPr>
            <a:stCxn id="48" idx="6"/>
            <a:endCxn id="28" idx="1"/>
          </p:cNvCxnSpPr>
          <p:nvPr/>
        </p:nvCxnSpPr>
        <p:spPr>
          <a:xfrm>
            <a:off x="6814900" y="6121533"/>
            <a:ext cx="18004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/>
          <p:cNvCxnSpPr>
            <a:stCxn id="18" idx="3"/>
            <a:endCxn id="54" idx="4"/>
          </p:cNvCxnSpPr>
          <p:nvPr/>
        </p:nvCxnSpPr>
        <p:spPr>
          <a:xfrm flipV="1">
            <a:off x="5205412" y="3144427"/>
            <a:ext cx="1072054" cy="16940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a gomito 34"/>
          <p:cNvCxnSpPr>
            <a:stCxn id="28" idx="3"/>
            <a:endCxn id="63" idx="4"/>
          </p:cNvCxnSpPr>
          <p:nvPr/>
        </p:nvCxnSpPr>
        <p:spPr>
          <a:xfrm flipV="1">
            <a:off x="10172711" y="5032758"/>
            <a:ext cx="748211" cy="10887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/>
          <p:cNvCxnSpPr>
            <a:stCxn id="48" idx="0"/>
            <a:endCxn id="41" idx="1"/>
          </p:cNvCxnSpPr>
          <p:nvPr/>
        </p:nvCxnSpPr>
        <p:spPr>
          <a:xfrm rot="5400000" flipH="1" flipV="1">
            <a:off x="7117064" y="4559415"/>
            <a:ext cx="1079954" cy="18642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aborazione alternativa 40"/>
          <p:cNvSpPr/>
          <p:nvPr/>
        </p:nvSpPr>
        <p:spPr>
          <a:xfrm>
            <a:off x="8589182" y="4572960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Segnalazione acustica</a:t>
            </a:r>
          </a:p>
        </p:txBody>
      </p:sp>
      <p:sp>
        <p:nvSpPr>
          <p:cNvPr id="45" name="Connettore 44"/>
          <p:cNvSpPr/>
          <p:nvPr/>
        </p:nvSpPr>
        <p:spPr>
          <a:xfrm>
            <a:off x="3109912" y="5355179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onnettore 47"/>
          <p:cNvSpPr/>
          <p:nvPr/>
        </p:nvSpPr>
        <p:spPr>
          <a:xfrm>
            <a:off x="6634900" y="6031533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2 50"/>
          <p:cNvCxnSpPr>
            <a:stCxn id="13" idx="3"/>
            <a:endCxn id="45" idx="2"/>
          </p:cNvCxnSpPr>
          <p:nvPr/>
        </p:nvCxnSpPr>
        <p:spPr>
          <a:xfrm flipV="1">
            <a:off x="2738436" y="5445179"/>
            <a:ext cx="371476" cy="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nettore 53"/>
          <p:cNvSpPr/>
          <p:nvPr/>
        </p:nvSpPr>
        <p:spPr>
          <a:xfrm>
            <a:off x="6187466" y="2964427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2 56"/>
          <p:cNvCxnSpPr>
            <a:stCxn id="26" idx="3"/>
            <a:endCxn id="48" idx="2"/>
          </p:cNvCxnSpPr>
          <p:nvPr/>
        </p:nvCxnSpPr>
        <p:spPr>
          <a:xfrm flipV="1">
            <a:off x="5205412" y="6121533"/>
            <a:ext cx="14294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54" idx="2"/>
            <a:endCxn id="3" idx="3"/>
          </p:cNvCxnSpPr>
          <p:nvPr/>
        </p:nvCxnSpPr>
        <p:spPr>
          <a:xfrm flipH="1">
            <a:off x="2738436" y="3054427"/>
            <a:ext cx="3449030" cy="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nettore 62"/>
          <p:cNvSpPr/>
          <p:nvPr/>
        </p:nvSpPr>
        <p:spPr>
          <a:xfrm>
            <a:off x="10830922" y="4852758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2 64"/>
          <p:cNvCxnSpPr>
            <a:stCxn id="41" idx="3"/>
            <a:endCxn id="63" idx="2"/>
          </p:cNvCxnSpPr>
          <p:nvPr/>
        </p:nvCxnSpPr>
        <p:spPr>
          <a:xfrm flipV="1">
            <a:off x="10146519" y="4942758"/>
            <a:ext cx="684403" cy="8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/>
          <p:cNvCxnSpPr>
            <a:stCxn id="63" idx="0"/>
            <a:endCxn id="54" idx="6"/>
          </p:cNvCxnSpPr>
          <p:nvPr/>
        </p:nvCxnSpPr>
        <p:spPr>
          <a:xfrm rot="16200000" flipV="1">
            <a:off x="7745029" y="1676865"/>
            <a:ext cx="1798331" cy="45534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6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06780"/>
              </p:ext>
            </p:extLst>
          </p:nvPr>
        </p:nvGraphicFramePr>
        <p:xfrm>
          <a:off x="4337689" y="-926125"/>
          <a:ext cx="600000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grpSp>
        <p:nvGrpSpPr>
          <p:cNvPr id="25" name="Gruppo 24"/>
          <p:cNvGrpSpPr/>
          <p:nvPr/>
        </p:nvGrpSpPr>
        <p:grpSpPr>
          <a:xfrm>
            <a:off x="2219094" y="762512"/>
            <a:ext cx="789355" cy="5425910"/>
            <a:chOff x="469806" y="762512"/>
            <a:chExt cx="789355" cy="5425910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633641" y="3295619"/>
              <a:ext cx="5425910" cy="35969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2063301" y="3295619"/>
              <a:ext cx="5425910" cy="359695"/>
            </a:xfrm>
            <a:prstGeom prst="rect">
              <a:avLst/>
            </a:prstGeom>
          </p:spPr>
        </p:pic>
      </p:grp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041245" y="262624"/>
            <a:ext cx="2426418" cy="36579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612092" y="262623"/>
            <a:ext cx="2426418" cy="36579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939" y="262624"/>
            <a:ext cx="2127688" cy="36579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162" y="6322516"/>
            <a:ext cx="2450804" cy="36579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7719" y="6322516"/>
            <a:ext cx="4822354" cy="359695"/>
          </a:xfrm>
          <a:prstGeom prst="rect">
            <a:avLst/>
          </a:prstGeom>
        </p:spPr>
      </p:pic>
      <p:graphicFrame>
        <p:nvGraphicFramePr>
          <p:cNvPr id="16" name="Tabel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1731"/>
              </p:ext>
            </p:extLst>
          </p:nvPr>
        </p:nvGraphicFramePr>
        <p:xfrm>
          <a:off x="5251660" y="-1132083"/>
          <a:ext cx="5400000" cy="677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43903305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1220779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023052199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61613309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65856370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35798446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7036790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64679974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48022858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26203692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95247494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20257349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03123708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465979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70293822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833064192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  <a:tr h="338773"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920124"/>
                  </a:ext>
                </a:extLst>
              </a:tr>
            </a:tbl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4473132" y="-1115186"/>
            <a:ext cx="330219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it-IT" sz="1200" dirty="0">
                <a:latin typeface="Arial Narrow" panose="020B0606020202030204" pitchFamily="34" charset="0"/>
              </a:rPr>
              <a:t>EGT2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156460" y="2577156"/>
            <a:ext cx="627942" cy="59746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8149309" y="2577156"/>
            <a:ext cx="627942" cy="59746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6172" y="3386828"/>
            <a:ext cx="627942" cy="597460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4081" y="3408224"/>
            <a:ext cx="627942" cy="597460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54341" y="3364200"/>
            <a:ext cx="627942" cy="59746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5824499" y="2577156"/>
            <a:ext cx="627942" cy="597460"/>
          </a:xfrm>
          <a:prstGeom prst="rect">
            <a:avLst/>
          </a:prstGeom>
        </p:spPr>
      </p:pic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54868"/>
              </p:ext>
            </p:extLst>
          </p:nvPr>
        </p:nvGraphicFramePr>
        <p:xfrm>
          <a:off x="2086794" y="-930520"/>
          <a:ext cx="945940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88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644840092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1142458685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394546871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K1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K2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SDA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GND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8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graphicFrame>
        <p:nvGraphicFramePr>
          <p:cNvPr id="27" name="Tabel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01189"/>
              </p:ext>
            </p:extLst>
          </p:nvPr>
        </p:nvGraphicFramePr>
        <p:xfrm>
          <a:off x="2181388" y="-591747"/>
          <a:ext cx="756752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88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644840092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1142458685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5V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SCL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5V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8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pic>
        <p:nvPicPr>
          <p:cNvPr id="28" name="Immagin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24511" y="5846987"/>
            <a:ext cx="969348" cy="701101"/>
          </a:xfrm>
          <a:prstGeom prst="rect">
            <a:avLst/>
          </a:prstGeom>
        </p:spPr>
      </p:pic>
      <p:graphicFrame>
        <p:nvGraphicFramePr>
          <p:cNvPr id="31" name="Tabel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06584"/>
              </p:ext>
            </p:extLst>
          </p:nvPr>
        </p:nvGraphicFramePr>
        <p:xfrm>
          <a:off x="525384" y="-1469772"/>
          <a:ext cx="1131750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25">
                  <a:extLst>
                    <a:ext uri="{9D8B030D-6E8A-4147-A177-3AD203B41FA5}">
                      <a16:colId xmlns:a16="http://schemas.microsoft.com/office/drawing/2014/main" val="2129408985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2644840092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1142458685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2394546871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CS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CLK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MISO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MOSI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VCC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GND</a:t>
                      </a:r>
                    </a:p>
                  </a:txBody>
                  <a:tcPr marL="0" marR="0" marT="0" marB="0" vert="vert27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grpSp>
        <p:nvGrpSpPr>
          <p:cNvPr id="34" name="Gruppo 33"/>
          <p:cNvGrpSpPr/>
          <p:nvPr/>
        </p:nvGrpSpPr>
        <p:grpSpPr>
          <a:xfrm rot="10800000">
            <a:off x="124625" y="2585339"/>
            <a:ext cx="1250199" cy="1032711"/>
            <a:chOff x="3940629" y="3435531"/>
            <a:chExt cx="1250199" cy="1032711"/>
          </a:xfrm>
        </p:grpSpPr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5400000">
              <a:off x="4578127" y="3657708"/>
              <a:ext cx="627942" cy="597460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3713409" y="3780293"/>
              <a:ext cx="969348" cy="359695"/>
            </a:xfrm>
            <a:prstGeom prst="rect">
              <a:avLst/>
            </a:prstGeom>
          </p:spPr>
        </p:pic>
        <p:sp>
          <p:nvSpPr>
            <p:cNvPr id="33" name="Rettangolo 32"/>
            <p:cNvSpPr/>
            <p:nvPr/>
          </p:nvSpPr>
          <p:spPr>
            <a:xfrm>
              <a:off x="3940629" y="3435531"/>
              <a:ext cx="1250199" cy="1032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/>
          <p:cNvGrpSpPr/>
          <p:nvPr/>
        </p:nvGrpSpPr>
        <p:grpSpPr>
          <a:xfrm rot="10800000">
            <a:off x="93130" y="3781385"/>
            <a:ext cx="1257910" cy="1032711"/>
            <a:chOff x="5512526" y="3352799"/>
            <a:chExt cx="1257910" cy="1032711"/>
          </a:xfrm>
        </p:grpSpPr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5400000">
              <a:off x="6157735" y="3578678"/>
              <a:ext cx="627942" cy="59746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5285306" y="3697561"/>
              <a:ext cx="969348" cy="359695"/>
            </a:xfrm>
            <a:prstGeom prst="rect">
              <a:avLst/>
            </a:prstGeom>
          </p:spPr>
        </p:pic>
        <p:sp>
          <p:nvSpPr>
            <p:cNvPr id="38" name="Rettangolo 37"/>
            <p:cNvSpPr/>
            <p:nvPr/>
          </p:nvSpPr>
          <p:spPr>
            <a:xfrm>
              <a:off x="5512526" y="3352799"/>
              <a:ext cx="1250199" cy="1032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" name="Rettangolo 41"/>
          <p:cNvSpPr/>
          <p:nvPr/>
        </p:nvSpPr>
        <p:spPr>
          <a:xfrm>
            <a:off x="466159" y="-1513420"/>
            <a:ext cx="1250199" cy="11472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dirty="0"/>
              <a:t>SD</a:t>
            </a:r>
          </a:p>
        </p:txBody>
      </p:sp>
      <p:cxnSp>
        <p:nvCxnSpPr>
          <p:cNvPr id="45" name="Connettore diritto 44"/>
          <p:cNvCxnSpPr>
            <a:cxnSpLocks/>
          </p:cNvCxnSpPr>
          <p:nvPr/>
        </p:nvCxnSpPr>
        <p:spPr>
          <a:xfrm flipV="1">
            <a:off x="1254336" y="1541417"/>
            <a:ext cx="1392574" cy="161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>
            <a:cxnSpLocks/>
          </p:cNvCxnSpPr>
          <p:nvPr/>
        </p:nvCxnSpPr>
        <p:spPr>
          <a:xfrm>
            <a:off x="1306286" y="1475006"/>
            <a:ext cx="950361" cy="66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/>
          <p:cNvCxnSpPr>
            <a:cxnSpLocks/>
          </p:cNvCxnSpPr>
          <p:nvPr/>
        </p:nvCxnSpPr>
        <p:spPr>
          <a:xfrm flipV="1">
            <a:off x="1306286" y="1208793"/>
            <a:ext cx="1340624" cy="79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/>
          <p:cNvCxnSpPr>
            <a:cxnSpLocks/>
          </p:cNvCxnSpPr>
          <p:nvPr/>
        </p:nvCxnSpPr>
        <p:spPr>
          <a:xfrm>
            <a:off x="1306286" y="1131363"/>
            <a:ext cx="912808" cy="23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magine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5480" y="959369"/>
            <a:ext cx="1268078" cy="1249788"/>
          </a:xfrm>
          <a:prstGeom prst="rect">
            <a:avLst/>
          </a:prstGeom>
        </p:spPr>
      </p:pic>
      <p:cxnSp>
        <p:nvCxnSpPr>
          <p:cNvPr id="66" name="Connettore diritto 65"/>
          <p:cNvCxnSpPr>
            <a:cxnSpLocks/>
          </p:cNvCxnSpPr>
          <p:nvPr/>
        </p:nvCxnSpPr>
        <p:spPr>
          <a:xfrm flipV="1">
            <a:off x="1254336" y="2428989"/>
            <a:ext cx="1392574" cy="1036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/>
          <p:cNvCxnSpPr>
            <a:cxnSpLocks/>
          </p:cNvCxnSpPr>
          <p:nvPr/>
        </p:nvCxnSpPr>
        <p:spPr>
          <a:xfrm flipV="1">
            <a:off x="1254336" y="2136837"/>
            <a:ext cx="1392574" cy="1131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/>
          <p:cNvCxnSpPr>
            <a:cxnSpLocks/>
          </p:cNvCxnSpPr>
          <p:nvPr/>
        </p:nvCxnSpPr>
        <p:spPr>
          <a:xfrm flipV="1">
            <a:off x="1264352" y="1843488"/>
            <a:ext cx="1392951" cy="12529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/>
          <p:cNvCxnSpPr>
            <a:cxnSpLocks/>
          </p:cNvCxnSpPr>
          <p:nvPr/>
        </p:nvCxnSpPr>
        <p:spPr>
          <a:xfrm flipV="1">
            <a:off x="1216415" y="4524103"/>
            <a:ext cx="1430495" cy="144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/>
          <p:cNvCxnSpPr>
            <a:cxnSpLocks/>
          </p:cNvCxnSpPr>
          <p:nvPr/>
        </p:nvCxnSpPr>
        <p:spPr>
          <a:xfrm flipV="1">
            <a:off x="1216415" y="4245883"/>
            <a:ext cx="1430495" cy="226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/>
          <p:cNvCxnSpPr>
            <a:cxnSpLocks/>
          </p:cNvCxnSpPr>
          <p:nvPr/>
        </p:nvCxnSpPr>
        <p:spPr>
          <a:xfrm flipV="1">
            <a:off x="1226431" y="3948386"/>
            <a:ext cx="1464518" cy="352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/>
          <p:cNvCxnSpPr>
            <a:cxnSpLocks/>
          </p:cNvCxnSpPr>
          <p:nvPr/>
        </p:nvCxnSpPr>
        <p:spPr>
          <a:xfrm flipV="1">
            <a:off x="1716358" y="182673"/>
            <a:ext cx="0" cy="532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diritto 87"/>
          <p:cNvCxnSpPr>
            <a:cxnSpLocks/>
          </p:cNvCxnSpPr>
          <p:nvPr/>
        </p:nvCxnSpPr>
        <p:spPr>
          <a:xfrm flipV="1">
            <a:off x="1569269" y="66745"/>
            <a:ext cx="0" cy="5961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diritto 90"/>
          <p:cNvCxnSpPr>
            <a:cxnSpLocks/>
          </p:cNvCxnSpPr>
          <p:nvPr/>
        </p:nvCxnSpPr>
        <p:spPr>
          <a:xfrm flipH="1">
            <a:off x="1716358" y="966560"/>
            <a:ext cx="50273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diritto 96"/>
          <p:cNvCxnSpPr>
            <a:cxnSpLocks/>
          </p:cNvCxnSpPr>
          <p:nvPr/>
        </p:nvCxnSpPr>
        <p:spPr>
          <a:xfrm flipH="1">
            <a:off x="1564945" y="6028283"/>
            <a:ext cx="654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/>
          <p:cNvCxnSpPr>
            <a:cxnSpLocks/>
          </p:cNvCxnSpPr>
          <p:nvPr/>
        </p:nvCxnSpPr>
        <p:spPr>
          <a:xfrm flipH="1">
            <a:off x="1564945" y="66745"/>
            <a:ext cx="768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diritto 103"/>
          <p:cNvCxnSpPr>
            <a:cxnSpLocks/>
            <a:stCxn id="13" idx="0"/>
          </p:cNvCxnSpPr>
          <p:nvPr/>
        </p:nvCxnSpPr>
        <p:spPr>
          <a:xfrm flipV="1">
            <a:off x="9246783" y="66748"/>
            <a:ext cx="0" cy="195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ttore diritto 105"/>
          <p:cNvCxnSpPr>
            <a:cxnSpLocks/>
          </p:cNvCxnSpPr>
          <p:nvPr/>
        </p:nvCxnSpPr>
        <p:spPr>
          <a:xfrm flipH="1">
            <a:off x="1716358" y="182673"/>
            <a:ext cx="72583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diritto 108"/>
          <p:cNvCxnSpPr>
            <a:cxnSpLocks/>
          </p:cNvCxnSpPr>
          <p:nvPr/>
        </p:nvCxnSpPr>
        <p:spPr>
          <a:xfrm flipH="1">
            <a:off x="1254336" y="4108161"/>
            <a:ext cx="3106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>
            <a:cxnSpLocks/>
          </p:cNvCxnSpPr>
          <p:nvPr/>
        </p:nvCxnSpPr>
        <p:spPr>
          <a:xfrm flipH="1">
            <a:off x="1273434" y="2888961"/>
            <a:ext cx="3106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ttore diritto 111"/>
          <p:cNvCxnSpPr>
            <a:cxnSpLocks/>
          </p:cNvCxnSpPr>
          <p:nvPr/>
        </p:nvCxnSpPr>
        <p:spPr>
          <a:xfrm flipH="1">
            <a:off x="1254335" y="3901332"/>
            <a:ext cx="4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diritto 112"/>
          <p:cNvCxnSpPr>
            <a:cxnSpLocks/>
          </p:cNvCxnSpPr>
          <p:nvPr/>
        </p:nvCxnSpPr>
        <p:spPr>
          <a:xfrm flipH="1">
            <a:off x="1264352" y="2712314"/>
            <a:ext cx="4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Figura a mano libera: forma 117"/>
          <p:cNvSpPr/>
          <p:nvPr/>
        </p:nvSpPr>
        <p:spPr>
          <a:xfrm>
            <a:off x="6305793" y="588029"/>
            <a:ext cx="993889" cy="2015684"/>
          </a:xfrm>
          <a:custGeom>
            <a:avLst/>
            <a:gdLst>
              <a:gd name="connsiteX0" fmla="*/ 0 w 3570832"/>
              <a:gd name="connsiteY0" fmla="*/ 0 h 3684298"/>
              <a:gd name="connsiteX1" fmla="*/ 921074 w 3570832"/>
              <a:gd name="connsiteY1" fmla="*/ 1608543 h 3684298"/>
              <a:gd name="connsiteX2" fmla="*/ 2002335 w 3570832"/>
              <a:gd name="connsiteY2" fmla="*/ 1114633 h 3684298"/>
              <a:gd name="connsiteX3" fmla="*/ 3297179 w 3570832"/>
              <a:gd name="connsiteY3" fmla="*/ 2669781 h 3684298"/>
              <a:gd name="connsiteX4" fmla="*/ 3570832 w 3570832"/>
              <a:gd name="connsiteY4" fmla="*/ 3684298 h 3684298"/>
              <a:gd name="connsiteX0" fmla="*/ 0 w 2683130"/>
              <a:gd name="connsiteY0" fmla="*/ 0 h 4438511"/>
              <a:gd name="connsiteX1" fmla="*/ 33372 w 2683130"/>
              <a:gd name="connsiteY1" fmla="*/ 2362756 h 4438511"/>
              <a:gd name="connsiteX2" fmla="*/ 1114633 w 2683130"/>
              <a:gd name="connsiteY2" fmla="*/ 1868846 h 4438511"/>
              <a:gd name="connsiteX3" fmla="*/ 2409477 w 2683130"/>
              <a:gd name="connsiteY3" fmla="*/ 3423994 h 4438511"/>
              <a:gd name="connsiteX4" fmla="*/ 2683130 w 2683130"/>
              <a:gd name="connsiteY4" fmla="*/ 4438511 h 4438511"/>
              <a:gd name="connsiteX0" fmla="*/ 0 w 2683130"/>
              <a:gd name="connsiteY0" fmla="*/ 0 h 4498581"/>
              <a:gd name="connsiteX1" fmla="*/ 33372 w 2683130"/>
              <a:gd name="connsiteY1" fmla="*/ 2422826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34306 w 2683130"/>
              <a:gd name="connsiteY2" fmla="*/ 1768729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683130 w 2683130"/>
              <a:gd name="connsiteY3" fmla="*/ 4498581 h 4498581"/>
              <a:gd name="connsiteX0" fmla="*/ 0 w 847655"/>
              <a:gd name="connsiteY0" fmla="*/ 0 h 1661939"/>
              <a:gd name="connsiteX1" fmla="*/ 20023 w 847655"/>
              <a:gd name="connsiteY1" fmla="*/ 1661939 h 1661939"/>
              <a:gd name="connsiteX2" fmla="*/ 847655 w 847655"/>
              <a:gd name="connsiteY2" fmla="*/ 1641914 h 1661939"/>
              <a:gd name="connsiteX0" fmla="*/ 0 w 847655"/>
              <a:gd name="connsiteY0" fmla="*/ 0 h 1948940"/>
              <a:gd name="connsiteX1" fmla="*/ 33372 w 847655"/>
              <a:gd name="connsiteY1" fmla="*/ 1948940 h 1948940"/>
              <a:gd name="connsiteX2" fmla="*/ 847655 w 847655"/>
              <a:gd name="connsiteY2" fmla="*/ 1641914 h 1948940"/>
              <a:gd name="connsiteX0" fmla="*/ 0 w 861004"/>
              <a:gd name="connsiteY0" fmla="*/ 0 h 1948940"/>
              <a:gd name="connsiteX1" fmla="*/ 33372 w 861004"/>
              <a:gd name="connsiteY1" fmla="*/ 1948940 h 1948940"/>
              <a:gd name="connsiteX2" fmla="*/ 861004 w 861004"/>
              <a:gd name="connsiteY2" fmla="*/ 1935590 h 1948940"/>
              <a:gd name="connsiteX0" fmla="*/ 0 w 861004"/>
              <a:gd name="connsiteY0" fmla="*/ 0 h 1948940"/>
              <a:gd name="connsiteX1" fmla="*/ 6070 w 861004"/>
              <a:gd name="connsiteY1" fmla="*/ 938961 h 1948940"/>
              <a:gd name="connsiteX2" fmla="*/ 33372 w 861004"/>
              <a:gd name="connsiteY2" fmla="*/ 1948940 h 1948940"/>
              <a:gd name="connsiteX3" fmla="*/ 861004 w 861004"/>
              <a:gd name="connsiteY3" fmla="*/ 1935590 h 1948940"/>
              <a:gd name="connsiteX0" fmla="*/ 0 w 1027865"/>
              <a:gd name="connsiteY0" fmla="*/ 0 h 1935590"/>
              <a:gd name="connsiteX1" fmla="*/ 6070 w 1027865"/>
              <a:gd name="connsiteY1" fmla="*/ 938961 h 1935590"/>
              <a:gd name="connsiteX2" fmla="*/ 1027865 w 1027865"/>
              <a:gd name="connsiteY2" fmla="*/ 927748 h 1935590"/>
              <a:gd name="connsiteX3" fmla="*/ 861004 w 1027865"/>
              <a:gd name="connsiteY3" fmla="*/ 1935590 h 1935590"/>
              <a:gd name="connsiteX0" fmla="*/ 0 w 1041215"/>
              <a:gd name="connsiteY0" fmla="*/ 0 h 1508425"/>
              <a:gd name="connsiteX1" fmla="*/ 6070 w 1041215"/>
              <a:gd name="connsiteY1" fmla="*/ 938961 h 1508425"/>
              <a:gd name="connsiteX2" fmla="*/ 1027865 w 1041215"/>
              <a:gd name="connsiteY2" fmla="*/ 927748 h 1508425"/>
              <a:gd name="connsiteX3" fmla="*/ 1041215 w 1041215"/>
              <a:gd name="connsiteY3" fmla="*/ 1508425 h 1508425"/>
              <a:gd name="connsiteX0" fmla="*/ 974470 w 2002335"/>
              <a:gd name="connsiteY0" fmla="*/ 0 h 1501751"/>
              <a:gd name="connsiteX1" fmla="*/ 980540 w 2002335"/>
              <a:gd name="connsiteY1" fmla="*/ 938961 h 1501751"/>
              <a:gd name="connsiteX2" fmla="*/ 2002335 w 2002335"/>
              <a:gd name="connsiteY2" fmla="*/ 927748 h 1501751"/>
              <a:gd name="connsiteX3" fmla="*/ 0 w 2002335"/>
              <a:gd name="connsiteY3" fmla="*/ 1501751 h 1501751"/>
              <a:gd name="connsiteX0" fmla="*/ 974470 w 980540"/>
              <a:gd name="connsiteY0" fmla="*/ 0 h 1501751"/>
              <a:gd name="connsiteX1" fmla="*/ 980540 w 980540"/>
              <a:gd name="connsiteY1" fmla="*/ 938961 h 1501751"/>
              <a:gd name="connsiteX2" fmla="*/ 20023 w 980540"/>
              <a:gd name="connsiteY2" fmla="*/ 927748 h 1501751"/>
              <a:gd name="connsiteX3" fmla="*/ 0 w 980540"/>
              <a:gd name="connsiteY3" fmla="*/ 1501751 h 1501751"/>
              <a:gd name="connsiteX0" fmla="*/ 987819 w 993889"/>
              <a:gd name="connsiteY0" fmla="*/ 0 h 2015684"/>
              <a:gd name="connsiteX1" fmla="*/ 993889 w 993889"/>
              <a:gd name="connsiteY1" fmla="*/ 938961 h 2015684"/>
              <a:gd name="connsiteX2" fmla="*/ 33372 w 993889"/>
              <a:gd name="connsiteY2" fmla="*/ 927748 h 2015684"/>
              <a:gd name="connsiteX3" fmla="*/ 0 w 993889"/>
              <a:gd name="connsiteY3" fmla="*/ 2015684 h 201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889" h="2015684">
                <a:moveTo>
                  <a:pt x="987819" y="0"/>
                </a:moveTo>
                <a:cubicBezTo>
                  <a:pt x="992067" y="315212"/>
                  <a:pt x="989641" y="623749"/>
                  <a:pt x="993889" y="938961"/>
                </a:cubicBezTo>
                <a:lnTo>
                  <a:pt x="33372" y="927748"/>
                </a:lnTo>
                <a:lnTo>
                  <a:pt x="0" y="2015684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9" name="Figura a mano libera: forma 118"/>
          <p:cNvSpPr/>
          <p:nvPr/>
        </p:nvSpPr>
        <p:spPr>
          <a:xfrm>
            <a:off x="7601431" y="599206"/>
            <a:ext cx="0" cy="2009450"/>
          </a:xfrm>
          <a:custGeom>
            <a:avLst/>
            <a:gdLst>
              <a:gd name="connsiteX0" fmla="*/ 0 w 3570832"/>
              <a:gd name="connsiteY0" fmla="*/ 0 h 3684298"/>
              <a:gd name="connsiteX1" fmla="*/ 921074 w 3570832"/>
              <a:gd name="connsiteY1" fmla="*/ 1608543 h 3684298"/>
              <a:gd name="connsiteX2" fmla="*/ 2002335 w 3570832"/>
              <a:gd name="connsiteY2" fmla="*/ 1114633 h 3684298"/>
              <a:gd name="connsiteX3" fmla="*/ 3297179 w 3570832"/>
              <a:gd name="connsiteY3" fmla="*/ 2669781 h 3684298"/>
              <a:gd name="connsiteX4" fmla="*/ 3570832 w 3570832"/>
              <a:gd name="connsiteY4" fmla="*/ 3684298 h 3684298"/>
              <a:gd name="connsiteX0" fmla="*/ 0 w 2683130"/>
              <a:gd name="connsiteY0" fmla="*/ 0 h 4438511"/>
              <a:gd name="connsiteX1" fmla="*/ 33372 w 2683130"/>
              <a:gd name="connsiteY1" fmla="*/ 2362756 h 4438511"/>
              <a:gd name="connsiteX2" fmla="*/ 1114633 w 2683130"/>
              <a:gd name="connsiteY2" fmla="*/ 1868846 h 4438511"/>
              <a:gd name="connsiteX3" fmla="*/ 2409477 w 2683130"/>
              <a:gd name="connsiteY3" fmla="*/ 3423994 h 4438511"/>
              <a:gd name="connsiteX4" fmla="*/ 2683130 w 2683130"/>
              <a:gd name="connsiteY4" fmla="*/ 4438511 h 4438511"/>
              <a:gd name="connsiteX0" fmla="*/ 0 w 2683130"/>
              <a:gd name="connsiteY0" fmla="*/ 0 h 4498581"/>
              <a:gd name="connsiteX1" fmla="*/ 33372 w 2683130"/>
              <a:gd name="connsiteY1" fmla="*/ 2422826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34306 w 2683130"/>
              <a:gd name="connsiteY2" fmla="*/ 1768729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683130 w 2683130"/>
              <a:gd name="connsiteY3" fmla="*/ 4498581 h 4498581"/>
              <a:gd name="connsiteX0" fmla="*/ 0 w 847655"/>
              <a:gd name="connsiteY0" fmla="*/ 0 h 1661939"/>
              <a:gd name="connsiteX1" fmla="*/ 20023 w 847655"/>
              <a:gd name="connsiteY1" fmla="*/ 1661939 h 1661939"/>
              <a:gd name="connsiteX2" fmla="*/ 847655 w 847655"/>
              <a:gd name="connsiteY2" fmla="*/ 1641914 h 1661939"/>
              <a:gd name="connsiteX0" fmla="*/ 0 w 847655"/>
              <a:gd name="connsiteY0" fmla="*/ 0 h 1948940"/>
              <a:gd name="connsiteX1" fmla="*/ 33372 w 847655"/>
              <a:gd name="connsiteY1" fmla="*/ 1948940 h 1948940"/>
              <a:gd name="connsiteX2" fmla="*/ 847655 w 847655"/>
              <a:gd name="connsiteY2" fmla="*/ 1641914 h 1948940"/>
              <a:gd name="connsiteX0" fmla="*/ 0 w 861004"/>
              <a:gd name="connsiteY0" fmla="*/ 0 h 1948940"/>
              <a:gd name="connsiteX1" fmla="*/ 33372 w 861004"/>
              <a:gd name="connsiteY1" fmla="*/ 1948940 h 1948940"/>
              <a:gd name="connsiteX2" fmla="*/ 861004 w 861004"/>
              <a:gd name="connsiteY2" fmla="*/ 1935590 h 1948940"/>
              <a:gd name="connsiteX0" fmla="*/ 0 w 861004"/>
              <a:gd name="connsiteY0" fmla="*/ 0 h 1948940"/>
              <a:gd name="connsiteX1" fmla="*/ 6070 w 861004"/>
              <a:gd name="connsiteY1" fmla="*/ 938961 h 1948940"/>
              <a:gd name="connsiteX2" fmla="*/ 33372 w 861004"/>
              <a:gd name="connsiteY2" fmla="*/ 1948940 h 1948940"/>
              <a:gd name="connsiteX3" fmla="*/ 861004 w 861004"/>
              <a:gd name="connsiteY3" fmla="*/ 1935590 h 1948940"/>
              <a:gd name="connsiteX0" fmla="*/ 0 w 1027865"/>
              <a:gd name="connsiteY0" fmla="*/ 0 h 1935590"/>
              <a:gd name="connsiteX1" fmla="*/ 6070 w 1027865"/>
              <a:gd name="connsiteY1" fmla="*/ 938961 h 1935590"/>
              <a:gd name="connsiteX2" fmla="*/ 1027865 w 1027865"/>
              <a:gd name="connsiteY2" fmla="*/ 927748 h 1935590"/>
              <a:gd name="connsiteX3" fmla="*/ 861004 w 1027865"/>
              <a:gd name="connsiteY3" fmla="*/ 1935590 h 1935590"/>
              <a:gd name="connsiteX0" fmla="*/ 0 w 1041215"/>
              <a:gd name="connsiteY0" fmla="*/ 0 h 1508425"/>
              <a:gd name="connsiteX1" fmla="*/ 6070 w 1041215"/>
              <a:gd name="connsiteY1" fmla="*/ 938961 h 1508425"/>
              <a:gd name="connsiteX2" fmla="*/ 1027865 w 1041215"/>
              <a:gd name="connsiteY2" fmla="*/ 927748 h 1508425"/>
              <a:gd name="connsiteX3" fmla="*/ 1041215 w 1041215"/>
              <a:gd name="connsiteY3" fmla="*/ 1508425 h 1508425"/>
              <a:gd name="connsiteX0" fmla="*/ 0 w 1041215"/>
              <a:gd name="connsiteY0" fmla="*/ 0 h 1508425"/>
              <a:gd name="connsiteX1" fmla="*/ 6070 w 1041215"/>
              <a:gd name="connsiteY1" fmla="*/ 938961 h 1508425"/>
              <a:gd name="connsiteX2" fmla="*/ 146837 w 1041215"/>
              <a:gd name="connsiteY2" fmla="*/ 934422 h 1508425"/>
              <a:gd name="connsiteX3" fmla="*/ 1041215 w 1041215"/>
              <a:gd name="connsiteY3" fmla="*/ 1508425 h 1508425"/>
              <a:gd name="connsiteX0" fmla="*/ 0 w 146837"/>
              <a:gd name="connsiteY0" fmla="*/ 0 h 1541798"/>
              <a:gd name="connsiteX1" fmla="*/ 6070 w 146837"/>
              <a:gd name="connsiteY1" fmla="*/ 938961 h 1541798"/>
              <a:gd name="connsiteX2" fmla="*/ 146837 w 146837"/>
              <a:gd name="connsiteY2" fmla="*/ 934422 h 1541798"/>
              <a:gd name="connsiteX3" fmla="*/ 140164 w 146837"/>
              <a:gd name="connsiteY3" fmla="*/ 1541798 h 1541798"/>
              <a:gd name="connsiteX0" fmla="*/ 0 w 140164"/>
              <a:gd name="connsiteY0" fmla="*/ 0 h 1541798"/>
              <a:gd name="connsiteX1" fmla="*/ 6070 w 140164"/>
              <a:gd name="connsiteY1" fmla="*/ 938961 h 1541798"/>
              <a:gd name="connsiteX2" fmla="*/ 140164 w 140164"/>
              <a:gd name="connsiteY2" fmla="*/ 1541798 h 1541798"/>
              <a:gd name="connsiteX0" fmla="*/ 0 w 140164"/>
              <a:gd name="connsiteY0" fmla="*/ 0 h 1541798"/>
              <a:gd name="connsiteX1" fmla="*/ 140164 w 140164"/>
              <a:gd name="connsiteY1" fmla="*/ 1541798 h 1541798"/>
              <a:gd name="connsiteX0" fmla="*/ 0 w 0"/>
              <a:gd name="connsiteY0" fmla="*/ 0 h 1983130"/>
              <a:gd name="connsiteX1" fmla="*/ 6675 w 0"/>
              <a:gd name="connsiteY1" fmla="*/ 1983130 h 198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983130">
                <a:moveTo>
                  <a:pt x="0" y="0"/>
                </a:moveTo>
                <a:lnTo>
                  <a:pt x="6675" y="198313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0" name="Figura a mano libera: forma 119"/>
          <p:cNvSpPr/>
          <p:nvPr/>
        </p:nvSpPr>
        <p:spPr>
          <a:xfrm>
            <a:off x="7861133" y="581499"/>
            <a:ext cx="800936" cy="2002334"/>
          </a:xfrm>
          <a:custGeom>
            <a:avLst/>
            <a:gdLst>
              <a:gd name="connsiteX0" fmla="*/ 0 w 3570832"/>
              <a:gd name="connsiteY0" fmla="*/ 0 h 3684298"/>
              <a:gd name="connsiteX1" fmla="*/ 921074 w 3570832"/>
              <a:gd name="connsiteY1" fmla="*/ 1608543 h 3684298"/>
              <a:gd name="connsiteX2" fmla="*/ 2002335 w 3570832"/>
              <a:gd name="connsiteY2" fmla="*/ 1114633 h 3684298"/>
              <a:gd name="connsiteX3" fmla="*/ 3297179 w 3570832"/>
              <a:gd name="connsiteY3" fmla="*/ 2669781 h 3684298"/>
              <a:gd name="connsiteX4" fmla="*/ 3570832 w 3570832"/>
              <a:gd name="connsiteY4" fmla="*/ 3684298 h 3684298"/>
              <a:gd name="connsiteX0" fmla="*/ 0 w 2683130"/>
              <a:gd name="connsiteY0" fmla="*/ 0 h 4438511"/>
              <a:gd name="connsiteX1" fmla="*/ 33372 w 2683130"/>
              <a:gd name="connsiteY1" fmla="*/ 2362756 h 4438511"/>
              <a:gd name="connsiteX2" fmla="*/ 1114633 w 2683130"/>
              <a:gd name="connsiteY2" fmla="*/ 1868846 h 4438511"/>
              <a:gd name="connsiteX3" fmla="*/ 2409477 w 2683130"/>
              <a:gd name="connsiteY3" fmla="*/ 3423994 h 4438511"/>
              <a:gd name="connsiteX4" fmla="*/ 2683130 w 2683130"/>
              <a:gd name="connsiteY4" fmla="*/ 4438511 h 4438511"/>
              <a:gd name="connsiteX0" fmla="*/ 0 w 2683130"/>
              <a:gd name="connsiteY0" fmla="*/ 0 h 4498581"/>
              <a:gd name="connsiteX1" fmla="*/ 33372 w 2683130"/>
              <a:gd name="connsiteY1" fmla="*/ 2422826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34306 w 2683130"/>
              <a:gd name="connsiteY2" fmla="*/ 1768729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683130 w 2683130"/>
              <a:gd name="connsiteY3" fmla="*/ 4498581 h 4498581"/>
              <a:gd name="connsiteX0" fmla="*/ 0 w 847655"/>
              <a:gd name="connsiteY0" fmla="*/ 0 h 1661939"/>
              <a:gd name="connsiteX1" fmla="*/ 20023 w 847655"/>
              <a:gd name="connsiteY1" fmla="*/ 1661939 h 1661939"/>
              <a:gd name="connsiteX2" fmla="*/ 847655 w 847655"/>
              <a:gd name="connsiteY2" fmla="*/ 1641914 h 1661939"/>
              <a:gd name="connsiteX0" fmla="*/ 0 w 847655"/>
              <a:gd name="connsiteY0" fmla="*/ 0 h 1948940"/>
              <a:gd name="connsiteX1" fmla="*/ 33372 w 847655"/>
              <a:gd name="connsiteY1" fmla="*/ 1948940 h 1948940"/>
              <a:gd name="connsiteX2" fmla="*/ 847655 w 847655"/>
              <a:gd name="connsiteY2" fmla="*/ 1641914 h 1948940"/>
              <a:gd name="connsiteX0" fmla="*/ 0 w 861004"/>
              <a:gd name="connsiteY0" fmla="*/ 0 h 1948940"/>
              <a:gd name="connsiteX1" fmla="*/ 33372 w 861004"/>
              <a:gd name="connsiteY1" fmla="*/ 1948940 h 1948940"/>
              <a:gd name="connsiteX2" fmla="*/ 861004 w 861004"/>
              <a:gd name="connsiteY2" fmla="*/ 1935590 h 1948940"/>
              <a:gd name="connsiteX0" fmla="*/ 0 w 861004"/>
              <a:gd name="connsiteY0" fmla="*/ 0 h 1948940"/>
              <a:gd name="connsiteX1" fmla="*/ 6070 w 861004"/>
              <a:gd name="connsiteY1" fmla="*/ 938961 h 1948940"/>
              <a:gd name="connsiteX2" fmla="*/ 33372 w 861004"/>
              <a:gd name="connsiteY2" fmla="*/ 1948940 h 1948940"/>
              <a:gd name="connsiteX3" fmla="*/ 861004 w 861004"/>
              <a:gd name="connsiteY3" fmla="*/ 1935590 h 1948940"/>
              <a:gd name="connsiteX0" fmla="*/ 0 w 1027865"/>
              <a:gd name="connsiteY0" fmla="*/ 0 h 1935590"/>
              <a:gd name="connsiteX1" fmla="*/ 6070 w 1027865"/>
              <a:gd name="connsiteY1" fmla="*/ 938961 h 1935590"/>
              <a:gd name="connsiteX2" fmla="*/ 1027865 w 1027865"/>
              <a:gd name="connsiteY2" fmla="*/ 927748 h 1935590"/>
              <a:gd name="connsiteX3" fmla="*/ 861004 w 1027865"/>
              <a:gd name="connsiteY3" fmla="*/ 1935590 h 1935590"/>
              <a:gd name="connsiteX0" fmla="*/ 0 w 1041215"/>
              <a:gd name="connsiteY0" fmla="*/ 0 h 1508425"/>
              <a:gd name="connsiteX1" fmla="*/ 6070 w 1041215"/>
              <a:gd name="connsiteY1" fmla="*/ 938961 h 1508425"/>
              <a:gd name="connsiteX2" fmla="*/ 1027865 w 1041215"/>
              <a:gd name="connsiteY2" fmla="*/ 927748 h 1508425"/>
              <a:gd name="connsiteX3" fmla="*/ 1041215 w 1041215"/>
              <a:gd name="connsiteY3" fmla="*/ 1508425 h 1508425"/>
              <a:gd name="connsiteX0" fmla="*/ 0 w 1074588"/>
              <a:gd name="connsiteY0" fmla="*/ 0 h 2009009"/>
              <a:gd name="connsiteX1" fmla="*/ 6070 w 1074588"/>
              <a:gd name="connsiteY1" fmla="*/ 938961 h 2009009"/>
              <a:gd name="connsiteX2" fmla="*/ 1027865 w 1074588"/>
              <a:gd name="connsiteY2" fmla="*/ 927748 h 2009009"/>
              <a:gd name="connsiteX3" fmla="*/ 1074588 w 1074588"/>
              <a:gd name="connsiteY3" fmla="*/ 2009009 h 2009009"/>
              <a:gd name="connsiteX0" fmla="*/ 0 w 1027865"/>
              <a:gd name="connsiteY0" fmla="*/ 0 h 2002334"/>
              <a:gd name="connsiteX1" fmla="*/ 6070 w 1027865"/>
              <a:gd name="connsiteY1" fmla="*/ 938961 h 2002334"/>
              <a:gd name="connsiteX2" fmla="*/ 1027865 w 1027865"/>
              <a:gd name="connsiteY2" fmla="*/ 927748 h 2002334"/>
              <a:gd name="connsiteX3" fmla="*/ 800936 w 1027865"/>
              <a:gd name="connsiteY3" fmla="*/ 2002334 h 2002334"/>
              <a:gd name="connsiteX0" fmla="*/ 0 w 834306"/>
              <a:gd name="connsiteY0" fmla="*/ 0 h 2002334"/>
              <a:gd name="connsiteX1" fmla="*/ 6070 w 834306"/>
              <a:gd name="connsiteY1" fmla="*/ 938961 h 2002334"/>
              <a:gd name="connsiteX2" fmla="*/ 834306 w 834306"/>
              <a:gd name="connsiteY2" fmla="*/ 941097 h 2002334"/>
              <a:gd name="connsiteX3" fmla="*/ 800936 w 834306"/>
              <a:gd name="connsiteY3" fmla="*/ 2002334 h 2002334"/>
              <a:gd name="connsiteX0" fmla="*/ 0 w 800936"/>
              <a:gd name="connsiteY0" fmla="*/ 0 h 2002334"/>
              <a:gd name="connsiteX1" fmla="*/ 6070 w 800936"/>
              <a:gd name="connsiteY1" fmla="*/ 938961 h 2002334"/>
              <a:gd name="connsiteX2" fmla="*/ 794259 w 800936"/>
              <a:gd name="connsiteY2" fmla="*/ 954446 h 2002334"/>
              <a:gd name="connsiteX3" fmla="*/ 800936 w 800936"/>
              <a:gd name="connsiteY3" fmla="*/ 2002334 h 200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36" h="2002334">
                <a:moveTo>
                  <a:pt x="0" y="0"/>
                </a:moveTo>
                <a:cubicBezTo>
                  <a:pt x="4248" y="315212"/>
                  <a:pt x="1822" y="623749"/>
                  <a:pt x="6070" y="938961"/>
                </a:cubicBezTo>
                <a:lnTo>
                  <a:pt x="794259" y="954446"/>
                </a:lnTo>
                <a:cubicBezTo>
                  <a:pt x="796485" y="1303742"/>
                  <a:pt x="798710" y="1653038"/>
                  <a:pt x="800936" y="200233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Connettore diritto 120"/>
          <p:cNvCxnSpPr>
            <a:cxnSpLocks/>
          </p:cNvCxnSpPr>
          <p:nvPr/>
        </p:nvCxnSpPr>
        <p:spPr>
          <a:xfrm flipH="1">
            <a:off x="5854341" y="3249741"/>
            <a:ext cx="40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diritto 121"/>
          <p:cNvCxnSpPr>
            <a:cxnSpLocks/>
          </p:cNvCxnSpPr>
          <p:nvPr/>
        </p:nvCxnSpPr>
        <p:spPr>
          <a:xfrm rot="16200000" flipH="1">
            <a:off x="8123269" y="1450668"/>
            <a:ext cx="2650535" cy="94761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7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Elenco dei segnali gestiti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55017"/>
              </p:ext>
            </p:extLst>
          </p:nvPr>
        </p:nvGraphicFramePr>
        <p:xfrm>
          <a:off x="838200" y="1476903"/>
          <a:ext cx="1051560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50458423"/>
                    </a:ext>
                  </a:extLst>
                </a:gridCol>
                <a:gridCol w="3060701">
                  <a:extLst>
                    <a:ext uri="{9D8B030D-6E8A-4147-A177-3AD203B41FA5}">
                      <a16:colId xmlns:a16="http://schemas.microsoft.com/office/drawing/2014/main" val="40785370"/>
                    </a:ext>
                  </a:extLst>
                </a:gridCol>
                <a:gridCol w="3060701">
                  <a:extLst>
                    <a:ext uri="{9D8B030D-6E8A-4147-A177-3AD203B41FA5}">
                      <a16:colId xmlns:a16="http://schemas.microsoft.com/office/drawing/2014/main" val="3357185151"/>
                    </a:ext>
                  </a:extLst>
                </a:gridCol>
                <a:gridCol w="3060701">
                  <a:extLst>
                    <a:ext uri="{9D8B030D-6E8A-4147-A177-3AD203B41FA5}">
                      <a16:colId xmlns:a16="http://schemas.microsoft.com/office/drawing/2014/main" val="175400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Identificativo Sonda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Denominazione tecnica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Unità</a:t>
                      </a:r>
                      <a:r>
                        <a:rPr lang="it-IT" sz="1600" baseline="0" dirty="0"/>
                        <a:t> e </a:t>
                      </a:r>
                      <a:r>
                        <a:rPr lang="it-IT" sz="1600" dirty="0"/>
                        <a:t>Campo di Lavoro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Sensore/</a:t>
                      </a:r>
                      <a:r>
                        <a:rPr lang="it-IT" sz="1600" baseline="0" dirty="0"/>
                        <a:t>Tecnologia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6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CHT</a:t>
                      </a:r>
                      <a:r>
                        <a:rPr lang="it-IT" sz="1600" baseline="0" dirty="0"/>
                        <a:t> (</a:t>
                      </a:r>
                      <a:r>
                        <a:rPr lang="it-IT" sz="1600" baseline="0" dirty="0" err="1"/>
                        <a:t>Cylinder</a:t>
                      </a:r>
                      <a:r>
                        <a:rPr lang="it-IT" sz="1600" baseline="0" dirty="0"/>
                        <a:t> Head Temperature)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 – 150°C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VDO NTC, 92-027-006 </a:t>
                      </a:r>
                      <a:r>
                        <a:rPr lang="it-IT" sz="1600" dirty="0" err="1"/>
                        <a:t>tab</a:t>
                      </a:r>
                      <a:r>
                        <a:rPr lang="it-IT" sz="1600" dirty="0"/>
                        <a:t>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65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CHT</a:t>
                      </a:r>
                      <a:r>
                        <a:rPr lang="it-IT" sz="1600" baseline="0" dirty="0"/>
                        <a:t> (</a:t>
                      </a:r>
                      <a:r>
                        <a:rPr lang="it-IT" sz="1600" baseline="0" dirty="0" err="1"/>
                        <a:t>Cylinder</a:t>
                      </a:r>
                      <a:r>
                        <a:rPr lang="it-IT" sz="1600" baseline="0" dirty="0"/>
                        <a:t> Head Temperature)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 – 150°C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VDO NTC, 92-027-006 </a:t>
                      </a:r>
                      <a:r>
                        <a:rPr lang="it-IT" sz="1600" dirty="0" err="1"/>
                        <a:t>tab</a:t>
                      </a:r>
                      <a:r>
                        <a:rPr lang="it-IT" sz="1600" dirty="0"/>
                        <a:t>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78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EGT (</a:t>
                      </a:r>
                      <a:r>
                        <a:rPr lang="it-IT" sz="1600" dirty="0" err="1"/>
                        <a:t>Exhaust</a:t>
                      </a:r>
                      <a:r>
                        <a:rPr lang="it-IT" sz="1600" dirty="0"/>
                        <a:t> Gas Temperature)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 – 1000°C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Termocoppia</a:t>
                      </a:r>
                      <a:r>
                        <a:rPr lang="it-IT" sz="1600" baseline="0" dirty="0"/>
                        <a:t> K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3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EGT (</a:t>
                      </a:r>
                      <a:r>
                        <a:rPr lang="it-IT" sz="1600" dirty="0" err="1"/>
                        <a:t>Exhaust</a:t>
                      </a:r>
                      <a:r>
                        <a:rPr lang="it-IT" sz="1600" dirty="0"/>
                        <a:t> Gas Temperature)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 – 1000°C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Termocoppia</a:t>
                      </a:r>
                      <a:r>
                        <a:rPr lang="it-IT" sz="1600" baseline="0" dirty="0"/>
                        <a:t> K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83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Pressione Olio Motore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 – 10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88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Temperatura</a:t>
                      </a:r>
                      <a:r>
                        <a:rPr lang="it-IT" sz="1600" baseline="0" dirty="0"/>
                        <a:t> Olio Motore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 – 150°C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VDO NTC, 92-027-006 </a:t>
                      </a:r>
                      <a:r>
                        <a:rPr lang="it-IT" sz="1600" dirty="0" err="1"/>
                        <a:t>tab</a:t>
                      </a:r>
                      <a:r>
                        <a:rPr lang="it-IT" sz="1600" dirty="0"/>
                        <a:t>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58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Pressione Circuito Carburante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  <a:r>
                        <a:rPr lang="it-IT" sz="1600" baseline="0" dirty="0"/>
                        <a:t> – 10 bar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2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OAT</a:t>
                      </a:r>
                      <a:r>
                        <a:rPr lang="it-IT" sz="1600" baseline="0" dirty="0"/>
                        <a:t> (</a:t>
                      </a:r>
                      <a:r>
                        <a:rPr lang="it-IT" sz="1600" baseline="0" dirty="0" err="1"/>
                        <a:t>Outside</a:t>
                      </a:r>
                      <a:r>
                        <a:rPr lang="it-IT" sz="1600" baseline="0" dirty="0"/>
                        <a:t> Air Temperature)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-50</a:t>
                      </a:r>
                      <a:r>
                        <a:rPr lang="it-IT" sz="1600" baseline="0" dirty="0"/>
                        <a:t> – 100°C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7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CAT (</a:t>
                      </a:r>
                      <a:r>
                        <a:rPr lang="it-IT" sz="1600" dirty="0" err="1"/>
                        <a:t>Carburator</a:t>
                      </a:r>
                      <a:r>
                        <a:rPr lang="it-IT" sz="1600" dirty="0"/>
                        <a:t> Air Temperature)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-50</a:t>
                      </a:r>
                      <a:r>
                        <a:rPr lang="it-IT" sz="1600" baseline="0" dirty="0"/>
                        <a:t> – 100°C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9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5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0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48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2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dati gestione sensore n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43744"/>
              </p:ext>
            </p:extLst>
          </p:nvPr>
        </p:nvGraphicFramePr>
        <p:xfrm>
          <a:off x="838200" y="1263664"/>
          <a:ext cx="1087755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562">
                  <a:extLst>
                    <a:ext uri="{9D8B030D-6E8A-4147-A177-3AD203B41FA5}">
                      <a16:colId xmlns:a16="http://schemas.microsoft.com/office/drawing/2014/main" val="3408261454"/>
                    </a:ext>
                  </a:extLst>
                </a:gridCol>
                <a:gridCol w="2071562">
                  <a:extLst>
                    <a:ext uri="{9D8B030D-6E8A-4147-A177-3AD203B41FA5}">
                      <a16:colId xmlns:a16="http://schemas.microsoft.com/office/drawing/2014/main" val="3810458578"/>
                    </a:ext>
                  </a:extLst>
                </a:gridCol>
                <a:gridCol w="4015039">
                  <a:extLst>
                    <a:ext uri="{9D8B030D-6E8A-4147-A177-3AD203B41FA5}">
                      <a16:colId xmlns:a16="http://schemas.microsoft.com/office/drawing/2014/main" val="40776925"/>
                    </a:ext>
                  </a:extLst>
                </a:gridCol>
                <a:gridCol w="2719387">
                  <a:extLst>
                    <a:ext uri="{9D8B030D-6E8A-4147-A177-3AD203B41FA5}">
                      <a16:colId xmlns:a16="http://schemas.microsoft.com/office/drawing/2014/main" val="1759465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Esempio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1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S01_TEXT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Costante (#</a:t>
                      </a:r>
                      <a:r>
                        <a:rPr lang="it-IT" sz="1600" dirty="0" err="1"/>
                        <a:t>define</a:t>
                      </a:r>
                      <a:r>
                        <a:rPr lang="it-IT" sz="1600" baseline="0" dirty="0"/>
                        <a:t> …)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Contiene</a:t>
                      </a:r>
                      <a:r>
                        <a:rPr lang="it-IT" sz="1600" baseline="0" dirty="0"/>
                        <a:t> l’etichetta della sonda scritta a video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#</a:t>
                      </a:r>
                      <a:r>
                        <a:rPr lang="it-IT" sz="1600" dirty="0" err="1"/>
                        <a:t>define</a:t>
                      </a:r>
                      <a:r>
                        <a:rPr lang="it-IT" sz="1600" dirty="0"/>
                        <a:t> S01_TEXT "CHT 1&gt;"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5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S01_Print[3]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Array</a:t>
                      </a:r>
                      <a:r>
                        <a:rPr lang="it-IT" sz="1600" baseline="0" dirty="0"/>
                        <a:t> lunghezza 3 che contiene le coordinate per la stampa a monitor, in ordine</a:t>
                      </a:r>
                    </a:p>
                    <a:p>
                      <a:r>
                        <a:rPr lang="it-IT" sz="1600" baseline="0" dirty="0"/>
                        <a:t>- Riga</a:t>
                      </a:r>
                    </a:p>
                    <a:p>
                      <a:r>
                        <a:rPr lang="it-IT" sz="1600" baseline="0" dirty="0"/>
                        <a:t>- Colonna del testo</a:t>
                      </a:r>
                    </a:p>
                    <a:p>
                      <a:r>
                        <a:rPr lang="it-IT" sz="1600" baseline="0" dirty="0"/>
                        <a:t>- Colonna del valore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S01_Print[3] = {0, 0, 6};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9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S01_LimitValue[4]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Array di 4 valori,</a:t>
                      </a:r>
                      <a:r>
                        <a:rPr lang="it-IT" sz="1600" baseline="0" dirty="0"/>
                        <a:t> contiene i valori di riferimento del parametro misurato</a:t>
                      </a:r>
                    </a:p>
                    <a:p>
                      <a:r>
                        <a:rPr lang="it-IT" sz="1600" baseline="0" dirty="0"/>
                        <a:t>1 – valore minimo, inizio arco giallo</a:t>
                      </a:r>
                    </a:p>
                    <a:p>
                      <a:r>
                        <a:rPr lang="it-IT" sz="1600" baseline="0" dirty="0"/>
                        <a:t>2 – limite giallo / verde inferiore</a:t>
                      </a:r>
                    </a:p>
                    <a:p>
                      <a:r>
                        <a:rPr lang="it-IT" sz="1600" baseline="0" dirty="0"/>
                        <a:t>3 – limite verde / giallo superiore</a:t>
                      </a:r>
                    </a:p>
                    <a:p>
                      <a:r>
                        <a:rPr lang="it-IT" sz="1600" baseline="0" dirty="0"/>
                        <a:t>4 – Inizio arco rosso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float S05_LimitValue[4] =</a:t>
                      </a:r>
                    </a:p>
                    <a:p>
                      <a:r>
                        <a:rPr lang="en-US" sz="1600" dirty="0"/>
                        <a:t> {0.8, 2, 5, 7};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2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38115"/>
                  </a:ext>
                </a:extLst>
              </a:tr>
            </a:tbl>
          </a:graphicData>
        </a:graphic>
      </p:graphicFrame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122" y="3854001"/>
            <a:ext cx="1492010" cy="14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5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Sonde di temperatura tipo Termistori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6462713" cy="4338624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In automazione ed elettronica un termistore (o </a:t>
            </a:r>
            <a:r>
              <a:rPr lang="it-IT" sz="1600" dirty="0" err="1"/>
              <a:t>termoresistenza</a:t>
            </a:r>
            <a:r>
              <a:rPr lang="it-IT" sz="1600" dirty="0"/>
              <a:t>) è un resistore il cui valore di resistenza varia in maniera significativa con la temperatura. Il termine deriva dalla parola inglese </a:t>
            </a:r>
            <a:r>
              <a:rPr lang="it-IT" sz="1600" dirty="0" err="1"/>
              <a:t>thermistor</a:t>
            </a:r>
            <a:r>
              <a:rPr lang="it-IT" sz="1600" dirty="0"/>
              <a:t>, che è una combinazione delle parole </a:t>
            </a:r>
            <a:r>
              <a:rPr lang="it-IT" sz="1600" dirty="0" err="1"/>
              <a:t>thermal</a:t>
            </a:r>
            <a:r>
              <a:rPr lang="it-IT" sz="1600" dirty="0"/>
              <a:t> e </a:t>
            </a:r>
            <a:r>
              <a:rPr lang="it-IT" sz="1600" dirty="0" err="1"/>
              <a:t>resistor</a:t>
            </a:r>
            <a:r>
              <a:rPr lang="it-IT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 termistori si dividono in:</a:t>
            </a:r>
          </a:p>
          <a:p>
            <a:r>
              <a:rPr lang="it-IT" sz="1600" dirty="0"/>
              <a:t>NTC (</a:t>
            </a:r>
            <a:r>
              <a:rPr lang="it-IT" sz="1600" i="1" dirty="0"/>
              <a:t>Negative Temperature </a:t>
            </a:r>
            <a:r>
              <a:rPr lang="it-IT" sz="1600" i="1" dirty="0" err="1"/>
              <a:t>Coefficient</a:t>
            </a:r>
            <a:r>
              <a:rPr lang="it-IT" sz="1600" dirty="0"/>
              <a:t>) (resistenza che decresce con l'aumentare della temperatura);</a:t>
            </a:r>
          </a:p>
          <a:p>
            <a:pPr marL="355600"/>
            <a:r>
              <a:rPr lang="it-IT" sz="1600" dirty="0"/>
              <a:t>PTC (</a:t>
            </a:r>
            <a:r>
              <a:rPr lang="it-IT" sz="1600" i="1" dirty="0"/>
              <a:t>Positive Temperature </a:t>
            </a:r>
            <a:r>
              <a:rPr lang="it-IT" sz="1600" i="1" dirty="0" err="1"/>
              <a:t>Coefficient</a:t>
            </a:r>
            <a:r>
              <a:rPr lang="it-IT" sz="1600" dirty="0"/>
              <a:t>) (resistenza che cresce con l'aumentare della temperatura).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Nell’applicazione EIS si utilizzeranno sensori NTC. I sensori utilizzati sono:</a:t>
            </a:r>
          </a:p>
          <a:p>
            <a:pPr marL="355600">
              <a:lnSpc>
                <a:spcPct val="100000"/>
              </a:lnSpc>
            </a:pPr>
            <a:r>
              <a:rPr lang="it-IT" sz="1600" dirty="0"/>
              <a:t>CHT e temperatura olio: sonde marca VDO, 92-027-006</a:t>
            </a:r>
          </a:p>
          <a:p>
            <a:pPr marL="355600">
              <a:lnSpc>
                <a:spcPct val="100000"/>
              </a:lnSpc>
            </a:pPr>
            <a:r>
              <a:rPr lang="it-IT" sz="1600" dirty="0"/>
              <a:t>Temperatura ambiente o altre temperature meno critiche: sonda NTC da condizionatori/frigoriferi</a:t>
            </a:r>
          </a:p>
          <a:p>
            <a:pPr>
              <a:lnSpc>
                <a:spcPct val="100000"/>
              </a:lnSpc>
            </a:pPr>
            <a:endParaRPr lang="it-IT" sz="16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630" y="1012897"/>
            <a:ext cx="1044150" cy="74250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36" y="1868103"/>
            <a:ext cx="1429394" cy="1424177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405" y="1912841"/>
            <a:ext cx="1537591" cy="13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dati Sonde NTC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6462713" cy="4565352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Il calcolo della temperatura attraverso sonda NTC è realizzato tramite la formula di </a:t>
            </a:r>
            <a:r>
              <a:rPr lang="it-IT" sz="1600" dirty="0" err="1"/>
              <a:t>Steinhart-Hart</a:t>
            </a:r>
            <a:r>
              <a:rPr lang="it-IT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Per usarla è necessario conoscere il valore preciso della resistenza del partitore e i parametri A, B e C che dipendono dal sensore.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b="1" dirty="0"/>
              <a:t>param_NTC_1</a:t>
            </a:r>
            <a:r>
              <a:rPr lang="it-IT" sz="1600" dirty="0"/>
              <a:t> contiene i parametri A, B e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b="1" dirty="0"/>
              <a:t>Rb_NTC_1</a:t>
            </a:r>
            <a:r>
              <a:rPr lang="it-IT" sz="1600" dirty="0"/>
              <a:t> contiene il valore della resistenza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Per calcolare i 3 parametri: </a:t>
            </a:r>
            <a:r>
              <a:rPr lang="it-IT" sz="1600" dirty="0">
                <a:hlinkClick r:id="rId2"/>
              </a:rPr>
              <a:t>http://www.useasydocs.com/theory/ntc.htm</a:t>
            </a: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Per le sonde VDO, sono disponibili i manuali tecnici con le tabelle di variazione del valore della resistenza in funzione della temperatura. In questo caso di potrebbe anche utilizzare una funzione di MAP personalizzata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Per le sonde meno critiche, è necessario verificare il valore di resistenza con 3 valori noti di temperatura e poi utilizzare il motore di calcolo presente nel link qui sopra.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465" y="859513"/>
            <a:ext cx="3941072" cy="159105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74" y="2591844"/>
            <a:ext cx="2238489" cy="194353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881063" y="2591844"/>
            <a:ext cx="1104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Arial Narrow" panose="020B0606020202030204" pitchFamily="34" charset="0"/>
              </a:rPr>
              <a:t>double </a:t>
            </a:r>
            <a:r>
              <a:rPr lang="it-IT" sz="1600" b="1" dirty="0">
                <a:latin typeface="Arial Narrow" panose="020B0606020202030204" pitchFamily="34" charset="0"/>
              </a:rPr>
              <a:t>param_NTC_1</a:t>
            </a:r>
            <a:r>
              <a:rPr lang="it-IT" sz="1600" dirty="0">
                <a:latin typeface="Arial Narrow" panose="020B0606020202030204" pitchFamily="34" charset="0"/>
              </a:rPr>
              <a:t>[3] = {0.0009123601679945556, 0.00027559298078697655, -1.348192074016094e-7};</a:t>
            </a:r>
          </a:p>
          <a:p>
            <a:r>
              <a:rPr lang="it-IT" sz="1600" dirty="0" err="1">
                <a:latin typeface="Arial Narrow" panose="020B0606020202030204" pitchFamily="34" charset="0"/>
              </a:rPr>
              <a:t>int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b="1" dirty="0">
                <a:latin typeface="Arial Narrow" panose="020B0606020202030204" pitchFamily="34" charset="0"/>
              </a:rPr>
              <a:t>Rb_NTC_1</a:t>
            </a:r>
            <a:r>
              <a:rPr lang="it-IT" sz="1600" dirty="0">
                <a:latin typeface="Arial Narrow" panose="020B0606020202030204" pitchFamily="34" charset="0"/>
              </a:rPr>
              <a:t> = 999;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360" y="3639141"/>
            <a:ext cx="2082727" cy="27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Sonde Termocoppie 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8739639" cy="500649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600" dirty="0"/>
              <a:t>La termocoppia è un trasduttore di temperatura il cui funzionamento è basato sull'effetto termoelettrico. Nel 1821 Thomas Johann </a:t>
            </a:r>
            <a:r>
              <a:rPr lang="it-IT" sz="1600" dirty="0" err="1"/>
              <a:t>Seebeck</a:t>
            </a:r>
            <a:r>
              <a:rPr lang="it-IT" sz="1600" dirty="0"/>
              <a:t>, un fisico di provenienza estone, scoprì che in un circuito formato da due conduttori di natura differente, sottoposto a un gradiente di temperatura, si instaura una differenza di potenziale. Questo fenomeno, chiamato effetto </a:t>
            </a:r>
            <a:r>
              <a:rPr lang="it-IT" sz="1600" dirty="0" err="1"/>
              <a:t>Seebeck</a:t>
            </a:r>
            <a:r>
              <a:rPr lang="it-IT" sz="1600" dirty="0"/>
              <a:t>, è sfruttato dalle termocoppie.</a:t>
            </a:r>
          </a:p>
          <a:p>
            <a:pPr marL="0" indent="0">
              <a:buNone/>
            </a:pPr>
            <a:r>
              <a:rPr lang="it-IT" sz="1600" dirty="0"/>
              <a:t>Esiste una grande varietà di termocoppie:</a:t>
            </a:r>
          </a:p>
          <a:p>
            <a:r>
              <a:rPr lang="it-IT" sz="1400" b="1" dirty="0"/>
              <a:t>Tipo K</a:t>
            </a:r>
            <a:r>
              <a:rPr lang="it-IT" sz="1400" dirty="0"/>
              <a:t> (</a:t>
            </a:r>
            <a:r>
              <a:rPr lang="it-IT" sz="1400" dirty="0" err="1">
                <a:hlinkClick r:id="rId2" tooltip="Chromel (la pagina non esiste)"/>
              </a:rPr>
              <a:t>Chromel</a:t>
            </a:r>
            <a:r>
              <a:rPr lang="it-IT" sz="1400" dirty="0"/>
              <a:t> (Ni-Cr) (+)/</a:t>
            </a:r>
            <a:r>
              <a:rPr lang="it-IT" sz="1400" dirty="0" err="1">
                <a:hlinkClick r:id="rId3" tooltip="Alumel (la pagina non esiste)"/>
              </a:rPr>
              <a:t>Alumel</a:t>
            </a:r>
            <a:r>
              <a:rPr lang="it-IT" sz="1400" dirty="0"/>
              <a:t> (Ni-Al) (-)): di uso generale, economiche e disponibili in una grande varietà di formati. Il loro intervallo di misura va da -200 °C a 1260 °C. La </a:t>
            </a:r>
            <a:r>
              <a:rPr lang="it-IT" sz="1400" dirty="0">
                <a:hlinkClick r:id="rId4" tooltip="Sensibilità di un sistema di misura"/>
              </a:rPr>
              <a:t>sensibilità</a:t>
            </a:r>
            <a:r>
              <a:rPr lang="it-IT" sz="1400" dirty="0"/>
              <a:t> è di circa 41 µV/°C.</a:t>
            </a:r>
          </a:p>
          <a:p>
            <a:r>
              <a:rPr lang="it-IT" sz="1400" b="1" dirty="0"/>
              <a:t>Tipo J</a:t>
            </a:r>
            <a:r>
              <a:rPr lang="it-IT" sz="1400" dirty="0"/>
              <a:t> (</a:t>
            </a:r>
            <a:r>
              <a:rPr lang="it-IT" sz="1400" dirty="0">
                <a:hlinkClick r:id="rId5" tooltip="Ferro"/>
              </a:rPr>
              <a:t>Ferro</a:t>
            </a:r>
            <a:r>
              <a:rPr lang="it-IT" sz="1400" dirty="0"/>
              <a:t> (Fe) (+)/</a:t>
            </a:r>
            <a:r>
              <a:rPr lang="it-IT" sz="1400" dirty="0">
                <a:hlinkClick r:id="rId6" tooltip="Costantana"/>
              </a:rPr>
              <a:t>Costantana</a:t>
            </a:r>
            <a:r>
              <a:rPr lang="it-IT" sz="1400" dirty="0"/>
              <a:t> (Cu-Ni) (-)): il loro intervallo di misura va da -40 °C a 750 °C. Sono utilizzate in vecchi apparati che non funzionano con il tipo K. Le termocoppie tipo J sono caratterizzate da un basso costo ed una notevole sensibilità (51,7 µV/°C), ma non possono essere utilizzate sopra i 760 °C a causa di una transizione magnetica che fa perdere loro la calibrazione.</a:t>
            </a:r>
          </a:p>
          <a:p>
            <a:r>
              <a:rPr lang="it-IT" sz="1400" b="1" dirty="0"/>
              <a:t>Tipo T</a:t>
            </a:r>
            <a:r>
              <a:rPr lang="it-IT" sz="1400" dirty="0"/>
              <a:t> (</a:t>
            </a:r>
            <a:r>
              <a:rPr lang="it-IT" sz="1400" dirty="0">
                <a:hlinkClick r:id="rId7" tooltip="Rame"/>
              </a:rPr>
              <a:t>Rame</a:t>
            </a:r>
            <a:r>
              <a:rPr lang="it-IT" sz="1400" dirty="0"/>
              <a:t> (Cu) (+)/</a:t>
            </a:r>
            <a:r>
              <a:rPr lang="it-IT" sz="1400" dirty="0">
                <a:hlinkClick r:id="rId6" tooltip="Costantana"/>
              </a:rPr>
              <a:t>Costantana</a:t>
            </a:r>
            <a:r>
              <a:rPr lang="it-IT" sz="1400" dirty="0"/>
              <a:t> (Cu-Ni) (-)): presentano caratteristiche simili alle termocoppie in ferro/costantana (tipo J). Presentano una sensibilità di 48,2 µV/°C. Utilizzabili nell'intervallo di temperature comprese tra -200 °C e 400 °C.</a:t>
            </a:r>
          </a:p>
          <a:p>
            <a:r>
              <a:rPr lang="it-IT" sz="1400" b="1" dirty="0"/>
              <a:t>Tipo E</a:t>
            </a:r>
            <a:r>
              <a:rPr lang="it-IT" sz="1400" dirty="0"/>
              <a:t> (</a:t>
            </a:r>
            <a:r>
              <a:rPr lang="it-IT" sz="1400" dirty="0" err="1"/>
              <a:t>Chromel</a:t>
            </a:r>
            <a:r>
              <a:rPr lang="it-IT" sz="1400" dirty="0"/>
              <a:t> (Ni-Cr) (+)/</a:t>
            </a:r>
            <a:r>
              <a:rPr lang="it-IT" sz="1400" dirty="0">
                <a:hlinkClick r:id="rId6" tooltip="Costantana"/>
              </a:rPr>
              <a:t>Costantana</a:t>
            </a:r>
            <a:r>
              <a:rPr lang="it-IT" sz="1400" dirty="0"/>
              <a:t> (Cu-Ni) (-)): elevata sensibilità (68 µV/°C) che le rende adatte ad applicazioni a bassa temperatura (criogeniche). Sono inoltre </a:t>
            </a:r>
            <a:r>
              <a:rPr lang="it-IT" sz="1400" dirty="0">
                <a:hlinkClick r:id="rId8" tooltip="Materiale amagnetico (la pagina non esiste)"/>
              </a:rPr>
              <a:t>amagnetiche</a:t>
            </a:r>
            <a:r>
              <a:rPr lang="it-IT" sz="1400" dirty="0"/>
              <a:t>.</a:t>
            </a:r>
          </a:p>
          <a:p>
            <a:r>
              <a:rPr lang="it-IT" sz="1400" b="1" dirty="0"/>
              <a:t>Tipo N</a:t>
            </a:r>
            <a:r>
              <a:rPr lang="it-IT" sz="1400" dirty="0"/>
              <a:t> (</a:t>
            </a:r>
            <a:r>
              <a:rPr lang="it-IT" sz="1400" dirty="0" err="1">
                <a:hlinkClick r:id="rId9" tooltip="Nicrosil (la pagina non esiste)"/>
              </a:rPr>
              <a:t>Nicrosil</a:t>
            </a:r>
            <a:r>
              <a:rPr lang="it-IT" sz="1400" dirty="0"/>
              <a:t> (Ni-Cr-Si) (+)/</a:t>
            </a:r>
            <a:r>
              <a:rPr lang="it-IT" sz="1400" dirty="0" err="1">
                <a:hlinkClick r:id="rId10" tooltip="Nisil (la pagina non esiste)"/>
              </a:rPr>
              <a:t>Nisil</a:t>
            </a:r>
            <a:r>
              <a:rPr lang="it-IT" sz="1400" dirty="0"/>
              <a:t> (Ni-Si) (-)): intervallo di misura utile è compreso tra i 650 °C e i 1250 °C. La loro stabilità e la resistenza all'</a:t>
            </a:r>
            <a:r>
              <a:rPr lang="it-IT" sz="1400" dirty="0">
                <a:hlinkClick r:id="rId11" tooltip="Ossidazione"/>
              </a:rPr>
              <a:t>ossidazione</a:t>
            </a:r>
            <a:r>
              <a:rPr lang="it-IT" sz="1400" dirty="0"/>
              <a:t> a caldo le rendono un ottimo sostituto a basso costo delle termocoppie a base di </a:t>
            </a:r>
            <a:r>
              <a:rPr lang="it-IT" sz="1400" dirty="0">
                <a:hlinkClick r:id="rId12" tooltip="Platino"/>
              </a:rPr>
              <a:t>platino</a:t>
            </a:r>
            <a:r>
              <a:rPr lang="it-IT" sz="1400" dirty="0"/>
              <a:t> (tipi B, R, S) per le misure di alta temperatura. Progettate per essere una evoluzione del tipo K, sono oggigiorno sempre più popolari.</a:t>
            </a:r>
          </a:p>
          <a:p>
            <a:r>
              <a:rPr lang="it-IT" sz="1400" dirty="0"/>
              <a:t>Le termocoppie </a:t>
            </a:r>
            <a:r>
              <a:rPr lang="it-IT" sz="1400" b="1" dirty="0"/>
              <a:t>B, R, S,</a:t>
            </a:r>
            <a:r>
              <a:rPr lang="it-IT" sz="1400" dirty="0"/>
              <a:t> sono tutte composte da </a:t>
            </a:r>
            <a:r>
              <a:rPr lang="it-IT" sz="1400" dirty="0">
                <a:hlinkClick r:id="rId13" tooltip="Metalli nobili"/>
              </a:rPr>
              <a:t>metalli nobili</a:t>
            </a:r>
            <a:r>
              <a:rPr lang="it-IT" sz="1400" dirty="0"/>
              <a:t> ed hanno caratteristiche simili. Sono le più stabili fra le termocoppie, ma la loro bassa sensibilità (10 µV/°C) ne limita l'uso a misure di alte temperature (&gt;300 °C).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49806" y="2627086"/>
            <a:ext cx="1811287" cy="177805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8219" y="709387"/>
            <a:ext cx="1822875" cy="142540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60789" y="4897432"/>
            <a:ext cx="1577734" cy="15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dati Sonde TC-K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8111247" cy="257506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Le sonde TC tipo K, adatta per temperature fino a 1200°C saranno usate per misurare la temperatura dei gas di scarico.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La soluzione è semplice adottando l’integrato MAX6675 il quale è in grado di compensare la giunzione, digitalizzare il segnale (</a:t>
            </a:r>
            <a:r>
              <a:rPr lang="it-IT" sz="1600" dirty="0" err="1"/>
              <a:t>microVolt</a:t>
            </a:r>
            <a:r>
              <a:rPr lang="it-IT" sz="1600" dirty="0"/>
              <a:t>) e restituire direttamente il valore di temperatura in °K. Lo svantaggio è che lo </a:t>
            </a:r>
            <a:r>
              <a:rPr lang="it-IT" sz="1600" dirty="0" err="1"/>
              <a:t>shield</a:t>
            </a:r>
            <a:r>
              <a:rPr lang="it-IT" sz="1600" dirty="0"/>
              <a:t> completo occupa 3 pin oltre all’alimentazione.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Nel progetto saranno utilizzate 2 sonde e quindi due integrati MAX6675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E’ possibile avere il segnale di «sonda non presente o circuito aperto» attraverso il bit D2 che sarà HIGH.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Rispettare le indicazioni presenti nel </a:t>
            </a:r>
            <a:r>
              <a:rPr lang="it-IT" sz="1600" dirty="0" err="1"/>
              <a:t>datasheet</a:t>
            </a:r>
            <a:r>
              <a:rPr lang="it-IT" sz="1600" dirty="0"/>
              <a:t> per ottimizzare la lettura e ridurre gli errori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743" y="532463"/>
            <a:ext cx="2090101" cy="19567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38" y="2694568"/>
            <a:ext cx="2778341" cy="1438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556" b="21746"/>
          <a:stretch/>
        </p:blipFill>
        <p:spPr>
          <a:xfrm>
            <a:off x="5225756" y="4407954"/>
            <a:ext cx="4015520" cy="179487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3562" y="4407954"/>
            <a:ext cx="2318252" cy="19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Scheda SD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8111247" cy="713016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Scheda per scrivere i dati di funzionamento del motore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 pin sono obbligati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3" y="560382"/>
            <a:ext cx="2819219" cy="2819219"/>
          </a:xfrm>
          <a:prstGeom prst="rect">
            <a:avLst/>
          </a:prstGeom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28215"/>
              </p:ext>
            </p:extLst>
          </p:nvPr>
        </p:nvGraphicFramePr>
        <p:xfrm>
          <a:off x="898141" y="2212427"/>
          <a:ext cx="7079211" cy="261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737">
                  <a:extLst>
                    <a:ext uri="{9D8B030D-6E8A-4147-A177-3AD203B41FA5}">
                      <a16:colId xmlns:a16="http://schemas.microsoft.com/office/drawing/2014/main" val="2960114757"/>
                    </a:ext>
                  </a:extLst>
                </a:gridCol>
                <a:gridCol w="2359737">
                  <a:extLst>
                    <a:ext uri="{9D8B030D-6E8A-4147-A177-3AD203B41FA5}">
                      <a16:colId xmlns:a16="http://schemas.microsoft.com/office/drawing/2014/main" val="2604783626"/>
                    </a:ext>
                  </a:extLst>
                </a:gridCol>
                <a:gridCol w="2359737">
                  <a:extLst>
                    <a:ext uri="{9D8B030D-6E8A-4147-A177-3AD203B41FA5}">
                      <a16:colId xmlns:a16="http://schemas.microsoft.com/office/drawing/2014/main" val="2349880824"/>
                    </a:ext>
                  </a:extLst>
                </a:gridCol>
              </a:tblGrid>
              <a:tr h="391568">
                <a:tc>
                  <a:txBody>
                    <a:bodyPr/>
                    <a:lstStyle/>
                    <a:p>
                      <a:r>
                        <a:rPr lang="it-IT" dirty="0"/>
                        <a:t>PIN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PIN 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PIN ARDUINO MEGA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5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1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CLK / 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6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 /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5V / 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5V / 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2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1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Sonde di pressione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7620800" cy="3206006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 sensori di pressione operano con lo stesso principio dei sensori di temperatura: ai poli del sensore una resistenza varia in funzione del valore della grandezza fisica.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 sensori sono di tipo automobilistico, marca VDO; il sensore può avere le seguenti tipologie: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600" dirty="0"/>
              <a:t>Collo a massa, 1 contatto segnale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600" dirty="0"/>
              <a:t>Collo a massa, 1 contatto segnale, 1 contatto </a:t>
            </a:r>
            <a:r>
              <a:rPr lang="it-IT" sz="1600" dirty="0" err="1"/>
              <a:t>warning</a:t>
            </a:r>
            <a:r>
              <a:rPr lang="it-IT" sz="1600" dirty="0"/>
              <a:t> (solitamente NC)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600" dirty="0"/>
              <a:t>Collo isolato, 1 </a:t>
            </a:r>
            <a:r>
              <a:rPr lang="it-IT" sz="1600" dirty="0" err="1"/>
              <a:t>ground</a:t>
            </a:r>
            <a:r>
              <a:rPr lang="it-IT" sz="1600" dirty="0"/>
              <a:t>, 1 segnale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600" dirty="0"/>
              <a:t>Collo isolato, 1 </a:t>
            </a:r>
            <a:r>
              <a:rPr lang="it-IT" sz="1600" dirty="0" err="1"/>
              <a:t>ground</a:t>
            </a:r>
            <a:r>
              <a:rPr lang="it-IT" sz="1600" dirty="0"/>
              <a:t>, 1 segnale, 1 contatto </a:t>
            </a:r>
            <a:r>
              <a:rPr lang="it-IT" sz="1600" dirty="0" err="1"/>
              <a:t>warning</a:t>
            </a: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258" y="446801"/>
            <a:ext cx="1869990" cy="204830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00" y="446801"/>
            <a:ext cx="1211813" cy="91956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689" y="2959990"/>
            <a:ext cx="3151559" cy="12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93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1211</Words>
  <Application>Microsoft Office PowerPoint</Application>
  <PresentationFormat>Widescreen</PresentationFormat>
  <Paragraphs>219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Courier New</vt:lpstr>
      <vt:lpstr>Wingdings</vt:lpstr>
      <vt:lpstr>Tema di Office</vt:lpstr>
      <vt:lpstr>EIS Engine Information System</vt:lpstr>
      <vt:lpstr>Elenco dei segnali gestiti</vt:lpstr>
      <vt:lpstr>Struttura dati gestione sensore n</vt:lpstr>
      <vt:lpstr>Sonde di temperatura tipo Termistori</vt:lpstr>
      <vt:lpstr>Lettura dati Sonde NTC</vt:lpstr>
      <vt:lpstr>Sonde Termocoppie K</vt:lpstr>
      <vt:lpstr>Lettura dati Sonde TC-K</vt:lpstr>
      <vt:lpstr>Scheda SD</vt:lpstr>
      <vt:lpstr>Sonde di pressione</vt:lpstr>
      <vt:lpstr>Lettura delle sonde di pressione</vt:lpstr>
      <vt:lpstr>Presentazione standard di PowerPoint</vt:lpstr>
      <vt:lpstr>Schema a blocchi</vt:lpstr>
      <vt:lpstr>Schema a blocchi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Information System</dc:title>
  <dc:creator>Massimo Piva</dc:creator>
  <cp:lastModifiedBy>Massimo Piva</cp:lastModifiedBy>
  <cp:revision>48</cp:revision>
  <dcterms:created xsi:type="dcterms:W3CDTF">2016-11-05T16:09:23Z</dcterms:created>
  <dcterms:modified xsi:type="dcterms:W3CDTF">2017-04-24T22:54:15Z</dcterms:modified>
</cp:coreProperties>
</file>