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2"/>
    <p:restoredTop sz="94286"/>
  </p:normalViewPr>
  <p:slideViewPr>
    <p:cSldViewPr snapToGrid="0" snapToObjects="1">
      <p:cViewPr varScale="1">
        <p:scale>
          <a:sx n="120" d="100"/>
          <a:sy n="120" d="100"/>
        </p:scale>
        <p:origin x="13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1E8C-C9E2-8748-8CBF-EE979DE2B186}" type="datetimeFigureOut">
              <a:rPr lang="en-US" smtClean="0"/>
              <a:t>10/15/24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C0EE5-3C51-4446-9EC0-35F9BA8BDA08}" type="slidenum">
              <a:rPr lang="en-US" smtClean="0"/>
              <a:t>‹#›</a:t>
            </a:fld>
            <a:endParaRPr lang="en-US"/>
          </a:p>
        </p:txBody>
      </p:sp>
    </p:spTree>
    <p:extLst>
      <p:ext uri="{BB962C8B-B14F-4D97-AF65-F5344CB8AC3E}">
        <p14:creationId xmlns:p14="http://schemas.microsoft.com/office/powerpoint/2010/main" val="2606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C0EE5-3C51-4446-9EC0-35F9BA8BDA08}" type="slidenum">
              <a:rPr lang="en-US" smtClean="0"/>
              <a:t>1</a:t>
            </a:fld>
            <a:endParaRPr lang="en-US"/>
          </a:p>
        </p:txBody>
      </p:sp>
    </p:spTree>
    <p:extLst>
      <p:ext uri="{BB962C8B-B14F-4D97-AF65-F5344CB8AC3E}">
        <p14:creationId xmlns:p14="http://schemas.microsoft.com/office/powerpoint/2010/main" val="634726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userDrawn="1"/>
        </p:nvCxnSpPr>
        <p:spPr>
          <a:xfrm>
            <a:off x="1524000" y="3510157"/>
            <a:ext cx="9144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7355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2135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5" name="Content Placeholder 2"/>
          <p:cNvSpPr>
            <a:spLocks noGrp="1"/>
          </p:cNvSpPr>
          <p:nvPr>
            <p:ph idx="1"/>
          </p:nvPr>
        </p:nvSpPr>
        <p:spPr>
          <a:xfrm>
            <a:off x="205988" y="1123098"/>
            <a:ext cx="10515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4" name="Text Placeholder 3"/>
          <p:cNvSpPr>
            <a:spLocks noGrp="1"/>
          </p:cNvSpPr>
          <p:nvPr>
            <p:ph type="body" sz="quarter" idx="10"/>
          </p:nvPr>
        </p:nvSpPr>
        <p:spPr>
          <a:xfrm>
            <a:off x="5564459" y="1429383"/>
            <a:ext cx="6278135" cy="4558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1"/>
          </p:nvPr>
        </p:nvSpPr>
        <p:spPr>
          <a:xfrm>
            <a:off x="356839" y="1429383"/>
            <a:ext cx="4482790" cy="4558821"/>
          </a:xfrm>
        </p:spPr>
        <p:txBody>
          <a:bodyPr/>
          <a:lstStyle/>
          <a:p>
            <a:r>
              <a:rPr lang="en-US"/>
              <a:t>Drag picture to placeholder or click icon to add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12377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4D4D2-800B-4845-B904-A89C1FE5625F}" type="datetimeFigureOut">
              <a:rPr lang="en-US" smtClean="0"/>
              <a:t>10/15/24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E957B-D721-0042-80D0-B7548D90C307}" type="slidenum">
              <a:rPr lang="en-US" smtClean="0"/>
              <a:t>‹#›</a:t>
            </a:fld>
            <a:endParaRPr lang="en-US"/>
          </a:p>
        </p:txBody>
      </p:sp>
    </p:spTree>
    <p:extLst>
      <p:ext uri="{BB962C8B-B14F-4D97-AF65-F5344CB8AC3E}">
        <p14:creationId xmlns:p14="http://schemas.microsoft.com/office/powerpoint/2010/main" val="64285498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2772" y="205858"/>
            <a:ext cx="10515600" cy="660400"/>
          </a:xfrm>
        </p:spPr>
        <p:txBody>
          <a:bodyPr>
            <a:normAutofit fontScale="90000"/>
          </a:bodyPr>
          <a:lstStyle/>
          <a:p>
            <a:pPr algn="ctr"/>
            <a:r>
              <a:rPr lang="en-US" b="1" dirty="0"/>
              <a:t>WYNN Stock Analysis with Panel</a:t>
            </a:r>
            <a:br>
              <a:rPr lang="en-US" dirty="0"/>
            </a:br>
            <a:r>
              <a:rPr lang="en-US" sz="2000" dirty="0"/>
              <a:t>Massimo Prag</a:t>
            </a:r>
            <a:br>
              <a:rPr lang="en-US" sz="2000" dirty="0"/>
            </a:br>
            <a:r>
              <a:rPr lang="en-US" sz="2000" dirty="0"/>
              <a:t>Northeastern University</a:t>
            </a:r>
            <a:endParaRPr lang="en-US" dirty="0"/>
          </a:p>
        </p:txBody>
      </p:sp>
      <p:cxnSp>
        <p:nvCxnSpPr>
          <p:cNvPr id="11" name="Straight Connector 10">
            <a:extLst>
              <a:ext uri="{FF2B5EF4-FFF2-40B4-BE49-F238E27FC236}">
                <a16:creationId xmlns:a16="http://schemas.microsoft.com/office/drawing/2014/main" id="{2417C524-C5F6-2198-16A2-0EE47ADEC850}"/>
              </a:ext>
            </a:extLst>
          </p:cNvPr>
          <p:cNvCxnSpPr/>
          <p:nvPr/>
        </p:nvCxnSpPr>
        <p:spPr>
          <a:xfrm>
            <a:off x="0" y="1127051"/>
            <a:ext cx="12192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7A59ABA-2FC8-CF60-5E80-D98A5EDAC0A1}"/>
              </a:ext>
            </a:extLst>
          </p:cNvPr>
          <p:cNvSpPr txBox="1"/>
          <p:nvPr/>
        </p:nvSpPr>
        <p:spPr>
          <a:xfrm>
            <a:off x="382771" y="1531112"/>
            <a:ext cx="11259879" cy="4524315"/>
          </a:xfrm>
          <a:prstGeom prst="rect">
            <a:avLst/>
          </a:prstGeom>
          <a:noFill/>
        </p:spPr>
        <p:txBody>
          <a:bodyPr wrap="square" rtlCol="0">
            <a:spAutoFit/>
          </a:bodyPr>
          <a:lstStyle/>
          <a:p>
            <a:pPr marL="342900" indent="-342900">
              <a:buAutoNum type="alphaLcParenR"/>
            </a:pPr>
            <a:r>
              <a:rPr lang="en-US" dirty="0"/>
              <a:t>A screen shot of your dashboard</a:t>
            </a:r>
            <a:br>
              <a:rPr lang="en-US" dirty="0"/>
            </a:br>
            <a:endParaRPr lang="en-US" dirty="0"/>
          </a:p>
          <a:p>
            <a:pPr marL="342900" indent="-342900">
              <a:buAutoNum type="alphaLcParenR"/>
            </a:pPr>
            <a:endParaRPr lang="en-US" dirty="0"/>
          </a:p>
          <a:p>
            <a:pPr marL="342900" indent="-342900">
              <a:buAutoNum type="alphaLcParenR"/>
            </a:pPr>
            <a:endParaRPr lang="en-US" dirty="0"/>
          </a:p>
          <a:p>
            <a:pPr marL="342900" indent="-342900">
              <a:buAutoNum type="alphaLcParenR"/>
            </a:pPr>
            <a:endParaRPr lang="en-US" dirty="0"/>
          </a:p>
          <a:p>
            <a:pPr marL="342900" indent="-342900">
              <a:buAutoNum type="alphaLcParenR"/>
            </a:pPr>
            <a:endParaRPr lang="en-US" dirty="0"/>
          </a:p>
          <a:p>
            <a:pPr marL="342900" indent="-342900">
              <a:buAutoNum type="alphaLcParenR"/>
            </a:pPr>
            <a:endParaRPr lang="en-US" dirty="0"/>
          </a:p>
          <a:p>
            <a:pPr marL="342900" indent="-342900">
              <a:buAutoNum type="alphaLcParenR"/>
            </a:pPr>
            <a:endParaRPr lang="en-US" dirty="0"/>
          </a:p>
          <a:p>
            <a:pPr marL="342900" indent="-342900">
              <a:buAutoNum type="alphaLcParenR"/>
            </a:pPr>
            <a:endParaRPr lang="en-US" dirty="0"/>
          </a:p>
          <a:p>
            <a:pPr marL="342900" indent="-342900">
              <a:buAutoNum type="alphaLcParenR"/>
            </a:pPr>
            <a:endParaRPr lang="en-US" dirty="0"/>
          </a:p>
          <a:p>
            <a:pPr marL="342900" indent="-342900">
              <a:buAutoNum type="alphaLcParenR"/>
            </a:pPr>
            <a:r>
              <a:rPr lang="en-US" dirty="0"/>
              <a:t>The dashboard we created is used to analyze WYNN stock price over specified periods of time. We also perform studies on the data through Moving Averages which we can adjust. This is useful with finding certain points where the price might be higher than average and we can determine that denominator using length. We can also see the relationship between volume which is the amount of stock bought or sold and price. When price increases but volume does not </a:t>
            </a:r>
            <a:r>
              <a:rPr lang="en-US" dirty="0" err="1"/>
              <a:t>vwap</a:t>
            </a:r>
            <a:r>
              <a:rPr lang="en-US" dirty="0"/>
              <a:t> keeps a stable level to also hint that the price is too high. Using a dashboard is extremely important because of how easy it is to add, remove or adjust studies. </a:t>
            </a:r>
          </a:p>
        </p:txBody>
      </p:sp>
      <p:pic>
        <p:nvPicPr>
          <p:cNvPr id="3" name="Picture 2">
            <a:extLst>
              <a:ext uri="{FF2B5EF4-FFF2-40B4-BE49-F238E27FC236}">
                <a16:creationId xmlns:a16="http://schemas.microsoft.com/office/drawing/2014/main" id="{5682581D-60DF-5950-76CF-DA6FB1406BC7}"/>
              </a:ext>
            </a:extLst>
          </p:cNvPr>
          <p:cNvPicPr>
            <a:picLocks noChangeAspect="1"/>
          </p:cNvPicPr>
          <p:nvPr/>
        </p:nvPicPr>
        <p:blipFill>
          <a:blip r:embed="rId3"/>
          <a:stretch>
            <a:fillRect/>
          </a:stretch>
        </p:blipFill>
        <p:spPr>
          <a:xfrm>
            <a:off x="2007782" y="1925090"/>
            <a:ext cx="7772400" cy="2263541"/>
          </a:xfrm>
          <a:prstGeom prst="rect">
            <a:avLst/>
          </a:prstGeom>
        </p:spPr>
      </p:pic>
    </p:spTree>
    <p:extLst>
      <p:ext uri="{BB962C8B-B14F-4D97-AF65-F5344CB8AC3E}">
        <p14:creationId xmlns:p14="http://schemas.microsoft.com/office/powerpoint/2010/main" val="29511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190CBDDB-25AF-8448-915D-F5892636F84F}" vid="{6D2D882E-D7DF-E347-B3A5-820D04F7DB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Northeastern</Template>
  <TotalTime>530</TotalTime>
  <Words>137</Words>
  <Application>Microsoft Macintosh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WYNN Stock Analysis with Panel Massimo Prag Northeastern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DS4300 - High-Scale Storage</dc:title>
  <dc:creator>Rachlin, John</dc:creator>
  <cp:lastModifiedBy>Massimo Prag</cp:lastModifiedBy>
  <cp:revision>27</cp:revision>
  <dcterms:created xsi:type="dcterms:W3CDTF">2017-09-23T00:39:11Z</dcterms:created>
  <dcterms:modified xsi:type="dcterms:W3CDTF">2024-10-16T02:04:58Z</dcterms:modified>
</cp:coreProperties>
</file>