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61" r:id="rId4"/>
    <p:sldId id="262" r:id="rId5"/>
    <p:sldId id="263" r:id="rId6"/>
    <p:sldId id="264" r:id="rId7"/>
    <p:sldId id="265" r:id="rId8"/>
    <p:sldId id="266" r:id="rId9"/>
    <p:sldId id="267" r:id="rId10"/>
    <p:sldId id="268" r:id="rId11"/>
    <p:sldId id="269" r:id="rId12"/>
    <p:sldId id="301" r:id="rId13"/>
    <p:sldId id="302" r:id="rId14"/>
    <p:sldId id="270" r:id="rId15"/>
    <p:sldId id="272" r:id="rId16"/>
    <p:sldId id="273" r:id="rId17"/>
    <p:sldId id="275" r:id="rId18"/>
    <p:sldId id="276" r:id="rId19"/>
    <p:sldId id="277" r:id="rId20"/>
    <p:sldId id="278" r:id="rId21"/>
    <p:sldId id="279" r:id="rId22"/>
    <p:sldId id="280" r:id="rId23"/>
    <p:sldId id="281" r:id="rId24"/>
    <p:sldId id="282" r:id="rId25"/>
    <p:sldId id="303" r:id="rId26"/>
    <p:sldId id="304" r:id="rId27"/>
    <p:sldId id="305" r:id="rId28"/>
    <p:sldId id="306" r:id="rId29"/>
    <p:sldId id="307" r:id="rId30"/>
    <p:sldId id="308" r:id="rId31"/>
    <p:sldId id="309" r:id="rId32"/>
    <p:sldId id="290" r:id="rId33"/>
    <p:sldId id="291" r:id="rId34"/>
    <p:sldId id="292" r:id="rId35"/>
    <p:sldId id="293" r:id="rId36"/>
    <p:sldId id="294" r:id="rId37"/>
    <p:sldId id="295" r:id="rId38"/>
    <p:sldId id="296" r:id="rId39"/>
    <p:sldId id="297" r:id="rId40"/>
    <p:sldId id="298" r:id="rId41"/>
    <p:sldId id="299" r:id="rId42"/>
    <p:sldId id="300" r:id="rId4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E71DF4-C9D0-4AA4-BC0B-CFDCA4F6FDC5}">
          <p14:sldIdLst>
            <p14:sldId id="256"/>
            <p14:sldId id="257"/>
            <p14:sldId id="261"/>
            <p14:sldId id="262"/>
            <p14:sldId id="263"/>
            <p14:sldId id="264"/>
            <p14:sldId id="265"/>
            <p14:sldId id="266"/>
            <p14:sldId id="267"/>
            <p14:sldId id="268"/>
            <p14:sldId id="269"/>
            <p14:sldId id="301"/>
            <p14:sldId id="302"/>
            <p14:sldId id="270"/>
            <p14:sldId id="272"/>
            <p14:sldId id="273"/>
            <p14:sldId id="275"/>
            <p14:sldId id="276"/>
            <p14:sldId id="277"/>
            <p14:sldId id="278"/>
            <p14:sldId id="279"/>
            <p14:sldId id="280"/>
            <p14:sldId id="281"/>
            <p14:sldId id="282"/>
            <p14:sldId id="303"/>
            <p14:sldId id="304"/>
            <p14:sldId id="305"/>
            <p14:sldId id="306"/>
            <p14:sldId id="307"/>
            <p14:sldId id="308"/>
            <p14:sldId id="309"/>
            <p14:sldId id="290"/>
            <p14:sldId id="291"/>
            <p14:sldId id="292"/>
            <p14:sldId id="293"/>
            <p14:sldId id="294"/>
            <p14:sldId id="295"/>
            <p14:sldId id="296"/>
            <p14:sldId id="297"/>
            <p14:sldId id="298"/>
            <p14:sldId id="299"/>
            <p14:sldId id="30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o Edoardo Cittar" initials="MEC" lastIdx="1" clrIdx="0">
    <p:extLst>
      <p:ext uri="{19B8F6BF-5375-455C-9EA6-DF929625EA0E}">
        <p15:presenceInfo xmlns:p15="http://schemas.microsoft.com/office/powerpoint/2012/main" userId="Marco Edoardo Citt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ADE779-3473-4330-9C8B-16469AFCD8FB}" type="datetimeFigureOut">
              <a:rPr lang="en-GB" smtClean="0"/>
              <a:t>28/02/2016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C1B474-487B-4425-A78A-C59C6C5CE335}" type="slidenum">
              <a:rPr lang="en-GB" smtClean="0"/>
              <a:t>‹#›</a:t>
            </a:fld>
            <a:endParaRPr lang="en-GB"/>
          </a:p>
        </p:txBody>
      </p:sp>
    </p:spTree>
    <p:extLst>
      <p:ext uri="{BB962C8B-B14F-4D97-AF65-F5344CB8AC3E}">
        <p14:creationId xmlns:p14="http://schemas.microsoft.com/office/powerpoint/2010/main" val="3932118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a:t>
            </a:fld>
            <a:endParaRPr lang="en-GB"/>
          </a:p>
        </p:txBody>
      </p:sp>
    </p:spTree>
    <p:extLst>
      <p:ext uri="{BB962C8B-B14F-4D97-AF65-F5344CB8AC3E}">
        <p14:creationId xmlns:p14="http://schemas.microsoft.com/office/powerpoint/2010/main" val="3631159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12</a:t>
            </a:fld>
            <a:endParaRPr lang="en-GB"/>
          </a:p>
        </p:txBody>
      </p:sp>
    </p:spTree>
    <p:extLst>
      <p:ext uri="{BB962C8B-B14F-4D97-AF65-F5344CB8AC3E}">
        <p14:creationId xmlns:p14="http://schemas.microsoft.com/office/powerpoint/2010/main" val="1011712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13</a:t>
            </a:fld>
            <a:endParaRPr lang="en-GB"/>
          </a:p>
        </p:txBody>
      </p:sp>
    </p:spTree>
    <p:extLst>
      <p:ext uri="{BB962C8B-B14F-4D97-AF65-F5344CB8AC3E}">
        <p14:creationId xmlns:p14="http://schemas.microsoft.com/office/powerpoint/2010/main" val="710057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14</a:t>
            </a:fld>
            <a:endParaRPr lang="en-GB"/>
          </a:p>
        </p:txBody>
      </p:sp>
    </p:spTree>
    <p:extLst>
      <p:ext uri="{BB962C8B-B14F-4D97-AF65-F5344CB8AC3E}">
        <p14:creationId xmlns:p14="http://schemas.microsoft.com/office/powerpoint/2010/main" val="3387545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15</a:t>
            </a:fld>
            <a:endParaRPr lang="en-GB"/>
          </a:p>
        </p:txBody>
      </p:sp>
    </p:spTree>
    <p:extLst>
      <p:ext uri="{BB962C8B-B14F-4D97-AF65-F5344CB8AC3E}">
        <p14:creationId xmlns:p14="http://schemas.microsoft.com/office/powerpoint/2010/main" val="531780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16</a:t>
            </a:fld>
            <a:endParaRPr lang="en-GB"/>
          </a:p>
        </p:txBody>
      </p:sp>
    </p:spTree>
    <p:extLst>
      <p:ext uri="{BB962C8B-B14F-4D97-AF65-F5344CB8AC3E}">
        <p14:creationId xmlns:p14="http://schemas.microsoft.com/office/powerpoint/2010/main" val="3796315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17</a:t>
            </a:fld>
            <a:endParaRPr lang="en-GB"/>
          </a:p>
        </p:txBody>
      </p:sp>
    </p:spTree>
    <p:extLst>
      <p:ext uri="{BB962C8B-B14F-4D97-AF65-F5344CB8AC3E}">
        <p14:creationId xmlns:p14="http://schemas.microsoft.com/office/powerpoint/2010/main" val="2237702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18</a:t>
            </a:fld>
            <a:endParaRPr lang="en-GB"/>
          </a:p>
        </p:txBody>
      </p:sp>
    </p:spTree>
    <p:extLst>
      <p:ext uri="{BB962C8B-B14F-4D97-AF65-F5344CB8AC3E}">
        <p14:creationId xmlns:p14="http://schemas.microsoft.com/office/powerpoint/2010/main" val="3889805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19</a:t>
            </a:fld>
            <a:endParaRPr lang="en-GB"/>
          </a:p>
        </p:txBody>
      </p:sp>
    </p:spTree>
    <p:extLst>
      <p:ext uri="{BB962C8B-B14F-4D97-AF65-F5344CB8AC3E}">
        <p14:creationId xmlns:p14="http://schemas.microsoft.com/office/powerpoint/2010/main" val="2791957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20</a:t>
            </a:fld>
            <a:endParaRPr lang="en-GB"/>
          </a:p>
        </p:txBody>
      </p:sp>
    </p:spTree>
    <p:extLst>
      <p:ext uri="{BB962C8B-B14F-4D97-AF65-F5344CB8AC3E}">
        <p14:creationId xmlns:p14="http://schemas.microsoft.com/office/powerpoint/2010/main" val="1053165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21</a:t>
            </a:fld>
            <a:endParaRPr lang="en-GB"/>
          </a:p>
        </p:txBody>
      </p:sp>
    </p:spTree>
    <p:extLst>
      <p:ext uri="{BB962C8B-B14F-4D97-AF65-F5344CB8AC3E}">
        <p14:creationId xmlns:p14="http://schemas.microsoft.com/office/powerpoint/2010/main" val="2971974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a:t>
            </a:fld>
            <a:endParaRPr lang="en-GB"/>
          </a:p>
        </p:txBody>
      </p:sp>
    </p:spTree>
    <p:extLst>
      <p:ext uri="{BB962C8B-B14F-4D97-AF65-F5344CB8AC3E}">
        <p14:creationId xmlns:p14="http://schemas.microsoft.com/office/powerpoint/2010/main" val="3724866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22</a:t>
            </a:fld>
            <a:endParaRPr lang="en-GB"/>
          </a:p>
        </p:txBody>
      </p:sp>
    </p:spTree>
    <p:extLst>
      <p:ext uri="{BB962C8B-B14F-4D97-AF65-F5344CB8AC3E}">
        <p14:creationId xmlns:p14="http://schemas.microsoft.com/office/powerpoint/2010/main" val="878751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23</a:t>
            </a:fld>
            <a:endParaRPr lang="en-GB"/>
          </a:p>
        </p:txBody>
      </p:sp>
    </p:spTree>
    <p:extLst>
      <p:ext uri="{BB962C8B-B14F-4D97-AF65-F5344CB8AC3E}">
        <p14:creationId xmlns:p14="http://schemas.microsoft.com/office/powerpoint/2010/main" val="28308059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24</a:t>
            </a:fld>
            <a:endParaRPr lang="en-GB"/>
          </a:p>
        </p:txBody>
      </p:sp>
    </p:spTree>
    <p:extLst>
      <p:ext uri="{BB962C8B-B14F-4D97-AF65-F5344CB8AC3E}">
        <p14:creationId xmlns:p14="http://schemas.microsoft.com/office/powerpoint/2010/main" val="3848356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25</a:t>
            </a:fld>
            <a:endParaRPr lang="en-GB"/>
          </a:p>
        </p:txBody>
      </p:sp>
    </p:spTree>
    <p:extLst>
      <p:ext uri="{BB962C8B-B14F-4D97-AF65-F5344CB8AC3E}">
        <p14:creationId xmlns:p14="http://schemas.microsoft.com/office/powerpoint/2010/main" val="2587554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26</a:t>
            </a:fld>
            <a:endParaRPr lang="en-GB"/>
          </a:p>
        </p:txBody>
      </p:sp>
    </p:spTree>
    <p:extLst>
      <p:ext uri="{BB962C8B-B14F-4D97-AF65-F5344CB8AC3E}">
        <p14:creationId xmlns:p14="http://schemas.microsoft.com/office/powerpoint/2010/main" val="2130111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27</a:t>
            </a:fld>
            <a:endParaRPr lang="en-GB"/>
          </a:p>
        </p:txBody>
      </p:sp>
    </p:spTree>
    <p:extLst>
      <p:ext uri="{BB962C8B-B14F-4D97-AF65-F5344CB8AC3E}">
        <p14:creationId xmlns:p14="http://schemas.microsoft.com/office/powerpoint/2010/main" val="12674540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28</a:t>
            </a:fld>
            <a:endParaRPr lang="en-GB"/>
          </a:p>
        </p:txBody>
      </p:sp>
    </p:spTree>
    <p:extLst>
      <p:ext uri="{BB962C8B-B14F-4D97-AF65-F5344CB8AC3E}">
        <p14:creationId xmlns:p14="http://schemas.microsoft.com/office/powerpoint/2010/main" val="2955701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29</a:t>
            </a:fld>
            <a:endParaRPr lang="en-GB"/>
          </a:p>
        </p:txBody>
      </p:sp>
    </p:spTree>
    <p:extLst>
      <p:ext uri="{BB962C8B-B14F-4D97-AF65-F5344CB8AC3E}">
        <p14:creationId xmlns:p14="http://schemas.microsoft.com/office/powerpoint/2010/main" val="1328139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30</a:t>
            </a:fld>
            <a:endParaRPr lang="en-GB"/>
          </a:p>
        </p:txBody>
      </p:sp>
    </p:spTree>
    <p:extLst>
      <p:ext uri="{BB962C8B-B14F-4D97-AF65-F5344CB8AC3E}">
        <p14:creationId xmlns:p14="http://schemas.microsoft.com/office/powerpoint/2010/main" val="33759364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31</a:t>
            </a:fld>
            <a:endParaRPr lang="en-GB"/>
          </a:p>
        </p:txBody>
      </p:sp>
    </p:spTree>
    <p:extLst>
      <p:ext uri="{BB962C8B-B14F-4D97-AF65-F5344CB8AC3E}">
        <p14:creationId xmlns:p14="http://schemas.microsoft.com/office/powerpoint/2010/main" val="256320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a:t>
            </a:fld>
            <a:endParaRPr lang="en-GB"/>
          </a:p>
        </p:txBody>
      </p:sp>
    </p:spTree>
    <p:extLst>
      <p:ext uri="{BB962C8B-B14F-4D97-AF65-F5344CB8AC3E}">
        <p14:creationId xmlns:p14="http://schemas.microsoft.com/office/powerpoint/2010/main" val="1148054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32</a:t>
            </a:fld>
            <a:endParaRPr lang="en-GB"/>
          </a:p>
        </p:txBody>
      </p:sp>
    </p:spTree>
    <p:extLst>
      <p:ext uri="{BB962C8B-B14F-4D97-AF65-F5344CB8AC3E}">
        <p14:creationId xmlns:p14="http://schemas.microsoft.com/office/powerpoint/2010/main" val="38605873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33</a:t>
            </a:fld>
            <a:endParaRPr lang="en-GB"/>
          </a:p>
        </p:txBody>
      </p:sp>
    </p:spTree>
    <p:extLst>
      <p:ext uri="{BB962C8B-B14F-4D97-AF65-F5344CB8AC3E}">
        <p14:creationId xmlns:p14="http://schemas.microsoft.com/office/powerpoint/2010/main" val="27541609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34</a:t>
            </a:fld>
            <a:endParaRPr lang="en-GB"/>
          </a:p>
        </p:txBody>
      </p:sp>
    </p:spTree>
    <p:extLst>
      <p:ext uri="{BB962C8B-B14F-4D97-AF65-F5344CB8AC3E}">
        <p14:creationId xmlns:p14="http://schemas.microsoft.com/office/powerpoint/2010/main" val="10786571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35</a:t>
            </a:fld>
            <a:endParaRPr lang="en-GB"/>
          </a:p>
        </p:txBody>
      </p:sp>
    </p:spTree>
    <p:extLst>
      <p:ext uri="{BB962C8B-B14F-4D97-AF65-F5344CB8AC3E}">
        <p14:creationId xmlns:p14="http://schemas.microsoft.com/office/powerpoint/2010/main" val="3461230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36</a:t>
            </a:fld>
            <a:endParaRPr lang="en-GB"/>
          </a:p>
        </p:txBody>
      </p:sp>
    </p:spTree>
    <p:extLst>
      <p:ext uri="{BB962C8B-B14F-4D97-AF65-F5344CB8AC3E}">
        <p14:creationId xmlns:p14="http://schemas.microsoft.com/office/powerpoint/2010/main" val="41807224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37</a:t>
            </a:fld>
            <a:endParaRPr lang="en-GB"/>
          </a:p>
        </p:txBody>
      </p:sp>
    </p:spTree>
    <p:extLst>
      <p:ext uri="{BB962C8B-B14F-4D97-AF65-F5344CB8AC3E}">
        <p14:creationId xmlns:p14="http://schemas.microsoft.com/office/powerpoint/2010/main" val="16897758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38</a:t>
            </a:fld>
            <a:endParaRPr lang="en-GB"/>
          </a:p>
        </p:txBody>
      </p:sp>
    </p:spTree>
    <p:extLst>
      <p:ext uri="{BB962C8B-B14F-4D97-AF65-F5344CB8AC3E}">
        <p14:creationId xmlns:p14="http://schemas.microsoft.com/office/powerpoint/2010/main" val="3309610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39</a:t>
            </a:fld>
            <a:endParaRPr lang="en-GB"/>
          </a:p>
        </p:txBody>
      </p:sp>
    </p:spTree>
    <p:extLst>
      <p:ext uri="{BB962C8B-B14F-4D97-AF65-F5344CB8AC3E}">
        <p14:creationId xmlns:p14="http://schemas.microsoft.com/office/powerpoint/2010/main" val="23627718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40</a:t>
            </a:fld>
            <a:endParaRPr lang="en-GB"/>
          </a:p>
        </p:txBody>
      </p:sp>
    </p:spTree>
    <p:extLst>
      <p:ext uri="{BB962C8B-B14F-4D97-AF65-F5344CB8AC3E}">
        <p14:creationId xmlns:p14="http://schemas.microsoft.com/office/powerpoint/2010/main" val="8856983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41</a:t>
            </a:fld>
            <a:endParaRPr lang="en-GB"/>
          </a:p>
        </p:txBody>
      </p:sp>
    </p:spTree>
    <p:extLst>
      <p:ext uri="{BB962C8B-B14F-4D97-AF65-F5344CB8AC3E}">
        <p14:creationId xmlns:p14="http://schemas.microsoft.com/office/powerpoint/2010/main" val="3233436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a:t>
            </a:fld>
            <a:endParaRPr lang="en-GB"/>
          </a:p>
        </p:txBody>
      </p:sp>
    </p:spTree>
    <p:extLst>
      <p:ext uri="{BB962C8B-B14F-4D97-AF65-F5344CB8AC3E}">
        <p14:creationId xmlns:p14="http://schemas.microsoft.com/office/powerpoint/2010/main" val="6537744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42</a:t>
            </a:fld>
            <a:endParaRPr lang="en-GB"/>
          </a:p>
        </p:txBody>
      </p:sp>
    </p:spTree>
    <p:extLst>
      <p:ext uri="{BB962C8B-B14F-4D97-AF65-F5344CB8AC3E}">
        <p14:creationId xmlns:p14="http://schemas.microsoft.com/office/powerpoint/2010/main" val="3283979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7</a:t>
            </a:fld>
            <a:endParaRPr lang="en-GB"/>
          </a:p>
        </p:txBody>
      </p:sp>
    </p:spTree>
    <p:extLst>
      <p:ext uri="{BB962C8B-B14F-4D97-AF65-F5344CB8AC3E}">
        <p14:creationId xmlns:p14="http://schemas.microsoft.com/office/powerpoint/2010/main" val="432715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8</a:t>
            </a:fld>
            <a:endParaRPr lang="en-GB"/>
          </a:p>
        </p:txBody>
      </p:sp>
    </p:spTree>
    <p:extLst>
      <p:ext uri="{BB962C8B-B14F-4D97-AF65-F5344CB8AC3E}">
        <p14:creationId xmlns:p14="http://schemas.microsoft.com/office/powerpoint/2010/main" val="256629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9</a:t>
            </a:fld>
            <a:endParaRPr lang="en-GB"/>
          </a:p>
        </p:txBody>
      </p:sp>
    </p:spTree>
    <p:extLst>
      <p:ext uri="{BB962C8B-B14F-4D97-AF65-F5344CB8AC3E}">
        <p14:creationId xmlns:p14="http://schemas.microsoft.com/office/powerpoint/2010/main" val="1173988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10</a:t>
            </a:fld>
            <a:endParaRPr lang="en-GB"/>
          </a:p>
        </p:txBody>
      </p:sp>
    </p:spTree>
    <p:extLst>
      <p:ext uri="{BB962C8B-B14F-4D97-AF65-F5344CB8AC3E}">
        <p14:creationId xmlns:p14="http://schemas.microsoft.com/office/powerpoint/2010/main" val="3462041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11</a:t>
            </a:fld>
            <a:endParaRPr lang="en-GB"/>
          </a:p>
        </p:txBody>
      </p:sp>
    </p:spTree>
    <p:extLst>
      <p:ext uri="{BB962C8B-B14F-4D97-AF65-F5344CB8AC3E}">
        <p14:creationId xmlns:p14="http://schemas.microsoft.com/office/powerpoint/2010/main" val="141656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t-I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18D8BD03-F13A-452C-9B0A-3549829CB887}" type="datetimeFigureOut">
              <a:rPr lang="it-IT" smtClean="0"/>
              <a:t>28/02/2016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5F3322F-2A83-4737-B779-72A2C60DE6D0}" type="slidenum">
              <a:rPr lang="it-IT" smtClean="0"/>
              <a:t>‹#›</a:t>
            </a:fld>
            <a:endParaRPr lang="it-IT"/>
          </a:p>
        </p:txBody>
      </p:sp>
    </p:spTree>
    <p:extLst>
      <p:ext uri="{BB962C8B-B14F-4D97-AF65-F5344CB8AC3E}">
        <p14:creationId xmlns:p14="http://schemas.microsoft.com/office/powerpoint/2010/main" val="1605333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18D8BD03-F13A-452C-9B0A-3549829CB887}" type="datetimeFigureOut">
              <a:rPr lang="it-IT" smtClean="0"/>
              <a:t>28/02/2016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5F3322F-2A83-4737-B779-72A2C60DE6D0}" type="slidenum">
              <a:rPr lang="it-IT" smtClean="0"/>
              <a:t>‹#›</a:t>
            </a:fld>
            <a:endParaRPr lang="it-IT"/>
          </a:p>
        </p:txBody>
      </p:sp>
    </p:spTree>
    <p:extLst>
      <p:ext uri="{BB962C8B-B14F-4D97-AF65-F5344CB8AC3E}">
        <p14:creationId xmlns:p14="http://schemas.microsoft.com/office/powerpoint/2010/main" val="1347790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18D8BD03-F13A-452C-9B0A-3549829CB887}" type="datetimeFigureOut">
              <a:rPr lang="it-IT" smtClean="0"/>
              <a:t>28/02/2016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5F3322F-2A83-4737-B779-72A2C60DE6D0}" type="slidenum">
              <a:rPr lang="it-IT" smtClean="0"/>
              <a:t>‹#›</a:t>
            </a:fld>
            <a:endParaRPr lang="it-IT"/>
          </a:p>
        </p:txBody>
      </p:sp>
    </p:spTree>
    <p:extLst>
      <p:ext uri="{BB962C8B-B14F-4D97-AF65-F5344CB8AC3E}">
        <p14:creationId xmlns:p14="http://schemas.microsoft.com/office/powerpoint/2010/main" val="308457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18D8BD03-F13A-452C-9B0A-3549829CB887}" type="datetimeFigureOut">
              <a:rPr lang="it-IT" smtClean="0"/>
              <a:t>28/02/2016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5F3322F-2A83-4737-B779-72A2C60DE6D0}" type="slidenum">
              <a:rPr lang="it-IT" smtClean="0"/>
              <a:t>‹#›</a:t>
            </a:fld>
            <a:endParaRPr lang="it-IT"/>
          </a:p>
        </p:txBody>
      </p:sp>
    </p:spTree>
    <p:extLst>
      <p:ext uri="{BB962C8B-B14F-4D97-AF65-F5344CB8AC3E}">
        <p14:creationId xmlns:p14="http://schemas.microsoft.com/office/powerpoint/2010/main" val="3403008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t-I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8BD03-F13A-452C-9B0A-3549829CB887}" type="datetimeFigureOut">
              <a:rPr lang="it-IT" smtClean="0"/>
              <a:t>28/02/2016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5F3322F-2A83-4737-B779-72A2C60DE6D0}" type="slidenum">
              <a:rPr lang="it-IT" smtClean="0"/>
              <a:t>‹#›</a:t>
            </a:fld>
            <a:endParaRPr lang="it-IT"/>
          </a:p>
        </p:txBody>
      </p:sp>
    </p:spTree>
    <p:extLst>
      <p:ext uri="{BB962C8B-B14F-4D97-AF65-F5344CB8AC3E}">
        <p14:creationId xmlns:p14="http://schemas.microsoft.com/office/powerpoint/2010/main" val="305371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18D8BD03-F13A-452C-9B0A-3549829CB887}" type="datetimeFigureOut">
              <a:rPr lang="it-IT" smtClean="0"/>
              <a:t>28/02/2016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5F3322F-2A83-4737-B779-72A2C60DE6D0}" type="slidenum">
              <a:rPr lang="it-IT" smtClean="0"/>
              <a:t>‹#›</a:t>
            </a:fld>
            <a:endParaRPr lang="it-IT"/>
          </a:p>
        </p:txBody>
      </p:sp>
    </p:spTree>
    <p:extLst>
      <p:ext uri="{BB962C8B-B14F-4D97-AF65-F5344CB8AC3E}">
        <p14:creationId xmlns:p14="http://schemas.microsoft.com/office/powerpoint/2010/main" val="736065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t-I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18D8BD03-F13A-452C-9B0A-3549829CB887}" type="datetimeFigureOut">
              <a:rPr lang="it-IT" smtClean="0"/>
              <a:t>28/02/2016</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5F3322F-2A83-4737-B779-72A2C60DE6D0}" type="slidenum">
              <a:rPr lang="it-IT" smtClean="0"/>
              <a:t>‹#›</a:t>
            </a:fld>
            <a:endParaRPr lang="it-IT"/>
          </a:p>
        </p:txBody>
      </p:sp>
    </p:spTree>
    <p:extLst>
      <p:ext uri="{BB962C8B-B14F-4D97-AF65-F5344CB8AC3E}">
        <p14:creationId xmlns:p14="http://schemas.microsoft.com/office/powerpoint/2010/main" val="405548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18D8BD03-F13A-452C-9B0A-3549829CB887}" type="datetimeFigureOut">
              <a:rPr lang="it-IT" smtClean="0"/>
              <a:t>28/02/2016</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5F3322F-2A83-4737-B779-72A2C60DE6D0}" type="slidenum">
              <a:rPr lang="it-IT" smtClean="0"/>
              <a:t>‹#›</a:t>
            </a:fld>
            <a:endParaRPr lang="it-IT"/>
          </a:p>
        </p:txBody>
      </p:sp>
    </p:spTree>
    <p:extLst>
      <p:ext uri="{BB962C8B-B14F-4D97-AF65-F5344CB8AC3E}">
        <p14:creationId xmlns:p14="http://schemas.microsoft.com/office/powerpoint/2010/main" val="76700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8BD03-F13A-452C-9B0A-3549829CB887}" type="datetimeFigureOut">
              <a:rPr lang="it-IT" smtClean="0"/>
              <a:t>28/02/2016</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5F3322F-2A83-4737-B779-72A2C60DE6D0}" type="slidenum">
              <a:rPr lang="it-IT" smtClean="0"/>
              <a:t>‹#›</a:t>
            </a:fld>
            <a:endParaRPr lang="it-IT"/>
          </a:p>
        </p:txBody>
      </p:sp>
    </p:spTree>
    <p:extLst>
      <p:ext uri="{BB962C8B-B14F-4D97-AF65-F5344CB8AC3E}">
        <p14:creationId xmlns:p14="http://schemas.microsoft.com/office/powerpoint/2010/main" val="128852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8BD03-F13A-452C-9B0A-3549829CB887}" type="datetimeFigureOut">
              <a:rPr lang="it-IT" smtClean="0"/>
              <a:t>28/02/2016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5F3322F-2A83-4737-B779-72A2C60DE6D0}" type="slidenum">
              <a:rPr lang="it-IT" smtClean="0"/>
              <a:t>‹#›</a:t>
            </a:fld>
            <a:endParaRPr lang="it-IT"/>
          </a:p>
        </p:txBody>
      </p:sp>
    </p:spTree>
    <p:extLst>
      <p:ext uri="{BB962C8B-B14F-4D97-AF65-F5344CB8AC3E}">
        <p14:creationId xmlns:p14="http://schemas.microsoft.com/office/powerpoint/2010/main" val="3616393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8BD03-F13A-452C-9B0A-3549829CB887}" type="datetimeFigureOut">
              <a:rPr lang="it-IT" smtClean="0"/>
              <a:t>28/02/2016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5F3322F-2A83-4737-B779-72A2C60DE6D0}" type="slidenum">
              <a:rPr lang="it-IT" smtClean="0"/>
              <a:t>‹#›</a:t>
            </a:fld>
            <a:endParaRPr lang="it-IT"/>
          </a:p>
        </p:txBody>
      </p:sp>
    </p:spTree>
    <p:extLst>
      <p:ext uri="{BB962C8B-B14F-4D97-AF65-F5344CB8AC3E}">
        <p14:creationId xmlns:p14="http://schemas.microsoft.com/office/powerpoint/2010/main" val="3525626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8BD03-F13A-452C-9B0A-3549829CB887}" type="datetimeFigureOut">
              <a:rPr lang="it-IT" smtClean="0"/>
              <a:t>28/02/2016</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3322F-2A83-4737-B779-72A2C60DE6D0}" type="slidenum">
              <a:rPr lang="it-IT" smtClean="0"/>
              <a:t>‹#›</a:t>
            </a:fld>
            <a:endParaRPr lang="it-IT"/>
          </a:p>
        </p:txBody>
      </p:sp>
    </p:spTree>
    <p:extLst>
      <p:ext uri="{BB962C8B-B14F-4D97-AF65-F5344CB8AC3E}">
        <p14:creationId xmlns:p14="http://schemas.microsoft.com/office/powerpoint/2010/main" val="590198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it-IT" dirty="0"/>
          </a:p>
        </p:txBody>
      </p:sp>
      <p:sp>
        <p:nvSpPr>
          <p:cNvPr id="3" name="Subtitle 2"/>
          <p:cNvSpPr>
            <a:spLocks noGrp="1"/>
          </p:cNvSpPr>
          <p:nvPr>
            <p:ph type="subTitle" idx="1"/>
          </p:nvPr>
        </p:nvSpPr>
        <p:spPr/>
        <p:txBody>
          <a:bodyPr/>
          <a:lstStyle/>
          <a:p>
            <a:endParaRPr lang="it-IT"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155" y="224118"/>
            <a:ext cx="10929690" cy="6295814"/>
          </a:xfrm>
          <a:prstGeom prst="rect">
            <a:avLst/>
          </a:prstGeom>
        </p:spPr>
      </p:pic>
    </p:spTree>
    <p:extLst>
      <p:ext uri="{BB962C8B-B14F-4D97-AF65-F5344CB8AC3E}">
        <p14:creationId xmlns:p14="http://schemas.microsoft.com/office/powerpoint/2010/main" val="3776302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b="1" dirty="0"/>
              <a:t>Database</a:t>
            </a:r>
            <a:r>
              <a:rPr lang="en-US" dirty="0"/>
              <a:t>: Essentially, it is formed by the databases and give all the </a:t>
            </a:r>
            <a:r>
              <a:rPr lang="en-US" dirty="0" smtClean="0"/>
              <a:t>functionalities </a:t>
            </a:r>
            <a:r>
              <a:rPr lang="en-US" dirty="0"/>
              <a:t>through which operate directly on the database</a:t>
            </a:r>
            <a:r>
              <a:rPr lang="en-US" dirty="0" smtClean="0"/>
              <a:t>.</a:t>
            </a:r>
          </a:p>
          <a:p>
            <a:pPr lvl="1"/>
            <a:r>
              <a:rPr lang="en-GB" dirty="0"/>
              <a:t>Drivers</a:t>
            </a:r>
          </a:p>
          <a:p>
            <a:pPr lvl="1"/>
            <a:r>
              <a:rPr lang="en-GB" dirty="0" smtClean="0"/>
              <a:t>Users</a:t>
            </a:r>
            <a:endParaRPr lang="en-GB" dirty="0"/>
          </a:p>
          <a:p>
            <a:pPr lvl="1"/>
            <a:r>
              <a:rPr lang="en-GB" dirty="0" smtClean="0"/>
              <a:t>Requests</a:t>
            </a:r>
            <a:endParaRPr lang="en-GB" dirty="0"/>
          </a:p>
          <a:p>
            <a:pPr lvl="1"/>
            <a:r>
              <a:rPr lang="en-GB" dirty="0" err="1" smtClean="0"/>
              <a:t>TaxiQueue</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1862184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b="1" dirty="0"/>
              <a:t>Application</a:t>
            </a:r>
            <a:r>
              <a:rPr lang="en-US" dirty="0"/>
              <a:t>: This is the major sub-system that is responsible of the </a:t>
            </a:r>
            <a:r>
              <a:rPr lang="en-US" dirty="0" smtClean="0"/>
              <a:t>logic of </a:t>
            </a:r>
            <a:r>
              <a:rPr lang="en-US" dirty="0" err="1"/>
              <a:t>myTaxi</a:t>
            </a:r>
            <a:r>
              <a:rPr lang="en-US" dirty="0"/>
              <a:t> app. In particular it manages all the requests done by the </a:t>
            </a:r>
            <a:r>
              <a:rPr lang="en-US" dirty="0" smtClean="0"/>
              <a:t>users forwarding </a:t>
            </a:r>
            <a:r>
              <a:rPr lang="en-US" dirty="0"/>
              <a:t>them to the drivers according to the policy of forwarding.</a:t>
            </a:r>
          </a:p>
          <a:p>
            <a:pPr lvl="1"/>
            <a:r>
              <a:rPr lang="en-GB" dirty="0" err="1" smtClean="0"/>
              <a:t>ManageRequest</a:t>
            </a:r>
            <a:endParaRPr lang="en-GB" dirty="0"/>
          </a:p>
          <a:p>
            <a:pPr lvl="1"/>
            <a:r>
              <a:rPr lang="en-GB" dirty="0" err="1" smtClean="0"/>
              <a:t>TaxiQueue</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717422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2026024"/>
          </a:xfrm>
        </p:spPr>
        <p:txBody>
          <a:bodyPr>
            <a:normAutofit/>
          </a:bodyPr>
          <a:lstStyle/>
          <a:p>
            <a:pPr algn="ctr"/>
            <a:r>
              <a:rPr lang="en-GB" sz="5400" b="1" dirty="0" smtClean="0"/>
              <a:t>Component view</a:t>
            </a:r>
            <a:endParaRPr lang="en-GB" sz="5400" b="1" dirty="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579258" y="0"/>
            <a:ext cx="5380059" cy="6847839"/>
          </a:xfrm>
          <a:prstGeom prst="rect">
            <a:avLst/>
          </a:prstGeom>
        </p:spPr>
      </p:pic>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3616471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2026024"/>
          </a:xfrm>
        </p:spPr>
        <p:txBody>
          <a:bodyPr>
            <a:normAutofit/>
          </a:bodyPr>
          <a:lstStyle/>
          <a:p>
            <a:pPr algn="ctr"/>
            <a:r>
              <a:rPr lang="en-GB" sz="5400" b="1" dirty="0" smtClean="0"/>
              <a:t>Deployment view</a:t>
            </a:r>
            <a:endParaRPr lang="en-GB" sz="5400" b="1" dirty="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1756" y="0"/>
            <a:ext cx="7093280" cy="6858000"/>
          </a:xfrm>
          <a:prstGeom prst="rect">
            <a:avLst/>
          </a:prstGeom>
        </p:spPr>
      </p:pic>
    </p:spTree>
    <p:extLst>
      <p:ext uri="{BB962C8B-B14F-4D97-AF65-F5344CB8AC3E}">
        <p14:creationId xmlns:p14="http://schemas.microsoft.com/office/powerpoint/2010/main" val="2590010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Component interfaces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b="1" dirty="0" err="1" smtClean="0"/>
              <a:t>AccessManager</a:t>
            </a:r>
            <a:endParaRPr lang="en-GB" b="1" dirty="0"/>
          </a:p>
          <a:p>
            <a:pPr lvl="1"/>
            <a:r>
              <a:rPr lang="en-US" b="1" dirty="0" err="1" smtClean="0"/>
              <a:t>Registration:Register</a:t>
            </a:r>
            <a:r>
              <a:rPr lang="en-US" dirty="0"/>
              <a:t> </a:t>
            </a:r>
            <a:r>
              <a:rPr lang="en-US" dirty="0" smtClean="0"/>
              <a:t>-  </a:t>
            </a:r>
            <a:r>
              <a:rPr lang="en-US" dirty="0"/>
              <a:t>This interface allows a guest to register </a:t>
            </a:r>
            <a:r>
              <a:rPr lang="en-US" dirty="0" smtClean="0"/>
              <a:t>himself into </a:t>
            </a:r>
            <a:r>
              <a:rPr lang="en-US" dirty="0"/>
              <a:t>the system by giving the mandatory information.</a:t>
            </a:r>
          </a:p>
          <a:p>
            <a:pPr lvl="1"/>
            <a:r>
              <a:rPr lang="en-US" b="1" dirty="0" err="1" smtClean="0"/>
              <a:t>Authentication:Login</a:t>
            </a:r>
            <a:r>
              <a:rPr lang="en-US" dirty="0"/>
              <a:t> </a:t>
            </a:r>
            <a:r>
              <a:rPr lang="en-US" dirty="0" smtClean="0"/>
              <a:t>-  </a:t>
            </a:r>
            <a:r>
              <a:rPr lang="en-US" dirty="0"/>
              <a:t>This is the interface that allows the </a:t>
            </a:r>
            <a:r>
              <a:rPr lang="en-US" dirty="0" smtClean="0"/>
              <a:t>users/drivers to </a:t>
            </a:r>
            <a:r>
              <a:rPr lang="en-US" dirty="0"/>
              <a:t>log into the system. This will guide the user/driver to his </a:t>
            </a:r>
            <a:r>
              <a:rPr lang="en-US" dirty="0" smtClean="0"/>
              <a:t>relative </a:t>
            </a:r>
            <a:r>
              <a:rPr lang="en-GB" dirty="0" smtClean="0"/>
              <a:t>home page.</a:t>
            </a:r>
          </a:p>
          <a:p>
            <a:r>
              <a:rPr lang="en-GB" b="1" dirty="0" err="1"/>
              <a:t>DataManager</a:t>
            </a:r>
            <a:endParaRPr lang="en-GB" b="1" dirty="0"/>
          </a:p>
          <a:p>
            <a:pPr lvl="1"/>
            <a:r>
              <a:rPr lang="en-US" b="1" dirty="0" err="1"/>
              <a:t>AddData</a:t>
            </a:r>
            <a:r>
              <a:rPr lang="en-US" dirty="0"/>
              <a:t>: This component uses interfaces provided by other components in order to grant a major grade of security to the data tier interposing between the presentation tier and the data one.</a:t>
            </a:r>
          </a:p>
          <a:p>
            <a:pPr lvl="1"/>
            <a:r>
              <a:rPr lang="en-US" b="1" dirty="0" err="1"/>
              <a:t>QueryData</a:t>
            </a:r>
            <a:r>
              <a:rPr lang="en-US" dirty="0"/>
              <a:t>: This component, like </a:t>
            </a:r>
            <a:r>
              <a:rPr lang="en-US" dirty="0" err="1"/>
              <a:t>AddData</a:t>
            </a:r>
            <a:r>
              <a:rPr lang="en-US" dirty="0"/>
              <a:t>, communicates with the data tier querying it in order to check user's information given by the </a:t>
            </a:r>
            <a:r>
              <a:rPr lang="en-GB" dirty="0"/>
              <a:t>user interface.</a:t>
            </a:r>
          </a:p>
          <a:p>
            <a:pPr lvl="1"/>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030204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Component interfaces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b="1" dirty="0"/>
              <a:t>Database</a:t>
            </a:r>
          </a:p>
          <a:p>
            <a:pPr lvl="1"/>
            <a:r>
              <a:rPr lang="en-US" dirty="0" smtClean="0"/>
              <a:t>The </a:t>
            </a:r>
            <a:r>
              <a:rPr lang="en-US" dirty="0"/>
              <a:t>relevant interfaces given by this tier are the most common </a:t>
            </a:r>
            <a:r>
              <a:rPr lang="en-US" dirty="0" smtClean="0"/>
              <a:t>known methods </a:t>
            </a:r>
            <a:r>
              <a:rPr lang="en-US" dirty="0"/>
              <a:t>through which it's possible to operate, manipulate and </a:t>
            </a:r>
            <a:r>
              <a:rPr lang="en-US" dirty="0" smtClean="0"/>
              <a:t>query</a:t>
            </a:r>
            <a:r>
              <a:rPr lang="en-GB" dirty="0" err="1" smtClean="0"/>
              <a:t>ing</a:t>
            </a:r>
            <a:r>
              <a:rPr lang="en-GB" dirty="0" smtClean="0"/>
              <a:t> </a:t>
            </a:r>
            <a:r>
              <a:rPr lang="en-GB" dirty="0"/>
              <a:t>a database</a:t>
            </a:r>
            <a:r>
              <a:rPr lang="en-GB" dirty="0" smtClean="0"/>
              <a:t>.</a:t>
            </a:r>
          </a:p>
          <a:p>
            <a:r>
              <a:rPr lang="en-GB" b="1" dirty="0"/>
              <a:t>Driver</a:t>
            </a:r>
          </a:p>
          <a:p>
            <a:pPr lvl="1"/>
            <a:r>
              <a:rPr lang="en-US" b="1" dirty="0" err="1"/>
              <a:t>BeAvailable:Informs_About_Availability</a:t>
            </a:r>
            <a:r>
              <a:rPr lang="en-US" dirty="0"/>
              <a:t> -  This is the interface that allows a driver to inform the system about his current availability. It can be changed by both system and driver according to what is </a:t>
            </a:r>
            <a:r>
              <a:rPr lang="en-GB" dirty="0"/>
              <a:t>written in the RASD.</a:t>
            </a:r>
          </a:p>
          <a:p>
            <a:pPr lvl="1"/>
            <a:r>
              <a:rPr lang="en-US" b="1" dirty="0" err="1"/>
              <a:t>Confirmation:Accept</a:t>
            </a:r>
            <a:r>
              <a:rPr lang="en-US" dirty="0"/>
              <a:t> -  This is the interface through which a driver can accept an incoming user's request forwarded by the system.</a:t>
            </a:r>
            <a:endParaRPr lang="en-GB" dirty="0"/>
          </a:p>
          <a:p>
            <a:pPr lvl="1"/>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991816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Component interfaces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b="1" dirty="0" smtClean="0"/>
              <a:t>User</a:t>
            </a:r>
            <a:endParaRPr lang="en-GB" b="1" dirty="0"/>
          </a:p>
          <a:p>
            <a:pPr lvl="1"/>
            <a:r>
              <a:rPr lang="en-US" b="1" dirty="0" err="1" smtClean="0"/>
              <a:t>SimpleRequest:Simple_Request</a:t>
            </a:r>
            <a:r>
              <a:rPr lang="en-US" dirty="0"/>
              <a:t> </a:t>
            </a:r>
            <a:r>
              <a:rPr lang="en-US" dirty="0" smtClean="0"/>
              <a:t>-  </a:t>
            </a:r>
            <a:r>
              <a:rPr lang="en-US" dirty="0"/>
              <a:t>This is the interface that allows </a:t>
            </a:r>
            <a:r>
              <a:rPr lang="en-US" dirty="0" smtClean="0"/>
              <a:t>the users </a:t>
            </a:r>
            <a:r>
              <a:rPr lang="en-US" dirty="0"/>
              <a:t>to ask for a taxi for a simple ride.</a:t>
            </a:r>
          </a:p>
          <a:p>
            <a:pPr lvl="1"/>
            <a:r>
              <a:rPr lang="en-US" b="1" dirty="0" err="1" smtClean="0"/>
              <a:t>DetailedRequest:Detailed_Request</a:t>
            </a:r>
            <a:r>
              <a:rPr lang="en-US" dirty="0"/>
              <a:t> </a:t>
            </a:r>
            <a:r>
              <a:rPr lang="en-US" dirty="0" smtClean="0"/>
              <a:t>-  </a:t>
            </a:r>
            <a:r>
              <a:rPr lang="en-US" dirty="0"/>
              <a:t>This is the interface that </a:t>
            </a:r>
            <a:r>
              <a:rPr lang="en-US" dirty="0" smtClean="0"/>
              <a:t>allows the </a:t>
            </a:r>
            <a:r>
              <a:rPr lang="en-US" dirty="0"/>
              <a:t>users to reserve a taxi.</a:t>
            </a:r>
          </a:p>
          <a:p>
            <a:pPr lvl="1"/>
            <a:r>
              <a:rPr lang="en-US" b="1" dirty="0" err="1" smtClean="0"/>
              <a:t>NumberOfTaxi</a:t>
            </a:r>
            <a:r>
              <a:rPr lang="en-US" dirty="0"/>
              <a:t> </a:t>
            </a:r>
            <a:r>
              <a:rPr lang="en-US" dirty="0" smtClean="0"/>
              <a:t>-  </a:t>
            </a:r>
            <a:r>
              <a:rPr lang="en-US" dirty="0"/>
              <a:t>This component uses a required interface </a:t>
            </a:r>
            <a:r>
              <a:rPr lang="en-US" dirty="0" smtClean="0"/>
              <a:t>provided by </a:t>
            </a:r>
            <a:r>
              <a:rPr lang="en-US" dirty="0"/>
              <a:t>the </a:t>
            </a:r>
            <a:r>
              <a:rPr lang="en-US" dirty="0" err="1"/>
              <a:t>TaxiQueue</a:t>
            </a:r>
            <a:r>
              <a:rPr lang="en-US" dirty="0"/>
              <a:t> in order to query it and know the number of </a:t>
            </a:r>
            <a:r>
              <a:rPr lang="en-US" dirty="0" smtClean="0"/>
              <a:t>available </a:t>
            </a:r>
            <a:r>
              <a:rPr lang="en-US" dirty="0"/>
              <a:t>taxi in relation to the current position given by the GPS.</a:t>
            </a:r>
          </a:p>
          <a:p>
            <a:pPr lvl="1"/>
            <a:r>
              <a:rPr lang="en-US" b="1" dirty="0" smtClean="0"/>
              <a:t>Notification</a:t>
            </a:r>
            <a:r>
              <a:rPr lang="en-US" dirty="0"/>
              <a:t>: This is a component that only has a user's </a:t>
            </a:r>
            <a:r>
              <a:rPr lang="en-US" dirty="0" smtClean="0"/>
              <a:t>interface that </a:t>
            </a:r>
            <a:r>
              <a:rPr lang="en-US" dirty="0"/>
              <a:t>depends on the </a:t>
            </a:r>
            <a:r>
              <a:rPr lang="en-US" dirty="0" err="1"/>
              <a:t>conrmation</a:t>
            </a:r>
            <a:r>
              <a:rPr lang="en-US" dirty="0"/>
              <a:t> of the user's own request.</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354013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Component interfaces</a:t>
            </a:r>
            <a:endParaRPr lang="en-GB" sz="5400" b="1" dirty="0"/>
          </a:p>
        </p:txBody>
      </p:sp>
      <p:sp>
        <p:nvSpPr>
          <p:cNvPr id="3" name="Content Placeholder 2"/>
          <p:cNvSpPr>
            <a:spLocks noGrp="1"/>
          </p:cNvSpPr>
          <p:nvPr>
            <p:ph idx="1"/>
          </p:nvPr>
        </p:nvSpPr>
        <p:spPr>
          <a:xfrm>
            <a:off x="838200" y="1631576"/>
            <a:ext cx="10515600" cy="4545387"/>
          </a:xfrm>
        </p:spPr>
        <p:txBody>
          <a:bodyPr>
            <a:normAutofit lnSpcReduction="10000"/>
          </a:bodyPr>
          <a:lstStyle/>
          <a:p>
            <a:r>
              <a:rPr lang="en-GB" b="1" dirty="0"/>
              <a:t>Application</a:t>
            </a:r>
          </a:p>
          <a:p>
            <a:pPr lvl="1"/>
            <a:r>
              <a:rPr lang="en-US" b="1" dirty="0" err="1" smtClean="0"/>
              <a:t>ManageRequest:Save_Request</a:t>
            </a:r>
            <a:r>
              <a:rPr lang="en-US" dirty="0" smtClean="0"/>
              <a:t>: This interface is given to the manager data component in order to retrieve information about requests and save them in the database.</a:t>
            </a:r>
          </a:p>
          <a:p>
            <a:pPr lvl="1"/>
            <a:r>
              <a:rPr lang="en-US" b="1" dirty="0" err="1" smtClean="0"/>
              <a:t>ManageRequest:Taxi_Queue</a:t>
            </a:r>
            <a:r>
              <a:rPr lang="en-US" dirty="0" smtClean="0"/>
              <a:t>: This interface is the major central point of the application because it communicates with the other components whose tasks are to handle requests incoming from the users and forward them correctly to the drivers.</a:t>
            </a:r>
          </a:p>
          <a:p>
            <a:pPr lvl="1"/>
            <a:r>
              <a:rPr lang="en-US" b="1" dirty="0" err="1" smtClean="0"/>
              <a:t>TaxiQueue:Query_Queue</a:t>
            </a:r>
            <a:r>
              <a:rPr lang="en-US" dirty="0" smtClean="0"/>
              <a:t>: This interface only allows to query the </a:t>
            </a:r>
            <a:r>
              <a:rPr lang="en-GB" dirty="0" smtClean="0"/>
              <a:t>number of available taxis.</a:t>
            </a:r>
          </a:p>
          <a:p>
            <a:pPr lvl="1"/>
            <a:r>
              <a:rPr lang="en-US" b="1" dirty="0" err="1" smtClean="0"/>
              <a:t>TaxiQueue</a:t>
            </a:r>
            <a:r>
              <a:rPr lang="en-US" dirty="0" smtClean="0"/>
              <a:t>: This component, with the required interfaces it needs, is the central point of our application because, as written before, it is responsible of the correct management of requests, users and drivers on whose the service provided by our application </a:t>
            </a:r>
            <a:r>
              <a:rPr lang="en-US" dirty="0"/>
              <a:t>is based.</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276339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fontScale="90000"/>
          </a:bodyPr>
          <a:lstStyle/>
          <a:p>
            <a:pPr algn="ctr"/>
            <a:r>
              <a:rPr lang="en-US" sz="5400" b="1" dirty="0"/>
              <a:t>Selected architectural styles and patterns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dirty="0" err="1" smtClean="0"/>
              <a:t>myTaxiService</a:t>
            </a:r>
            <a:r>
              <a:rPr lang="en-US" dirty="0" smtClean="0"/>
              <a:t> </a:t>
            </a:r>
            <a:r>
              <a:rPr lang="en-US" dirty="0"/>
              <a:t>will be developed under two main architectural </a:t>
            </a:r>
            <a:r>
              <a:rPr lang="en-US" dirty="0" smtClean="0"/>
              <a:t>styles/patterns:</a:t>
            </a:r>
          </a:p>
          <a:p>
            <a:pPr lvl="1"/>
            <a:r>
              <a:rPr lang="en-US" b="1" dirty="0" smtClean="0"/>
              <a:t>MVC</a:t>
            </a:r>
            <a:r>
              <a:rPr lang="en-US" dirty="0" smtClean="0"/>
              <a:t> </a:t>
            </a:r>
            <a:r>
              <a:rPr lang="en-US" dirty="0"/>
              <a:t>architectural </a:t>
            </a:r>
            <a:r>
              <a:rPr lang="en-US" dirty="0" smtClean="0"/>
              <a:t>style</a:t>
            </a:r>
          </a:p>
          <a:p>
            <a:pPr lvl="1"/>
            <a:r>
              <a:rPr lang="en-US" b="1" dirty="0" smtClean="0"/>
              <a:t>3 </a:t>
            </a:r>
            <a:r>
              <a:rPr lang="en-US" b="1" dirty="0"/>
              <a:t>tier Client/Server </a:t>
            </a:r>
            <a:r>
              <a:rPr lang="en-US" dirty="0" smtClean="0"/>
              <a:t>Architecture</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951887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fontScale="90000"/>
          </a:bodyPr>
          <a:lstStyle/>
          <a:p>
            <a:pPr algn="ctr"/>
            <a:r>
              <a:rPr lang="en-US" sz="5400" b="1" dirty="0"/>
              <a:t>Selected architectural styles and patterns</a:t>
            </a:r>
            <a:endParaRPr lang="en-GB" sz="5400" b="1" dirty="0"/>
          </a:p>
        </p:txBody>
      </p:sp>
      <p:sp>
        <p:nvSpPr>
          <p:cNvPr id="3" name="Content Placeholder 2"/>
          <p:cNvSpPr>
            <a:spLocks noGrp="1"/>
          </p:cNvSpPr>
          <p:nvPr>
            <p:ph idx="1"/>
          </p:nvPr>
        </p:nvSpPr>
        <p:spPr>
          <a:xfrm>
            <a:off x="838200" y="1631576"/>
            <a:ext cx="10515600" cy="4545387"/>
          </a:xfrm>
        </p:spPr>
        <p:txBody>
          <a:bodyPr>
            <a:normAutofit lnSpcReduction="10000"/>
          </a:bodyPr>
          <a:lstStyle/>
          <a:p>
            <a:r>
              <a:rPr lang="en-US" b="1" dirty="0" smtClean="0"/>
              <a:t>MVC Architecture Style (Model - View - Controller)</a:t>
            </a:r>
          </a:p>
          <a:p>
            <a:pPr lvl="1"/>
            <a:r>
              <a:rPr lang="en-US" dirty="0"/>
              <a:t>MVC separates presentation and interaction from the system data. </a:t>
            </a:r>
            <a:r>
              <a:rPr lang="en-US" dirty="0" smtClean="0"/>
              <a:t>The system </a:t>
            </a:r>
            <a:r>
              <a:rPr lang="en-US" dirty="0"/>
              <a:t>is structured into three logical components that interact with </a:t>
            </a:r>
            <a:r>
              <a:rPr lang="en-US" dirty="0" smtClean="0"/>
              <a:t>each </a:t>
            </a:r>
            <a:r>
              <a:rPr lang="en-GB" dirty="0" smtClean="0"/>
              <a:t>other</a:t>
            </a:r>
            <a:r>
              <a:rPr lang="en-GB" dirty="0"/>
              <a:t>.</a:t>
            </a:r>
          </a:p>
          <a:p>
            <a:pPr lvl="2"/>
            <a:r>
              <a:rPr lang="en-US" dirty="0"/>
              <a:t>1. The Model component that manages the system data and </a:t>
            </a:r>
            <a:r>
              <a:rPr lang="en-US" dirty="0" smtClean="0"/>
              <a:t>associated </a:t>
            </a:r>
            <a:r>
              <a:rPr lang="en-GB" dirty="0" smtClean="0"/>
              <a:t>operations </a:t>
            </a:r>
            <a:r>
              <a:rPr lang="en-GB" dirty="0"/>
              <a:t>on that data.</a:t>
            </a:r>
          </a:p>
          <a:p>
            <a:pPr lvl="2"/>
            <a:r>
              <a:rPr lang="en-US" dirty="0"/>
              <a:t>2. The View component that denes and manages how the data is </a:t>
            </a:r>
            <a:r>
              <a:rPr lang="en-US" dirty="0" smtClean="0"/>
              <a:t>pre</a:t>
            </a:r>
            <a:r>
              <a:rPr lang="en-GB" dirty="0" err="1" smtClean="0"/>
              <a:t>sented</a:t>
            </a:r>
            <a:r>
              <a:rPr lang="en-GB" dirty="0" smtClean="0"/>
              <a:t> </a:t>
            </a:r>
            <a:r>
              <a:rPr lang="en-GB" dirty="0"/>
              <a:t>to the user.</a:t>
            </a:r>
          </a:p>
          <a:p>
            <a:pPr lvl="2"/>
            <a:r>
              <a:rPr lang="en-US" dirty="0"/>
              <a:t>3. The Controller component that manages user interaction and </a:t>
            </a:r>
            <a:r>
              <a:rPr lang="en-US" dirty="0" smtClean="0"/>
              <a:t>passes these </a:t>
            </a:r>
            <a:r>
              <a:rPr lang="en-US" dirty="0"/>
              <a:t>interactions to the View and the Model</a:t>
            </a:r>
            <a:r>
              <a:rPr lang="en-US" dirty="0" smtClean="0"/>
              <a:t>.</a:t>
            </a:r>
          </a:p>
          <a:p>
            <a:pPr lvl="1"/>
            <a:r>
              <a:rPr lang="en-US" dirty="0"/>
              <a:t>We will use this MVC Style for </a:t>
            </a:r>
            <a:r>
              <a:rPr lang="en-US" dirty="0" err="1"/>
              <a:t>myTaxi</a:t>
            </a:r>
            <a:r>
              <a:rPr lang="en-US" dirty="0"/>
              <a:t> system because there are </a:t>
            </a:r>
            <a:r>
              <a:rPr lang="en-US" dirty="0" smtClean="0"/>
              <a:t>multiple ways </a:t>
            </a:r>
            <a:r>
              <a:rPr lang="en-US" dirty="0"/>
              <a:t>to view and interact with the data. We have decided to use </a:t>
            </a:r>
            <a:r>
              <a:rPr lang="en-US" dirty="0" smtClean="0"/>
              <a:t>MVC architectural </a:t>
            </a:r>
            <a:r>
              <a:rPr lang="en-US" dirty="0"/>
              <a:t>style to separate the application logic with the </a:t>
            </a:r>
            <a:r>
              <a:rPr lang="en-US" dirty="0" smtClean="0"/>
              <a:t>interface. The </a:t>
            </a:r>
            <a:r>
              <a:rPr lang="en-US" dirty="0"/>
              <a:t>main advantage of this style is that it allows the data to </a:t>
            </a:r>
            <a:r>
              <a:rPr lang="en-US" dirty="0" smtClean="0"/>
              <a:t>change independently </a:t>
            </a:r>
            <a:r>
              <a:rPr lang="en-US" dirty="0"/>
              <a:t>of its representation and vice versa.</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1899649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429"/>
            <a:ext cx="10515600" cy="1578329"/>
          </a:xfrm>
        </p:spPr>
        <p:txBody>
          <a:bodyPr>
            <a:noAutofit/>
          </a:bodyPr>
          <a:lstStyle/>
          <a:p>
            <a:r>
              <a:rPr lang="en-GB" sz="6600" b="1" dirty="0" smtClean="0"/>
              <a:t>Summary</a:t>
            </a:r>
            <a:endParaRPr lang="en-GB" sz="6600" b="1" dirty="0"/>
          </a:p>
        </p:txBody>
      </p:sp>
      <p:sp>
        <p:nvSpPr>
          <p:cNvPr id="3" name="Content Placeholder 2"/>
          <p:cNvSpPr>
            <a:spLocks noGrp="1"/>
          </p:cNvSpPr>
          <p:nvPr>
            <p:ph idx="1"/>
          </p:nvPr>
        </p:nvSpPr>
        <p:spPr>
          <a:xfrm>
            <a:off x="838200" y="1812758"/>
            <a:ext cx="10515600" cy="4364205"/>
          </a:xfrm>
        </p:spPr>
        <p:txBody>
          <a:bodyPr>
            <a:normAutofit/>
          </a:bodyPr>
          <a:lstStyle/>
          <a:p>
            <a:r>
              <a:rPr lang="en-US" sz="3200" b="1" dirty="0" smtClean="0"/>
              <a:t>Section 1: </a:t>
            </a:r>
            <a:r>
              <a:rPr lang="en-US" sz="3200" dirty="0" smtClean="0"/>
              <a:t>Introduction</a:t>
            </a:r>
            <a:endParaRPr lang="en-US" sz="3200" b="1" dirty="0"/>
          </a:p>
          <a:p>
            <a:r>
              <a:rPr lang="en-US" sz="3200" b="1" dirty="0" smtClean="0"/>
              <a:t>Section 2: </a:t>
            </a:r>
            <a:r>
              <a:rPr lang="en-US" sz="3200" dirty="0" smtClean="0"/>
              <a:t>Architectural design</a:t>
            </a:r>
            <a:endParaRPr lang="en-US" sz="3200" b="1" dirty="0" smtClean="0"/>
          </a:p>
          <a:p>
            <a:r>
              <a:rPr lang="en-US" sz="3200" b="1" dirty="0" smtClean="0"/>
              <a:t>Section 3:</a:t>
            </a:r>
            <a:r>
              <a:rPr lang="en-US" sz="3200" dirty="0" smtClean="0"/>
              <a:t> Algorithm design</a:t>
            </a:r>
            <a:endParaRPr lang="en-US" sz="3200" b="1" dirty="0" smtClean="0"/>
          </a:p>
          <a:p>
            <a:r>
              <a:rPr lang="en-US" sz="3200" b="1" dirty="0" smtClean="0"/>
              <a:t>Section 4: </a:t>
            </a:r>
            <a:r>
              <a:rPr lang="en-US" sz="3200" dirty="0" smtClean="0"/>
              <a:t>User interface design</a:t>
            </a:r>
            <a:endParaRPr lang="en-US" sz="3200" b="1" dirty="0" smtClean="0"/>
          </a:p>
          <a:p>
            <a:r>
              <a:rPr lang="en-US" sz="3200" b="1" dirty="0" smtClean="0"/>
              <a:t>Section 5: </a:t>
            </a:r>
            <a:r>
              <a:rPr lang="en-US" sz="3200" dirty="0" smtClean="0"/>
              <a:t>Requirements traceability</a:t>
            </a:r>
            <a:endParaRPr lang="en-US" sz="3200" b="1" dirty="0"/>
          </a:p>
        </p:txBody>
      </p:sp>
    </p:spTree>
    <p:extLst>
      <p:ext uri="{BB962C8B-B14F-4D97-AF65-F5344CB8AC3E}">
        <p14:creationId xmlns:p14="http://schemas.microsoft.com/office/powerpoint/2010/main" val="42836347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fontScale="90000"/>
          </a:bodyPr>
          <a:lstStyle/>
          <a:p>
            <a:pPr algn="ctr"/>
            <a:r>
              <a:rPr lang="en-US" sz="5400" b="1" dirty="0"/>
              <a:t>Selected architectural styles and patterns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b="1" dirty="0"/>
              <a:t>Three-Tier Client Server Architecture</a:t>
            </a:r>
          </a:p>
          <a:p>
            <a:pPr lvl="1"/>
            <a:r>
              <a:rPr lang="en-US" dirty="0"/>
              <a:t>In a client-server architecture, the functionality of the system is </a:t>
            </a:r>
            <a:r>
              <a:rPr lang="en-US" dirty="0" smtClean="0"/>
              <a:t>organized into </a:t>
            </a:r>
            <a:r>
              <a:rPr lang="en-US" dirty="0"/>
              <a:t>services, with each service delivered from a separate server. </a:t>
            </a:r>
            <a:r>
              <a:rPr lang="en-US" dirty="0" smtClean="0"/>
              <a:t>Clients are </a:t>
            </a:r>
            <a:r>
              <a:rPr lang="en-US" dirty="0"/>
              <a:t>users of these services and access servers to make use of </a:t>
            </a:r>
            <a:r>
              <a:rPr lang="en-US" dirty="0" smtClean="0"/>
              <a:t>them. We will </a:t>
            </a:r>
            <a:r>
              <a:rPr lang="en-US" dirty="0"/>
              <a:t>use this 3-Tier Client Server Architecture, because data in a </a:t>
            </a:r>
            <a:r>
              <a:rPr lang="en-US" dirty="0" smtClean="0"/>
              <a:t>shared database </a:t>
            </a:r>
            <a:r>
              <a:rPr lang="en-US" dirty="0"/>
              <a:t>has to be accessed from a range of locations, in this way </a:t>
            </a:r>
            <a:r>
              <a:rPr lang="en-US" dirty="0" smtClean="0"/>
              <a:t>servers can </a:t>
            </a:r>
            <a:r>
              <a:rPr lang="en-US" dirty="0"/>
              <a:t>be replicated. In particular, there are three tiers</a:t>
            </a:r>
            <a:r>
              <a:rPr lang="en-US" dirty="0" smtClean="0"/>
              <a:t>:	</a:t>
            </a:r>
          </a:p>
          <a:p>
            <a:pPr lvl="2"/>
            <a:r>
              <a:rPr lang="en-US" b="1" dirty="0" smtClean="0"/>
              <a:t>Data Tier</a:t>
            </a:r>
          </a:p>
          <a:p>
            <a:pPr lvl="2"/>
            <a:r>
              <a:rPr lang="en-US" b="1" dirty="0" smtClean="0"/>
              <a:t>Application Tier</a:t>
            </a:r>
          </a:p>
          <a:p>
            <a:pPr lvl="2"/>
            <a:r>
              <a:rPr lang="en-US" b="1" dirty="0" smtClean="0"/>
              <a:t>Client Tier</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927950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fontScale="90000"/>
          </a:bodyPr>
          <a:lstStyle/>
          <a:p>
            <a:pPr algn="ctr"/>
            <a:r>
              <a:rPr lang="en-US" sz="5400" b="1" dirty="0"/>
              <a:t>Selected architectural styles and patterns</a:t>
            </a:r>
            <a:endParaRPr lang="en-GB" sz="5400" b="1" dirty="0"/>
          </a:p>
        </p:txBody>
      </p:sp>
      <p:sp>
        <p:nvSpPr>
          <p:cNvPr id="3" name="Content Placeholder 2"/>
          <p:cNvSpPr>
            <a:spLocks noGrp="1"/>
          </p:cNvSpPr>
          <p:nvPr>
            <p:ph idx="1"/>
          </p:nvPr>
        </p:nvSpPr>
        <p:spPr>
          <a:xfrm>
            <a:off x="838200" y="1631576"/>
            <a:ext cx="10515600" cy="4545387"/>
          </a:xfrm>
        </p:spPr>
        <p:txBody>
          <a:bodyPr>
            <a:normAutofit fontScale="92500" lnSpcReduction="20000"/>
          </a:bodyPr>
          <a:lstStyle/>
          <a:p>
            <a:r>
              <a:rPr lang="en-GB" b="1" dirty="0"/>
              <a:t>Data </a:t>
            </a:r>
            <a:r>
              <a:rPr lang="en-GB" b="1" dirty="0" smtClean="0"/>
              <a:t>Tier</a:t>
            </a:r>
            <a:endParaRPr lang="en-GB" dirty="0" smtClean="0"/>
          </a:p>
          <a:p>
            <a:pPr lvl="1"/>
            <a:r>
              <a:rPr lang="en-US" dirty="0" smtClean="0"/>
              <a:t>The </a:t>
            </a:r>
            <a:r>
              <a:rPr lang="en-US" dirty="0"/>
              <a:t>data tier maintains the applications data such as Users' </a:t>
            </a:r>
            <a:r>
              <a:rPr lang="en-US" dirty="0" smtClean="0"/>
              <a:t>data, Drivers</a:t>
            </a:r>
            <a:r>
              <a:rPr lang="en-US" dirty="0"/>
              <a:t>' data, Request data, </a:t>
            </a:r>
            <a:r>
              <a:rPr lang="en-US" dirty="0" err="1"/>
              <a:t>TaxiQueue</a:t>
            </a:r>
            <a:r>
              <a:rPr lang="en-US" dirty="0"/>
              <a:t> data and the SQL </a:t>
            </a:r>
            <a:r>
              <a:rPr lang="en-US" dirty="0" smtClean="0"/>
              <a:t>queries. It </a:t>
            </a:r>
            <a:r>
              <a:rPr lang="en-US" dirty="0"/>
              <a:t>stores these data in a relational database management </a:t>
            </a:r>
            <a:r>
              <a:rPr lang="en-US" dirty="0" smtClean="0"/>
              <a:t>system (RDBMS</a:t>
            </a:r>
            <a:r>
              <a:rPr lang="en-US" dirty="0"/>
              <a:t>). All the connections with the RDBMS are managed </a:t>
            </a:r>
            <a:r>
              <a:rPr lang="en-US" dirty="0" smtClean="0"/>
              <a:t>in </a:t>
            </a:r>
            <a:r>
              <a:rPr lang="en-GB" dirty="0" smtClean="0"/>
              <a:t>this </a:t>
            </a:r>
            <a:r>
              <a:rPr lang="en-GB" dirty="0"/>
              <a:t>tier</a:t>
            </a:r>
            <a:r>
              <a:rPr lang="en-GB" dirty="0" smtClean="0"/>
              <a:t>.</a:t>
            </a:r>
          </a:p>
          <a:p>
            <a:r>
              <a:rPr lang="en-GB" b="1" dirty="0"/>
              <a:t>Application Tier</a:t>
            </a:r>
          </a:p>
          <a:p>
            <a:pPr lvl="1"/>
            <a:r>
              <a:rPr lang="en-US" dirty="0"/>
              <a:t>The application tier (web/application server) implements the </a:t>
            </a:r>
            <a:r>
              <a:rPr lang="en-US" dirty="0" smtClean="0"/>
              <a:t>business </a:t>
            </a:r>
            <a:r>
              <a:rPr lang="en-US" dirty="0"/>
              <a:t>logic, controller logic and presentation logic to control the </a:t>
            </a:r>
            <a:r>
              <a:rPr lang="en-US" dirty="0" smtClean="0"/>
              <a:t>interaction </a:t>
            </a:r>
            <a:r>
              <a:rPr lang="en-US" dirty="0"/>
              <a:t>between the application's clients and data. Business </a:t>
            </a:r>
            <a:r>
              <a:rPr lang="en-US" dirty="0" smtClean="0"/>
              <a:t>rules enforced </a:t>
            </a:r>
            <a:r>
              <a:rPr lang="en-US" dirty="0"/>
              <a:t>by the business logic dictate how clients can't access </a:t>
            </a:r>
            <a:r>
              <a:rPr lang="en-US" dirty="0" smtClean="0"/>
              <a:t>application </a:t>
            </a:r>
            <a:r>
              <a:rPr lang="en-US" dirty="0"/>
              <a:t>data directly and how applications process data.</a:t>
            </a:r>
          </a:p>
          <a:p>
            <a:r>
              <a:rPr lang="en-GB" b="1" dirty="0" smtClean="0"/>
              <a:t>Client </a:t>
            </a:r>
            <a:r>
              <a:rPr lang="en-GB" b="1" dirty="0"/>
              <a:t>Tier</a:t>
            </a:r>
          </a:p>
          <a:p>
            <a:pPr lvl="1"/>
            <a:r>
              <a:rPr lang="en-US" dirty="0"/>
              <a:t>The client tier is the application's user interface connecting data </a:t>
            </a:r>
            <a:r>
              <a:rPr lang="en-US" dirty="0" smtClean="0"/>
              <a:t>entry forms </a:t>
            </a:r>
            <a:r>
              <a:rPr lang="en-US" dirty="0"/>
              <a:t>and client side applications. It displays data to the user. </a:t>
            </a:r>
            <a:r>
              <a:rPr lang="en-US" dirty="0" smtClean="0"/>
              <a:t>User interact </a:t>
            </a:r>
            <a:r>
              <a:rPr lang="en-US" dirty="0"/>
              <a:t>directly with the application through user interface. </a:t>
            </a:r>
            <a:r>
              <a:rPr lang="en-US" dirty="0" smtClean="0"/>
              <a:t>The client </a:t>
            </a:r>
            <a:r>
              <a:rPr lang="en-US" dirty="0"/>
              <a:t>tier interacts with the web/application server to make </a:t>
            </a:r>
            <a:r>
              <a:rPr lang="en-US" dirty="0" smtClean="0"/>
              <a:t>requests and </a:t>
            </a:r>
            <a:r>
              <a:rPr lang="en-US" dirty="0"/>
              <a:t>to retrieve data from the database. It then displays to the </a:t>
            </a:r>
            <a:r>
              <a:rPr lang="en-US" dirty="0" smtClean="0"/>
              <a:t>user the </a:t>
            </a:r>
            <a:r>
              <a:rPr lang="en-US" dirty="0"/>
              <a:t>data retrieved from the server.</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18874189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810126"/>
          </a:xfrm>
        </p:spPr>
        <p:txBody>
          <a:bodyPr>
            <a:normAutofit fontScale="90000"/>
          </a:bodyPr>
          <a:lstStyle/>
          <a:p>
            <a:pPr algn="ctr"/>
            <a:r>
              <a:rPr lang="en-GB" sz="5400" b="1" dirty="0" smtClean="0"/>
              <a:t>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183188" y="1409225"/>
            <a:ext cx="6172200" cy="4030025"/>
          </a:xfrm>
          <a:prstGeom prst="rect">
            <a:avLst/>
          </a:prstGeom>
        </p:spPr>
      </p:pic>
      <p:sp>
        <p:nvSpPr>
          <p:cNvPr id="6" name="Text Placeholder 5"/>
          <p:cNvSpPr>
            <a:spLocks noGrp="1"/>
          </p:cNvSpPr>
          <p:nvPr>
            <p:ph type="body" sz="half" idx="2"/>
          </p:nvPr>
        </p:nvSpPr>
        <p:spPr>
          <a:xfrm>
            <a:off x="839788" y="1267326"/>
            <a:ext cx="3932237" cy="4601662"/>
          </a:xfrm>
        </p:spPr>
        <p:txBody>
          <a:bodyPr>
            <a:normAutofit/>
          </a:bodyPr>
          <a:lstStyle/>
          <a:p>
            <a:r>
              <a:rPr lang="en-US" sz="2400" dirty="0"/>
              <a:t>In the </a:t>
            </a:r>
            <a:r>
              <a:rPr lang="en-US" sz="2400" dirty="0" smtClean="0"/>
              <a:t>picture it's </a:t>
            </a:r>
            <a:r>
              <a:rPr lang="en-US" sz="2400" dirty="0"/>
              <a:t>shown how we have combined the two </a:t>
            </a:r>
            <a:r>
              <a:rPr lang="en-US" sz="2400" dirty="0" smtClean="0"/>
              <a:t>styles/patterns. On the </a:t>
            </a:r>
            <a:r>
              <a:rPr lang="en-US" sz="2400" dirty="0"/>
              <a:t>presentation tier we have the view and the controller that invokes </a:t>
            </a:r>
            <a:r>
              <a:rPr lang="en-US" sz="2400" dirty="0" smtClean="0"/>
              <a:t>methods on </a:t>
            </a:r>
            <a:r>
              <a:rPr lang="en-US" sz="2400" dirty="0"/>
              <a:t>the model in which there are </a:t>
            </a:r>
            <a:r>
              <a:rPr lang="en-US" sz="2400" dirty="0" smtClean="0"/>
              <a:t>the two other </a:t>
            </a:r>
            <a:r>
              <a:rPr lang="en-US" sz="2400" dirty="0"/>
              <a:t>tiers. In particular, a change </a:t>
            </a:r>
            <a:r>
              <a:rPr lang="en-US" sz="2400" dirty="0" smtClean="0"/>
              <a:t>in the </a:t>
            </a:r>
            <a:r>
              <a:rPr lang="en-US" sz="2400" dirty="0"/>
              <a:t>model come from the controller to the application tier which then </a:t>
            </a:r>
            <a:r>
              <a:rPr lang="en-US" sz="2400" dirty="0" smtClean="0"/>
              <a:t>forwards it </a:t>
            </a:r>
            <a:r>
              <a:rPr lang="en-US" sz="2400" dirty="0"/>
              <a:t>to the data tier.</a:t>
            </a:r>
            <a:endParaRPr lang="en-GB" sz="2400" dirty="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6977398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smtClean="0"/>
              <a:t>Other design decisions</a:t>
            </a:r>
            <a:endParaRPr lang="en-GB" sz="5400" b="1" dirty="0"/>
          </a:p>
        </p:txBody>
      </p:sp>
      <p:sp>
        <p:nvSpPr>
          <p:cNvPr id="3" name="Content Placeholder 2"/>
          <p:cNvSpPr>
            <a:spLocks noGrp="1"/>
          </p:cNvSpPr>
          <p:nvPr>
            <p:ph idx="1"/>
          </p:nvPr>
        </p:nvSpPr>
        <p:spPr>
          <a:xfrm>
            <a:off x="838200" y="1631576"/>
            <a:ext cx="10515600" cy="4545387"/>
          </a:xfrm>
        </p:spPr>
        <p:txBody>
          <a:bodyPr>
            <a:normAutofit lnSpcReduction="10000"/>
          </a:bodyPr>
          <a:lstStyle/>
          <a:p>
            <a:r>
              <a:rPr lang="en-US" dirty="0"/>
              <a:t>Object oriented software development methods</a:t>
            </a:r>
          </a:p>
          <a:p>
            <a:pPr lvl="1"/>
            <a:r>
              <a:rPr lang="en-GB" dirty="0"/>
              <a:t> Improved software maintainability</a:t>
            </a:r>
          </a:p>
          <a:p>
            <a:pPr lvl="1"/>
            <a:r>
              <a:rPr lang="en-GB" dirty="0"/>
              <a:t> Faster development</a:t>
            </a:r>
          </a:p>
          <a:p>
            <a:pPr lvl="1"/>
            <a:r>
              <a:rPr lang="en-GB" dirty="0"/>
              <a:t> Lower cost development</a:t>
            </a:r>
          </a:p>
          <a:p>
            <a:pPr lvl="1"/>
            <a:r>
              <a:rPr lang="en-GB" dirty="0"/>
              <a:t> Improved software development productivity</a:t>
            </a:r>
          </a:p>
          <a:p>
            <a:pPr lvl="1"/>
            <a:r>
              <a:rPr lang="en-GB" dirty="0"/>
              <a:t> Higher quality </a:t>
            </a:r>
            <a:r>
              <a:rPr lang="en-GB" dirty="0" smtClean="0"/>
              <a:t>software</a:t>
            </a:r>
          </a:p>
          <a:p>
            <a:r>
              <a:rPr lang="en-GB" dirty="0"/>
              <a:t>Three-tier client server architecture</a:t>
            </a:r>
          </a:p>
          <a:p>
            <a:pPr lvl="1"/>
            <a:r>
              <a:rPr lang="en-US" dirty="0" smtClean="0"/>
              <a:t>As </a:t>
            </a:r>
            <a:r>
              <a:rPr lang="en-US" dirty="0"/>
              <a:t>more users access the system a three-tier solution is more </a:t>
            </a:r>
            <a:r>
              <a:rPr lang="en-US" dirty="0" smtClean="0"/>
              <a:t>scalable than </a:t>
            </a:r>
            <a:r>
              <a:rPr lang="en-US" dirty="0"/>
              <a:t>the other solutions because you can add as many middle </a:t>
            </a:r>
            <a:r>
              <a:rPr lang="en-US" dirty="0" smtClean="0"/>
              <a:t>tiers as </a:t>
            </a:r>
            <a:r>
              <a:rPr lang="en-US" dirty="0"/>
              <a:t>needed to ensure good performance.</a:t>
            </a:r>
          </a:p>
          <a:p>
            <a:pPr lvl="1"/>
            <a:r>
              <a:rPr lang="en-US" dirty="0" smtClean="0"/>
              <a:t>Security </a:t>
            </a:r>
            <a:r>
              <a:rPr lang="en-US" dirty="0"/>
              <a:t>is also the best in the three-tier architecture because </a:t>
            </a:r>
            <a:r>
              <a:rPr lang="en-US" dirty="0" smtClean="0"/>
              <a:t>the middle </a:t>
            </a:r>
            <a:r>
              <a:rPr lang="en-US" dirty="0"/>
              <a:t>layer protects the database tier.</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3568359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smtClean="0"/>
              <a:t>Other design decisions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dirty="0"/>
              <a:t>MVC Architectural Pattern</a:t>
            </a:r>
          </a:p>
          <a:p>
            <a:pPr lvl="1"/>
            <a:r>
              <a:rPr lang="en-US" dirty="0" smtClean="0"/>
              <a:t>It </a:t>
            </a:r>
            <a:r>
              <a:rPr lang="en-US" dirty="0"/>
              <a:t>should interact with other machines or users </a:t>
            </a:r>
            <a:r>
              <a:rPr lang="en-US" dirty="0" smtClean="0"/>
              <a:t>effectively</a:t>
            </a:r>
            <a:r>
              <a:rPr lang="en-US" dirty="0"/>
              <a:t>.</a:t>
            </a:r>
          </a:p>
          <a:p>
            <a:pPr lvl="1"/>
            <a:r>
              <a:rPr lang="en-US" dirty="0" smtClean="0"/>
              <a:t>For </a:t>
            </a:r>
            <a:r>
              <a:rPr lang="en-US" dirty="0"/>
              <a:t>more </a:t>
            </a:r>
            <a:r>
              <a:rPr lang="en-US" dirty="0" smtClean="0"/>
              <a:t>efficient </a:t>
            </a:r>
            <a:r>
              <a:rPr lang="en-US" dirty="0"/>
              <a:t>interaction, the system should have </a:t>
            </a:r>
            <a:r>
              <a:rPr lang="en-US" dirty="0" smtClean="0"/>
              <a:t>flexible inter</a:t>
            </a:r>
            <a:r>
              <a:rPr lang="en-GB" dirty="0" smtClean="0"/>
              <a:t>faces</a:t>
            </a:r>
            <a:r>
              <a:rPr lang="en-GB" dirty="0"/>
              <a:t>.</a:t>
            </a:r>
          </a:p>
          <a:p>
            <a:pPr lvl="1"/>
            <a:r>
              <a:rPr lang="en-US" dirty="0" smtClean="0"/>
              <a:t>MVC </a:t>
            </a:r>
            <a:r>
              <a:rPr lang="en-US" dirty="0"/>
              <a:t>can be taken as for a popular and easy to handle web </a:t>
            </a:r>
            <a:r>
              <a:rPr lang="en-US" dirty="0" smtClean="0"/>
              <a:t>application </a:t>
            </a:r>
            <a:r>
              <a:rPr lang="en-US" dirty="0"/>
              <a:t>development style that has the feature of separating </a:t>
            </a:r>
            <a:r>
              <a:rPr lang="en-US" dirty="0" smtClean="0"/>
              <a:t>the </a:t>
            </a:r>
            <a:r>
              <a:rPr lang="en-GB" dirty="0" smtClean="0"/>
              <a:t>presentation </a:t>
            </a:r>
            <a:r>
              <a:rPr lang="en-GB" dirty="0"/>
              <a:t>and intermediate logics.</a:t>
            </a:r>
          </a:p>
          <a:p>
            <a:pPr lvl="1"/>
            <a:r>
              <a:rPr lang="en-US" dirty="0" smtClean="0"/>
              <a:t>It's </a:t>
            </a:r>
            <a:r>
              <a:rPr lang="en-US" dirty="0"/>
              <a:t>easy to code and provides well </a:t>
            </a:r>
            <a:r>
              <a:rPr lang="en-US" dirty="0" smtClean="0"/>
              <a:t>defined </a:t>
            </a:r>
            <a:r>
              <a:rPr lang="en-US" dirty="0"/>
              <a:t>interfaces within </a:t>
            </a:r>
            <a:r>
              <a:rPr lang="en-US" dirty="0" smtClean="0"/>
              <a:t>each logic.</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42127034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773272" y="0"/>
            <a:ext cx="5780895" cy="6848513"/>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Registration</a:t>
            </a:r>
          </a:p>
          <a:p>
            <a:pPr marL="0" lvl="1">
              <a:spcBef>
                <a:spcPts val="1000"/>
              </a:spcBef>
            </a:pPr>
            <a:r>
              <a:rPr lang="en-US" sz="1600" dirty="0" smtClean="0"/>
              <a:t>The </a:t>
            </a:r>
            <a:r>
              <a:rPr lang="en-US" sz="1600" dirty="0"/>
              <a:t>algorithm takes in account the completeness, the correctness and the availability of the information inserted</a:t>
            </a:r>
            <a:r>
              <a:rPr lang="en-US" sz="1600" dirty="0" smtClean="0"/>
              <a:t>. </a:t>
            </a:r>
            <a:r>
              <a:rPr lang="en-US" sz="1600" dirty="0"/>
              <a:t>After the guest submits the information the application checks if all the mandatory fields are filled and if the confirmation fields, such as password and email, correspond to the respective previous </a:t>
            </a:r>
            <a:r>
              <a:rPr lang="en-US" sz="1600" dirty="0" smtClean="0"/>
              <a:t>ones.</a:t>
            </a:r>
          </a:p>
          <a:p>
            <a:pPr marL="0" lvl="1">
              <a:spcBef>
                <a:spcPts val="1000"/>
              </a:spcBef>
            </a:pPr>
            <a:r>
              <a:rPr lang="en-US" sz="1600" dirty="0" smtClean="0"/>
              <a:t>If </a:t>
            </a:r>
            <a:r>
              <a:rPr lang="en-US" sz="1600" dirty="0"/>
              <a:t>one of the above doesn't apply, the application shows again the registration page to the guest. If they do, then it looks up into the database to verify that the username and email inserted are not already in </a:t>
            </a:r>
            <a:r>
              <a:rPr lang="en-US" sz="1600" dirty="0" err="1" smtClean="0"/>
              <a:t>use.If</a:t>
            </a:r>
            <a:r>
              <a:rPr lang="en-US" sz="1600" dirty="0" smtClean="0"/>
              <a:t> </a:t>
            </a:r>
            <a:r>
              <a:rPr lang="en-US" sz="1600" dirty="0"/>
              <a:t>they don't, then the user is added to the database and is shown a confirmation page, inviting him to log in., otherwise the registration page is shown </a:t>
            </a:r>
            <a:r>
              <a:rPr lang="en-GB" sz="1600" dirty="0"/>
              <a:t>again</a:t>
            </a:r>
            <a:r>
              <a:rPr lang="en-GB" sz="1600" dirty="0" smtClean="0"/>
              <a:t>.</a:t>
            </a:r>
            <a:endParaRPr lang="en-GB" sz="1600" b="1" dirty="0"/>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smtClean="0"/>
              <a:t>Section </a:t>
            </a:r>
            <a:r>
              <a:rPr lang="en-GB" sz="2800" dirty="0" smtClean="0"/>
              <a:t>3: Algorithm design</a:t>
            </a:r>
            <a:endParaRPr lang="en-GB" sz="2800" dirty="0"/>
          </a:p>
        </p:txBody>
      </p:sp>
    </p:spTree>
    <p:extLst>
      <p:ext uri="{BB962C8B-B14F-4D97-AF65-F5344CB8AC3E}">
        <p14:creationId xmlns:p14="http://schemas.microsoft.com/office/powerpoint/2010/main" val="21062908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6392699" y="0"/>
            <a:ext cx="4542040" cy="6848513"/>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Log in</a:t>
            </a:r>
          </a:p>
          <a:p>
            <a:pPr marL="0" lvl="1">
              <a:spcBef>
                <a:spcPts val="1000"/>
              </a:spcBef>
            </a:pPr>
            <a:r>
              <a:rPr lang="en-US" sz="1600" dirty="0"/>
              <a:t>After the guest inputs his credentials, the application first checks if both fields are filled, then looks for the username in the database to see if it exists. If it does, it checks if the password matches too.</a:t>
            </a:r>
          </a:p>
          <a:p>
            <a:pPr marL="0" lvl="1">
              <a:spcBef>
                <a:spcPts val="1000"/>
              </a:spcBef>
            </a:pPr>
            <a:r>
              <a:rPr lang="en-US" sz="1600" dirty="0"/>
              <a:t>If all of these steps are verified, the guest is logged in and is shown his personal page, otherwise the application shows the login page again</a:t>
            </a:r>
            <a:r>
              <a:rPr lang="en-US" sz="1600" dirty="0" smtClean="0"/>
              <a:t>.</a:t>
            </a:r>
          </a:p>
          <a:p>
            <a:pPr marL="0" lvl="1">
              <a:spcBef>
                <a:spcPts val="1000"/>
              </a:spcBef>
            </a:pPr>
            <a:r>
              <a:rPr lang="en-US" sz="1600" dirty="0"/>
              <a:t>After the password verification, the application will check the privileges of the account that is about to log in and will consequently show the respective page, be it user's or driver's</a:t>
            </a:r>
            <a:r>
              <a:rPr lang="en-US" sz="1600" dirty="0" smtClean="0"/>
              <a:t>.</a:t>
            </a:r>
            <a:endParaRPr lang="en-GB" sz="1600" b="1" dirty="0"/>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a:t>Section 3: Algorithm design</a:t>
            </a:r>
            <a:endParaRPr lang="en-GB" sz="2800" dirty="0"/>
          </a:p>
        </p:txBody>
      </p:sp>
    </p:spTree>
    <p:extLst>
      <p:ext uri="{BB962C8B-B14F-4D97-AF65-F5344CB8AC3E}">
        <p14:creationId xmlns:p14="http://schemas.microsoft.com/office/powerpoint/2010/main" val="15996883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192208" y="1"/>
            <a:ext cx="6932869" cy="6858000"/>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Queue management</a:t>
            </a:r>
          </a:p>
          <a:p>
            <a:r>
              <a:rPr lang="en-US" dirty="0"/>
              <a:t>This sequence diagram represents how the application manage to forward </a:t>
            </a:r>
            <a:r>
              <a:rPr lang="en-US" dirty="0" smtClean="0"/>
              <a:t>a </a:t>
            </a:r>
            <a:r>
              <a:rPr lang="en-GB" dirty="0" smtClean="0"/>
              <a:t>request to a driver.</a:t>
            </a:r>
          </a:p>
          <a:p>
            <a:pPr marL="0" lvl="1">
              <a:spcBef>
                <a:spcPts val="1000"/>
              </a:spcBef>
            </a:pPr>
            <a:r>
              <a:rPr lang="en-US" sz="1600" dirty="0"/>
              <a:t>After </a:t>
            </a:r>
            <a:r>
              <a:rPr lang="en-US" sz="1600" dirty="0" smtClean="0"/>
              <a:t>a user makes a ride request, </a:t>
            </a:r>
            <a:r>
              <a:rPr lang="en-US" sz="1600" dirty="0"/>
              <a:t>the application will then begin to allocate the first available taxi, otherwise if there's none it will just wait until one becomes available.</a:t>
            </a:r>
          </a:p>
          <a:p>
            <a:pPr marL="0" lvl="1">
              <a:spcBef>
                <a:spcPts val="1000"/>
              </a:spcBef>
            </a:pPr>
            <a:r>
              <a:rPr lang="en-US" sz="1600" dirty="0"/>
              <a:t>After forwarding the request to the taxi, the system will wait 30 seconds, if the driver answers the call he will be in charge for that request, or else the system forwards the request to the next available taxi in queue. In both cases the driver will be put at the end of the queue.</a:t>
            </a:r>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a:t>Section 3: Algorithm design</a:t>
            </a:r>
            <a:endParaRPr lang="en-GB" sz="2800" dirty="0"/>
          </a:p>
        </p:txBody>
      </p:sp>
    </p:spTree>
    <p:extLst>
      <p:ext uri="{BB962C8B-B14F-4D97-AF65-F5344CB8AC3E}">
        <p14:creationId xmlns:p14="http://schemas.microsoft.com/office/powerpoint/2010/main" val="12669661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163208" y="56259"/>
            <a:ext cx="6933998" cy="6801741"/>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Simple request</a:t>
            </a:r>
          </a:p>
          <a:p>
            <a:pPr marL="0" lvl="1">
              <a:spcBef>
                <a:spcPts val="1000"/>
              </a:spcBef>
            </a:pPr>
            <a:r>
              <a:rPr lang="en-US" sz="1600" dirty="0" smtClean="0"/>
              <a:t>After </a:t>
            </a:r>
            <a:r>
              <a:rPr lang="en-US" sz="1600" dirty="0"/>
              <a:t>the user clicks on the Simple request button, he is shown the simple </a:t>
            </a:r>
            <a:r>
              <a:rPr lang="en-GB" sz="1600" dirty="0"/>
              <a:t>request page</a:t>
            </a:r>
            <a:r>
              <a:rPr lang="en-GB" sz="1600" dirty="0" smtClean="0"/>
              <a:t>.</a:t>
            </a:r>
          </a:p>
          <a:p>
            <a:pPr marL="0" lvl="1">
              <a:spcBef>
                <a:spcPts val="1000"/>
              </a:spcBef>
            </a:pPr>
            <a:r>
              <a:rPr lang="en-US" sz="1600" dirty="0"/>
              <a:t>After he inserts the origin of his ride and press the Request button, the application will then begin to </a:t>
            </a:r>
            <a:r>
              <a:rPr lang="en-US" sz="1600" dirty="0" smtClean="0"/>
              <a:t>a taxi according to the Queue Management algorithm.</a:t>
            </a:r>
          </a:p>
          <a:p>
            <a:pPr marL="0" lvl="1">
              <a:spcBef>
                <a:spcPts val="1000"/>
              </a:spcBef>
            </a:pPr>
            <a:r>
              <a:rPr lang="en-US" sz="1600" dirty="0" smtClean="0"/>
              <a:t>Once the taxi is allocated, the user is informed with a notification containing the code of the taxi and the waiting time.</a:t>
            </a:r>
          </a:p>
          <a:p>
            <a:pPr marL="0" lvl="1">
              <a:spcBef>
                <a:spcPts val="1000"/>
              </a:spcBef>
            </a:pPr>
            <a:endParaRPr lang="en-US" sz="1600" dirty="0"/>
          </a:p>
          <a:p>
            <a:pPr marL="0" lvl="1">
              <a:spcBef>
                <a:spcPts val="1000"/>
              </a:spcBef>
            </a:pPr>
            <a:endParaRPr lang="en-GB" sz="1600" dirty="0"/>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a:t>Section 3: Algorithm design</a:t>
            </a:r>
            <a:endParaRPr lang="en-GB" sz="2800" dirty="0"/>
          </a:p>
        </p:txBody>
      </p:sp>
    </p:spTree>
    <p:extLst>
      <p:ext uri="{BB962C8B-B14F-4D97-AF65-F5344CB8AC3E}">
        <p14:creationId xmlns:p14="http://schemas.microsoft.com/office/powerpoint/2010/main" val="31994530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502088" y="1"/>
            <a:ext cx="6689911" cy="6857999"/>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Detailed request</a:t>
            </a:r>
          </a:p>
          <a:p>
            <a:pPr marL="0" lvl="1">
              <a:spcBef>
                <a:spcPts val="1000"/>
              </a:spcBef>
            </a:pPr>
            <a:r>
              <a:rPr lang="en-US" sz="1600" dirty="0" smtClean="0"/>
              <a:t>After the user click on the Detailed request button, he is shown the detailed </a:t>
            </a:r>
            <a:r>
              <a:rPr lang="en-GB" sz="1600" dirty="0" smtClean="0"/>
              <a:t>request page.</a:t>
            </a:r>
          </a:p>
          <a:p>
            <a:pPr marL="0" lvl="1">
              <a:spcBef>
                <a:spcPts val="1000"/>
              </a:spcBef>
            </a:pPr>
            <a:r>
              <a:rPr lang="en-US" sz="1600" dirty="0" smtClean="0"/>
              <a:t>The </a:t>
            </a:r>
            <a:r>
              <a:rPr lang="en-US" sz="1600" dirty="0"/>
              <a:t>user must fill the form and click on the Request button. The application will then check if all the fields are filled and if time and date are formally correct. If that's so, the system will wait until 10 minutes before the ride and then begin to allocate a taxi for the </a:t>
            </a:r>
            <a:r>
              <a:rPr lang="en-US" sz="1600" dirty="0" smtClean="0"/>
              <a:t>request.</a:t>
            </a:r>
          </a:p>
          <a:p>
            <a:pPr marL="0" lvl="1">
              <a:spcBef>
                <a:spcPts val="1000"/>
              </a:spcBef>
            </a:pPr>
            <a:r>
              <a:rPr lang="en-US" sz="1600" dirty="0" smtClean="0"/>
              <a:t>The </a:t>
            </a:r>
            <a:r>
              <a:rPr lang="en-US" sz="1600" dirty="0"/>
              <a:t>following taxi allocation, queue management and notification works as the one in the simple request.</a:t>
            </a:r>
            <a:endParaRPr lang="en-GB" sz="1600" b="1" dirty="0"/>
          </a:p>
          <a:p>
            <a:pPr marL="0" lvl="1">
              <a:spcBef>
                <a:spcPts val="1000"/>
              </a:spcBef>
            </a:pPr>
            <a:endParaRPr lang="en-GB" sz="1600" dirty="0"/>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a:t>Section 3: Algorithm design</a:t>
            </a:r>
            <a:endParaRPr lang="en-GB" sz="2800" dirty="0"/>
          </a:p>
        </p:txBody>
      </p:sp>
    </p:spTree>
    <p:extLst>
      <p:ext uri="{BB962C8B-B14F-4D97-AF65-F5344CB8AC3E}">
        <p14:creationId xmlns:p14="http://schemas.microsoft.com/office/powerpoint/2010/main" val="1514066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Introduction</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sz="3200" dirty="0" smtClean="0"/>
              <a:t>Purpose</a:t>
            </a:r>
          </a:p>
          <a:p>
            <a:pPr lvl="1"/>
            <a:r>
              <a:rPr lang="en-US" dirty="0"/>
              <a:t>This software design specification is made with the purpose of outlining the software architecture and design of </a:t>
            </a:r>
            <a:r>
              <a:rPr lang="en-US" dirty="0" err="1"/>
              <a:t>myTaxiService</a:t>
            </a:r>
            <a:r>
              <a:rPr lang="en-US" dirty="0"/>
              <a:t> application system in detail. </a:t>
            </a:r>
          </a:p>
          <a:p>
            <a:pPr lvl="1"/>
            <a:r>
              <a:rPr lang="en-US" dirty="0"/>
              <a:t>The documents will provide to the developers an insight in meeting client's needs efficiently and effectively. Moreover, the document simplifies communication and understanding of the system by providing several views of the system design</a:t>
            </a:r>
            <a:r>
              <a:rPr lang="en-US" dirty="0" smtClean="0"/>
              <a:t>.</a:t>
            </a:r>
            <a:endParaRPr lang="en-GB" dirty="0"/>
          </a:p>
          <a:p>
            <a:endParaRPr lang="en-GB" sz="3200" dirty="0"/>
          </a:p>
        </p:txBody>
      </p:sp>
      <p:sp>
        <p:nvSpPr>
          <p:cNvPr id="7" name="TextBox 6"/>
          <p:cNvSpPr txBox="1"/>
          <p:nvPr/>
        </p:nvSpPr>
        <p:spPr>
          <a:xfrm>
            <a:off x="71718" y="56259"/>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7069960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773272" y="1433625"/>
            <a:ext cx="5780895" cy="3981262"/>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View free taxis</a:t>
            </a:r>
          </a:p>
          <a:p>
            <a:pPr marL="0" lvl="1">
              <a:spcBef>
                <a:spcPts val="1000"/>
              </a:spcBef>
            </a:pPr>
            <a:r>
              <a:rPr lang="en-US" sz="1600" dirty="0" smtClean="0"/>
              <a:t>The </a:t>
            </a:r>
            <a:r>
              <a:rPr lang="en-US" sz="1600" dirty="0"/>
              <a:t>users can look at the number of available taxis in their zone. By clicking on the View available taxis button, the application will query the database about it, and then return the result to a new page.</a:t>
            </a:r>
            <a:endParaRPr lang="en-GB" sz="1600" b="1" dirty="0"/>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a:t>Section 3: Algorithm design</a:t>
            </a:r>
            <a:endParaRPr lang="en-GB" sz="2800" dirty="0"/>
          </a:p>
        </p:txBody>
      </p:sp>
    </p:spTree>
    <p:extLst>
      <p:ext uri="{BB962C8B-B14F-4D97-AF65-F5344CB8AC3E}">
        <p14:creationId xmlns:p14="http://schemas.microsoft.com/office/powerpoint/2010/main" val="25195919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773272" y="1591209"/>
            <a:ext cx="5780895" cy="3666095"/>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Be available</a:t>
            </a:r>
          </a:p>
          <a:p>
            <a:pPr marL="0" lvl="1">
              <a:spcBef>
                <a:spcPts val="1000"/>
              </a:spcBef>
            </a:pPr>
            <a:r>
              <a:rPr lang="en-US" sz="1600" dirty="0" smtClean="0"/>
              <a:t>The </a:t>
            </a:r>
            <a:r>
              <a:rPr lang="en-US" sz="1600" dirty="0"/>
              <a:t>drivers can use the switch on their personal page to toggle their own availability. After the button is switched, the application changes in the database the available field of the driver from false to true or vice versa.</a:t>
            </a:r>
            <a:endParaRPr lang="en-GB" sz="1600" b="1" dirty="0"/>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a:t>Section 3: Algorithm design</a:t>
            </a:r>
            <a:endParaRPr lang="en-GB" sz="2800" dirty="0"/>
          </a:p>
        </p:txBody>
      </p:sp>
    </p:spTree>
    <p:extLst>
      <p:ext uri="{BB962C8B-B14F-4D97-AF65-F5344CB8AC3E}">
        <p14:creationId xmlns:p14="http://schemas.microsoft.com/office/powerpoint/2010/main" val="17433184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783405" y="995362"/>
            <a:ext cx="2704312" cy="4873625"/>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This is the page that shows up when the app is opened. From here guests </a:t>
            </a:r>
            <a:r>
              <a:rPr lang="en-US" sz="2400" dirty="0" smtClean="0"/>
              <a:t>can log </a:t>
            </a:r>
            <a:r>
              <a:rPr lang="en-US" sz="2400" dirty="0"/>
              <a:t>in or register themselves if they don't have an account yet.</a:t>
            </a:r>
            <a:endParaRPr lang="en-GB" sz="2400" dirty="0"/>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Log in page</a:t>
            </a:r>
            <a:endParaRPr lang="en-GB" sz="4800" b="1" dirty="0"/>
          </a:p>
        </p:txBody>
      </p:sp>
    </p:spTree>
    <p:extLst>
      <p:ext uri="{BB962C8B-B14F-4D97-AF65-F5344CB8AC3E}">
        <p14:creationId xmlns:p14="http://schemas.microsoft.com/office/powerpoint/2010/main" val="13958898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783405" y="995362"/>
            <a:ext cx="2704312" cy="4873624"/>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Here guests can register themselves by </a:t>
            </a:r>
            <a:r>
              <a:rPr lang="en-US" sz="2400" dirty="0" smtClean="0"/>
              <a:t>filling </a:t>
            </a:r>
            <a:r>
              <a:rPr lang="en-US" sz="2400" dirty="0"/>
              <a:t>all the mandatory </a:t>
            </a:r>
            <a:r>
              <a:rPr lang="en-US" sz="2400" dirty="0" smtClean="0"/>
              <a:t>fields </a:t>
            </a:r>
            <a:r>
              <a:rPr lang="en-US" sz="2400" dirty="0"/>
              <a:t>(the </a:t>
            </a:r>
            <a:r>
              <a:rPr lang="en-US" sz="2400" dirty="0" smtClean="0"/>
              <a:t>ones </a:t>
            </a:r>
            <a:r>
              <a:rPr lang="en-GB" sz="2400" dirty="0" smtClean="0"/>
              <a:t>shown</a:t>
            </a:r>
            <a:r>
              <a:rPr lang="en-GB" sz="2400" dirty="0"/>
              <a:t>).</a:t>
            </a:r>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Registration page</a:t>
            </a:r>
            <a:endParaRPr lang="en-GB" sz="4800" b="1" dirty="0"/>
          </a:p>
        </p:txBody>
      </p:sp>
    </p:spTree>
    <p:extLst>
      <p:ext uri="{BB962C8B-B14F-4D97-AF65-F5344CB8AC3E}">
        <p14:creationId xmlns:p14="http://schemas.microsoft.com/office/powerpoint/2010/main" val="41659104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783405" y="995362"/>
            <a:ext cx="2704311" cy="4873624"/>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After logging in, users see this page from which they can use all of their </a:t>
            </a:r>
            <a:r>
              <a:rPr lang="en-US" sz="2400" dirty="0" smtClean="0"/>
              <a:t>functionalities</a:t>
            </a:r>
            <a:r>
              <a:rPr lang="en-US" sz="2400" dirty="0"/>
              <a:t>: request a ride, see available taxis in their area and read </a:t>
            </a:r>
            <a:r>
              <a:rPr lang="en-US" sz="2400" dirty="0" smtClean="0"/>
              <a:t>notifications</a:t>
            </a:r>
            <a:r>
              <a:rPr lang="en-US" sz="2400" dirty="0"/>
              <a:t>.</a:t>
            </a:r>
            <a:endParaRPr lang="en-GB" sz="2400" dirty="0"/>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User page</a:t>
            </a:r>
            <a:endParaRPr lang="en-GB" sz="4800" b="1" dirty="0"/>
          </a:p>
        </p:txBody>
      </p:sp>
    </p:spTree>
    <p:extLst>
      <p:ext uri="{BB962C8B-B14F-4D97-AF65-F5344CB8AC3E}">
        <p14:creationId xmlns:p14="http://schemas.microsoft.com/office/powerpoint/2010/main" val="35127786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783405" y="995363"/>
            <a:ext cx="2704311" cy="4873622"/>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Users can make a detailed request by </a:t>
            </a:r>
            <a:r>
              <a:rPr lang="en-US" sz="2400" dirty="0" smtClean="0"/>
              <a:t>filling </a:t>
            </a:r>
            <a:r>
              <a:rPr lang="en-US" sz="2400" dirty="0"/>
              <a:t>this form</a:t>
            </a:r>
            <a:r>
              <a:rPr lang="en-US" sz="2400" dirty="0" smtClean="0"/>
              <a:t>.</a:t>
            </a:r>
            <a:endParaRPr lang="en-US" sz="2400" dirty="0"/>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Detailed request</a:t>
            </a:r>
            <a:endParaRPr lang="en-GB" sz="4800" b="1" dirty="0"/>
          </a:p>
        </p:txBody>
      </p:sp>
    </p:spTree>
    <p:extLst>
      <p:ext uri="{BB962C8B-B14F-4D97-AF65-F5344CB8AC3E}">
        <p14:creationId xmlns:p14="http://schemas.microsoft.com/office/powerpoint/2010/main" val="3652729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783405" y="995363"/>
            <a:ext cx="2704310" cy="4873622"/>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Here users can see </a:t>
            </a:r>
            <a:r>
              <a:rPr lang="en-US" sz="2400" dirty="0" smtClean="0"/>
              <a:t>notifications </a:t>
            </a:r>
            <a:r>
              <a:rPr lang="en-US" sz="2400" dirty="0"/>
              <a:t>about the requests they made. The new </a:t>
            </a:r>
            <a:r>
              <a:rPr lang="en-US" sz="2400" dirty="0" smtClean="0"/>
              <a:t>ones that </a:t>
            </a:r>
            <a:r>
              <a:rPr lang="en-US" sz="2400" dirty="0"/>
              <a:t>hasn't been read yet are written in bold.</a:t>
            </a:r>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fontScale="90000"/>
          </a:bodyPr>
          <a:lstStyle/>
          <a:p>
            <a:pPr algn="ctr"/>
            <a:r>
              <a:rPr lang="en-GB" sz="4800" b="1" dirty="0" smtClean="0"/>
              <a:t>User notification page</a:t>
            </a:r>
            <a:endParaRPr lang="en-GB" sz="4800" b="1" dirty="0"/>
          </a:p>
        </p:txBody>
      </p:sp>
    </p:spTree>
    <p:extLst>
      <p:ext uri="{BB962C8B-B14F-4D97-AF65-F5344CB8AC3E}">
        <p14:creationId xmlns:p14="http://schemas.microsoft.com/office/powerpoint/2010/main" val="8692221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783405" y="995363"/>
            <a:ext cx="2704310" cy="4873621"/>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This is the page that driver see after they log in. They can set themselves as</a:t>
            </a:r>
          </a:p>
          <a:p>
            <a:r>
              <a:rPr lang="en-US" sz="2400" dirty="0"/>
              <a:t>available and see incoming requests.</a:t>
            </a:r>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Driver page</a:t>
            </a:r>
            <a:endParaRPr lang="en-GB" sz="4800" b="1" dirty="0"/>
          </a:p>
        </p:txBody>
      </p:sp>
    </p:spTree>
    <p:extLst>
      <p:ext uri="{BB962C8B-B14F-4D97-AF65-F5344CB8AC3E}">
        <p14:creationId xmlns:p14="http://schemas.microsoft.com/office/powerpoint/2010/main" val="16612119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a:t>Guests requirements</a:t>
            </a:r>
          </a:p>
        </p:txBody>
      </p:sp>
      <p:sp>
        <p:nvSpPr>
          <p:cNvPr id="3" name="Content Placeholder 2"/>
          <p:cNvSpPr>
            <a:spLocks noGrp="1"/>
          </p:cNvSpPr>
          <p:nvPr>
            <p:ph idx="1"/>
          </p:nvPr>
        </p:nvSpPr>
        <p:spPr>
          <a:xfrm>
            <a:off x="838200" y="1631576"/>
            <a:ext cx="10515600" cy="4545387"/>
          </a:xfrm>
        </p:spPr>
        <p:txBody>
          <a:bodyPr>
            <a:normAutofit/>
          </a:bodyPr>
          <a:lstStyle/>
          <a:p>
            <a:r>
              <a:rPr lang="en-US" dirty="0"/>
              <a:t>[G1] Register themselves into the system</a:t>
            </a:r>
          </a:p>
          <a:p>
            <a:pPr marL="457200" lvl="1" indent="0">
              <a:buNone/>
            </a:pPr>
            <a:r>
              <a:rPr lang="en-US" dirty="0"/>
              <a:t>G</a:t>
            </a:r>
            <a:r>
              <a:rPr lang="en-US" dirty="0" smtClean="0"/>
              <a:t>uests </a:t>
            </a:r>
            <a:r>
              <a:rPr lang="en-US" dirty="0"/>
              <a:t>can </a:t>
            </a:r>
            <a:r>
              <a:rPr lang="en-US" dirty="0" smtClean="0"/>
              <a:t>only </a:t>
            </a:r>
            <a:r>
              <a:rPr lang="en-US" dirty="0"/>
              <a:t>see </a:t>
            </a:r>
            <a:r>
              <a:rPr lang="en-US" dirty="0" smtClean="0"/>
              <a:t>the login</a:t>
            </a:r>
            <a:r>
              <a:rPr lang="en-US" dirty="0"/>
              <a:t>, registration and </a:t>
            </a:r>
            <a:r>
              <a:rPr lang="en-US" dirty="0" smtClean="0"/>
              <a:t>confirmation </a:t>
            </a:r>
            <a:r>
              <a:rPr lang="en-US" dirty="0"/>
              <a:t>pages, </a:t>
            </a:r>
            <a:r>
              <a:rPr lang="en-US" dirty="0" smtClean="0"/>
              <a:t>because when </a:t>
            </a:r>
            <a:r>
              <a:rPr lang="en-US" dirty="0"/>
              <a:t>they login they are automatically promoted to users or drivers</a:t>
            </a:r>
          </a:p>
          <a:p>
            <a:pPr marL="457200" lvl="1" indent="0">
              <a:buNone/>
            </a:pPr>
            <a:r>
              <a:rPr lang="en-US" dirty="0"/>
              <a:t>The </a:t>
            </a:r>
            <a:r>
              <a:rPr lang="en-US" dirty="0" smtClean="0"/>
              <a:t>filling </a:t>
            </a:r>
            <a:r>
              <a:rPr lang="en-US" dirty="0"/>
              <a:t>of the mandatory </a:t>
            </a:r>
            <a:r>
              <a:rPr lang="en-US" dirty="0" smtClean="0"/>
              <a:t>fields </a:t>
            </a:r>
            <a:r>
              <a:rPr lang="en-US" dirty="0"/>
              <a:t>of the form is guaranteed by the </a:t>
            </a:r>
            <a:r>
              <a:rPr lang="en-US" dirty="0" smtClean="0"/>
              <a:t>algorithm</a:t>
            </a:r>
            <a:r>
              <a:rPr lang="en-US" dirty="0"/>
              <a:t>, who discards also if they </a:t>
            </a:r>
            <a:r>
              <a:rPr lang="en-US" dirty="0" smtClean="0"/>
              <a:t>confirmation fields </a:t>
            </a:r>
            <a:r>
              <a:rPr lang="en-US" dirty="0"/>
              <a:t>don't match or if </a:t>
            </a:r>
            <a:r>
              <a:rPr lang="en-US" dirty="0" smtClean="0"/>
              <a:t>the username </a:t>
            </a:r>
            <a:r>
              <a:rPr lang="en-US" dirty="0"/>
              <a:t>or email are already in use</a:t>
            </a:r>
            <a:r>
              <a:rPr lang="en-US" dirty="0" smtClean="0"/>
              <a:t>.</a:t>
            </a:r>
          </a:p>
          <a:p>
            <a:r>
              <a:rPr lang="en-US" dirty="0"/>
              <a:t>[G2] Log into the system</a:t>
            </a:r>
          </a:p>
          <a:p>
            <a:pPr lvl="1"/>
            <a:r>
              <a:rPr lang="en-US" dirty="0"/>
              <a:t>This too is guaranteed by the algorithm, which checks if the fields are filled, then if the username exists and in the end checks if the username </a:t>
            </a:r>
            <a:r>
              <a:rPr lang="en-GB" dirty="0"/>
              <a:t>matches the </a:t>
            </a:r>
            <a:r>
              <a:rPr lang="en-GB" dirty="0" smtClean="0"/>
              <a:t>password</a:t>
            </a:r>
            <a:r>
              <a:rPr lang="en-GB" dirty="0"/>
              <a:t>.</a:t>
            </a:r>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17271361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Users </a:t>
            </a:r>
            <a:r>
              <a:rPr lang="en-GB" sz="5400" b="1" dirty="0"/>
              <a:t>requirements</a:t>
            </a:r>
          </a:p>
        </p:txBody>
      </p:sp>
      <p:sp>
        <p:nvSpPr>
          <p:cNvPr id="3" name="Content Placeholder 2"/>
          <p:cNvSpPr>
            <a:spLocks noGrp="1"/>
          </p:cNvSpPr>
          <p:nvPr>
            <p:ph idx="1"/>
          </p:nvPr>
        </p:nvSpPr>
        <p:spPr>
          <a:xfrm>
            <a:off x="838200" y="1631576"/>
            <a:ext cx="10515600" cy="4545387"/>
          </a:xfrm>
        </p:spPr>
        <p:txBody>
          <a:bodyPr>
            <a:normAutofit/>
          </a:bodyPr>
          <a:lstStyle/>
          <a:p>
            <a:r>
              <a:rPr lang="en-US" dirty="0" smtClean="0"/>
              <a:t>[</a:t>
            </a:r>
            <a:r>
              <a:rPr lang="en-US" dirty="0"/>
              <a:t>G3] See number of taxis of the zone he's in</a:t>
            </a:r>
          </a:p>
          <a:p>
            <a:pPr lvl="1"/>
            <a:r>
              <a:rPr lang="en-US" dirty="0"/>
              <a:t>The application is able to guarantee this through the View free </a:t>
            </a:r>
            <a:r>
              <a:rPr lang="en-US" dirty="0" smtClean="0"/>
              <a:t>taxis function</a:t>
            </a:r>
            <a:r>
              <a:rPr lang="en-US" dirty="0"/>
              <a:t>, which queries the database for the information.</a:t>
            </a:r>
          </a:p>
          <a:p>
            <a:r>
              <a:rPr lang="en-US" dirty="0" smtClean="0"/>
              <a:t>[</a:t>
            </a:r>
            <a:r>
              <a:rPr lang="en-US" dirty="0"/>
              <a:t>G4] Make request for a simple ride</a:t>
            </a:r>
          </a:p>
          <a:p>
            <a:pPr lvl="1"/>
            <a:r>
              <a:rPr lang="en-US" dirty="0"/>
              <a:t>The algorithm for this function checks if the origin </a:t>
            </a:r>
            <a:r>
              <a:rPr lang="en-US" dirty="0" smtClean="0"/>
              <a:t>field </a:t>
            </a:r>
            <a:r>
              <a:rPr lang="en-US" dirty="0"/>
              <a:t>is empty. If </a:t>
            </a:r>
            <a:r>
              <a:rPr lang="en-US" dirty="0" smtClean="0"/>
              <a:t>it is</a:t>
            </a:r>
            <a:r>
              <a:rPr lang="en-US" dirty="0"/>
              <a:t>, the request can not be </a:t>
            </a:r>
            <a:r>
              <a:rPr lang="en-US" dirty="0" smtClean="0"/>
              <a:t>fulfilled</a:t>
            </a:r>
            <a:r>
              <a:rPr lang="en-US" dirty="0"/>
              <a:t>.</a:t>
            </a:r>
          </a:p>
          <a:p>
            <a:r>
              <a:rPr lang="en-US" dirty="0" smtClean="0"/>
              <a:t>[</a:t>
            </a:r>
            <a:r>
              <a:rPr lang="en-US" dirty="0"/>
              <a:t>G5] Make request for a detailed ride</a:t>
            </a:r>
          </a:p>
          <a:p>
            <a:pPr lvl="1"/>
            <a:r>
              <a:rPr lang="en-US" dirty="0"/>
              <a:t>As before, the algorithm makes sure that the input is not empty </a:t>
            </a:r>
            <a:r>
              <a:rPr lang="en-US" dirty="0" smtClean="0"/>
              <a:t>and </a:t>
            </a:r>
            <a:r>
              <a:rPr lang="en-GB" dirty="0" smtClean="0"/>
              <a:t>formally </a:t>
            </a:r>
            <a:r>
              <a:rPr lang="en-GB" dirty="0"/>
              <a:t>correct.</a:t>
            </a:r>
            <a:endParaRPr lang="en-GB" b="1" dirty="0" smtClean="0"/>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3512783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Introduction</a:t>
            </a:r>
            <a:endParaRPr lang="en-GB" sz="5400" b="1" dirty="0"/>
          </a:p>
        </p:txBody>
      </p:sp>
      <p:sp>
        <p:nvSpPr>
          <p:cNvPr id="3" name="Content Placeholder 2"/>
          <p:cNvSpPr>
            <a:spLocks noGrp="1"/>
          </p:cNvSpPr>
          <p:nvPr>
            <p:ph idx="1"/>
          </p:nvPr>
        </p:nvSpPr>
        <p:spPr>
          <a:xfrm>
            <a:off x="838200" y="1631576"/>
            <a:ext cx="10515600" cy="4545387"/>
          </a:xfrm>
        </p:spPr>
        <p:txBody>
          <a:bodyPr/>
          <a:lstStyle/>
          <a:p>
            <a:r>
              <a:rPr lang="en-GB" dirty="0" smtClean="0"/>
              <a:t>Scope</a:t>
            </a:r>
          </a:p>
          <a:p>
            <a:pPr lvl="1"/>
            <a:r>
              <a:rPr lang="en-US" dirty="0"/>
              <a:t>The software design document would demonstrate how the design will accomplish the functional and non-functional requirements defined in the RASD. The document will provide a framework to the programmers by describing the high level components and architecture, sub-systems, interfaces and algorithm design. This is achieved through the use of architectural patterns, sequence diagrams </a:t>
            </a:r>
            <a:r>
              <a:rPr lang="en-GB" dirty="0"/>
              <a:t>and user interfaces.</a:t>
            </a:r>
          </a:p>
          <a:p>
            <a:pPr lvl="1"/>
            <a:endParaRPr lang="en-GB" dirty="0"/>
          </a:p>
        </p:txBody>
      </p:sp>
      <p:sp>
        <p:nvSpPr>
          <p:cNvPr id="7" name="TextBox 6"/>
          <p:cNvSpPr txBox="1"/>
          <p:nvPr/>
        </p:nvSpPr>
        <p:spPr>
          <a:xfrm>
            <a:off x="71718" y="56259"/>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8269340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Drivers requirements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dirty="0"/>
              <a:t>[G6] Set themselves as available</a:t>
            </a:r>
          </a:p>
          <a:p>
            <a:pPr lvl="1"/>
            <a:r>
              <a:rPr lang="en-US" dirty="0"/>
              <a:t>The driver has this function in the personal page and so he can </a:t>
            </a:r>
            <a:r>
              <a:rPr lang="en-US" dirty="0" smtClean="0"/>
              <a:t>toggles </a:t>
            </a:r>
            <a:r>
              <a:rPr lang="en-GB" dirty="0" smtClean="0"/>
              <a:t>his </a:t>
            </a:r>
            <a:r>
              <a:rPr lang="en-GB" dirty="0"/>
              <a:t>availability.</a:t>
            </a:r>
          </a:p>
          <a:p>
            <a:r>
              <a:rPr lang="en-US" dirty="0" smtClean="0"/>
              <a:t>[</a:t>
            </a:r>
            <a:r>
              <a:rPr lang="en-US" dirty="0"/>
              <a:t>G7] Read and accept requests</a:t>
            </a:r>
          </a:p>
          <a:p>
            <a:pPr lvl="1"/>
            <a:r>
              <a:rPr lang="en-US" dirty="0"/>
              <a:t>In his personal page the driver can access to the page where he can </a:t>
            </a:r>
            <a:r>
              <a:rPr lang="en-US" dirty="0" smtClean="0"/>
              <a:t>read the </a:t>
            </a:r>
            <a:r>
              <a:rPr lang="en-US" dirty="0"/>
              <a:t>incoming requests and eventually accept them. The application </a:t>
            </a:r>
            <a:r>
              <a:rPr lang="en-US" dirty="0" smtClean="0"/>
              <a:t>then proceeds </a:t>
            </a:r>
            <a:r>
              <a:rPr lang="en-US" dirty="0"/>
              <a:t>to allocate the driver to the ride and set himself as unavailable.</a:t>
            </a:r>
            <a:endParaRPr lang="en-GB" b="1" dirty="0" smtClean="0"/>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24785132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System requirements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dirty="0"/>
              <a:t>[G8] Notify passengers after the </a:t>
            </a:r>
            <a:r>
              <a:rPr lang="en-US" dirty="0" smtClean="0"/>
              <a:t>confirmation </a:t>
            </a:r>
            <a:r>
              <a:rPr lang="en-US" dirty="0"/>
              <a:t>of a simple request</a:t>
            </a:r>
          </a:p>
          <a:p>
            <a:pPr lvl="1"/>
            <a:r>
              <a:rPr lang="en-US" dirty="0"/>
              <a:t>The algorithm of the simple ride request takes care of this by </a:t>
            </a:r>
            <a:r>
              <a:rPr lang="en-US" dirty="0" smtClean="0"/>
              <a:t>notifying the </a:t>
            </a:r>
            <a:r>
              <a:rPr lang="en-US" dirty="0"/>
              <a:t>user as soon as the taxi is allocated.</a:t>
            </a:r>
          </a:p>
          <a:p>
            <a:r>
              <a:rPr lang="en-US" dirty="0" smtClean="0"/>
              <a:t>[</a:t>
            </a:r>
            <a:r>
              <a:rPr lang="en-US" dirty="0"/>
              <a:t>G9] Notify passengers 10 minutes before the ride reserved through a </a:t>
            </a:r>
            <a:r>
              <a:rPr lang="en-US" dirty="0" smtClean="0"/>
              <a:t>de</a:t>
            </a:r>
            <a:r>
              <a:rPr lang="en-GB" dirty="0" smtClean="0"/>
              <a:t>tailed </a:t>
            </a:r>
            <a:r>
              <a:rPr lang="en-GB" dirty="0"/>
              <a:t>request</a:t>
            </a:r>
          </a:p>
          <a:p>
            <a:pPr lvl="1"/>
            <a:r>
              <a:rPr lang="en-US" dirty="0" smtClean="0"/>
              <a:t>The </a:t>
            </a:r>
            <a:r>
              <a:rPr lang="en-US" dirty="0"/>
              <a:t>algorithm waits until 10 minutes before the ride and then begins </a:t>
            </a:r>
            <a:r>
              <a:rPr lang="en-US" dirty="0" smtClean="0"/>
              <a:t>to look </a:t>
            </a:r>
            <a:r>
              <a:rPr lang="en-US" dirty="0"/>
              <a:t>for a taxi to allocate and notifying the user as soon as it's done.</a:t>
            </a:r>
            <a:endParaRPr lang="en-GB" b="1" dirty="0" smtClean="0"/>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37589783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System requirements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dirty="0"/>
              <a:t>[G10] Forward requests to the </a:t>
            </a:r>
            <a:r>
              <a:rPr lang="en-US" dirty="0" smtClean="0"/>
              <a:t>first </a:t>
            </a:r>
            <a:r>
              <a:rPr lang="en-US" dirty="0"/>
              <a:t>taxi in queue</a:t>
            </a:r>
          </a:p>
          <a:p>
            <a:pPr lvl="1"/>
            <a:r>
              <a:rPr lang="en-US" dirty="0"/>
              <a:t>The application, after a ride request, always forwards it to the </a:t>
            </a:r>
            <a:r>
              <a:rPr lang="en-US" dirty="0" smtClean="0"/>
              <a:t>first </a:t>
            </a:r>
            <a:r>
              <a:rPr lang="en-US" dirty="0"/>
              <a:t>taxi </a:t>
            </a:r>
            <a:r>
              <a:rPr lang="en-US" dirty="0" smtClean="0"/>
              <a:t>in queue </a:t>
            </a:r>
            <a:r>
              <a:rPr lang="en-US" dirty="0"/>
              <a:t>of the user's zone. Then, when a driver is allocated, the </a:t>
            </a:r>
            <a:r>
              <a:rPr lang="en-US" dirty="0" smtClean="0"/>
              <a:t>application puts him </a:t>
            </a:r>
            <a:r>
              <a:rPr lang="en-US" dirty="0"/>
              <a:t>in the last position and sets him as unavailable.</a:t>
            </a:r>
          </a:p>
          <a:p>
            <a:r>
              <a:rPr lang="en-US" dirty="0" smtClean="0"/>
              <a:t>[</a:t>
            </a:r>
            <a:r>
              <a:rPr lang="en-US" dirty="0"/>
              <a:t>G11] After 30 seconds, forward the request to the second taxi in </a:t>
            </a:r>
            <a:r>
              <a:rPr lang="en-US" dirty="0" smtClean="0"/>
              <a:t>queue and </a:t>
            </a:r>
            <a:r>
              <a:rPr lang="en-US" dirty="0"/>
              <a:t>put the </a:t>
            </a:r>
            <a:r>
              <a:rPr lang="en-US" dirty="0" smtClean="0"/>
              <a:t>first </a:t>
            </a:r>
            <a:r>
              <a:rPr lang="en-US" dirty="0"/>
              <a:t>at the end</a:t>
            </a:r>
          </a:p>
          <a:p>
            <a:pPr lvl="1"/>
            <a:r>
              <a:rPr lang="en-US" dirty="0"/>
              <a:t>A timer ensures that the driver answers a request within 30 seconds, </a:t>
            </a:r>
            <a:r>
              <a:rPr lang="en-US" dirty="0" smtClean="0"/>
              <a:t>otherwise </a:t>
            </a:r>
            <a:r>
              <a:rPr lang="en-US" dirty="0"/>
              <a:t>he is set as unavailable and put in the last position. The </a:t>
            </a:r>
            <a:r>
              <a:rPr lang="en-US" dirty="0" smtClean="0"/>
              <a:t>latter will </a:t>
            </a:r>
            <a:r>
              <a:rPr lang="en-US" dirty="0"/>
              <a:t>cause the queue to shift by a position and the request will then </a:t>
            </a:r>
            <a:r>
              <a:rPr lang="en-US" dirty="0" smtClean="0"/>
              <a:t>be forwarded </a:t>
            </a:r>
            <a:r>
              <a:rPr lang="en-US" dirty="0"/>
              <a:t>to the driver who is now in the </a:t>
            </a:r>
            <a:r>
              <a:rPr lang="en-US" dirty="0" smtClean="0"/>
              <a:t>first </a:t>
            </a:r>
            <a:r>
              <a:rPr lang="en-US" dirty="0"/>
              <a:t>one.</a:t>
            </a:r>
            <a:endParaRPr lang="en-GB" b="1" dirty="0" smtClean="0"/>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3544148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Architectural design</a:t>
            </a:r>
            <a:endParaRPr lang="en-GB" sz="5400" b="1" dirty="0"/>
          </a:p>
        </p:txBody>
      </p:sp>
      <p:sp>
        <p:nvSpPr>
          <p:cNvPr id="3" name="Content Placeholder 2"/>
          <p:cNvSpPr>
            <a:spLocks noGrp="1"/>
          </p:cNvSpPr>
          <p:nvPr>
            <p:ph idx="1"/>
          </p:nvPr>
        </p:nvSpPr>
        <p:spPr>
          <a:xfrm>
            <a:off x="838200" y="1631576"/>
            <a:ext cx="10515600" cy="4545387"/>
          </a:xfrm>
        </p:spPr>
        <p:txBody>
          <a:bodyPr/>
          <a:lstStyle/>
          <a:p>
            <a:r>
              <a:rPr lang="en-US" dirty="0" smtClean="0"/>
              <a:t>The </a:t>
            </a:r>
            <a:r>
              <a:rPr lang="en-US" dirty="0"/>
              <a:t>next chapter of the document describes architectural design of </a:t>
            </a:r>
            <a:r>
              <a:rPr lang="en-US" dirty="0" err="1" smtClean="0"/>
              <a:t>myTaxisystem</a:t>
            </a:r>
            <a:r>
              <a:rPr lang="en-US" dirty="0"/>
              <a:t>: the high level components and their interactions, suitable </a:t>
            </a:r>
            <a:r>
              <a:rPr lang="en-US" dirty="0" smtClean="0"/>
              <a:t>architectural patterns</a:t>
            </a:r>
            <a:r>
              <a:rPr lang="en-US" dirty="0"/>
              <a:t>, physical arrangement of components and design decisions applied </a:t>
            </a:r>
            <a:r>
              <a:rPr lang="en-US" dirty="0" smtClean="0"/>
              <a:t>to </a:t>
            </a:r>
            <a:r>
              <a:rPr lang="en-GB" dirty="0" smtClean="0"/>
              <a:t>the </a:t>
            </a:r>
            <a:r>
              <a:rPr lang="en-GB" dirty="0"/>
              <a:t>whole system.</a:t>
            </a:r>
          </a:p>
        </p:txBody>
      </p:sp>
      <p:sp>
        <p:nvSpPr>
          <p:cNvPr id="7" name="TextBox 6"/>
          <p:cNvSpPr txBox="1"/>
          <p:nvPr/>
        </p:nvSpPr>
        <p:spPr>
          <a:xfrm>
            <a:off x="71718" y="56259"/>
            <a:ext cx="1524776" cy="523220"/>
          </a:xfrm>
          <a:prstGeom prst="rect">
            <a:avLst/>
          </a:prstGeom>
          <a:noFill/>
        </p:spPr>
        <p:txBody>
          <a:bodyPr wrap="none" rtlCol="0">
            <a:spAutoFit/>
          </a:bodyPr>
          <a:lstStyle/>
          <a:p>
            <a:r>
              <a:rPr lang="en-GB" sz="2800" dirty="0" smtClean="0"/>
              <a:t>Section 2</a:t>
            </a:r>
            <a:endParaRPr lang="en-GB" sz="2800" dirty="0"/>
          </a:p>
        </p:txBody>
      </p:sp>
    </p:spTree>
    <p:extLst>
      <p:ext uri="{BB962C8B-B14F-4D97-AF65-F5344CB8AC3E}">
        <p14:creationId xmlns:p14="http://schemas.microsoft.com/office/powerpoint/2010/main" val="1716504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lstStyle/>
          <a:p>
            <a:r>
              <a:rPr lang="en-US" b="1" dirty="0" err="1"/>
              <a:t>AccessManager</a:t>
            </a:r>
            <a:r>
              <a:rPr lang="en-US" dirty="0"/>
              <a:t>: This sub-system consists of all the components </a:t>
            </a:r>
            <a:r>
              <a:rPr lang="en-US" dirty="0" smtClean="0"/>
              <a:t>responsible </a:t>
            </a:r>
            <a:r>
              <a:rPr lang="en-US" dirty="0"/>
              <a:t>of registration and login process. It authenticates users and </a:t>
            </a:r>
            <a:r>
              <a:rPr lang="en-US" dirty="0" smtClean="0"/>
              <a:t>drivers, allowing </a:t>
            </a:r>
            <a:r>
              <a:rPr lang="en-US" dirty="0"/>
              <a:t>them to use their relative functionalities. It's also responsible </a:t>
            </a:r>
            <a:r>
              <a:rPr lang="en-US" dirty="0" smtClean="0"/>
              <a:t>for </a:t>
            </a:r>
            <a:r>
              <a:rPr lang="en-GB" dirty="0" smtClean="0"/>
              <a:t>guest's </a:t>
            </a:r>
            <a:r>
              <a:rPr lang="en-GB" dirty="0"/>
              <a:t>registration</a:t>
            </a:r>
            <a:r>
              <a:rPr lang="en-GB" dirty="0" smtClean="0"/>
              <a:t>.</a:t>
            </a:r>
          </a:p>
          <a:p>
            <a:pPr lvl="1"/>
            <a:r>
              <a:rPr lang="en-GB" dirty="0" smtClean="0"/>
              <a:t>Registration</a:t>
            </a:r>
            <a:endParaRPr lang="en-GB" dirty="0"/>
          </a:p>
          <a:p>
            <a:pPr lvl="1"/>
            <a:r>
              <a:rPr lang="en-GB" dirty="0" smtClean="0"/>
              <a:t>Authentication</a:t>
            </a:r>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613359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b="1" dirty="0"/>
              <a:t>User</a:t>
            </a:r>
            <a:r>
              <a:rPr lang="en-US" dirty="0"/>
              <a:t>: This sub-system consists of all the components that implement </a:t>
            </a:r>
            <a:r>
              <a:rPr lang="en-US" dirty="0" smtClean="0"/>
              <a:t>the functions </a:t>
            </a:r>
            <a:r>
              <a:rPr lang="en-US" dirty="0"/>
              <a:t>related to the user's operations such as requesting a taxi for </a:t>
            </a:r>
            <a:r>
              <a:rPr lang="en-US" dirty="0" smtClean="0"/>
              <a:t>a simple </a:t>
            </a:r>
            <a:r>
              <a:rPr lang="en-US" dirty="0"/>
              <a:t>ride, making a reservation for a taxi and viewing the number </a:t>
            </a:r>
            <a:r>
              <a:rPr lang="en-US" dirty="0" smtClean="0"/>
              <a:t>of available </a:t>
            </a:r>
            <a:r>
              <a:rPr lang="en-US" dirty="0"/>
              <a:t>taxis in his zone.</a:t>
            </a:r>
          </a:p>
          <a:p>
            <a:pPr lvl="1"/>
            <a:r>
              <a:rPr lang="en-GB" dirty="0" err="1" smtClean="0"/>
              <a:t>SimpleRequest</a:t>
            </a:r>
            <a:endParaRPr lang="en-GB" dirty="0"/>
          </a:p>
          <a:p>
            <a:pPr lvl="1"/>
            <a:r>
              <a:rPr lang="en-GB" dirty="0" err="1" smtClean="0"/>
              <a:t>DetailedRequest</a:t>
            </a:r>
            <a:endParaRPr lang="en-GB" dirty="0"/>
          </a:p>
          <a:p>
            <a:pPr lvl="1"/>
            <a:r>
              <a:rPr lang="en-GB" dirty="0" err="1" smtClean="0"/>
              <a:t>NumberOfTaxi</a:t>
            </a:r>
            <a:endParaRPr lang="en-GB" dirty="0"/>
          </a:p>
          <a:p>
            <a:pPr lvl="1"/>
            <a:r>
              <a:rPr lang="en-GB" dirty="0" smtClean="0"/>
              <a:t>Notification</a:t>
            </a:r>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870288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b="1" dirty="0"/>
              <a:t>Driver</a:t>
            </a:r>
            <a:r>
              <a:rPr lang="en-US" dirty="0"/>
              <a:t>: This sub-system consists of all the components that </a:t>
            </a:r>
            <a:r>
              <a:rPr lang="en-US" dirty="0" smtClean="0"/>
              <a:t>implement the </a:t>
            </a:r>
            <a:r>
              <a:rPr lang="en-US" dirty="0"/>
              <a:t>functions related to the driver's operations such as informing </a:t>
            </a:r>
            <a:r>
              <a:rPr lang="en-US" dirty="0" smtClean="0"/>
              <a:t>about their </a:t>
            </a:r>
            <a:r>
              <a:rPr lang="en-US" dirty="0"/>
              <a:t>own availability and accepting an user's request.</a:t>
            </a:r>
          </a:p>
          <a:p>
            <a:pPr lvl="1"/>
            <a:r>
              <a:rPr lang="en-GB" dirty="0" err="1" smtClean="0"/>
              <a:t>BeAvailable</a:t>
            </a:r>
            <a:endParaRPr lang="en-GB" dirty="0"/>
          </a:p>
          <a:p>
            <a:pPr lvl="1"/>
            <a:r>
              <a:rPr lang="en-GB" dirty="0" err="1" smtClean="0"/>
              <a:t>Conrmation</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924241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b="1" dirty="0" err="1"/>
              <a:t>DataManager</a:t>
            </a:r>
            <a:r>
              <a:rPr lang="en-US" dirty="0"/>
              <a:t>: This is the major sub-system that is responsible for </a:t>
            </a:r>
            <a:r>
              <a:rPr lang="en-US" dirty="0" smtClean="0"/>
              <a:t>the security </a:t>
            </a:r>
            <a:r>
              <a:rPr lang="en-US" dirty="0"/>
              <a:t>of sensible data. It communicates directly with the </a:t>
            </a:r>
            <a:r>
              <a:rPr lang="en-US" dirty="0" smtClean="0"/>
              <a:t>database providing </a:t>
            </a:r>
            <a:r>
              <a:rPr lang="en-US" dirty="0"/>
              <a:t>several operations on it such as adding new users, adding </a:t>
            </a:r>
            <a:r>
              <a:rPr lang="en-US" dirty="0" smtClean="0"/>
              <a:t>new drivers</a:t>
            </a:r>
            <a:r>
              <a:rPr lang="en-US" dirty="0"/>
              <a:t>, checking saved data with data given by the user during the </a:t>
            </a:r>
            <a:r>
              <a:rPr lang="en-US" dirty="0" smtClean="0"/>
              <a:t>login </a:t>
            </a:r>
            <a:r>
              <a:rPr lang="en-GB" dirty="0" smtClean="0"/>
              <a:t>process</a:t>
            </a:r>
            <a:r>
              <a:rPr lang="en-GB" dirty="0"/>
              <a:t>.</a:t>
            </a:r>
          </a:p>
          <a:p>
            <a:pPr lvl="1"/>
            <a:r>
              <a:rPr lang="en-GB" dirty="0" err="1" smtClean="0"/>
              <a:t>AddData</a:t>
            </a:r>
            <a:endParaRPr lang="en-GB" dirty="0"/>
          </a:p>
          <a:p>
            <a:pPr lvl="1"/>
            <a:r>
              <a:rPr lang="en-GB" dirty="0" err="1" smtClean="0"/>
              <a:t>QueryData</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1890677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3042</Words>
  <Application>Microsoft Office PowerPoint</Application>
  <PresentationFormat>Widescreen</PresentationFormat>
  <Paragraphs>263</Paragraphs>
  <Slides>42</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PowerPoint Presentation</vt:lpstr>
      <vt:lpstr>Summary</vt:lpstr>
      <vt:lpstr>Introduction</vt:lpstr>
      <vt:lpstr>Introduction</vt:lpstr>
      <vt:lpstr>Architectural design</vt:lpstr>
      <vt:lpstr>High level components</vt:lpstr>
      <vt:lpstr>High level components</vt:lpstr>
      <vt:lpstr>High level components</vt:lpstr>
      <vt:lpstr>High level components</vt:lpstr>
      <vt:lpstr>High level components</vt:lpstr>
      <vt:lpstr>High level components</vt:lpstr>
      <vt:lpstr>Component view</vt:lpstr>
      <vt:lpstr>Deployment view</vt:lpstr>
      <vt:lpstr>Component interfaces</vt:lpstr>
      <vt:lpstr>Component interfaces</vt:lpstr>
      <vt:lpstr>Component interfaces</vt:lpstr>
      <vt:lpstr>Component interfaces</vt:lpstr>
      <vt:lpstr>Selected architectural styles and patterns</vt:lpstr>
      <vt:lpstr>Selected architectural styles and patterns</vt:lpstr>
      <vt:lpstr>Selected architectural styles and patterns</vt:lpstr>
      <vt:lpstr>Selected architectural styles and patterns</vt:lpstr>
      <vt:lpstr> </vt:lpstr>
      <vt:lpstr>Other design decisions</vt:lpstr>
      <vt:lpstr>Other design decisions</vt:lpstr>
      <vt:lpstr>Runtime view </vt:lpstr>
      <vt:lpstr>Runtime view </vt:lpstr>
      <vt:lpstr>Runtime view </vt:lpstr>
      <vt:lpstr>Runtime view </vt:lpstr>
      <vt:lpstr>Runtime view </vt:lpstr>
      <vt:lpstr>Runtime view </vt:lpstr>
      <vt:lpstr>Runtime view </vt:lpstr>
      <vt:lpstr>Log in page</vt:lpstr>
      <vt:lpstr>Registration page</vt:lpstr>
      <vt:lpstr>User page</vt:lpstr>
      <vt:lpstr>Detailed request</vt:lpstr>
      <vt:lpstr>User notification page</vt:lpstr>
      <vt:lpstr>Driver page</vt:lpstr>
      <vt:lpstr>Guests requirements</vt:lpstr>
      <vt:lpstr>Users requirements</vt:lpstr>
      <vt:lpstr>Drivers requirements</vt:lpstr>
      <vt:lpstr>System requirements</vt:lpstr>
      <vt:lpstr>System requirements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Edoardo Cittar</dc:creator>
  <cp:lastModifiedBy>Marco Edoardo Cittar</cp:lastModifiedBy>
  <cp:revision>18</cp:revision>
  <dcterms:created xsi:type="dcterms:W3CDTF">2016-02-25T12:54:35Z</dcterms:created>
  <dcterms:modified xsi:type="dcterms:W3CDTF">2016-02-28T13:28:19Z</dcterms:modified>
</cp:coreProperties>
</file>