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BCA198-4A71-448D-8A18-A8FC20AAB3CE}" type="datetimeFigureOut">
              <a:rPr lang="en-US" smtClean="0"/>
              <a:t>2/28/2016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FAFF6-D0CF-42DE-B672-54B3D039E66B}" type="slidenum">
              <a:rPr lang="en-US" smtClean="0"/>
              <a:t>‹#›</a:t>
            </a:fld>
            <a:endParaRPr lang="en-US"/>
          </a:p>
        </p:txBody>
      </p:sp>
    </p:spTree>
    <p:extLst>
      <p:ext uri="{BB962C8B-B14F-4D97-AF65-F5344CB8AC3E}">
        <p14:creationId xmlns:p14="http://schemas.microsoft.com/office/powerpoint/2010/main" val="108798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a:t>
            </a:fld>
            <a:endParaRPr lang="en-GB"/>
          </a:p>
        </p:txBody>
      </p:sp>
    </p:spTree>
    <p:extLst>
      <p:ext uri="{BB962C8B-B14F-4D97-AF65-F5344CB8AC3E}">
        <p14:creationId xmlns:p14="http://schemas.microsoft.com/office/powerpoint/2010/main" val="53279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10</a:t>
            </a:fld>
            <a:endParaRPr lang="en-GB"/>
          </a:p>
        </p:txBody>
      </p:sp>
    </p:spTree>
    <p:extLst>
      <p:ext uri="{BB962C8B-B14F-4D97-AF65-F5344CB8AC3E}">
        <p14:creationId xmlns:p14="http://schemas.microsoft.com/office/powerpoint/2010/main" val="30909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11</a:t>
            </a:fld>
            <a:endParaRPr lang="en-GB"/>
          </a:p>
        </p:txBody>
      </p:sp>
    </p:spTree>
    <p:extLst>
      <p:ext uri="{BB962C8B-B14F-4D97-AF65-F5344CB8AC3E}">
        <p14:creationId xmlns:p14="http://schemas.microsoft.com/office/powerpoint/2010/main" val="3374115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12</a:t>
            </a:fld>
            <a:endParaRPr lang="en-GB"/>
          </a:p>
        </p:txBody>
      </p:sp>
    </p:spTree>
    <p:extLst>
      <p:ext uri="{BB962C8B-B14F-4D97-AF65-F5344CB8AC3E}">
        <p14:creationId xmlns:p14="http://schemas.microsoft.com/office/powerpoint/2010/main" val="3978970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13</a:t>
            </a:fld>
            <a:endParaRPr lang="en-GB"/>
          </a:p>
        </p:txBody>
      </p:sp>
    </p:spTree>
    <p:extLst>
      <p:ext uri="{BB962C8B-B14F-4D97-AF65-F5344CB8AC3E}">
        <p14:creationId xmlns:p14="http://schemas.microsoft.com/office/powerpoint/2010/main" val="2902239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14</a:t>
            </a:fld>
            <a:endParaRPr lang="en-GB"/>
          </a:p>
        </p:txBody>
      </p:sp>
    </p:spTree>
    <p:extLst>
      <p:ext uri="{BB962C8B-B14F-4D97-AF65-F5344CB8AC3E}">
        <p14:creationId xmlns:p14="http://schemas.microsoft.com/office/powerpoint/2010/main" val="2782977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15</a:t>
            </a:fld>
            <a:endParaRPr lang="en-GB"/>
          </a:p>
        </p:txBody>
      </p:sp>
    </p:spTree>
    <p:extLst>
      <p:ext uri="{BB962C8B-B14F-4D97-AF65-F5344CB8AC3E}">
        <p14:creationId xmlns:p14="http://schemas.microsoft.com/office/powerpoint/2010/main" val="2390209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16</a:t>
            </a:fld>
            <a:endParaRPr lang="en-GB"/>
          </a:p>
        </p:txBody>
      </p:sp>
    </p:spTree>
    <p:extLst>
      <p:ext uri="{BB962C8B-B14F-4D97-AF65-F5344CB8AC3E}">
        <p14:creationId xmlns:p14="http://schemas.microsoft.com/office/powerpoint/2010/main" val="3924326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17</a:t>
            </a:fld>
            <a:endParaRPr lang="en-GB"/>
          </a:p>
        </p:txBody>
      </p:sp>
    </p:spTree>
    <p:extLst>
      <p:ext uri="{BB962C8B-B14F-4D97-AF65-F5344CB8AC3E}">
        <p14:creationId xmlns:p14="http://schemas.microsoft.com/office/powerpoint/2010/main" val="2996478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18</a:t>
            </a:fld>
            <a:endParaRPr lang="en-GB"/>
          </a:p>
        </p:txBody>
      </p:sp>
    </p:spTree>
    <p:extLst>
      <p:ext uri="{BB962C8B-B14F-4D97-AF65-F5344CB8AC3E}">
        <p14:creationId xmlns:p14="http://schemas.microsoft.com/office/powerpoint/2010/main" val="3740851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19</a:t>
            </a:fld>
            <a:endParaRPr lang="en-GB"/>
          </a:p>
        </p:txBody>
      </p:sp>
    </p:spTree>
    <p:extLst>
      <p:ext uri="{BB962C8B-B14F-4D97-AF65-F5344CB8AC3E}">
        <p14:creationId xmlns:p14="http://schemas.microsoft.com/office/powerpoint/2010/main" val="323900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a:t>
            </a:fld>
            <a:endParaRPr lang="en-GB"/>
          </a:p>
        </p:txBody>
      </p:sp>
    </p:spTree>
    <p:extLst>
      <p:ext uri="{BB962C8B-B14F-4D97-AF65-F5344CB8AC3E}">
        <p14:creationId xmlns:p14="http://schemas.microsoft.com/office/powerpoint/2010/main" val="307612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20</a:t>
            </a:fld>
            <a:endParaRPr lang="en-GB"/>
          </a:p>
        </p:txBody>
      </p:sp>
    </p:spTree>
    <p:extLst>
      <p:ext uri="{BB962C8B-B14F-4D97-AF65-F5344CB8AC3E}">
        <p14:creationId xmlns:p14="http://schemas.microsoft.com/office/powerpoint/2010/main" val="549846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21</a:t>
            </a:fld>
            <a:endParaRPr lang="en-GB"/>
          </a:p>
        </p:txBody>
      </p:sp>
    </p:spTree>
    <p:extLst>
      <p:ext uri="{BB962C8B-B14F-4D97-AF65-F5344CB8AC3E}">
        <p14:creationId xmlns:p14="http://schemas.microsoft.com/office/powerpoint/2010/main" val="18177497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22</a:t>
            </a:fld>
            <a:endParaRPr lang="en-GB"/>
          </a:p>
        </p:txBody>
      </p:sp>
    </p:spTree>
    <p:extLst>
      <p:ext uri="{BB962C8B-B14F-4D97-AF65-F5344CB8AC3E}">
        <p14:creationId xmlns:p14="http://schemas.microsoft.com/office/powerpoint/2010/main" val="514031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23</a:t>
            </a:fld>
            <a:endParaRPr lang="en-GB"/>
          </a:p>
        </p:txBody>
      </p:sp>
    </p:spTree>
    <p:extLst>
      <p:ext uri="{BB962C8B-B14F-4D97-AF65-F5344CB8AC3E}">
        <p14:creationId xmlns:p14="http://schemas.microsoft.com/office/powerpoint/2010/main" val="972342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24</a:t>
            </a:fld>
            <a:endParaRPr lang="en-GB"/>
          </a:p>
        </p:txBody>
      </p:sp>
    </p:spTree>
    <p:extLst>
      <p:ext uri="{BB962C8B-B14F-4D97-AF65-F5344CB8AC3E}">
        <p14:creationId xmlns:p14="http://schemas.microsoft.com/office/powerpoint/2010/main" val="2704931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25</a:t>
            </a:fld>
            <a:endParaRPr lang="en-GB"/>
          </a:p>
        </p:txBody>
      </p:sp>
    </p:spTree>
    <p:extLst>
      <p:ext uri="{BB962C8B-B14F-4D97-AF65-F5344CB8AC3E}">
        <p14:creationId xmlns:p14="http://schemas.microsoft.com/office/powerpoint/2010/main" val="5582081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26</a:t>
            </a:fld>
            <a:endParaRPr lang="en-GB"/>
          </a:p>
        </p:txBody>
      </p:sp>
    </p:spTree>
    <p:extLst>
      <p:ext uri="{BB962C8B-B14F-4D97-AF65-F5344CB8AC3E}">
        <p14:creationId xmlns:p14="http://schemas.microsoft.com/office/powerpoint/2010/main" val="2061732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27</a:t>
            </a:fld>
            <a:endParaRPr lang="en-GB"/>
          </a:p>
        </p:txBody>
      </p:sp>
    </p:spTree>
    <p:extLst>
      <p:ext uri="{BB962C8B-B14F-4D97-AF65-F5344CB8AC3E}">
        <p14:creationId xmlns:p14="http://schemas.microsoft.com/office/powerpoint/2010/main" val="3372986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28</a:t>
            </a:fld>
            <a:endParaRPr lang="en-GB"/>
          </a:p>
        </p:txBody>
      </p:sp>
    </p:spTree>
    <p:extLst>
      <p:ext uri="{BB962C8B-B14F-4D97-AF65-F5344CB8AC3E}">
        <p14:creationId xmlns:p14="http://schemas.microsoft.com/office/powerpoint/2010/main" val="19577350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29</a:t>
            </a:fld>
            <a:endParaRPr lang="en-GB"/>
          </a:p>
        </p:txBody>
      </p:sp>
    </p:spTree>
    <p:extLst>
      <p:ext uri="{BB962C8B-B14F-4D97-AF65-F5344CB8AC3E}">
        <p14:creationId xmlns:p14="http://schemas.microsoft.com/office/powerpoint/2010/main" val="588634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3</a:t>
            </a:fld>
            <a:endParaRPr lang="en-GB"/>
          </a:p>
        </p:txBody>
      </p:sp>
    </p:spTree>
    <p:extLst>
      <p:ext uri="{BB962C8B-B14F-4D97-AF65-F5344CB8AC3E}">
        <p14:creationId xmlns:p14="http://schemas.microsoft.com/office/powerpoint/2010/main" val="26436760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32</a:t>
            </a:fld>
            <a:endParaRPr lang="en-GB"/>
          </a:p>
        </p:txBody>
      </p:sp>
    </p:spTree>
    <p:extLst>
      <p:ext uri="{BB962C8B-B14F-4D97-AF65-F5344CB8AC3E}">
        <p14:creationId xmlns:p14="http://schemas.microsoft.com/office/powerpoint/2010/main" val="8431884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33</a:t>
            </a:fld>
            <a:endParaRPr lang="en-GB"/>
          </a:p>
        </p:txBody>
      </p:sp>
    </p:spTree>
    <p:extLst>
      <p:ext uri="{BB962C8B-B14F-4D97-AF65-F5344CB8AC3E}">
        <p14:creationId xmlns:p14="http://schemas.microsoft.com/office/powerpoint/2010/main" val="15847792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34</a:t>
            </a:fld>
            <a:endParaRPr lang="en-GB"/>
          </a:p>
        </p:txBody>
      </p:sp>
    </p:spTree>
    <p:extLst>
      <p:ext uri="{BB962C8B-B14F-4D97-AF65-F5344CB8AC3E}">
        <p14:creationId xmlns:p14="http://schemas.microsoft.com/office/powerpoint/2010/main" val="3442586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35</a:t>
            </a:fld>
            <a:endParaRPr lang="en-GB"/>
          </a:p>
        </p:txBody>
      </p:sp>
    </p:spTree>
    <p:extLst>
      <p:ext uri="{BB962C8B-B14F-4D97-AF65-F5344CB8AC3E}">
        <p14:creationId xmlns:p14="http://schemas.microsoft.com/office/powerpoint/2010/main" val="10053652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36</a:t>
            </a:fld>
            <a:endParaRPr lang="en-GB"/>
          </a:p>
        </p:txBody>
      </p:sp>
    </p:spTree>
    <p:extLst>
      <p:ext uri="{BB962C8B-B14F-4D97-AF65-F5344CB8AC3E}">
        <p14:creationId xmlns:p14="http://schemas.microsoft.com/office/powerpoint/2010/main" val="23515779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37</a:t>
            </a:fld>
            <a:endParaRPr lang="en-GB"/>
          </a:p>
        </p:txBody>
      </p:sp>
    </p:spTree>
    <p:extLst>
      <p:ext uri="{BB962C8B-B14F-4D97-AF65-F5344CB8AC3E}">
        <p14:creationId xmlns:p14="http://schemas.microsoft.com/office/powerpoint/2010/main" val="24746350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38</a:t>
            </a:fld>
            <a:endParaRPr lang="en-GB"/>
          </a:p>
        </p:txBody>
      </p:sp>
    </p:spTree>
    <p:extLst>
      <p:ext uri="{BB962C8B-B14F-4D97-AF65-F5344CB8AC3E}">
        <p14:creationId xmlns:p14="http://schemas.microsoft.com/office/powerpoint/2010/main" val="8084231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39</a:t>
            </a:fld>
            <a:endParaRPr lang="en-GB"/>
          </a:p>
        </p:txBody>
      </p:sp>
    </p:spTree>
    <p:extLst>
      <p:ext uri="{BB962C8B-B14F-4D97-AF65-F5344CB8AC3E}">
        <p14:creationId xmlns:p14="http://schemas.microsoft.com/office/powerpoint/2010/main" val="14425387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40</a:t>
            </a:fld>
            <a:endParaRPr lang="en-GB"/>
          </a:p>
        </p:txBody>
      </p:sp>
    </p:spTree>
    <p:extLst>
      <p:ext uri="{BB962C8B-B14F-4D97-AF65-F5344CB8AC3E}">
        <p14:creationId xmlns:p14="http://schemas.microsoft.com/office/powerpoint/2010/main" val="11142455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41</a:t>
            </a:fld>
            <a:endParaRPr lang="en-GB"/>
          </a:p>
        </p:txBody>
      </p:sp>
    </p:spTree>
    <p:extLst>
      <p:ext uri="{BB962C8B-B14F-4D97-AF65-F5344CB8AC3E}">
        <p14:creationId xmlns:p14="http://schemas.microsoft.com/office/powerpoint/2010/main" val="924196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4</a:t>
            </a:fld>
            <a:endParaRPr lang="en-GB"/>
          </a:p>
        </p:txBody>
      </p:sp>
    </p:spTree>
    <p:extLst>
      <p:ext uri="{BB962C8B-B14F-4D97-AF65-F5344CB8AC3E}">
        <p14:creationId xmlns:p14="http://schemas.microsoft.com/office/powerpoint/2010/main" val="33593613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42</a:t>
            </a:fld>
            <a:endParaRPr lang="en-GB"/>
          </a:p>
        </p:txBody>
      </p:sp>
    </p:spTree>
    <p:extLst>
      <p:ext uri="{BB962C8B-B14F-4D97-AF65-F5344CB8AC3E}">
        <p14:creationId xmlns:p14="http://schemas.microsoft.com/office/powerpoint/2010/main" val="34901515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43</a:t>
            </a:fld>
            <a:endParaRPr lang="en-GB"/>
          </a:p>
        </p:txBody>
      </p:sp>
    </p:spTree>
    <p:extLst>
      <p:ext uri="{BB962C8B-B14F-4D97-AF65-F5344CB8AC3E}">
        <p14:creationId xmlns:p14="http://schemas.microsoft.com/office/powerpoint/2010/main" val="3017576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44</a:t>
            </a:fld>
            <a:endParaRPr lang="en-GB"/>
          </a:p>
        </p:txBody>
      </p:sp>
    </p:spTree>
    <p:extLst>
      <p:ext uri="{BB962C8B-B14F-4D97-AF65-F5344CB8AC3E}">
        <p14:creationId xmlns:p14="http://schemas.microsoft.com/office/powerpoint/2010/main" val="27804375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45</a:t>
            </a:fld>
            <a:endParaRPr lang="en-GB"/>
          </a:p>
        </p:txBody>
      </p:sp>
    </p:spTree>
    <p:extLst>
      <p:ext uri="{BB962C8B-B14F-4D97-AF65-F5344CB8AC3E}">
        <p14:creationId xmlns:p14="http://schemas.microsoft.com/office/powerpoint/2010/main" val="3977156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46</a:t>
            </a:fld>
            <a:endParaRPr lang="en-GB"/>
          </a:p>
        </p:txBody>
      </p:sp>
    </p:spTree>
    <p:extLst>
      <p:ext uri="{BB962C8B-B14F-4D97-AF65-F5344CB8AC3E}">
        <p14:creationId xmlns:p14="http://schemas.microsoft.com/office/powerpoint/2010/main" val="4844537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47</a:t>
            </a:fld>
            <a:endParaRPr lang="en-GB"/>
          </a:p>
        </p:txBody>
      </p:sp>
    </p:spTree>
    <p:extLst>
      <p:ext uri="{BB962C8B-B14F-4D97-AF65-F5344CB8AC3E}">
        <p14:creationId xmlns:p14="http://schemas.microsoft.com/office/powerpoint/2010/main" val="40402036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48</a:t>
            </a:fld>
            <a:endParaRPr lang="en-GB"/>
          </a:p>
        </p:txBody>
      </p:sp>
    </p:spTree>
    <p:extLst>
      <p:ext uri="{BB962C8B-B14F-4D97-AF65-F5344CB8AC3E}">
        <p14:creationId xmlns:p14="http://schemas.microsoft.com/office/powerpoint/2010/main" val="25442015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49</a:t>
            </a:fld>
            <a:endParaRPr lang="en-GB"/>
          </a:p>
        </p:txBody>
      </p:sp>
    </p:spTree>
    <p:extLst>
      <p:ext uri="{BB962C8B-B14F-4D97-AF65-F5344CB8AC3E}">
        <p14:creationId xmlns:p14="http://schemas.microsoft.com/office/powerpoint/2010/main" val="28774826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50</a:t>
            </a:fld>
            <a:endParaRPr lang="en-GB"/>
          </a:p>
        </p:txBody>
      </p:sp>
    </p:spTree>
    <p:extLst>
      <p:ext uri="{BB962C8B-B14F-4D97-AF65-F5344CB8AC3E}">
        <p14:creationId xmlns:p14="http://schemas.microsoft.com/office/powerpoint/2010/main" val="17543949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51</a:t>
            </a:fld>
            <a:endParaRPr lang="en-GB"/>
          </a:p>
        </p:txBody>
      </p:sp>
    </p:spTree>
    <p:extLst>
      <p:ext uri="{BB962C8B-B14F-4D97-AF65-F5344CB8AC3E}">
        <p14:creationId xmlns:p14="http://schemas.microsoft.com/office/powerpoint/2010/main" val="4124785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5</a:t>
            </a:fld>
            <a:endParaRPr lang="en-GB"/>
          </a:p>
        </p:txBody>
      </p:sp>
    </p:spTree>
    <p:extLst>
      <p:ext uri="{BB962C8B-B14F-4D97-AF65-F5344CB8AC3E}">
        <p14:creationId xmlns:p14="http://schemas.microsoft.com/office/powerpoint/2010/main" val="2143316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52</a:t>
            </a:fld>
            <a:endParaRPr lang="en-GB"/>
          </a:p>
        </p:txBody>
      </p:sp>
    </p:spTree>
    <p:extLst>
      <p:ext uri="{BB962C8B-B14F-4D97-AF65-F5344CB8AC3E}">
        <p14:creationId xmlns:p14="http://schemas.microsoft.com/office/powerpoint/2010/main" val="41253335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53</a:t>
            </a:fld>
            <a:endParaRPr lang="en-GB"/>
          </a:p>
        </p:txBody>
      </p:sp>
    </p:spTree>
    <p:extLst>
      <p:ext uri="{BB962C8B-B14F-4D97-AF65-F5344CB8AC3E}">
        <p14:creationId xmlns:p14="http://schemas.microsoft.com/office/powerpoint/2010/main" val="16355718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54</a:t>
            </a:fld>
            <a:endParaRPr lang="en-GB"/>
          </a:p>
        </p:txBody>
      </p:sp>
    </p:spTree>
    <p:extLst>
      <p:ext uri="{BB962C8B-B14F-4D97-AF65-F5344CB8AC3E}">
        <p14:creationId xmlns:p14="http://schemas.microsoft.com/office/powerpoint/2010/main" val="712412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55</a:t>
            </a:fld>
            <a:endParaRPr lang="en-GB"/>
          </a:p>
        </p:txBody>
      </p:sp>
    </p:spTree>
    <p:extLst>
      <p:ext uri="{BB962C8B-B14F-4D97-AF65-F5344CB8AC3E}">
        <p14:creationId xmlns:p14="http://schemas.microsoft.com/office/powerpoint/2010/main" val="18982566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56</a:t>
            </a:fld>
            <a:endParaRPr lang="en-GB"/>
          </a:p>
        </p:txBody>
      </p:sp>
    </p:spTree>
    <p:extLst>
      <p:ext uri="{BB962C8B-B14F-4D97-AF65-F5344CB8AC3E}">
        <p14:creationId xmlns:p14="http://schemas.microsoft.com/office/powerpoint/2010/main" val="15460272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57</a:t>
            </a:fld>
            <a:endParaRPr lang="en-GB"/>
          </a:p>
        </p:txBody>
      </p:sp>
    </p:spTree>
    <p:extLst>
      <p:ext uri="{BB962C8B-B14F-4D97-AF65-F5344CB8AC3E}">
        <p14:creationId xmlns:p14="http://schemas.microsoft.com/office/powerpoint/2010/main" val="37965456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58</a:t>
            </a:fld>
            <a:endParaRPr lang="en-GB"/>
          </a:p>
        </p:txBody>
      </p:sp>
    </p:spTree>
    <p:extLst>
      <p:ext uri="{BB962C8B-B14F-4D97-AF65-F5344CB8AC3E}">
        <p14:creationId xmlns:p14="http://schemas.microsoft.com/office/powerpoint/2010/main" val="271932727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59</a:t>
            </a:fld>
            <a:endParaRPr lang="en-GB"/>
          </a:p>
        </p:txBody>
      </p:sp>
    </p:spTree>
    <p:extLst>
      <p:ext uri="{BB962C8B-B14F-4D97-AF65-F5344CB8AC3E}">
        <p14:creationId xmlns:p14="http://schemas.microsoft.com/office/powerpoint/2010/main" val="11772016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60</a:t>
            </a:fld>
            <a:endParaRPr lang="en-GB"/>
          </a:p>
        </p:txBody>
      </p:sp>
    </p:spTree>
    <p:extLst>
      <p:ext uri="{BB962C8B-B14F-4D97-AF65-F5344CB8AC3E}">
        <p14:creationId xmlns:p14="http://schemas.microsoft.com/office/powerpoint/2010/main" val="23730588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61</a:t>
            </a:fld>
            <a:endParaRPr lang="en-GB"/>
          </a:p>
        </p:txBody>
      </p:sp>
    </p:spTree>
    <p:extLst>
      <p:ext uri="{BB962C8B-B14F-4D97-AF65-F5344CB8AC3E}">
        <p14:creationId xmlns:p14="http://schemas.microsoft.com/office/powerpoint/2010/main" val="1216019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6</a:t>
            </a:fld>
            <a:endParaRPr lang="en-GB"/>
          </a:p>
        </p:txBody>
      </p:sp>
    </p:spTree>
    <p:extLst>
      <p:ext uri="{BB962C8B-B14F-4D97-AF65-F5344CB8AC3E}">
        <p14:creationId xmlns:p14="http://schemas.microsoft.com/office/powerpoint/2010/main" val="10860319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62</a:t>
            </a:fld>
            <a:endParaRPr lang="en-GB"/>
          </a:p>
        </p:txBody>
      </p:sp>
    </p:spTree>
    <p:extLst>
      <p:ext uri="{BB962C8B-B14F-4D97-AF65-F5344CB8AC3E}">
        <p14:creationId xmlns:p14="http://schemas.microsoft.com/office/powerpoint/2010/main" val="22891537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63</a:t>
            </a:fld>
            <a:endParaRPr lang="en-GB"/>
          </a:p>
        </p:txBody>
      </p:sp>
    </p:spTree>
    <p:extLst>
      <p:ext uri="{BB962C8B-B14F-4D97-AF65-F5344CB8AC3E}">
        <p14:creationId xmlns:p14="http://schemas.microsoft.com/office/powerpoint/2010/main" val="41826484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64</a:t>
            </a:fld>
            <a:endParaRPr lang="en-GB"/>
          </a:p>
        </p:txBody>
      </p:sp>
    </p:spTree>
    <p:extLst>
      <p:ext uri="{BB962C8B-B14F-4D97-AF65-F5344CB8AC3E}">
        <p14:creationId xmlns:p14="http://schemas.microsoft.com/office/powerpoint/2010/main" val="10428630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65</a:t>
            </a:fld>
            <a:endParaRPr lang="en-GB"/>
          </a:p>
        </p:txBody>
      </p:sp>
    </p:spTree>
    <p:extLst>
      <p:ext uri="{BB962C8B-B14F-4D97-AF65-F5344CB8AC3E}">
        <p14:creationId xmlns:p14="http://schemas.microsoft.com/office/powerpoint/2010/main" val="27777457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66</a:t>
            </a:fld>
            <a:endParaRPr lang="en-GB"/>
          </a:p>
        </p:txBody>
      </p:sp>
    </p:spTree>
    <p:extLst>
      <p:ext uri="{BB962C8B-B14F-4D97-AF65-F5344CB8AC3E}">
        <p14:creationId xmlns:p14="http://schemas.microsoft.com/office/powerpoint/2010/main" val="17682883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67</a:t>
            </a:fld>
            <a:endParaRPr lang="en-GB"/>
          </a:p>
        </p:txBody>
      </p:sp>
    </p:spTree>
    <p:extLst>
      <p:ext uri="{BB962C8B-B14F-4D97-AF65-F5344CB8AC3E}">
        <p14:creationId xmlns:p14="http://schemas.microsoft.com/office/powerpoint/2010/main" val="252387008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68</a:t>
            </a:fld>
            <a:endParaRPr lang="en-GB"/>
          </a:p>
        </p:txBody>
      </p:sp>
    </p:spTree>
    <p:extLst>
      <p:ext uri="{BB962C8B-B14F-4D97-AF65-F5344CB8AC3E}">
        <p14:creationId xmlns:p14="http://schemas.microsoft.com/office/powerpoint/2010/main" val="26758354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69</a:t>
            </a:fld>
            <a:endParaRPr lang="en-GB"/>
          </a:p>
        </p:txBody>
      </p:sp>
    </p:spTree>
    <p:extLst>
      <p:ext uri="{BB962C8B-B14F-4D97-AF65-F5344CB8AC3E}">
        <p14:creationId xmlns:p14="http://schemas.microsoft.com/office/powerpoint/2010/main" val="20753074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70</a:t>
            </a:fld>
            <a:endParaRPr lang="en-GB"/>
          </a:p>
        </p:txBody>
      </p:sp>
    </p:spTree>
    <p:extLst>
      <p:ext uri="{BB962C8B-B14F-4D97-AF65-F5344CB8AC3E}">
        <p14:creationId xmlns:p14="http://schemas.microsoft.com/office/powerpoint/2010/main" val="27429405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71</a:t>
            </a:fld>
            <a:endParaRPr lang="en-GB"/>
          </a:p>
        </p:txBody>
      </p:sp>
    </p:spTree>
    <p:extLst>
      <p:ext uri="{BB962C8B-B14F-4D97-AF65-F5344CB8AC3E}">
        <p14:creationId xmlns:p14="http://schemas.microsoft.com/office/powerpoint/2010/main" val="1598987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7</a:t>
            </a:fld>
            <a:endParaRPr lang="en-GB"/>
          </a:p>
        </p:txBody>
      </p:sp>
    </p:spTree>
    <p:extLst>
      <p:ext uri="{BB962C8B-B14F-4D97-AF65-F5344CB8AC3E}">
        <p14:creationId xmlns:p14="http://schemas.microsoft.com/office/powerpoint/2010/main" val="188168296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74</a:t>
            </a:fld>
            <a:endParaRPr lang="en-GB"/>
          </a:p>
        </p:txBody>
      </p:sp>
    </p:spTree>
    <p:extLst>
      <p:ext uri="{BB962C8B-B14F-4D97-AF65-F5344CB8AC3E}">
        <p14:creationId xmlns:p14="http://schemas.microsoft.com/office/powerpoint/2010/main" val="25068878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75</a:t>
            </a:fld>
            <a:endParaRPr lang="en-GB"/>
          </a:p>
        </p:txBody>
      </p:sp>
    </p:spTree>
    <p:extLst>
      <p:ext uri="{BB962C8B-B14F-4D97-AF65-F5344CB8AC3E}">
        <p14:creationId xmlns:p14="http://schemas.microsoft.com/office/powerpoint/2010/main" val="23627237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76</a:t>
            </a:fld>
            <a:endParaRPr lang="en-GB"/>
          </a:p>
        </p:txBody>
      </p:sp>
    </p:spTree>
    <p:extLst>
      <p:ext uri="{BB962C8B-B14F-4D97-AF65-F5344CB8AC3E}">
        <p14:creationId xmlns:p14="http://schemas.microsoft.com/office/powerpoint/2010/main" val="30496005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77</a:t>
            </a:fld>
            <a:endParaRPr lang="en-GB"/>
          </a:p>
        </p:txBody>
      </p:sp>
    </p:spTree>
    <p:extLst>
      <p:ext uri="{BB962C8B-B14F-4D97-AF65-F5344CB8AC3E}">
        <p14:creationId xmlns:p14="http://schemas.microsoft.com/office/powerpoint/2010/main" val="38537167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78</a:t>
            </a:fld>
            <a:endParaRPr lang="en-GB"/>
          </a:p>
        </p:txBody>
      </p:sp>
    </p:spTree>
    <p:extLst>
      <p:ext uri="{BB962C8B-B14F-4D97-AF65-F5344CB8AC3E}">
        <p14:creationId xmlns:p14="http://schemas.microsoft.com/office/powerpoint/2010/main" val="88850426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79</a:t>
            </a:fld>
            <a:endParaRPr lang="en-GB"/>
          </a:p>
        </p:txBody>
      </p:sp>
    </p:spTree>
    <p:extLst>
      <p:ext uri="{BB962C8B-B14F-4D97-AF65-F5344CB8AC3E}">
        <p14:creationId xmlns:p14="http://schemas.microsoft.com/office/powerpoint/2010/main" val="281308083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80</a:t>
            </a:fld>
            <a:endParaRPr lang="en-GB"/>
          </a:p>
        </p:txBody>
      </p:sp>
    </p:spTree>
    <p:extLst>
      <p:ext uri="{BB962C8B-B14F-4D97-AF65-F5344CB8AC3E}">
        <p14:creationId xmlns:p14="http://schemas.microsoft.com/office/powerpoint/2010/main" val="42914493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81</a:t>
            </a:fld>
            <a:endParaRPr lang="en-GB"/>
          </a:p>
        </p:txBody>
      </p:sp>
    </p:spTree>
    <p:extLst>
      <p:ext uri="{BB962C8B-B14F-4D97-AF65-F5344CB8AC3E}">
        <p14:creationId xmlns:p14="http://schemas.microsoft.com/office/powerpoint/2010/main" val="415984141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82</a:t>
            </a:fld>
            <a:endParaRPr lang="en-GB"/>
          </a:p>
        </p:txBody>
      </p:sp>
    </p:spTree>
    <p:extLst>
      <p:ext uri="{BB962C8B-B14F-4D97-AF65-F5344CB8AC3E}">
        <p14:creationId xmlns:p14="http://schemas.microsoft.com/office/powerpoint/2010/main" val="37633323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AC1B474-487B-4425-A78A-C59C6C5CE335}" type="slidenum">
              <a:rPr lang="en-GB" smtClean="0"/>
              <a:t>83</a:t>
            </a:fld>
            <a:endParaRPr lang="en-GB"/>
          </a:p>
        </p:txBody>
      </p:sp>
    </p:spTree>
    <p:extLst>
      <p:ext uri="{BB962C8B-B14F-4D97-AF65-F5344CB8AC3E}">
        <p14:creationId xmlns:p14="http://schemas.microsoft.com/office/powerpoint/2010/main" val="1520982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8</a:t>
            </a:fld>
            <a:endParaRPr lang="en-GB"/>
          </a:p>
        </p:txBody>
      </p:sp>
    </p:spTree>
    <p:extLst>
      <p:ext uri="{BB962C8B-B14F-4D97-AF65-F5344CB8AC3E}">
        <p14:creationId xmlns:p14="http://schemas.microsoft.com/office/powerpoint/2010/main" val="13374928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84</a:t>
            </a:fld>
            <a:endParaRPr lang="en-GB"/>
          </a:p>
        </p:txBody>
      </p:sp>
    </p:spTree>
    <p:extLst>
      <p:ext uri="{BB962C8B-B14F-4D97-AF65-F5344CB8AC3E}">
        <p14:creationId xmlns:p14="http://schemas.microsoft.com/office/powerpoint/2010/main" val="325707911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85</a:t>
            </a:fld>
            <a:endParaRPr lang="en-GB"/>
          </a:p>
        </p:txBody>
      </p:sp>
    </p:spTree>
    <p:extLst>
      <p:ext uri="{BB962C8B-B14F-4D97-AF65-F5344CB8AC3E}">
        <p14:creationId xmlns:p14="http://schemas.microsoft.com/office/powerpoint/2010/main" val="167895556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86</a:t>
            </a:fld>
            <a:endParaRPr lang="en-GB"/>
          </a:p>
        </p:txBody>
      </p:sp>
    </p:spTree>
    <p:extLst>
      <p:ext uri="{BB962C8B-B14F-4D97-AF65-F5344CB8AC3E}">
        <p14:creationId xmlns:p14="http://schemas.microsoft.com/office/powerpoint/2010/main" val="174534039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87</a:t>
            </a:fld>
            <a:endParaRPr lang="en-GB"/>
          </a:p>
        </p:txBody>
      </p:sp>
    </p:spTree>
    <p:extLst>
      <p:ext uri="{BB962C8B-B14F-4D97-AF65-F5344CB8AC3E}">
        <p14:creationId xmlns:p14="http://schemas.microsoft.com/office/powerpoint/2010/main" val="314809984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88</a:t>
            </a:fld>
            <a:endParaRPr lang="en-GB"/>
          </a:p>
        </p:txBody>
      </p:sp>
    </p:spTree>
    <p:extLst>
      <p:ext uri="{BB962C8B-B14F-4D97-AF65-F5344CB8AC3E}">
        <p14:creationId xmlns:p14="http://schemas.microsoft.com/office/powerpoint/2010/main" val="273598288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89</a:t>
            </a:fld>
            <a:endParaRPr lang="en-GB"/>
          </a:p>
        </p:txBody>
      </p:sp>
    </p:spTree>
    <p:extLst>
      <p:ext uri="{BB962C8B-B14F-4D97-AF65-F5344CB8AC3E}">
        <p14:creationId xmlns:p14="http://schemas.microsoft.com/office/powerpoint/2010/main" val="216465261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90</a:t>
            </a:fld>
            <a:endParaRPr lang="en-GB"/>
          </a:p>
        </p:txBody>
      </p:sp>
    </p:spTree>
    <p:extLst>
      <p:ext uri="{BB962C8B-B14F-4D97-AF65-F5344CB8AC3E}">
        <p14:creationId xmlns:p14="http://schemas.microsoft.com/office/powerpoint/2010/main" val="212710513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91</a:t>
            </a:fld>
            <a:endParaRPr lang="en-GB"/>
          </a:p>
        </p:txBody>
      </p:sp>
    </p:spTree>
    <p:extLst>
      <p:ext uri="{BB962C8B-B14F-4D97-AF65-F5344CB8AC3E}">
        <p14:creationId xmlns:p14="http://schemas.microsoft.com/office/powerpoint/2010/main" val="208509222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92</a:t>
            </a:fld>
            <a:endParaRPr lang="en-GB"/>
          </a:p>
        </p:txBody>
      </p:sp>
    </p:spTree>
    <p:extLst>
      <p:ext uri="{BB962C8B-B14F-4D97-AF65-F5344CB8AC3E}">
        <p14:creationId xmlns:p14="http://schemas.microsoft.com/office/powerpoint/2010/main" val="304253559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93</a:t>
            </a:fld>
            <a:endParaRPr lang="en-GB"/>
          </a:p>
        </p:txBody>
      </p:sp>
    </p:spTree>
    <p:extLst>
      <p:ext uri="{BB962C8B-B14F-4D97-AF65-F5344CB8AC3E}">
        <p14:creationId xmlns:p14="http://schemas.microsoft.com/office/powerpoint/2010/main" val="2940839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C183525-3C74-4FD3-80AB-09ED18316F6B}" type="slidenum">
              <a:rPr lang="en-GB" smtClean="0"/>
              <a:t>9</a:t>
            </a:fld>
            <a:endParaRPr lang="en-GB"/>
          </a:p>
        </p:txBody>
      </p:sp>
    </p:spTree>
    <p:extLst>
      <p:ext uri="{BB962C8B-B14F-4D97-AF65-F5344CB8AC3E}">
        <p14:creationId xmlns:p14="http://schemas.microsoft.com/office/powerpoint/2010/main" val="264711568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94</a:t>
            </a:fld>
            <a:endParaRPr lang="en-GB"/>
          </a:p>
        </p:txBody>
      </p:sp>
    </p:spTree>
    <p:extLst>
      <p:ext uri="{BB962C8B-B14F-4D97-AF65-F5344CB8AC3E}">
        <p14:creationId xmlns:p14="http://schemas.microsoft.com/office/powerpoint/2010/main" val="101845370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95</a:t>
            </a:fld>
            <a:endParaRPr lang="en-GB"/>
          </a:p>
        </p:txBody>
      </p:sp>
    </p:spTree>
    <p:extLst>
      <p:ext uri="{BB962C8B-B14F-4D97-AF65-F5344CB8AC3E}">
        <p14:creationId xmlns:p14="http://schemas.microsoft.com/office/powerpoint/2010/main" val="222714009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96</a:t>
            </a:fld>
            <a:endParaRPr lang="en-GB"/>
          </a:p>
        </p:txBody>
      </p:sp>
    </p:spTree>
    <p:extLst>
      <p:ext uri="{BB962C8B-B14F-4D97-AF65-F5344CB8AC3E}">
        <p14:creationId xmlns:p14="http://schemas.microsoft.com/office/powerpoint/2010/main" val="32026833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97</a:t>
            </a:fld>
            <a:endParaRPr lang="en-GB"/>
          </a:p>
        </p:txBody>
      </p:sp>
    </p:spTree>
    <p:extLst>
      <p:ext uri="{BB962C8B-B14F-4D97-AF65-F5344CB8AC3E}">
        <p14:creationId xmlns:p14="http://schemas.microsoft.com/office/powerpoint/2010/main" val="186354593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98</a:t>
            </a:fld>
            <a:endParaRPr lang="en-GB"/>
          </a:p>
        </p:txBody>
      </p:sp>
    </p:spTree>
    <p:extLst>
      <p:ext uri="{BB962C8B-B14F-4D97-AF65-F5344CB8AC3E}">
        <p14:creationId xmlns:p14="http://schemas.microsoft.com/office/powerpoint/2010/main" val="297842622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99</a:t>
            </a:fld>
            <a:endParaRPr lang="en-GB"/>
          </a:p>
        </p:txBody>
      </p:sp>
    </p:spTree>
    <p:extLst>
      <p:ext uri="{BB962C8B-B14F-4D97-AF65-F5344CB8AC3E}">
        <p14:creationId xmlns:p14="http://schemas.microsoft.com/office/powerpoint/2010/main" val="426657193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a:p>
        </p:txBody>
      </p:sp>
      <p:sp>
        <p:nvSpPr>
          <p:cNvPr id="4" name="Segnaposto numero diapositiva 3"/>
          <p:cNvSpPr>
            <a:spLocks noGrp="1"/>
          </p:cNvSpPr>
          <p:nvPr>
            <p:ph type="sldNum" sz="quarter" idx="10"/>
          </p:nvPr>
        </p:nvSpPr>
        <p:spPr/>
        <p:txBody>
          <a:bodyPr/>
          <a:lstStyle/>
          <a:p>
            <a:fld id="{6B9F2A71-F702-4587-A595-4B90FF918C1E}" type="slidenum">
              <a:rPr lang="en-GB" smtClean="0"/>
              <a:t>100</a:t>
            </a:fld>
            <a:endParaRPr lang="en-GB"/>
          </a:p>
        </p:txBody>
      </p:sp>
    </p:spTree>
    <p:extLst>
      <p:ext uri="{BB962C8B-B14F-4D97-AF65-F5344CB8AC3E}">
        <p14:creationId xmlns:p14="http://schemas.microsoft.com/office/powerpoint/2010/main" val="865439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F3A23D-2923-4012-8841-0F63BC70B83C}" type="datetimeFigureOut">
              <a:rPr lang="en-US" smtClean="0"/>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401B5-B160-49E4-876D-B518A0CB1F28}" type="slidenum">
              <a:rPr lang="en-US" smtClean="0"/>
              <a:t>‹#›</a:t>
            </a:fld>
            <a:endParaRPr lang="en-US"/>
          </a:p>
        </p:txBody>
      </p:sp>
    </p:spTree>
    <p:extLst>
      <p:ext uri="{BB962C8B-B14F-4D97-AF65-F5344CB8AC3E}">
        <p14:creationId xmlns:p14="http://schemas.microsoft.com/office/powerpoint/2010/main" val="2991988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F3A23D-2923-4012-8841-0F63BC70B83C}" type="datetimeFigureOut">
              <a:rPr lang="en-US" smtClean="0"/>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401B5-B160-49E4-876D-B518A0CB1F28}" type="slidenum">
              <a:rPr lang="en-US" smtClean="0"/>
              <a:t>‹#›</a:t>
            </a:fld>
            <a:endParaRPr lang="en-US"/>
          </a:p>
        </p:txBody>
      </p:sp>
    </p:spTree>
    <p:extLst>
      <p:ext uri="{BB962C8B-B14F-4D97-AF65-F5344CB8AC3E}">
        <p14:creationId xmlns:p14="http://schemas.microsoft.com/office/powerpoint/2010/main" val="1970944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F3A23D-2923-4012-8841-0F63BC70B83C}" type="datetimeFigureOut">
              <a:rPr lang="en-US" smtClean="0"/>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401B5-B160-49E4-876D-B518A0CB1F28}" type="slidenum">
              <a:rPr lang="en-US" smtClean="0"/>
              <a:t>‹#›</a:t>
            </a:fld>
            <a:endParaRPr lang="en-US"/>
          </a:p>
        </p:txBody>
      </p:sp>
    </p:spTree>
    <p:extLst>
      <p:ext uri="{BB962C8B-B14F-4D97-AF65-F5344CB8AC3E}">
        <p14:creationId xmlns:p14="http://schemas.microsoft.com/office/powerpoint/2010/main" val="3362483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F3A23D-2923-4012-8841-0F63BC70B83C}" type="datetimeFigureOut">
              <a:rPr lang="en-US" smtClean="0"/>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401B5-B160-49E4-876D-B518A0CB1F28}" type="slidenum">
              <a:rPr lang="en-US" smtClean="0"/>
              <a:t>‹#›</a:t>
            </a:fld>
            <a:endParaRPr lang="en-US"/>
          </a:p>
        </p:txBody>
      </p:sp>
    </p:spTree>
    <p:extLst>
      <p:ext uri="{BB962C8B-B14F-4D97-AF65-F5344CB8AC3E}">
        <p14:creationId xmlns:p14="http://schemas.microsoft.com/office/powerpoint/2010/main" val="4101849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F3A23D-2923-4012-8841-0F63BC70B83C}" type="datetimeFigureOut">
              <a:rPr lang="en-US" smtClean="0"/>
              <a:t>2/28/2016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8401B5-B160-49E4-876D-B518A0CB1F28}" type="slidenum">
              <a:rPr lang="en-US" smtClean="0"/>
              <a:t>‹#›</a:t>
            </a:fld>
            <a:endParaRPr lang="en-US"/>
          </a:p>
        </p:txBody>
      </p:sp>
    </p:spTree>
    <p:extLst>
      <p:ext uri="{BB962C8B-B14F-4D97-AF65-F5344CB8AC3E}">
        <p14:creationId xmlns:p14="http://schemas.microsoft.com/office/powerpoint/2010/main" val="179792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F3A23D-2923-4012-8841-0F63BC70B83C}" type="datetimeFigureOut">
              <a:rPr lang="en-US" smtClean="0"/>
              <a:t>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401B5-B160-49E4-876D-B518A0CB1F28}" type="slidenum">
              <a:rPr lang="en-US" smtClean="0"/>
              <a:t>‹#›</a:t>
            </a:fld>
            <a:endParaRPr lang="en-US"/>
          </a:p>
        </p:txBody>
      </p:sp>
    </p:spTree>
    <p:extLst>
      <p:ext uri="{BB962C8B-B14F-4D97-AF65-F5344CB8AC3E}">
        <p14:creationId xmlns:p14="http://schemas.microsoft.com/office/powerpoint/2010/main" val="318593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F3A23D-2923-4012-8841-0F63BC70B83C}" type="datetimeFigureOut">
              <a:rPr lang="en-US" smtClean="0"/>
              <a:t>2/28/2016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8401B5-B160-49E4-876D-B518A0CB1F28}" type="slidenum">
              <a:rPr lang="en-US" smtClean="0"/>
              <a:t>‹#›</a:t>
            </a:fld>
            <a:endParaRPr lang="en-US"/>
          </a:p>
        </p:txBody>
      </p:sp>
    </p:spTree>
    <p:extLst>
      <p:ext uri="{BB962C8B-B14F-4D97-AF65-F5344CB8AC3E}">
        <p14:creationId xmlns:p14="http://schemas.microsoft.com/office/powerpoint/2010/main" val="67922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F3A23D-2923-4012-8841-0F63BC70B83C}" type="datetimeFigureOut">
              <a:rPr lang="en-US" smtClean="0"/>
              <a:t>2/28/2016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8401B5-B160-49E4-876D-B518A0CB1F28}" type="slidenum">
              <a:rPr lang="en-US" smtClean="0"/>
              <a:t>‹#›</a:t>
            </a:fld>
            <a:endParaRPr lang="en-US"/>
          </a:p>
        </p:txBody>
      </p:sp>
    </p:spTree>
    <p:extLst>
      <p:ext uri="{BB962C8B-B14F-4D97-AF65-F5344CB8AC3E}">
        <p14:creationId xmlns:p14="http://schemas.microsoft.com/office/powerpoint/2010/main" val="3420635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3A23D-2923-4012-8841-0F63BC70B83C}" type="datetimeFigureOut">
              <a:rPr lang="en-US" smtClean="0"/>
              <a:t>2/28/2016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8401B5-B160-49E4-876D-B518A0CB1F28}" type="slidenum">
              <a:rPr lang="en-US" smtClean="0"/>
              <a:t>‹#›</a:t>
            </a:fld>
            <a:endParaRPr lang="en-US"/>
          </a:p>
        </p:txBody>
      </p:sp>
    </p:spTree>
    <p:extLst>
      <p:ext uri="{BB962C8B-B14F-4D97-AF65-F5344CB8AC3E}">
        <p14:creationId xmlns:p14="http://schemas.microsoft.com/office/powerpoint/2010/main" val="166267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F3A23D-2923-4012-8841-0F63BC70B83C}" type="datetimeFigureOut">
              <a:rPr lang="en-US" smtClean="0"/>
              <a:t>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401B5-B160-49E4-876D-B518A0CB1F28}" type="slidenum">
              <a:rPr lang="en-US" smtClean="0"/>
              <a:t>‹#›</a:t>
            </a:fld>
            <a:endParaRPr lang="en-US"/>
          </a:p>
        </p:txBody>
      </p:sp>
    </p:spTree>
    <p:extLst>
      <p:ext uri="{BB962C8B-B14F-4D97-AF65-F5344CB8AC3E}">
        <p14:creationId xmlns:p14="http://schemas.microsoft.com/office/powerpoint/2010/main" val="2034969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F3A23D-2923-4012-8841-0F63BC70B83C}" type="datetimeFigureOut">
              <a:rPr lang="en-US" smtClean="0"/>
              <a:t>2/28/2016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8401B5-B160-49E4-876D-B518A0CB1F28}" type="slidenum">
              <a:rPr lang="en-US" smtClean="0"/>
              <a:t>‹#›</a:t>
            </a:fld>
            <a:endParaRPr lang="en-US"/>
          </a:p>
        </p:txBody>
      </p:sp>
    </p:spTree>
    <p:extLst>
      <p:ext uri="{BB962C8B-B14F-4D97-AF65-F5344CB8AC3E}">
        <p14:creationId xmlns:p14="http://schemas.microsoft.com/office/powerpoint/2010/main" val="360172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3A23D-2923-4012-8841-0F63BC70B83C}" type="datetimeFigureOut">
              <a:rPr lang="en-US" smtClean="0"/>
              <a:t>2/28/2016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401B5-B160-49E4-876D-B518A0CB1F28}" type="slidenum">
              <a:rPr lang="en-US" smtClean="0"/>
              <a:t>‹#›</a:t>
            </a:fld>
            <a:endParaRPr lang="en-US"/>
          </a:p>
        </p:txBody>
      </p:sp>
    </p:spTree>
    <p:extLst>
      <p:ext uri="{BB962C8B-B14F-4D97-AF65-F5344CB8AC3E}">
        <p14:creationId xmlns:p14="http://schemas.microsoft.com/office/powerpoint/2010/main" val="615376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4.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2.xml"/><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3.xml"/><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a:picLocks noChangeAspect="1"/>
          </p:cNvPicPr>
          <p:nvPr/>
        </p:nvPicPr>
        <p:blipFill>
          <a:blip r:embed="rId3"/>
          <a:stretch>
            <a:fillRect/>
          </a:stretch>
        </p:blipFill>
        <p:spPr>
          <a:xfrm>
            <a:off x="2995612" y="0"/>
            <a:ext cx="6243638" cy="6869011"/>
          </a:xfrm>
          <a:prstGeom prst="rect">
            <a:avLst/>
          </a:prstGeom>
        </p:spPr>
      </p:pic>
    </p:spTree>
    <p:extLst>
      <p:ext uri="{BB962C8B-B14F-4D97-AF65-F5344CB8AC3E}">
        <p14:creationId xmlns:p14="http://schemas.microsoft.com/office/powerpoint/2010/main" val="2743439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FUNCTIONAL REQUIREMENTS</a:t>
            </a:r>
            <a:endParaRPr lang="it-IT" sz="3600" b="1" dirty="0">
              <a:latin typeface="Comic Sans MS" panose="030F0702030302020204" pitchFamily="66" charset="0"/>
            </a:endParaRPr>
          </a:p>
        </p:txBody>
      </p:sp>
      <p:sp>
        <p:nvSpPr>
          <p:cNvPr id="12" name="Rettangolo 11"/>
          <p:cNvSpPr/>
          <p:nvPr/>
        </p:nvSpPr>
        <p:spPr>
          <a:xfrm>
            <a:off x="1074379" y="1617642"/>
            <a:ext cx="10725150" cy="6955750"/>
          </a:xfrm>
          <a:prstGeom prst="rect">
            <a:avLst/>
          </a:prstGeom>
        </p:spPr>
        <p:txBody>
          <a:bodyPr wrap="square">
            <a:spAutoFit/>
          </a:bodyPr>
          <a:lstStyle/>
          <a:p>
            <a:pPr marL="342900" indent="-342900">
              <a:buFont typeface="Arial" panose="020B0604020202020204" pitchFamily="34" charset="0"/>
              <a:buChar char="•"/>
            </a:pPr>
            <a:r>
              <a:rPr lang="en-GB" sz="2000" b="1" dirty="0">
                <a:latin typeface="Comic Sans MS" panose="030F0702030302020204" pitchFamily="66" charset="0"/>
              </a:rPr>
              <a:t>[G4] Make a request for a simple ride</a:t>
            </a:r>
          </a:p>
          <a:p>
            <a:r>
              <a:rPr lang="en-GB" sz="2000" dirty="0" smtClean="0">
                <a:latin typeface="Comic Sans MS" panose="030F0702030302020204" pitchFamily="66" charset="0"/>
              </a:rPr>
              <a:t>	[</a:t>
            </a:r>
            <a:r>
              <a:rPr lang="en-GB" sz="2000" dirty="0">
                <a:latin typeface="Comic Sans MS" panose="030F0702030302020204" pitchFamily="66" charset="0"/>
              </a:rPr>
              <a:t>R1] Users have to insert the correct departure's address.</a:t>
            </a:r>
          </a:p>
          <a:p>
            <a:r>
              <a:rPr lang="en-GB" sz="2000" dirty="0" smtClean="0">
                <a:latin typeface="Comic Sans MS" panose="030F0702030302020204" pitchFamily="66" charset="0"/>
              </a:rPr>
              <a:t>	[</a:t>
            </a:r>
            <a:r>
              <a:rPr lang="en-GB" sz="2000" dirty="0">
                <a:latin typeface="Comic Sans MS" panose="030F0702030302020204" pitchFamily="66" charset="0"/>
              </a:rPr>
              <a:t>D1] The inserted address has to be formed by a street and a civic number.</a:t>
            </a:r>
          </a:p>
          <a:p>
            <a:endParaRPr lang="en-GB" sz="2000" b="1" dirty="0">
              <a:latin typeface="Comic Sans MS" panose="030F0702030302020204" pitchFamily="66" charset="0"/>
            </a:endParaRPr>
          </a:p>
          <a:p>
            <a:pPr marL="342900" indent="-342900">
              <a:buFont typeface="Arial" panose="020B0604020202020204" pitchFamily="34" charset="0"/>
              <a:buChar char="•"/>
            </a:pPr>
            <a:r>
              <a:rPr lang="en-GB" sz="2000" b="1" dirty="0">
                <a:latin typeface="Comic Sans MS" panose="030F0702030302020204" pitchFamily="66" charset="0"/>
              </a:rPr>
              <a:t>[G5] Make a request for a detailed ride</a:t>
            </a:r>
          </a:p>
          <a:p>
            <a:r>
              <a:rPr lang="en-GB" sz="2000" dirty="0">
                <a:latin typeface="Comic Sans MS" panose="030F0702030302020204" pitchFamily="66" charset="0"/>
              </a:rPr>
              <a:t> </a:t>
            </a:r>
            <a:r>
              <a:rPr lang="en-GB" sz="2000" dirty="0" smtClean="0">
                <a:latin typeface="Comic Sans MS" panose="030F0702030302020204" pitchFamily="66" charset="0"/>
              </a:rPr>
              <a:t>	[</a:t>
            </a:r>
            <a:r>
              <a:rPr lang="en-GB" sz="2000" dirty="0">
                <a:latin typeface="Comic Sans MS" panose="030F0702030302020204" pitchFamily="66" charset="0"/>
              </a:rPr>
              <a:t>R1] Users have to insert the correct departure's address.</a:t>
            </a:r>
          </a:p>
          <a:p>
            <a:r>
              <a:rPr lang="en-GB" sz="2000" dirty="0">
                <a:latin typeface="Comic Sans MS" panose="030F0702030302020204" pitchFamily="66" charset="0"/>
              </a:rPr>
              <a:t> </a:t>
            </a:r>
            <a:r>
              <a:rPr lang="en-GB" sz="2000" dirty="0" smtClean="0">
                <a:latin typeface="Comic Sans MS" panose="030F0702030302020204" pitchFamily="66" charset="0"/>
              </a:rPr>
              <a:t>	[</a:t>
            </a:r>
            <a:r>
              <a:rPr lang="en-GB" sz="2000" dirty="0">
                <a:latin typeface="Comic Sans MS" panose="030F0702030302020204" pitchFamily="66" charset="0"/>
              </a:rPr>
              <a:t>R2] Users have to insert the correct destination's address.</a:t>
            </a:r>
          </a:p>
          <a:p>
            <a:r>
              <a:rPr lang="en-GB" sz="2000" dirty="0">
                <a:latin typeface="Comic Sans MS" panose="030F0702030302020204" pitchFamily="66" charset="0"/>
              </a:rPr>
              <a:t> </a:t>
            </a:r>
            <a:r>
              <a:rPr lang="en-GB" sz="2000" dirty="0" smtClean="0">
                <a:latin typeface="Comic Sans MS" panose="030F0702030302020204" pitchFamily="66" charset="0"/>
              </a:rPr>
              <a:t>	[</a:t>
            </a:r>
            <a:r>
              <a:rPr lang="en-GB" sz="2000" dirty="0">
                <a:latin typeface="Comic Sans MS" panose="030F0702030302020204" pitchFamily="66" charset="0"/>
              </a:rPr>
              <a:t>R3] Users have to insert feasible date and time for the reservation.</a:t>
            </a:r>
          </a:p>
          <a:p>
            <a:r>
              <a:rPr lang="en-GB" sz="2000" dirty="0">
                <a:latin typeface="Comic Sans MS" panose="030F0702030302020204" pitchFamily="66" charset="0"/>
              </a:rPr>
              <a:t> </a:t>
            </a:r>
            <a:r>
              <a:rPr lang="en-GB" sz="2000" dirty="0" smtClean="0">
                <a:latin typeface="Comic Sans MS" panose="030F0702030302020204" pitchFamily="66" charset="0"/>
              </a:rPr>
              <a:t>	[</a:t>
            </a:r>
            <a:r>
              <a:rPr lang="en-GB" sz="2000" dirty="0">
                <a:latin typeface="Comic Sans MS" panose="030F0702030302020204" pitchFamily="66" charset="0"/>
              </a:rPr>
              <a:t>D1] The inserted address has to be formed by a street and a civic number.</a:t>
            </a:r>
          </a:p>
          <a:p>
            <a:r>
              <a:rPr lang="en-GB" sz="2000" dirty="0">
                <a:latin typeface="Comic Sans MS" panose="030F0702030302020204" pitchFamily="66" charset="0"/>
              </a:rPr>
              <a:t> </a:t>
            </a:r>
            <a:r>
              <a:rPr lang="en-GB" sz="2000" dirty="0" smtClean="0">
                <a:latin typeface="Comic Sans MS" panose="030F0702030302020204" pitchFamily="66" charset="0"/>
              </a:rPr>
              <a:t>	[</a:t>
            </a:r>
            <a:r>
              <a:rPr lang="en-GB" sz="2000" dirty="0">
                <a:latin typeface="Comic Sans MS" panose="030F0702030302020204" pitchFamily="66" charset="0"/>
              </a:rPr>
              <a:t>D2] Date must look like this: DD/MM/YY, and time like this: HH:MM</a:t>
            </a:r>
            <a:r>
              <a:rPr lang="en-GB" sz="2000" dirty="0" smtClean="0">
                <a:latin typeface="Comic Sans MS" panose="030F0702030302020204" pitchFamily="66" charset="0"/>
              </a:rPr>
              <a:t>.</a:t>
            </a:r>
          </a:p>
          <a:p>
            <a:endParaRPr lang="en-GB" sz="2000" dirty="0">
              <a:latin typeface="Comic Sans MS" panose="030F0702030302020204" pitchFamily="66" charset="0"/>
            </a:endParaRPr>
          </a:p>
          <a:p>
            <a:pPr marL="342900" indent="-342900">
              <a:buFont typeface="Arial" panose="020B0604020202020204" pitchFamily="34" charset="0"/>
              <a:buChar char="•"/>
            </a:pPr>
            <a:r>
              <a:rPr lang="en-GB" sz="2000" b="1" dirty="0">
                <a:latin typeface="Comic Sans MS" panose="030F0702030302020204" pitchFamily="66" charset="0"/>
              </a:rPr>
              <a:t>[G6] Set themselves as available</a:t>
            </a:r>
          </a:p>
          <a:p>
            <a:r>
              <a:rPr lang="en-GB" sz="2000" dirty="0">
                <a:latin typeface="CMSY10"/>
              </a:rPr>
              <a:t> </a:t>
            </a:r>
            <a:r>
              <a:rPr lang="en-GB" sz="2000" dirty="0" smtClean="0">
                <a:latin typeface="CMSY10"/>
              </a:rPr>
              <a:t>	</a:t>
            </a:r>
            <a:r>
              <a:rPr lang="en-GB" sz="2000" dirty="0">
                <a:latin typeface="Comic Sans MS" panose="030F0702030302020204" pitchFamily="66" charset="0"/>
              </a:rPr>
              <a:t>[R1] The system has to provide a function through which drivers can inform it of </a:t>
            </a:r>
            <a:r>
              <a:rPr lang="en-GB" sz="2000" dirty="0" smtClean="0">
                <a:latin typeface="Comic Sans MS" panose="030F0702030302020204" pitchFamily="66" charset="0"/>
              </a:rPr>
              <a:t>	        their availability</a:t>
            </a:r>
            <a:r>
              <a:rPr lang="en-GB" sz="2000" dirty="0">
                <a:latin typeface="Comic Sans MS" panose="030F0702030302020204" pitchFamily="66" charset="0"/>
              </a:rPr>
              <a:t>.</a:t>
            </a:r>
          </a:p>
          <a:p>
            <a:r>
              <a:rPr lang="en-GB" sz="2000" dirty="0">
                <a:latin typeface="Comic Sans MS" panose="030F0702030302020204" pitchFamily="66" charset="0"/>
              </a:rPr>
              <a:t> 	[R2] Once they're available, the system has to insert them into the Taxi Queue </a:t>
            </a:r>
            <a:r>
              <a:rPr lang="en-GB" sz="2000" dirty="0" smtClean="0">
                <a:latin typeface="Comic Sans MS" panose="030F0702030302020204" pitchFamily="66" charset="0"/>
              </a:rPr>
              <a:t>	        of their own </a:t>
            </a:r>
            <a:r>
              <a:rPr lang="en-GB" sz="2000" dirty="0">
                <a:latin typeface="Comic Sans MS" panose="030F0702030302020204" pitchFamily="66" charset="0"/>
              </a:rPr>
              <a:t>zone.</a:t>
            </a: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227952476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a 3"/>
          <p:cNvGraphicFramePr>
            <a:graphicFrameLocks noGrp="1"/>
          </p:cNvGraphicFramePr>
          <p:nvPr>
            <p:extLst/>
          </p:nvPr>
        </p:nvGraphicFramePr>
        <p:xfrm>
          <a:off x="-4" y="1918951"/>
          <a:ext cx="12192004" cy="2935224"/>
        </p:xfrm>
        <a:graphic>
          <a:graphicData uri="http://schemas.openxmlformats.org/drawingml/2006/table">
            <a:tbl>
              <a:tblPr firstRow="1" firstCol="1" bandRow="1">
                <a:tableStyleId>{9DCAF9ED-07DC-4A11-8D7F-57B35C25682E}</a:tableStyleId>
              </a:tblPr>
              <a:tblGrid>
                <a:gridCol w="3048001"/>
                <a:gridCol w="3048001"/>
                <a:gridCol w="3048001"/>
                <a:gridCol w="3048001"/>
              </a:tblGrid>
              <a:tr h="118077">
                <a:tc>
                  <a:txBody>
                    <a:bodyPr/>
                    <a:lstStyle/>
                    <a:p>
                      <a:pPr algn="ctr">
                        <a:lnSpc>
                          <a:spcPct val="107000"/>
                        </a:lnSpc>
                        <a:spcAft>
                          <a:spcPts val="0"/>
                        </a:spcAft>
                      </a:pPr>
                      <a:r>
                        <a:rPr lang="en-GB" sz="2000" dirty="0">
                          <a:effectLst/>
                        </a:rPr>
                        <a:t>Risk</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c>
                  <a:txBody>
                    <a:bodyPr/>
                    <a:lstStyle/>
                    <a:p>
                      <a:pPr algn="ctr">
                        <a:lnSpc>
                          <a:spcPct val="107000"/>
                        </a:lnSpc>
                        <a:spcAft>
                          <a:spcPts val="0"/>
                        </a:spcAft>
                      </a:pPr>
                      <a:r>
                        <a:rPr lang="en-GB" sz="2000" dirty="0">
                          <a:effectLst/>
                        </a:rPr>
                        <a:t>Probability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c>
                  <a:txBody>
                    <a:bodyPr/>
                    <a:lstStyle/>
                    <a:p>
                      <a:pPr algn="ctr">
                        <a:lnSpc>
                          <a:spcPct val="107000"/>
                        </a:lnSpc>
                        <a:spcAft>
                          <a:spcPts val="0"/>
                        </a:spcAft>
                      </a:pPr>
                      <a:r>
                        <a:rPr lang="en-GB" sz="2000" dirty="0">
                          <a:effectLst/>
                        </a:rPr>
                        <a:t>Effect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c>
                  <a:txBody>
                    <a:bodyPr/>
                    <a:lstStyle/>
                    <a:p>
                      <a:pPr algn="ctr">
                        <a:lnSpc>
                          <a:spcPct val="107000"/>
                        </a:lnSpc>
                        <a:spcAft>
                          <a:spcPts val="0"/>
                        </a:spcAft>
                      </a:pPr>
                      <a:r>
                        <a:rPr lang="en-GB" sz="2000" dirty="0">
                          <a:effectLst/>
                        </a:rPr>
                        <a:t>Strategy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r>
              <a:tr h="1180766">
                <a:tc>
                  <a:txBody>
                    <a:bodyPr/>
                    <a:lstStyle/>
                    <a:p>
                      <a:pPr algn="just">
                        <a:lnSpc>
                          <a:spcPct val="107000"/>
                        </a:lnSpc>
                        <a:spcAft>
                          <a:spcPts val="0"/>
                        </a:spcAft>
                      </a:pPr>
                      <a:r>
                        <a:rPr lang="en-GB" sz="2000" b="0" dirty="0">
                          <a:effectLst/>
                        </a:rPr>
                        <a:t>People risks.</a:t>
                      </a:r>
                    </a:p>
                    <a:p>
                      <a:pPr algn="just">
                        <a:lnSpc>
                          <a:spcPct val="107000"/>
                        </a:lnSpc>
                        <a:spcAft>
                          <a:spcPts val="0"/>
                        </a:spcAft>
                      </a:pPr>
                      <a:r>
                        <a:rPr lang="en-GB" sz="2000" b="0" dirty="0">
                          <a:effectLst/>
                        </a:rPr>
                        <a:t>This is associated with the availability, skill level, and retention of the people on the development team. </a:t>
                      </a:r>
                    </a:p>
                    <a:p>
                      <a:pPr algn="just">
                        <a:lnSpc>
                          <a:spcPct val="107000"/>
                        </a:lnSpc>
                        <a:spcAft>
                          <a:spcPts val="0"/>
                        </a:spcAft>
                      </a:pPr>
                      <a:r>
                        <a:rPr lang="en-GB" sz="2000" b="0" dirty="0">
                          <a:effectLst/>
                        </a:rPr>
                        <a:t>Probably it could be useful to have a programmer and a designer in our team</a:t>
                      </a:r>
                      <a:r>
                        <a:rPr lang="en-GB" sz="2000" dirty="0">
                          <a:effectLst/>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High.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Low.</a:t>
                      </a:r>
                    </a:p>
                    <a:p>
                      <a:pPr algn="just">
                        <a:lnSpc>
                          <a:spcPct val="107000"/>
                        </a:lnSpc>
                        <a:spcAft>
                          <a:spcPts val="0"/>
                        </a:spcAft>
                      </a:pPr>
                      <a:r>
                        <a:rPr lang="en-GB" sz="2000" dirty="0">
                          <a:effectLst/>
                        </a:rPr>
                        <a:t>Probably the absence of these two figures mean a low palatability level of the application in terms of design. The functional use of the application is anyway guaranteed.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The customer can inform about these two figures to include in the project team only during the development part according of course to the estimated cost.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991167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FUNCTIONAL REQUIREMENTS</a:t>
            </a:r>
            <a:endParaRPr lang="it-IT" sz="3600" b="1" dirty="0">
              <a:latin typeface="Comic Sans MS" panose="030F0702030302020204" pitchFamily="66" charset="0"/>
            </a:endParaRPr>
          </a:p>
        </p:txBody>
      </p:sp>
      <p:sp>
        <p:nvSpPr>
          <p:cNvPr id="12" name="Rettangolo 11"/>
          <p:cNvSpPr/>
          <p:nvPr/>
        </p:nvSpPr>
        <p:spPr>
          <a:xfrm>
            <a:off x="985836" y="1750992"/>
            <a:ext cx="10634663" cy="7017306"/>
          </a:xfrm>
          <a:prstGeom prst="rect">
            <a:avLst/>
          </a:prstGeom>
        </p:spPr>
        <p:txBody>
          <a:bodyPr wrap="square">
            <a:spAutoFit/>
          </a:bodyPr>
          <a:lstStyle/>
          <a:p>
            <a:pPr marL="342900" indent="-342900">
              <a:buFont typeface="Arial" panose="020B0604020202020204" pitchFamily="34" charset="0"/>
              <a:buChar char="•"/>
            </a:pPr>
            <a:r>
              <a:rPr lang="en-GB" sz="2000" b="1" dirty="0">
                <a:latin typeface="Comic Sans MS" panose="030F0702030302020204" pitchFamily="66" charset="0"/>
              </a:rPr>
              <a:t>[G7] Read and accept ride requests</a:t>
            </a:r>
          </a:p>
          <a:p>
            <a:r>
              <a:rPr lang="en-GB" sz="2000" dirty="0">
                <a:latin typeface="Comic Sans MS" panose="030F0702030302020204" pitchFamily="66" charset="0"/>
              </a:rPr>
              <a:t> </a:t>
            </a:r>
            <a:r>
              <a:rPr lang="en-GB" sz="2000" dirty="0" smtClean="0">
                <a:latin typeface="Comic Sans MS" panose="030F0702030302020204" pitchFamily="66" charset="0"/>
              </a:rPr>
              <a:t>	[</a:t>
            </a:r>
            <a:r>
              <a:rPr lang="en-GB" sz="2000" dirty="0">
                <a:latin typeface="Comic Sans MS" panose="030F0702030302020204" pitchFamily="66" charset="0"/>
              </a:rPr>
              <a:t>R1] The system has to provide a function to read and accept </a:t>
            </a:r>
            <a:r>
              <a:rPr lang="en-GB" sz="2000" dirty="0" smtClean="0">
                <a:latin typeface="Comic Sans MS" panose="030F0702030302020204" pitchFamily="66" charset="0"/>
              </a:rPr>
              <a:t>request</a:t>
            </a:r>
          </a:p>
          <a:p>
            <a:endParaRPr lang="it-IT" sz="2000" b="1" dirty="0">
              <a:latin typeface="Comic Sans MS" panose="030F0702030302020204" pitchFamily="66" charset="0"/>
            </a:endParaRPr>
          </a:p>
          <a:p>
            <a:pPr marL="342900" indent="-342900">
              <a:buFont typeface="Arial" panose="020B0604020202020204" pitchFamily="34" charset="0"/>
              <a:buChar char="•"/>
            </a:pPr>
            <a:r>
              <a:rPr lang="en-GB" sz="2000" b="1" dirty="0" smtClean="0">
                <a:latin typeface="Comic Sans MS" panose="030F0702030302020204" pitchFamily="66" charset="0"/>
              </a:rPr>
              <a:t>[</a:t>
            </a:r>
            <a:r>
              <a:rPr lang="en-GB" sz="2000" b="1" dirty="0">
                <a:latin typeface="Comic Sans MS" panose="030F0702030302020204" pitchFamily="66" charset="0"/>
              </a:rPr>
              <a:t>G8] Notify passengers after the </a:t>
            </a:r>
            <a:r>
              <a:rPr lang="en-GB" sz="2000" b="1" dirty="0" smtClean="0">
                <a:latin typeface="Comic Sans MS" panose="030F0702030302020204" pitchFamily="66" charset="0"/>
              </a:rPr>
              <a:t>confirmation </a:t>
            </a:r>
            <a:r>
              <a:rPr lang="en-GB" sz="2000" b="1" dirty="0">
                <a:latin typeface="Comic Sans MS" panose="030F0702030302020204" pitchFamily="66" charset="0"/>
              </a:rPr>
              <a:t>of a simple </a:t>
            </a:r>
            <a:r>
              <a:rPr lang="en-GB" sz="2000" b="1" dirty="0" smtClean="0">
                <a:latin typeface="Comic Sans MS" panose="030F0702030302020204" pitchFamily="66" charset="0"/>
              </a:rPr>
              <a:t>request</a:t>
            </a:r>
          </a:p>
          <a:p>
            <a:endParaRPr lang="en-GB" sz="2000" b="1" dirty="0">
              <a:latin typeface="Comic Sans MS" panose="030F0702030302020204" pitchFamily="66" charset="0"/>
            </a:endParaRPr>
          </a:p>
          <a:p>
            <a:pPr algn="just"/>
            <a:r>
              <a:rPr lang="en-GB" sz="2000" dirty="0" smtClean="0">
                <a:latin typeface="F15"/>
              </a:rPr>
              <a:t>	</a:t>
            </a:r>
            <a:r>
              <a:rPr lang="en-GB" sz="2000" dirty="0">
                <a:latin typeface="Comic Sans MS" panose="030F0702030302020204" pitchFamily="66" charset="0"/>
              </a:rPr>
              <a:t>[R1] The system has to notify the user who made a simple request as soon as        	         possible, this means as a taxi is available, informing him about the waiting 	         </a:t>
            </a:r>
            <a:r>
              <a:rPr lang="en-GB" sz="2000" dirty="0" smtClean="0">
                <a:latin typeface="Comic Sans MS" panose="030F0702030302020204" pitchFamily="66" charset="0"/>
              </a:rPr>
              <a:t>time</a:t>
            </a:r>
            <a:r>
              <a:rPr lang="en-GB" sz="2000" dirty="0">
                <a:latin typeface="Comic Sans MS" panose="030F0702030302020204" pitchFamily="66" charset="0"/>
              </a:rPr>
              <a:t>.</a:t>
            </a:r>
          </a:p>
          <a:p>
            <a:pPr algn="just"/>
            <a:endParaRPr lang="it-IT" sz="2000" dirty="0">
              <a:latin typeface="F15"/>
            </a:endParaRPr>
          </a:p>
          <a:p>
            <a:pPr marL="342900" indent="-342900">
              <a:buFont typeface="Arial" panose="020B0604020202020204" pitchFamily="34" charset="0"/>
              <a:buChar char="•"/>
            </a:pPr>
            <a:r>
              <a:rPr lang="en-GB" sz="2000" b="1" dirty="0">
                <a:latin typeface="Comic Sans MS" panose="030F0702030302020204" pitchFamily="66" charset="0"/>
              </a:rPr>
              <a:t>[G9] Notify passengers 10 minutes before the ride </a:t>
            </a:r>
            <a:r>
              <a:rPr lang="en-GB" sz="2000" b="1" dirty="0" smtClean="0">
                <a:latin typeface="Comic Sans MS" panose="030F0702030302020204" pitchFamily="66" charset="0"/>
              </a:rPr>
              <a:t>reserved through </a:t>
            </a:r>
            <a:r>
              <a:rPr lang="en-GB" sz="2000" b="1" dirty="0">
                <a:latin typeface="Comic Sans MS" panose="030F0702030302020204" pitchFamily="66" charset="0"/>
              </a:rPr>
              <a:t>a detailed </a:t>
            </a:r>
            <a:r>
              <a:rPr lang="en-GB" sz="2000" b="1" dirty="0" smtClean="0">
                <a:latin typeface="Comic Sans MS" panose="030F0702030302020204" pitchFamily="66" charset="0"/>
              </a:rPr>
              <a:t>	request</a:t>
            </a:r>
          </a:p>
          <a:p>
            <a:endParaRPr lang="en-GB" sz="2000" b="1" dirty="0">
              <a:latin typeface="Comic Sans MS" panose="030F0702030302020204" pitchFamily="66" charset="0"/>
            </a:endParaRPr>
          </a:p>
          <a:p>
            <a:r>
              <a:rPr lang="en-GB" sz="2000" b="1" dirty="0">
                <a:latin typeface="Comic Sans MS" panose="030F0702030302020204" pitchFamily="66" charset="0"/>
              </a:rPr>
              <a:t>	</a:t>
            </a:r>
            <a:r>
              <a:rPr lang="en-GB" sz="2000" dirty="0" smtClean="0">
                <a:latin typeface="Comic Sans MS" panose="030F0702030302020204" pitchFamily="66" charset="0"/>
              </a:rPr>
              <a:t>[</a:t>
            </a:r>
            <a:r>
              <a:rPr lang="en-GB" sz="2000" dirty="0">
                <a:latin typeface="Comic Sans MS" panose="030F0702030302020204" pitchFamily="66" charset="0"/>
              </a:rPr>
              <a:t>R1] The system has to notify the user who reserved a taxi within </a:t>
            </a:r>
            <a:r>
              <a:rPr lang="en-GB" sz="2000" dirty="0" smtClean="0">
                <a:latin typeface="Comic Sans MS" panose="030F0702030302020204" pitchFamily="66" charset="0"/>
              </a:rPr>
              <a:t>ten minutes 	before </a:t>
            </a:r>
            <a:r>
              <a:rPr lang="en-GB" sz="2000" dirty="0">
                <a:latin typeface="Comic Sans MS" panose="030F0702030302020204" pitchFamily="66" charset="0"/>
              </a:rPr>
              <a:t>the time of the ride.</a:t>
            </a:r>
          </a:p>
          <a:p>
            <a:pPr algn="just"/>
            <a:endParaRPr lang="en-GB" sz="2000" dirty="0">
              <a:latin typeface="Comic Sans MS" panose="030F0702030302020204" pitchFamily="66" charset="0"/>
            </a:endParaRPr>
          </a:p>
          <a:p>
            <a:endParaRPr lang="en-GB" sz="2000" b="1" dirty="0">
              <a:latin typeface="Comic Sans MS" panose="030F0702030302020204" pitchFamily="66" charset="0"/>
            </a:endParaRP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442522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FUNCTIONAL REQUIREMENTS</a:t>
            </a:r>
            <a:endParaRPr lang="it-IT" sz="3600" b="1" dirty="0">
              <a:latin typeface="Comic Sans MS" panose="030F0702030302020204" pitchFamily="66" charset="0"/>
            </a:endParaRPr>
          </a:p>
        </p:txBody>
      </p:sp>
      <p:sp>
        <p:nvSpPr>
          <p:cNvPr id="12" name="Rettangolo 11"/>
          <p:cNvSpPr/>
          <p:nvPr/>
        </p:nvSpPr>
        <p:spPr>
          <a:xfrm>
            <a:off x="871536" y="1941492"/>
            <a:ext cx="10634663" cy="6709529"/>
          </a:xfrm>
          <a:prstGeom prst="rect">
            <a:avLst/>
          </a:prstGeom>
        </p:spPr>
        <p:txBody>
          <a:bodyPr wrap="square">
            <a:spAutoFit/>
          </a:bodyPr>
          <a:lstStyle/>
          <a:p>
            <a:pPr marL="342900" indent="-342900">
              <a:buFont typeface="Arial" panose="020B0604020202020204" pitchFamily="34" charset="0"/>
              <a:buChar char="•"/>
            </a:pPr>
            <a:r>
              <a:rPr lang="en-GB" sz="2000" b="1" dirty="0">
                <a:latin typeface="Comic Sans MS" panose="030F0702030302020204" pitchFamily="66" charset="0"/>
              </a:rPr>
              <a:t>[G10] Forward requests to the </a:t>
            </a:r>
            <a:r>
              <a:rPr lang="en-GB" sz="2000" b="1" dirty="0" smtClean="0">
                <a:latin typeface="Comic Sans MS" panose="030F0702030302020204" pitchFamily="66" charset="0"/>
              </a:rPr>
              <a:t>first </a:t>
            </a:r>
            <a:r>
              <a:rPr lang="en-GB" sz="2000" b="1" dirty="0">
                <a:latin typeface="Comic Sans MS" panose="030F0702030302020204" pitchFamily="66" charset="0"/>
              </a:rPr>
              <a:t>taxi in </a:t>
            </a:r>
            <a:r>
              <a:rPr lang="en-GB" sz="2000" b="1" dirty="0" smtClean="0">
                <a:latin typeface="Comic Sans MS" panose="030F0702030302020204" pitchFamily="66" charset="0"/>
              </a:rPr>
              <a:t>queue</a:t>
            </a:r>
          </a:p>
          <a:p>
            <a:endParaRPr lang="en-GB" sz="2000" b="1" dirty="0">
              <a:latin typeface="Comic Sans MS" panose="030F0702030302020204" pitchFamily="66" charset="0"/>
            </a:endParaRPr>
          </a:p>
          <a:p>
            <a:pPr algn="just"/>
            <a:r>
              <a:rPr lang="en-GB" sz="2000" dirty="0" smtClean="0">
                <a:latin typeface="Comic Sans MS" panose="030F0702030302020204" pitchFamily="66" charset="0"/>
              </a:rPr>
              <a:t>	[</a:t>
            </a:r>
            <a:r>
              <a:rPr lang="en-GB" sz="2000" dirty="0">
                <a:latin typeface="Comic Sans MS" panose="030F0702030302020204" pitchFamily="66" charset="0"/>
              </a:rPr>
              <a:t>R1] The system has to forward requests to the </a:t>
            </a:r>
            <a:r>
              <a:rPr lang="en-GB" sz="2000" dirty="0" smtClean="0">
                <a:latin typeface="Comic Sans MS" panose="030F0702030302020204" pitchFamily="66" charset="0"/>
              </a:rPr>
              <a:t>first </a:t>
            </a:r>
            <a:r>
              <a:rPr lang="en-GB" sz="2000" dirty="0">
                <a:latin typeface="Comic Sans MS" panose="030F0702030302020204" pitchFamily="66" charset="0"/>
              </a:rPr>
              <a:t>taxi in queue </a:t>
            </a:r>
            <a:r>
              <a:rPr lang="en-GB" sz="2000" dirty="0" smtClean="0">
                <a:latin typeface="Comic Sans MS" panose="030F0702030302020204" pitchFamily="66" charset="0"/>
              </a:rPr>
              <a:t>allowing him 	        to accept </a:t>
            </a:r>
            <a:r>
              <a:rPr lang="en-GB" sz="2000" dirty="0">
                <a:latin typeface="Comic Sans MS" panose="030F0702030302020204" pitchFamily="66" charset="0"/>
              </a:rPr>
              <a:t>the request.</a:t>
            </a:r>
          </a:p>
          <a:p>
            <a:r>
              <a:rPr lang="en-GB" sz="2000" dirty="0" smtClean="0">
                <a:latin typeface="Comic Sans MS" panose="030F0702030302020204" pitchFamily="66" charset="0"/>
              </a:rPr>
              <a:t>	[</a:t>
            </a:r>
            <a:r>
              <a:rPr lang="en-GB" sz="2000" dirty="0">
                <a:latin typeface="Comic Sans MS" panose="030F0702030302020204" pitchFamily="66" charset="0"/>
              </a:rPr>
              <a:t>R2] After a </a:t>
            </a:r>
            <a:r>
              <a:rPr lang="en-GB" sz="2000" dirty="0" smtClean="0">
                <a:latin typeface="Comic Sans MS" panose="030F0702030302020204" pitchFamily="66" charset="0"/>
              </a:rPr>
              <a:t>confirmation </a:t>
            </a:r>
            <a:r>
              <a:rPr lang="en-GB" sz="2000" dirty="0">
                <a:latin typeface="Comic Sans MS" panose="030F0702030302020204" pitchFamily="66" charset="0"/>
              </a:rPr>
              <a:t>by a driver the system has to move the </a:t>
            </a:r>
            <a:r>
              <a:rPr lang="en-GB" sz="2000" dirty="0" smtClean="0">
                <a:latin typeface="Comic Sans MS" panose="030F0702030302020204" pitchFamily="66" charset="0"/>
              </a:rPr>
              <a:t>driver at </a:t>
            </a:r>
            <a:r>
              <a:rPr lang="en-GB" sz="2000" dirty="0">
                <a:latin typeface="Comic Sans MS" panose="030F0702030302020204" pitchFamily="66" charset="0"/>
              </a:rPr>
              <a:t>the </a:t>
            </a:r>
            <a:r>
              <a:rPr lang="en-GB" sz="2000" dirty="0" smtClean="0">
                <a:latin typeface="Comic Sans MS" panose="030F0702030302020204" pitchFamily="66" charset="0"/>
              </a:rPr>
              <a:t>	        end </a:t>
            </a:r>
            <a:r>
              <a:rPr lang="en-GB" sz="2000" dirty="0">
                <a:latin typeface="Comic Sans MS" panose="030F0702030302020204" pitchFamily="66" charset="0"/>
              </a:rPr>
              <a:t>of the queue and set him as not available.</a:t>
            </a:r>
          </a:p>
          <a:p>
            <a:pPr algn="just"/>
            <a:endParaRPr lang="it-IT" sz="2000" dirty="0" smtClean="0">
              <a:latin typeface="Comic Sans MS" panose="030F0702030302020204" pitchFamily="66" charset="0"/>
            </a:endParaRPr>
          </a:p>
          <a:p>
            <a:pPr marL="342900" indent="-342900">
              <a:buFont typeface="Arial" panose="020B0604020202020204" pitchFamily="34" charset="0"/>
              <a:buChar char="•"/>
            </a:pPr>
            <a:r>
              <a:rPr lang="en-GB" sz="2000" b="1" dirty="0">
                <a:latin typeface="Comic Sans MS" panose="030F0702030302020204" pitchFamily="66" charset="0"/>
              </a:rPr>
              <a:t>[G11] After 30 seconds, forward the request to the </a:t>
            </a:r>
            <a:r>
              <a:rPr lang="en-GB" sz="2000" b="1" dirty="0" smtClean="0">
                <a:latin typeface="Comic Sans MS" panose="030F0702030302020204" pitchFamily="66" charset="0"/>
              </a:rPr>
              <a:t>second taxi </a:t>
            </a:r>
            <a:r>
              <a:rPr lang="en-GB" sz="2000" b="1" dirty="0">
                <a:latin typeface="Comic Sans MS" panose="030F0702030302020204" pitchFamily="66" charset="0"/>
              </a:rPr>
              <a:t>in queue and </a:t>
            </a:r>
            <a:r>
              <a:rPr lang="en-GB" sz="2000" b="1" dirty="0" smtClean="0">
                <a:latin typeface="Comic Sans MS" panose="030F0702030302020204" pitchFamily="66" charset="0"/>
              </a:rPr>
              <a:t>	  put </a:t>
            </a:r>
            <a:r>
              <a:rPr lang="en-GB" sz="2000" b="1" dirty="0">
                <a:latin typeface="Comic Sans MS" panose="030F0702030302020204" pitchFamily="66" charset="0"/>
              </a:rPr>
              <a:t>the </a:t>
            </a:r>
            <a:r>
              <a:rPr lang="en-GB" sz="2000" b="1" dirty="0" smtClean="0">
                <a:latin typeface="Comic Sans MS" panose="030F0702030302020204" pitchFamily="66" charset="0"/>
              </a:rPr>
              <a:t>first </a:t>
            </a:r>
            <a:r>
              <a:rPr lang="en-GB" sz="2000" b="1" dirty="0">
                <a:latin typeface="Comic Sans MS" panose="030F0702030302020204" pitchFamily="66" charset="0"/>
              </a:rPr>
              <a:t>at the </a:t>
            </a:r>
            <a:r>
              <a:rPr lang="en-GB" sz="2000" b="1" dirty="0" smtClean="0">
                <a:latin typeface="Comic Sans MS" panose="030F0702030302020204" pitchFamily="66" charset="0"/>
              </a:rPr>
              <a:t>end</a:t>
            </a:r>
          </a:p>
          <a:p>
            <a:pPr marL="342900" indent="-342900" algn="just">
              <a:buFont typeface="Arial" panose="020B0604020202020204" pitchFamily="34" charset="0"/>
              <a:buChar char="•"/>
            </a:pPr>
            <a:endParaRPr lang="en-GB" sz="2000" b="1" dirty="0">
              <a:latin typeface="Comic Sans MS" panose="030F0702030302020204" pitchFamily="66" charset="0"/>
            </a:endParaRPr>
          </a:p>
          <a:p>
            <a:pPr algn="just"/>
            <a:r>
              <a:rPr lang="en-GB" sz="2000" dirty="0" smtClean="0">
                <a:latin typeface="CMSY10"/>
              </a:rPr>
              <a:t>	 </a:t>
            </a:r>
            <a:r>
              <a:rPr lang="en-GB" sz="2000" dirty="0">
                <a:latin typeface="F15"/>
              </a:rPr>
              <a:t>[R1</a:t>
            </a:r>
            <a:r>
              <a:rPr lang="en-GB" sz="2000" dirty="0">
                <a:latin typeface="Comic Sans MS" panose="030F0702030302020204" pitchFamily="66" charset="0"/>
              </a:rPr>
              <a:t>] After a missed </a:t>
            </a:r>
            <a:r>
              <a:rPr lang="en-GB" sz="2000" dirty="0" smtClean="0">
                <a:latin typeface="Comic Sans MS" panose="030F0702030302020204" pitchFamily="66" charset="0"/>
              </a:rPr>
              <a:t>confirmation </a:t>
            </a:r>
            <a:r>
              <a:rPr lang="en-GB" sz="2000" dirty="0">
                <a:latin typeface="Comic Sans MS" panose="030F0702030302020204" pitchFamily="66" charset="0"/>
              </a:rPr>
              <a:t>the system has to move the </a:t>
            </a:r>
            <a:r>
              <a:rPr lang="en-GB" sz="2000" dirty="0" smtClean="0">
                <a:latin typeface="Comic Sans MS" panose="030F0702030302020204" pitchFamily="66" charset="0"/>
              </a:rPr>
              <a:t>first driver in 	         queue to the </a:t>
            </a:r>
            <a:r>
              <a:rPr lang="en-GB" sz="2000" dirty="0">
                <a:latin typeface="Comic Sans MS" panose="030F0702030302020204" pitchFamily="66" charset="0"/>
              </a:rPr>
              <a:t>last position and forward the request to the second </a:t>
            </a:r>
            <a:r>
              <a:rPr lang="en-GB" sz="2000" dirty="0" smtClean="0">
                <a:latin typeface="Comic Sans MS" panose="030F0702030302020204" pitchFamily="66" charset="0"/>
              </a:rPr>
              <a:t>until one 	         driver confirm the </a:t>
            </a:r>
            <a:r>
              <a:rPr lang="en-GB" sz="2000" dirty="0">
                <a:latin typeface="Comic Sans MS" panose="030F0702030302020204" pitchFamily="66" charset="0"/>
              </a:rPr>
              <a:t>request.</a:t>
            </a:r>
          </a:p>
          <a:p>
            <a:pPr algn="just"/>
            <a:endParaRPr lang="en-GB" sz="2000" dirty="0">
              <a:latin typeface="Comic Sans MS" panose="030F0702030302020204" pitchFamily="66" charset="0"/>
            </a:endParaRPr>
          </a:p>
          <a:p>
            <a:endParaRPr lang="en-GB" sz="2000" b="1" dirty="0">
              <a:latin typeface="Comic Sans MS" panose="030F0702030302020204" pitchFamily="66" charset="0"/>
            </a:endParaRP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4234274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pic>
        <p:nvPicPr>
          <p:cNvPr id="2" name="Immagine 1"/>
          <p:cNvPicPr>
            <a:picLocks noChangeAspect="1"/>
          </p:cNvPicPr>
          <p:nvPr/>
        </p:nvPicPr>
        <p:blipFill>
          <a:blip r:embed="rId3"/>
          <a:stretch>
            <a:fillRect/>
          </a:stretch>
        </p:blipFill>
        <p:spPr>
          <a:xfrm>
            <a:off x="1305480" y="589181"/>
            <a:ext cx="9238139" cy="6274688"/>
          </a:xfrm>
          <a:prstGeom prst="rect">
            <a:avLst/>
          </a:prstGeom>
        </p:spPr>
      </p:pic>
      <p:sp>
        <p:nvSpPr>
          <p:cNvPr id="6" name="CasellaDiTesto 5"/>
          <p:cNvSpPr txBox="1"/>
          <p:nvPr/>
        </p:nvSpPr>
        <p:spPr>
          <a:xfrm>
            <a:off x="3924300" y="0"/>
            <a:ext cx="8267700" cy="646331"/>
          </a:xfrm>
          <a:prstGeom prst="rect">
            <a:avLst/>
          </a:prstGeom>
          <a:noFill/>
        </p:spPr>
        <p:txBody>
          <a:bodyPr wrap="square" rtlCol="0">
            <a:spAutoFit/>
          </a:bodyPr>
          <a:lstStyle/>
          <a:p>
            <a:pPr algn="r"/>
            <a:r>
              <a:rPr lang="it-IT" sz="3600" b="1" dirty="0" smtClean="0">
                <a:latin typeface="Comic Sans MS" panose="030F0702030302020204" pitchFamily="66" charset="0"/>
              </a:rPr>
              <a:t>THE WORLD AND THE MACHINE</a:t>
            </a:r>
            <a:endParaRPr lang="it-IT" sz="3600" b="1" dirty="0">
              <a:latin typeface="Comic Sans MS" panose="030F0702030302020204" pitchFamily="66" charset="0"/>
            </a:endParaRPr>
          </a:p>
        </p:txBody>
      </p:sp>
    </p:spTree>
    <p:extLst>
      <p:ext uri="{BB962C8B-B14F-4D97-AF65-F5344CB8AC3E}">
        <p14:creationId xmlns:p14="http://schemas.microsoft.com/office/powerpoint/2010/main" val="2520991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SCENARIOS:</a:t>
            </a:r>
            <a:endParaRPr lang="it-IT" sz="3600" b="1" dirty="0">
              <a:latin typeface="Comic Sans MS" panose="030F0702030302020204" pitchFamily="66" charset="0"/>
            </a:endParaRPr>
          </a:p>
        </p:txBody>
      </p:sp>
      <p:sp>
        <p:nvSpPr>
          <p:cNvPr id="12" name="Rettangolo 11"/>
          <p:cNvSpPr/>
          <p:nvPr/>
        </p:nvSpPr>
        <p:spPr>
          <a:xfrm>
            <a:off x="871536" y="1941492"/>
            <a:ext cx="10634663" cy="2708434"/>
          </a:xfrm>
          <a:prstGeom prst="rect">
            <a:avLst/>
          </a:prstGeom>
        </p:spPr>
        <p:txBody>
          <a:bodyPr wrap="square">
            <a:spAutoFit/>
          </a:bodyPr>
          <a:lstStyle/>
          <a:p>
            <a:pPr algn="just"/>
            <a:endParaRPr lang="en-GB" sz="2000" dirty="0">
              <a:latin typeface="Comic Sans MS" panose="030F0702030302020204" pitchFamily="66" charset="0"/>
            </a:endParaRPr>
          </a:p>
          <a:p>
            <a:endParaRPr lang="en-GB" sz="2000" b="1" dirty="0">
              <a:latin typeface="Comic Sans MS" panose="030F0702030302020204" pitchFamily="66" charset="0"/>
            </a:endParaRP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
        <p:nvSpPr>
          <p:cNvPr id="6" name="Rettangolo 5"/>
          <p:cNvSpPr/>
          <p:nvPr/>
        </p:nvSpPr>
        <p:spPr>
          <a:xfrm>
            <a:off x="871536" y="1941492"/>
            <a:ext cx="10634663" cy="6186309"/>
          </a:xfrm>
          <a:prstGeom prst="rect">
            <a:avLst/>
          </a:prstGeom>
        </p:spPr>
        <p:txBody>
          <a:bodyPr wrap="square">
            <a:spAutoFit/>
          </a:bodyPr>
          <a:lstStyle/>
          <a:p>
            <a:pPr algn="just"/>
            <a:r>
              <a:rPr lang="en-GB" sz="2200" b="1" dirty="0">
                <a:latin typeface="Comic Sans MS" panose="030F0702030302020204" pitchFamily="66" charset="0"/>
              </a:rPr>
              <a:t>Scenario </a:t>
            </a:r>
            <a:r>
              <a:rPr lang="en-GB" sz="2200" b="1" dirty="0" smtClean="0">
                <a:latin typeface="Comic Sans MS" panose="030F0702030302020204" pitchFamily="66" charset="0"/>
              </a:rPr>
              <a:t>1</a:t>
            </a:r>
          </a:p>
          <a:p>
            <a:pPr algn="just"/>
            <a:endParaRPr lang="it-IT" sz="2200" b="1" dirty="0">
              <a:latin typeface="Comic Sans MS" panose="030F0702030302020204" pitchFamily="66" charset="0"/>
            </a:endParaRPr>
          </a:p>
          <a:p>
            <a:pPr algn="just"/>
            <a:endParaRPr lang="en-GB" sz="2200" b="1" dirty="0">
              <a:latin typeface="Comic Sans MS" panose="030F0702030302020204" pitchFamily="66" charset="0"/>
            </a:endParaRPr>
          </a:p>
          <a:p>
            <a:pPr algn="just"/>
            <a:r>
              <a:rPr lang="en-GB" sz="2000" dirty="0">
                <a:latin typeface="Comic Sans MS" panose="030F0702030302020204" pitchFamily="66" charset="0"/>
              </a:rPr>
              <a:t>Bob has planned to go to a workshop that will take place on the other side </a:t>
            </a:r>
            <a:r>
              <a:rPr lang="en-GB" sz="2000" dirty="0" smtClean="0">
                <a:latin typeface="Comic Sans MS" panose="030F0702030302020204" pitchFamily="66" charset="0"/>
              </a:rPr>
              <a:t>of Milan</a:t>
            </a:r>
            <a:r>
              <a:rPr lang="en-GB" sz="2000" dirty="0">
                <a:latin typeface="Comic Sans MS" panose="030F0702030302020204" pitchFamily="66" charset="0"/>
              </a:rPr>
              <a:t>. He woke up early because he knows that there's always so much </a:t>
            </a:r>
            <a:r>
              <a:rPr lang="en-GB" sz="2000" dirty="0" smtClean="0">
                <a:latin typeface="Comic Sans MS" panose="030F0702030302020204" pitchFamily="66" charset="0"/>
              </a:rPr>
              <a:t>traffic in the </a:t>
            </a:r>
            <a:r>
              <a:rPr lang="en-GB" sz="2000" dirty="0">
                <a:latin typeface="Comic Sans MS" panose="030F0702030302020204" pitchFamily="66" charset="0"/>
              </a:rPr>
              <a:t>city. Bob is ready to go with his car when the unexpected happens: the </a:t>
            </a:r>
            <a:r>
              <a:rPr lang="en-GB" sz="2000" dirty="0" smtClean="0">
                <a:latin typeface="Comic Sans MS" panose="030F0702030302020204" pitchFamily="66" charset="0"/>
              </a:rPr>
              <a:t>car seems </a:t>
            </a:r>
            <a:r>
              <a:rPr lang="en-GB" sz="2000" dirty="0">
                <a:latin typeface="Comic Sans MS" panose="030F0702030302020204" pitchFamily="66" charset="0"/>
              </a:rPr>
              <a:t>broken. Without wasting any time he opens </a:t>
            </a:r>
            <a:r>
              <a:rPr lang="en-GB" sz="2000" dirty="0" err="1">
                <a:latin typeface="Comic Sans MS" panose="030F0702030302020204" pitchFamily="66" charset="0"/>
              </a:rPr>
              <a:t>myTaxi</a:t>
            </a:r>
            <a:r>
              <a:rPr lang="en-GB" sz="2000" dirty="0">
                <a:latin typeface="Comic Sans MS" panose="030F0702030302020204" pitchFamily="66" charset="0"/>
              </a:rPr>
              <a:t> app on his phone. </a:t>
            </a:r>
            <a:r>
              <a:rPr lang="en-GB" sz="2000" dirty="0" smtClean="0">
                <a:latin typeface="Comic Sans MS" panose="030F0702030302020204" pitchFamily="66" charset="0"/>
              </a:rPr>
              <a:t>He logs </a:t>
            </a:r>
            <a:r>
              <a:rPr lang="en-GB" sz="2000" dirty="0">
                <a:latin typeface="Comic Sans MS" panose="030F0702030302020204" pitchFamily="66" charset="0"/>
              </a:rPr>
              <a:t>into the system and request a Taxi for a simple ride. John, already </a:t>
            </a:r>
            <a:r>
              <a:rPr lang="en-GB" sz="2000" dirty="0" smtClean="0">
                <a:latin typeface="Comic Sans MS" panose="030F0702030302020204" pitchFamily="66" charset="0"/>
              </a:rPr>
              <a:t>logged into </a:t>
            </a:r>
            <a:r>
              <a:rPr lang="en-GB" sz="2000" dirty="0">
                <a:latin typeface="Comic Sans MS" panose="030F0702030302020204" pitchFamily="66" charset="0"/>
              </a:rPr>
              <a:t>the system as driver, sees the simple request on his phone and </a:t>
            </a:r>
            <a:r>
              <a:rPr lang="en-GB" sz="2000" dirty="0" smtClean="0">
                <a:latin typeface="Comic Sans MS" panose="030F0702030302020204" pitchFamily="66" charset="0"/>
              </a:rPr>
              <a:t>accepts it</a:t>
            </a:r>
            <a:r>
              <a:rPr lang="en-GB" sz="2000" dirty="0">
                <a:latin typeface="Comic Sans MS" panose="030F0702030302020204" pitchFamily="66" charset="0"/>
              </a:rPr>
              <a:t>. The system immediately </a:t>
            </a:r>
            <a:r>
              <a:rPr lang="en-GB" sz="2000" dirty="0" smtClean="0">
                <a:latin typeface="Comic Sans MS" panose="030F0702030302020204" pitchFamily="66" charset="0"/>
              </a:rPr>
              <a:t>notifies </a:t>
            </a:r>
            <a:r>
              <a:rPr lang="en-GB" sz="2000" dirty="0">
                <a:latin typeface="Comic Sans MS" panose="030F0702030302020204" pitchFamily="66" charset="0"/>
              </a:rPr>
              <a:t>Bob telling him John's taxi code and </a:t>
            </a:r>
            <a:r>
              <a:rPr lang="en-GB" sz="2000" dirty="0" smtClean="0">
                <a:latin typeface="Comic Sans MS" panose="030F0702030302020204" pitchFamily="66" charset="0"/>
              </a:rPr>
              <a:t>the relative </a:t>
            </a:r>
            <a:r>
              <a:rPr lang="en-GB" sz="2000" dirty="0">
                <a:latin typeface="Comic Sans MS" panose="030F0702030302020204" pitchFamily="66" charset="0"/>
              </a:rPr>
              <a:t>waiting time. Bob has to attend just a few minutes because John's </a:t>
            </a:r>
            <a:r>
              <a:rPr lang="en-GB" sz="2000" dirty="0" smtClean="0">
                <a:latin typeface="Comic Sans MS" panose="030F0702030302020204" pitchFamily="66" charset="0"/>
              </a:rPr>
              <a:t>Taxi is </a:t>
            </a:r>
            <a:r>
              <a:rPr lang="en-GB" sz="2000" dirty="0">
                <a:latin typeface="Comic Sans MS" panose="030F0702030302020204" pitchFamily="66" charset="0"/>
              </a:rPr>
              <a:t>only one </a:t>
            </a:r>
            <a:r>
              <a:rPr lang="en-GB" sz="2000" dirty="0" smtClean="0">
                <a:latin typeface="Comic Sans MS" panose="030F0702030302020204" pitchFamily="66" charset="0"/>
              </a:rPr>
              <a:t>kilometre </a:t>
            </a:r>
            <a:r>
              <a:rPr lang="en-GB" sz="2000" dirty="0">
                <a:latin typeface="Comic Sans MS" panose="030F0702030302020204" pitchFamily="66" charset="0"/>
              </a:rPr>
              <a:t>away from him. Bob is happy because he will arrive </a:t>
            </a:r>
            <a:r>
              <a:rPr lang="en-GB" sz="2000" dirty="0" smtClean="0">
                <a:latin typeface="Comic Sans MS" panose="030F0702030302020204" pitchFamily="66" charset="0"/>
              </a:rPr>
              <a:t>on time </a:t>
            </a:r>
            <a:r>
              <a:rPr lang="en-GB" sz="2000" dirty="0">
                <a:latin typeface="Comic Sans MS" panose="030F0702030302020204" pitchFamily="66" charset="0"/>
              </a:rPr>
              <a:t>despite the unexpected discovery of having his car broken.</a:t>
            </a:r>
          </a:p>
          <a:p>
            <a:endParaRPr lang="en-GB" sz="2000" b="1" dirty="0">
              <a:latin typeface="Comic Sans MS" panose="030F0702030302020204" pitchFamily="66" charset="0"/>
            </a:endParaRP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38736238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SCENARIOS:</a:t>
            </a:r>
            <a:endParaRPr lang="it-IT" sz="3600" b="1" dirty="0">
              <a:latin typeface="Comic Sans MS" panose="030F0702030302020204" pitchFamily="66" charset="0"/>
            </a:endParaRPr>
          </a:p>
        </p:txBody>
      </p:sp>
      <p:sp>
        <p:nvSpPr>
          <p:cNvPr id="12" name="Rettangolo 11"/>
          <p:cNvSpPr/>
          <p:nvPr/>
        </p:nvSpPr>
        <p:spPr>
          <a:xfrm>
            <a:off x="871536" y="1941492"/>
            <a:ext cx="10634663" cy="2708434"/>
          </a:xfrm>
          <a:prstGeom prst="rect">
            <a:avLst/>
          </a:prstGeom>
        </p:spPr>
        <p:txBody>
          <a:bodyPr wrap="square">
            <a:spAutoFit/>
          </a:bodyPr>
          <a:lstStyle/>
          <a:p>
            <a:pPr algn="just"/>
            <a:endParaRPr lang="en-GB" sz="2000" dirty="0">
              <a:latin typeface="Comic Sans MS" panose="030F0702030302020204" pitchFamily="66" charset="0"/>
            </a:endParaRPr>
          </a:p>
          <a:p>
            <a:endParaRPr lang="en-GB" sz="2000" b="1" dirty="0">
              <a:latin typeface="Comic Sans MS" panose="030F0702030302020204" pitchFamily="66" charset="0"/>
            </a:endParaRP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
        <p:nvSpPr>
          <p:cNvPr id="6" name="Rettangolo 5"/>
          <p:cNvSpPr/>
          <p:nvPr/>
        </p:nvSpPr>
        <p:spPr>
          <a:xfrm>
            <a:off x="871536" y="1941492"/>
            <a:ext cx="10634663" cy="5232202"/>
          </a:xfrm>
          <a:prstGeom prst="rect">
            <a:avLst/>
          </a:prstGeom>
        </p:spPr>
        <p:txBody>
          <a:bodyPr wrap="square">
            <a:spAutoFit/>
          </a:bodyPr>
          <a:lstStyle/>
          <a:p>
            <a:pPr algn="just"/>
            <a:r>
              <a:rPr lang="en-GB" sz="2200" b="1" dirty="0">
                <a:latin typeface="Comic Sans MS" panose="030F0702030302020204" pitchFamily="66" charset="0"/>
              </a:rPr>
              <a:t>Scenario 2</a:t>
            </a:r>
            <a:endParaRPr lang="en-GB" sz="2200" b="1" dirty="0" smtClean="0">
              <a:latin typeface="Comic Sans MS" panose="030F0702030302020204" pitchFamily="66" charset="0"/>
            </a:endParaRPr>
          </a:p>
          <a:p>
            <a:pPr algn="just"/>
            <a:endParaRPr lang="it-IT" sz="2200" b="1" dirty="0">
              <a:latin typeface="Comic Sans MS" panose="030F0702030302020204" pitchFamily="66" charset="0"/>
            </a:endParaRPr>
          </a:p>
          <a:p>
            <a:pPr algn="just"/>
            <a:endParaRPr lang="en-GB" sz="2200" b="1" dirty="0">
              <a:latin typeface="Comic Sans MS" panose="030F0702030302020204" pitchFamily="66" charset="0"/>
            </a:endParaRPr>
          </a:p>
          <a:p>
            <a:pPr algn="just"/>
            <a:r>
              <a:rPr lang="en-GB" sz="2000" dirty="0">
                <a:latin typeface="Comic Sans MS" panose="030F0702030302020204" pitchFamily="66" charset="0"/>
              </a:rPr>
              <a:t>Bob, during the lunch break at the workshop, realizes that at the end of </a:t>
            </a:r>
            <a:r>
              <a:rPr lang="en-GB" sz="2000" dirty="0" smtClean="0">
                <a:latin typeface="Comic Sans MS" panose="030F0702030302020204" pitchFamily="66" charset="0"/>
              </a:rPr>
              <a:t>the event </a:t>
            </a:r>
            <a:r>
              <a:rPr lang="en-GB" sz="2000" dirty="0">
                <a:latin typeface="Comic Sans MS" panose="030F0702030302020204" pitchFamily="66" charset="0"/>
              </a:rPr>
              <a:t>he doesn't have his car because he arrived in taxi. He also realizes </a:t>
            </a:r>
            <a:r>
              <a:rPr lang="en-GB" sz="2000" dirty="0" smtClean="0">
                <a:latin typeface="Comic Sans MS" panose="030F0702030302020204" pitchFamily="66" charset="0"/>
              </a:rPr>
              <a:t>that the </a:t>
            </a:r>
            <a:r>
              <a:rPr lang="en-GB" sz="2000" dirty="0">
                <a:latin typeface="Comic Sans MS" panose="030F0702030302020204" pitchFamily="66" charset="0"/>
              </a:rPr>
              <a:t>end of the workshop is scheduled at 6p.m, critical time for </a:t>
            </a:r>
            <a:r>
              <a:rPr lang="en-GB" sz="2000" dirty="0" smtClean="0">
                <a:latin typeface="Comic Sans MS" panose="030F0702030302020204" pitchFamily="66" charset="0"/>
              </a:rPr>
              <a:t>traffic </a:t>
            </a:r>
            <a:r>
              <a:rPr lang="en-GB" sz="2000" dirty="0">
                <a:latin typeface="Comic Sans MS" panose="030F0702030302020204" pitchFamily="66" charset="0"/>
              </a:rPr>
              <a:t>in the </a:t>
            </a:r>
            <a:r>
              <a:rPr lang="en-GB" sz="2000" dirty="0" smtClean="0">
                <a:latin typeface="Comic Sans MS" panose="030F0702030302020204" pitchFamily="66" charset="0"/>
              </a:rPr>
              <a:t>city with </a:t>
            </a:r>
            <a:r>
              <a:rPr lang="en-GB" sz="2000" dirty="0">
                <a:latin typeface="Comic Sans MS" panose="030F0702030302020204" pitchFamily="66" charset="0"/>
              </a:rPr>
              <a:t>several waiting time for taxis. In order to this consideration, Bob </a:t>
            </a:r>
            <a:r>
              <a:rPr lang="en-GB" sz="2000" dirty="0" smtClean="0">
                <a:latin typeface="Comic Sans MS" panose="030F0702030302020204" pitchFamily="66" charset="0"/>
              </a:rPr>
              <a:t>opens </a:t>
            </a:r>
            <a:r>
              <a:rPr lang="en-GB" sz="2000" dirty="0" err="1" smtClean="0">
                <a:latin typeface="Comic Sans MS" panose="030F0702030302020204" pitchFamily="66" charset="0"/>
              </a:rPr>
              <a:t>myTaxi</a:t>
            </a:r>
            <a:r>
              <a:rPr lang="en-GB" sz="2000" dirty="0" smtClean="0">
                <a:latin typeface="Comic Sans MS" panose="030F0702030302020204" pitchFamily="66" charset="0"/>
              </a:rPr>
              <a:t> </a:t>
            </a:r>
            <a:r>
              <a:rPr lang="en-GB" sz="2000" dirty="0">
                <a:latin typeface="Comic Sans MS" panose="030F0702030302020204" pitchFamily="66" charset="0"/>
              </a:rPr>
              <a:t>app and reserves a taxi for 6.15 p.m. to be sure that a taxi will be </a:t>
            </a:r>
            <a:r>
              <a:rPr lang="en-GB" sz="2000" dirty="0" smtClean="0">
                <a:latin typeface="Comic Sans MS" panose="030F0702030302020204" pitchFamily="66" charset="0"/>
              </a:rPr>
              <a:t>there at </a:t>
            </a:r>
            <a:r>
              <a:rPr lang="en-GB" sz="2000" dirty="0">
                <a:latin typeface="Comic Sans MS" panose="030F0702030302020204" pitchFamily="66" charset="0"/>
              </a:rPr>
              <a:t>that moment. At 6.05 p.m. Bob's phone rings. A </a:t>
            </a:r>
            <a:r>
              <a:rPr lang="en-GB" sz="2000" dirty="0" smtClean="0">
                <a:latin typeface="Comic Sans MS" panose="030F0702030302020204" pitchFamily="66" charset="0"/>
              </a:rPr>
              <a:t>notification </a:t>
            </a:r>
            <a:r>
              <a:rPr lang="en-GB" sz="2000" dirty="0">
                <a:latin typeface="Comic Sans MS" panose="030F0702030302020204" pitchFamily="66" charset="0"/>
              </a:rPr>
              <a:t>with the </a:t>
            </a:r>
            <a:r>
              <a:rPr lang="en-GB" sz="2000" dirty="0" smtClean="0">
                <a:latin typeface="Comic Sans MS" panose="030F0702030302020204" pitchFamily="66" charset="0"/>
              </a:rPr>
              <a:t>code of </a:t>
            </a:r>
            <a:r>
              <a:rPr lang="en-GB" sz="2000" dirty="0">
                <a:latin typeface="Comic Sans MS" panose="030F0702030302020204" pitchFamily="66" charset="0"/>
              </a:rPr>
              <a:t>taxi that will arrive to him has just been received from his phone.</a:t>
            </a: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3509044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SCENARIOS:</a:t>
            </a:r>
            <a:endParaRPr lang="it-IT" sz="3600" b="1" dirty="0">
              <a:latin typeface="Comic Sans MS" panose="030F0702030302020204" pitchFamily="66" charset="0"/>
            </a:endParaRPr>
          </a:p>
        </p:txBody>
      </p:sp>
      <p:sp>
        <p:nvSpPr>
          <p:cNvPr id="12" name="Rettangolo 11"/>
          <p:cNvSpPr/>
          <p:nvPr/>
        </p:nvSpPr>
        <p:spPr>
          <a:xfrm>
            <a:off x="871536" y="1941492"/>
            <a:ext cx="10634663" cy="2708434"/>
          </a:xfrm>
          <a:prstGeom prst="rect">
            <a:avLst/>
          </a:prstGeom>
        </p:spPr>
        <p:txBody>
          <a:bodyPr wrap="square">
            <a:spAutoFit/>
          </a:bodyPr>
          <a:lstStyle/>
          <a:p>
            <a:pPr algn="just"/>
            <a:endParaRPr lang="en-GB" sz="2000" dirty="0">
              <a:latin typeface="Comic Sans MS" panose="030F0702030302020204" pitchFamily="66" charset="0"/>
            </a:endParaRPr>
          </a:p>
          <a:p>
            <a:endParaRPr lang="en-GB" sz="2000" b="1" dirty="0">
              <a:latin typeface="Comic Sans MS" panose="030F0702030302020204" pitchFamily="66" charset="0"/>
            </a:endParaRP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
        <p:nvSpPr>
          <p:cNvPr id="6" name="Rettangolo 5"/>
          <p:cNvSpPr/>
          <p:nvPr/>
        </p:nvSpPr>
        <p:spPr>
          <a:xfrm>
            <a:off x="871536" y="1941492"/>
            <a:ext cx="10634663" cy="5262979"/>
          </a:xfrm>
          <a:prstGeom prst="rect">
            <a:avLst/>
          </a:prstGeom>
        </p:spPr>
        <p:txBody>
          <a:bodyPr wrap="square">
            <a:spAutoFit/>
          </a:bodyPr>
          <a:lstStyle/>
          <a:p>
            <a:pPr algn="just"/>
            <a:r>
              <a:rPr lang="en-GB" sz="2200" b="1" dirty="0">
                <a:latin typeface="Comic Sans MS" panose="030F0702030302020204" pitchFamily="66" charset="0"/>
              </a:rPr>
              <a:t>Scenario </a:t>
            </a:r>
            <a:r>
              <a:rPr lang="en-GB" sz="2200" b="1" dirty="0" smtClean="0">
                <a:latin typeface="Comic Sans MS" panose="030F0702030302020204" pitchFamily="66" charset="0"/>
              </a:rPr>
              <a:t>3</a:t>
            </a:r>
          </a:p>
          <a:p>
            <a:pPr algn="just"/>
            <a:endParaRPr lang="it-IT" sz="2200" b="1" dirty="0">
              <a:latin typeface="Comic Sans MS" panose="030F0702030302020204" pitchFamily="66" charset="0"/>
            </a:endParaRPr>
          </a:p>
          <a:p>
            <a:pPr algn="just"/>
            <a:endParaRPr lang="en-GB" sz="2200" b="1" dirty="0">
              <a:latin typeface="Comic Sans MS" panose="030F0702030302020204" pitchFamily="66" charset="0"/>
            </a:endParaRPr>
          </a:p>
          <a:p>
            <a:pPr algn="just"/>
            <a:r>
              <a:rPr lang="en-GB" sz="2000" dirty="0">
                <a:latin typeface="Comic Sans MS" panose="030F0702030302020204" pitchFamily="66" charset="0"/>
              </a:rPr>
              <a:t>It's 12a.m. and John, a taxi driver, decides to have a </a:t>
            </a:r>
            <a:r>
              <a:rPr lang="en-GB" sz="2000" dirty="0" smtClean="0">
                <a:latin typeface="Comic Sans MS" panose="030F0702030302020204" pitchFamily="66" charset="0"/>
              </a:rPr>
              <a:t>coffee </a:t>
            </a:r>
            <a:r>
              <a:rPr lang="en-GB" sz="2000" dirty="0">
                <a:latin typeface="Comic Sans MS" panose="030F0702030302020204" pitchFamily="66" charset="0"/>
              </a:rPr>
              <a:t>break but he </a:t>
            </a:r>
            <a:r>
              <a:rPr lang="en-GB" sz="2000" dirty="0" smtClean="0">
                <a:latin typeface="Comic Sans MS" panose="030F0702030302020204" pitchFamily="66" charset="0"/>
              </a:rPr>
              <a:t>also decides </a:t>
            </a:r>
            <a:r>
              <a:rPr lang="en-GB" sz="2000" dirty="0">
                <a:latin typeface="Comic Sans MS" panose="030F0702030302020204" pitchFamily="66" charset="0"/>
              </a:rPr>
              <a:t>to not log out from the app because he is the third in the Taxi </a:t>
            </a:r>
            <a:r>
              <a:rPr lang="en-GB" sz="2000" dirty="0" smtClean="0">
                <a:latin typeface="Comic Sans MS" panose="030F0702030302020204" pitchFamily="66" charset="0"/>
              </a:rPr>
              <a:t>Queue. He </a:t>
            </a:r>
            <a:r>
              <a:rPr lang="en-GB" sz="2000" dirty="0">
                <a:latin typeface="Comic Sans MS" panose="030F0702030302020204" pitchFamily="66" charset="0"/>
              </a:rPr>
              <a:t>thinks he can drink a </a:t>
            </a:r>
            <a:r>
              <a:rPr lang="en-GB" sz="2000" dirty="0" smtClean="0">
                <a:latin typeface="Comic Sans MS" panose="030F0702030302020204" pitchFamily="66" charset="0"/>
              </a:rPr>
              <a:t>coffee </a:t>
            </a:r>
            <a:r>
              <a:rPr lang="en-GB" sz="2000" dirty="0">
                <a:latin typeface="Comic Sans MS" panose="030F0702030302020204" pitchFamily="66" charset="0"/>
              </a:rPr>
              <a:t>and smoke a cigarette before he becomes </a:t>
            </a:r>
            <a:r>
              <a:rPr lang="en-GB" sz="2000" dirty="0" smtClean="0">
                <a:latin typeface="Comic Sans MS" panose="030F0702030302020204" pitchFamily="66" charset="0"/>
              </a:rPr>
              <a:t>the first </a:t>
            </a:r>
            <a:r>
              <a:rPr lang="en-GB" sz="2000" dirty="0">
                <a:latin typeface="Comic Sans MS" panose="030F0702030302020204" pitchFamily="66" charset="0"/>
              </a:rPr>
              <a:t>of the Taxi Queue. . . but he is wrong. The other two driver that were </a:t>
            </a:r>
            <a:r>
              <a:rPr lang="en-GB" sz="2000" dirty="0" smtClean="0">
                <a:latin typeface="Comic Sans MS" panose="030F0702030302020204" pitchFamily="66" charset="0"/>
              </a:rPr>
              <a:t>in list </a:t>
            </a:r>
            <a:r>
              <a:rPr lang="en-GB" sz="2000" dirty="0">
                <a:latin typeface="Comic Sans MS" panose="030F0702030302020204" pitchFamily="66" charset="0"/>
              </a:rPr>
              <a:t>before him log out from the system and John becomes the </a:t>
            </a:r>
            <a:r>
              <a:rPr lang="en-GB" sz="2000" dirty="0" smtClean="0">
                <a:latin typeface="Comic Sans MS" panose="030F0702030302020204" pitchFamily="66" charset="0"/>
              </a:rPr>
              <a:t>first </a:t>
            </a:r>
            <a:r>
              <a:rPr lang="en-GB" sz="2000" dirty="0">
                <a:latin typeface="Comic Sans MS" panose="030F0702030302020204" pitchFamily="66" charset="0"/>
              </a:rPr>
              <a:t>in the </a:t>
            </a:r>
            <a:r>
              <a:rPr lang="en-GB" sz="2000" dirty="0" smtClean="0">
                <a:latin typeface="Comic Sans MS" panose="030F0702030302020204" pitchFamily="66" charset="0"/>
              </a:rPr>
              <a:t>Taxi Queue</a:t>
            </a:r>
            <a:r>
              <a:rPr lang="en-GB" sz="2000" dirty="0">
                <a:latin typeface="Comic Sans MS" panose="030F0702030302020204" pitchFamily="66" charset="0"/>
              </a:rPr>
              <a:t>. A request arrives but Bob doesn't see it because he is still drinking </a:t>
            </a:r>
            <a:r>
              <a:rPr lang="en-GB" sz="2000" dirty="0" smtClean="0">
                <a:latin typeface="Comic Sans MS" panose="030F0702030302020204" pitchFamily="66" charset="0"/>
              </a:rPr>
              <a:t>his coffee</a:t>
            </a:r>
            <a:r>
              <a:rPr lang="en-GB" sz="2000" dirty="0">
                <a:latin typeface="Comic Sans MS" panose="030F0702030302020204" pitchFamily="66" charset="0"/>
              </a:rPr>
              <a:t>. After 30 seconds John hasn't accepted yet and the system puts him </a:t>
            </a:r>
            <a:r>
              <a:rPr lang="en-GB" sz="2000" dirty="0" smtClean="0">
                <a:latin typeface="Comic Sans MS" panose="030F0702030302020204" pitchFamily="66" charset="0"/>
              </a:rPr>
              <a:t>into the </a:t>
            </a:r>
            <a:r>
              <a:rPr lang="en-GB" sz="2000" dirty="0">
                <a:latin typeface="Comic Sans MS" panose="030F0702030302020204" pitchFamily="66" charset="0"/>
              </a:rPr>
              <a:t>last position forwarding the request to the second in list.</a:t>
            </a:r>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1229395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SCENARIOS:</a:t>
            </a:r>
            <a:endParaRPr lang="it-IT" sz="3600" b="1" dirty="0">
              <a:latin typeface="Comic Sans MS" panose="030F0702030302020204" pitchFamily="66" charset="0"/>
            </a:endParaRPr>
          </a:p>
        </p:txBody>
      </p:sp>
      <p:sp>
        <p:nvSpPr>
          <p:cNvPr id="12" name="Rettangolo 11"/>
          <p:cNvSpPr/>
          <p:nvPr/>
        </p:nvSpPr>
        <p:spPr>
          <a:xfrm>
            <a:off x="871536" y="1941492"/>
            <a:ext cx="10634663" cy="2708434"/>
          </a:xfrm>
          <a:prstGeom prst="rect">
            <a:avLst/>
          </a:prstGeom>
        </p:spPr>
        <p:txBody>
          <a:bodyPr wrap="square">
            <a:spAutoFit/>
          </a:bodyPr>
          <a:lstStyle/>
          <a:p>
            <a:pPr algn="just"/>
            <a:endParaRPr lang="en-GB" sz="2000" dirty="0">
              <a:latin typeface="Comic Sans MS" panose="030F0702030302020204" pitchFamily="66" charset="0"/>
            </a:endParaRPr>
          </a:p>
          <a:p>
            <a:endParaRPr lang="en-GB" sz="2000" b="1" dirty="0">
              <a:latin typeface="Comic Sans MS" panose="030F0702030302020204" pitchFamily="66" charset="0"/>
            </a:endParaRP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
        <p:nvSpPr>
          <p:cNvPr id="6" name="Rettangolo 5"/>
          <p:cNvSpPr/>
          <p:nvPr/>
        </p:nvSpPr>
        <p:spPr>
          <a:xfrm>
            <a:off x="871536" y="1941492"/>
            <a:ext cx="10634663" cy="4616648"/>
          </a:xfrm>
          <a:prstGeom prst="rect">
            <a:avLst/>
          </a:prstGeom>
        </p:spPr>
        <p:txBody>
          <a:bodyPr wrap="square">
            <a:spAutoFit/>
          </a:bodyPr>
          <a:lstStyle/>
          <a:p>
            <a:pPr algn="just"/>
            <a:r>
              <a:rPr lang="en-GB" sz="2200" b="1" dirty="0">
                <a:latin typeface="Comic Sans MS" panose="030F0702030302020204" pitchFamily="66" charset="0"/>
              </a:rPr>
              <a:t>Scenario </a:t>
            </a:r>
            <a:r>
              <a:rPr lang="en-GB" sz="2200" b="1" dirty="0" smtClean="0">
                <a:latin typeface="Comic Sans MS" panose="030F0702030302020204" pitchFamily="66" charset="0"/>
              </a:rPr>
              <a:t>4</a:t>
            </a:r>
          </a:p>
          <a:p>
            <a:pPr algn="just"/>
            <a:endParaRPr lang="en-GB" sz="2200" b="1" dirty="0" smtClean="0">
              <a:latin typeface="Comic Sans MS" panose="030F0702030302020204" pitchFamily="66" charset="0"/>
            </a:endParaRPr>
          </a:p>
          <a:p>
            <a:pPr algn="just"/>
            <a:r>
              <a:rPr lang="en-GB" sz="2000" dirty="0" err="1" smtClean="0">
                <a:latin typeface="Comic Sans MS" panose="030F0702030302020204" pitchFamily="66" charset="0"/>
              </a:rPr>
              <a:t>Giuly</a:t>
            </a:r>
            <a:r>
              <a:rPr lang="en-GB" sz="2000" dirty="0" smtClean="0">
                <a:latin typeface="Comic Sans MS" panose="030F0702030302020204" pitchFamily="66" charset="0"/>
              </a:rPr>
              <a:t> </a:t>
            </a:r>
            <a:r>
              <a:rPr lang="en-GB" sz="2000" dirty="0">
                <a:latin typeface="Comic Sans MS" panose="030F0702030302020204" pitchFamily="66" charset="0"/>
              </a:rPr>
              <a:t>decides to go to EXPO in the evening. She knows that the queue </a:t>
            </a:r>
            <a:r>
              <a:rPr lang="en-GB" sz="2000" dirty="0" smtClean="0">
                <a:latin typeface="Comic Sans MS" panose="030F0702030302020204" pitchFamily="66" charset="0"/>
              </a:rPr>
              <a:t>to enter </a:t>
            </a:r>
            <a:r>
              <a:rPr lang="en-GB" sz="2000" dirty="0">
                <a:latin typeface="Comic Sans MS" panose="030F0702030302020204" pitchFamily="66" charset="0"/>
              </a:rPr>
              <a:t>is very long so she decides to go there at 5 pm in order to be in a </a:t>
            </a:r>
            <a:r>
              <a:rPr lang="en-GB" sz="2000" dirty="0" smtClean="0">
                <a:latin typeface="Comic Sans MS" panose="030F0702030302020204" pitchFamily="66" charset="0"/>
              </a:rPr>
              <a:t>good position </a:t>
            </a:r>
            <a:r>
              <a:rPr lang="en-GB" sz="2000" dirty="0">
                <a:latin typeface="Comic Sans MS" panose="030F0702030302020204" pitchFamily="66" charset="0"/>
              </a:rPr>
              <a:t>when the gate will open. </a:t>
            </a:r>
            <a:r>
              <a:rPr lang="en-GB" sz="2000" dirty="0" err="1">
                <a:latin typeface="Comic Sans MS" panose="030F0702030302020204" pitchFamily="66" charset="0"/>
              </a:rPr>
              <a:t>Giuly</a:t>
            </a:r>
            <a:r>
              <a:rPr lang="en-GB" sz="2000" dirty="0">
                <a:latin typeface="Comic Sans MS" panose="030F0702030302020204" pitchFamily="66" charset="0"/>
              </a:rPr>
              <a:t> is scared to take the train to go </a:t>
            </a:r>
            <a:r>
              <a:rPr lang="en-GB" sz="2000" dirty="0" smtClean="0">
                <a:latin typeface="Comic Sans MS" panose="030F0702030302020204" pitchFamily="66" charset="0"/>
              </a:rPr>
              <a:t>there because </a:t>
            </a:r>
            <a:r>
              <a:rPr lang="en-GB" sz="2000" dirty="0">
                <a:latin typeface="Comic Sans MS" panose="030F0702030302020204" pitchFamily="66" charset="0"/>
              </a:rPr>
              <a:t>she would be going back home alone. She decides to go there with </a:t>
            </a:r>
            <a:r>
              <a:rPr lang="en-GB" sz="2000" dirty="0" smtClean="0">
                <a:latin typeface="Comic Sans MS" panose="030F0702030302020204" pitchFamily="66" charset="0"/>
              </a:rPr>
              <a:t>a taxi </a:t>
            </a:r>
            <a:r>
              <a:rPr lang="en-GB" sz="2000" dirty="0">
                <a:latin typeface="Comic Sans MS" panose="030F0702030302020204" pitchFamily="66" charset="0"/>
              </a:rPr>
              <a:t>and simply she opens </a:t>
            </a:r>
            <a:r>
              <a:rPr lang="en-GB" sz="2000" dirty="0" err="1">
                <a:latin typeface="Comic Sans MS" panose="030F0702030302020204" pitchFamily="66" charset="0"/>
              </a:rPr>
              <a:t>myTaxi</a:t>
            </a:r>
            <a:r>
              <a:rPr lang="en-GB" sz="2000" dirty="0">
                <a:latin typeface="Comic Sans MS" panose="030F0702030302020204" pitchFamily="66" charset="0"/>
              </a:rPr>
              <a:t> app and requests a taxi for a simple </a:t>
            </a:r>
            <a:r>
              <a:rPr lang="en-GB" sz="2000" dirty="0" smtClean="0">
                <a:latin typeface="Comic Sans MS" panose="030F0702030302020204" pitchFamily="66" charset="0"/>
              </a:rPr>
              <a:t>ride. Unfortunately</a:t>
            </a:r>
            <a:r>
              <a:rPr lang="en-GB" sz="2000" dirty="0">
                <a:latin typeface="Comic Sans MS" panose="030F0702030302020204" pitchFamily="66" charset="0"/>
              </a:rPr>
              <a:t>, the system has detected that there is no one taxi available in </a:t>
            </a:r>
            <a:r>
              <a:rPr lang="en-GB" sz="2000" dirty="0" smtClean="0">
                <a:latin typeface="Comic Sans MS" panose="030F0702030302020204" pitchFamily="66" charset="0"/>
              </a:rPr>
              <a:t>her zone </a:t>
            </a:r>
            <a:r>
              <a:rPr lang="en-GB" sz="2000" dirty="0">
                <a:latin typeface="Comic Sans MS" panose="030F0702030302020204" pitchFamily="66" charset="0"/>
              </a:rPr>
              <a:t>at the moment. </a:t>
            </a:r>
            <a:r>
              <a:rPr lang="en-GB" sz="2000" dirty="0" err="1">
                <a:latin typeface="Comic Sans MS" panose="030F0702030302020204" pitchFamily="66" charset="0"/>
              </a:rPr>
              <a:t>Giuly</a:t>
            </a:r>
            <a:r>
              <a:rPr lang="en-GB" sz="2000" dirty="0">
                <a:latin typeface="Comic Sans MS" panose="030F0702030302020204" pitchFamily="66" charset="0"/>
              </a:rPr>
              <a:t> immediately receives a </a:t>
            </a:r>
            <a:r>
              <a:rPr lang="en-GB" sz="2000" dirty="0" smtClean="0">
                <a:latin typeface="Comic Sans MS" panose="030F0702030302020204" pitchFamily="66" charset="0"/>
              </a:rPr>
              <a:t>notification </a:t>
            </a:r>
            <a:r>
              <a:rPr lang="en-GB" sz="2000" dirty="0">
                <a:latin typeface="Comic Sans MS" panose="030F0702030302020204" pitchFamily="66" charset="0"/>
              </a:rPr>
              <a:t>that informs </a:t>
            </a:r>
            <a:r>
              <a:rPr lang="en-GB" sz="2000" dirty="0" smtClean="0">
                <a:latin typeface="Comic Sans MS" panose="030F0702030302020204" pitchFamily="66" charset="0"/>
              </a:rPr>
              <a:t>it of </a:t>
            </a:r>
            <a:r>
              <a:rPr lang="en-GB" sz="2000" dirty="0">
                <a:latin typeface="Comic Sans MS" panose="030F0702030302020204" pitchFamily="66" charset="0"/>
              </a:rPr>
              <a:t>the problem inviting her to attend for the </a:t>
            </a:r>
            <a:r>
              <a:rPr lang="en-GB" sz="2000" dirty="0" smtClean="0">
                <a:latin typeface="Comic Sans MS" panose="030F0702030302020204" pitchFamily="66" charset="0"/>
              </a:rPr>
              <a:t>first </a:t>
            </a:r>
            <a:r>
              <a:rPr lang="en-GB" sz="2000" dirty="0">
                <a:latin typeface="Comic Sans MS" panose="030F0702030302020204" pitchFamily="66" charset="0"/>
              </a:rPr>
              <a:t>available taxi.</a:t>
            </a:r>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119531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66675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 – UML MODELS</a:t>
            </a:r>
            <a:endParaRPr lang="it-IT" sz="3600" b="1" dirty="0">
              <a:latin typeface="Comic Sans MS" panose="030F0702030302020204" pitchFamily="66" charset="0"/>
            </a:endParaRPr>
          </a:p>
        </p:txBody>
      </p:sp>
      <p:sp>
        <p:nvSpPr>
          <p:cNvPr id="5" name="CasellaDiTesto 4"/>
          <p:cNvSpPr txBox="1"/>
          <p:nvPr/>
        </p:nvSpPr>
        <p:spPr>
          <a:xfrm>
            <a:off x="3240883" y="0"/>
            <a:ext cx="8951117" cy="646331"/>
          </a:xfrm>
          <a:prstGeom prst="rect">
            <a:avLst/>
          </a:prstGeom>
          <a:noFill/>
        </p:spPr>
        <p:txBody>
          <a:bodyPr wrap="square" rtlCol="0">
            <a:spAutoFit/>
          </a:bodyPr>
          <a:lstStyle/>
          <a:p>
            <a:pPr algn="r"/>
            <a:r>
              <a:rPr lang="it-IT" sz="3600" b="1" dirty="0" smtClean="0">
                <a:latin typeface="Comic Sans MS" panose="030F0702030302020204" pitchFamily="66" charset="0"/>
              </a:rPr>
              <a:t>USE CASE:</a:t>
            </a:r>
            <a:endParaRPr lang="it-IT" sz="3600" b="1" dirty="0">
              <a:latin typeface="Comic Sans MS" panose="030F0702030302020204" pitchFamily="66" charset="0"/>
            </a:endParaRPr>
          </a:p>
        </p:txBody>
      </p:sp>
      <p:pic>
        <p:nvPicPr>
          <p:cNvPr id="2" name="Immagine 1"/>
          <p:cNvPicPr>
            <a:picLocks noChangeAspect="1"/>
          </p:cNvPicPr>
          <p:nvPr/>
        </p:nvPicPr>
        <p:blipFill>
          <a:blip r:embed="rId3"/>
          <a:stretch>
            <a:fillRect/>
          </a:stretch>
        </p:blipFill>
        <p:spPr>
          <a:xfrm>
            <a:off x="2861582" y="646331"/>
            <a:ext cx="6442075" cy="6140284"/>
          </a:xfrm>
          <a:prstGeom prst="rect">
            <a:avLst/>
          </a:prstGeom>
        </p:spPr>
      </p:pic>
    </p:spTree>
    <p:extLst>
      <p:ext uri="{BB962C8B-B14F-4D97-AF65-F5344CB8AC3E}">
        <p14:creationId xmlns:p14="http://schemas.microsoft.com/office/powerpoint/2010/main" val="3141763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66675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 – UML MODELS</a:t>
            </a:r>
            <a:endParaRPr lang="it-IT" sz="3600" b="1" dirty="0">
              <a:latin typeface="Comic Sans MS" panose="030F0702030302020204" pitchFamily="66" charset="0"/>
            </a:endParaRPr>
          </a:p>
        </p:txBody>
      </p:sp>
      <p:sp>
        <p:nvSpPr>
          <p:cNvPr id="5" name="CasellaDiTesto 4"/>
          <p:cNvSpPr txBox="1"/>
          <p:nvPr/>
        </p:nvSpPr>
        <p:spPr>
          <a:xfrm>
            <a:off x="3240883" y="0"/>
            <a:ext cx="8951117" cy="646331"/>
          </a:xfrm>
          <a:prstGeom prst="rect">
            <a:avLst/>
          </a:prstGeom>
          <a:noFill/>
        </p:spPr>
        <p:txBody>
          <a:bodyPr wrap="square" rtlCol="0">
            <a:spAutoFit/>
          </a:bodyPr>
          <a:lstStyle/>
          <a:p>
            <a:pPr algn="r"/>
            <a:r>
              <a:rPr lang="it-IT" sz="3600" b="1" dirty="0" smtClean="0">
                <a:latin typeface="Comic Sans MS" panose="030F0702030302020204" pitchFamily="66" charset="0"/>
              </a:rPr>
              <a:t>SIGN UP:</a:t>
            </a:r>
            <a:endParaRPr lang="it-IT" sz="3600" b="1" dirty="0">
              <a:latin typeface="Comic Sans MS" panose="030F0702030302020204" pitchFamily="66" charset="0"/>
            </a:endParaRPr>
          </a:p>
        </p:txBody>
      </p:sp>
      <p:pic>
        <p:nvPicPr>
          <p:cNvPr id="8" name="Immagine 7"/>
          <p:cNvPicPr>
            <a:picLocks noChangeAspect="1"/>
          </p:cNvPicPr>
          <p:nvPr/>
        </p:nvPicPr>
        <p:blipFill>
          <a:blip r:embed="rId3"/>
          <a:stretch>
            <a:fillRect/>
          </a:stretch>
        </p:blipFill>
        <p:spPr>
          <a:xfrm>
            <a:off x="2235992" y="646331"/>
            <a:ext cx="7448550" cy="6010275"/>
          </a:xfrm>
          <a:prstGeom prst="rect">
            <a:avLst/>
          </a:prstGeom>
        </p:spPr>
      </p:pic>
    </p:spTree>
    <p:extLst>
      <p:ext uri="{BB962C8B-B14F-4D97-AF65-F5344CB8AC3E}">
        <p14:creationId xmlns:p14="http://schemas.microsoft.com/office/powerpoint/2010/main" val="1785469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0" y="476250"/>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SUMMARY</a:t>
            </a:r>
            <a:endParaRPr lang="en-GB" sz="3600" b="1" dirty="0">
              <a:latin typeface="Comic Sans MS" panose="030F0702030302020204" pitchFamily="66" charset="0"/>
            </a:endParaRPr>
          </a:p>
        </p:txBody>
      </p:sp>
      <p:sp>
        <p:nvSpPr>
          <p:cNvPr id="6" name="CasellaDiTesto 5"/>
          <p:cNvSpPr txBox="1"/>
          <p:nvPr/>
        </p:nvSpPr>
        <p:spPr>
          <a:xfrm>
            <a:off x="0" y="1847165"/>
            <a:ext cx="12192000" cy="7663636"/>
          </a:xfrm>
          <a:prstGeom prst="rect">
            <a:avLst/>
          </a:prstGeom>
          <a:noFill/>
        </p:spPr>
        <p:txBody>
          <a:bodyPr wrap="square" numCol="2" rtlCol="0">
            <a:spAutoFit/>
          </a:bodyPr>
          <a:lstStyle/>
          <a:p>
            <a:endParaRPr lang="en-GB" dirty="0" smtClean="0"/>
          </a:p>
          <a:p>
            <a:endParaRPr lang="en-GB" b="1" dirty="0" smtClean="0"/>
          </a:p>
          <a:p>
            <a:pPr marL="457200" indent="-457200">
              <a:buFont typeface="+mj-lt"/>
              <a:buAutoNum type="arabicPeriod"/>
            </a:pPr>
            <a:r>
              <a:rPr lang="en-GB" sz="2400" b="1" dirty="0" smtClean="0">
                <a:latin typeface="Comic Sans MS" panose="030F0702030302020204" pitchFamily="66" charset="0"/>
              </a:rPr>
              <a:t>SECTION 1:</a:t>
            </a:r>
          </a:p>
          <a:p>
            <a:endParaRPr lang="en-GB" sz="1000" b="1" dirty="0" smtClean="0">
              <a:latin typeface="Comic Sans MS" panose="030F0702030302020204" pitchFamily="66" charset="0"/>
            </a:endParaRPr>
          </a:p>
          <a:p>
            <a:pPr marL="1371600" lvl="2" indent="-457200">
              <a:buFont typeface="Arial" panose="020B0604020202020204" pitchFamily="34" charset="0"/>
              <a:buChar char="•"/>
            </a:pPr>
            <a:r>
              <a:rPr lang="en-GB" sz="2400" dirty="0" smtClean="0">
                <a:latin typeface="Comic Sans MS" panose="030F0702030302020204" pitchFamily="66" charset="0"/>
              </a:rPr>
              <a:t>Description of the given problem </a:t>
            </a:r>
          </a:p>
          <a:p>
            <a:pPr marL="1371600" lvl="2" indent="-457200">
              <a:buFont typeface="Arial" panose="020B0604020202020204" pitchFamily="34" charset="0"/>
              <a:buChar char="•"/>
            </a:pPr>
            <a:r>
              <a:rPr lang="en-GB" sz="2400" dirty="0" smtClean="0">
                <a:latin typeface="Comic Sans MS" panose="030F0702030302020204" pitchFamily="66" charset="0"/>
              </a:rPr>
              <a:t>The identification of the actors</a:t>
            </a:r>
          </a:p>
          <a:p>
            <a:pPr marL="1371600" lvl="2" indent="-457200">
              <a:buFont typeface="Arial" panose="020B0604020202020204" pitchFamily="34" charset="0"/>
              <a:buChar char="•"/>
            </a:pPr>
            <a:r>
              <a:rPr lang="en-GB" sz="2400" dirty="0" smtClean="0">
                <a:latin typeface="Comic Sans MS" panose="030F0702030302020204" pitchFamily="66" charset="0"/>
              </a:rPr>
              <a:t>Our goals</a:t>
            </a:r>
          </a:p>
          <a:p>
            <a:pPr lvl="2"/>
            <a:endParaRPr lang="en-GB" sz="2400" dirty="0" smtClean="0">
              <a:latin typeface="Comic Sans MS" panose="030F0702030302020204" pitchFamily="66" charset="0"/>
            </a:endParaRPr>
          </a:p>
          <a:p>
            <a:pPr marL="457200" indent="-457200">
              <a:buFont typeface="+mj-lt"/>
              <a:buAutoNum type="arabicPeriod"/>
            </a:pPr>
            <a:r>
              <a:rPr lang="en-GB" sz="2400" b="1" dirty="0" smtClean="0">
                <a:latin typeface="Comic Sans MS" panose="030F0702030302020204" pitchFamily="66" charset="0"/>
              </a:rPr>
              <a:t>SECTION 2:</a:t>
            </a:r>
          </a:p>
          <a:p>
            <a:endParaRPr lang="en-GB" sz="1000" b="1" dirty="0" smtClean="0">
              <a:latin typeface="Comic Sans MS" panose="030F0702030302020204" pitchFamily="66" charset="0"/>
            </a:endParaRPr>
          </a:p>
          <a:p>
            <a:pPr marL="1371600" lvl="2" indent="-457200">
              <a:buFont typeface="Arial" panose="020B0604020202020204" pitchFamily="34" charset="0"/>
              <a:buChar char="•"/>
            </a:pPr>
            <a:r>
              <a:rPr lang="en-GB" sz="2400" dirty="0" smtClean="0">
                <a:latin typeface="Comic Sans MS" panose="030F0702030302020204" pitchFamily="66" charset="0"/>
              </a:rPr>
              <a:t>Overall Description</a:t>
            </a:r>
          </a:p>
          <a:p>
            <a:pPr lvl="2"/>
            <a:endParaRPr lang="it-IT" sz="2400" dirty="0" smtClean="0">
              <a:latin typeface="Comic Sans MS" panose="030F0702030302020204" pitchFamily="66" charset="0"/>
            </a:endParaRPr>
          </a:p>
          <a:p>
            <a:pPr lvl="2"/>
            <a:endParaRPr lang="it-IT" sz="2400" dirty="0">
              <a:latin typeface="Comic Sans MS" panose="030F0702030302020204" pitchFamily="66" charset="0"/>
            </a:endParaRPr>
          </a:p>
          <a:p>
            <a:pPr lvl="2"/>
            <a:endParaRPr lang="it-IT" sz="2400" dirty="0" smtClean="0">
              <a:latin typeface="Comic Sans MS" panose="030F0702030302020204" pitchFamily="66" charset="0"/>
            </a:endParaRPr>
          </a:p>
          <a:p>
            <a:pPr lvl="2"/>
            <a:endParaRPr lang="it-IT" sz="2400" dirty="0">
              <a:latin typeface="Comic Sans MS" panose="030F0702030302020204" pitchFamily="66" charset="0"/>
            </a:endParaRPr>
          </a:p>
          <a:p>
            <a:pPr lvl="2"/>
            <a:endParaRPr lang="it-IT" sz="2400" dirty="0" smtClean="0">
              <a:latin typeface="Comic Sans MS" panose="030F0702030302020204" pitchFamily="66" charset="0"/>
            </a:endParaRPr>
          </a:p>
          <a:p>
            <a:pPr lvl="2"/>
            <a:endParaRPr lang="it-IT" sz="2400" dirty="0">
              <a:latin typeface="Comic Sans MS" panose="030F0702030302020204" pitchFamily="66" charset="0"/>
            </a:endParaRPr>
          </a:p>
          <a:p>
            <a:pPr lvl="2"/>
            <a:endParaRPr lang="it-IT" sz="2400" dirty="0" smtClean="0">
              <a:latin typeface="Comic Sans MS" panose="030F0702030302020204" pitchFamily="66" charset="0"/>
            </a:endParaRPr>
          </a:p>
          <a:p>
            <a:pPr lvl="2"/>
            <a:endParaRPr lang="it-IT" sz="2400" dirty="0">
              <a:latin typeface="Comic Sans MS" panose="030F0702030302020204" pitchFamily="66" charset="0"/>
            </a:endParaRPr>
          </a:p>
          <a:p>
            <a:pPr lvl="2"/>
            <a:endParaRPr lang="it-IT" sz="2400" dirty="0" smtClean="0">
              <a:latin typeface="Comic Sans MS" panose="030F0702030302020204" pitchFamily="66" charset="0"/>
            </a:endParaRPr>
          </a:p>
          <a:p>
            <a:pPr lvl="2"/>
            <a:endParaRPr lang="it-IT" sz="2400" dirty="0">
              <a:latin typeface="Comic Sans MS" panose="030F0702030302020204" pitchFamily="66" charset="0"/>
            </a:endParaRPr>
          </a:p>
          <a:p>
            <a:pPr lvl="2"/>
            <a:endParaRPr lang="it-IT" sz="2400" dirty="0" smtClean="0">
              <a:latin typeface="Comic Sans MS" panose="030F0702030302020204" pitchFamily="66" charset="0"/>
            </a:endParaRPr>
          </a:p>
          <a:p>
            <a:pPr lvl="2"/>
            <a:endParaRPr lang="en-GB" sz="2400" b="1" dirty="0" smtClean="0">
              <a:latin typeface="Comic Sans MS" panose="030F0702030302020204" pitchFamily="66" charset="0"/>
            </a:endParaRPr>
          </a:p>
          <a:p>
            <a:pPr marL="457200" indent="-457200">
              <a:buFont typeface="+mj-lt"/>
              <a:buAutoNum type="arabicPeriod"/>
            </a:pPr>
            <a:r>
              <a:rPr lang="en-GB" sz="2400" b="1" dirty="0" smtClean="0">
                <a:latin typeface="Comic Sans MS" panose="030F0702030302020204" pitchFamily="66" charset="0"/>
              </a:rPr>
              <a:t>SECTION 3:</a:t>
            </a:r>
          </a:p>
          <a:p>
            <a:endParaRPr lang="en-GB" sz="1000" b="1" dirty="0" smtClean="0">
              <a:latin typeface="Comic Sans MS" panose="030F0702030302020204" pitchFamily="66" charset="0"/>
            </a:endParaRPr>
          </a:p>
          <a:p>
            <a:pPr marL="1371600" lvl="2" indent="-457200">
              <a:buFont typeface="Arial" panose="020B0604020202020204" pitchFamily="34" charset="0"/>
              <a:buChar char="•"/>
            </a:pPr>
            <a:r>
              <a:rPr lang="en-GB" sz="2400" dirty="0" smtClean="0">
                <a:latin typeface="Comic Sans MS" panose="030F0702030302020204" pitchFamily="66" charset="0"/>
              </a:rPr>
              <a:t>External interface requirements</a:t>
            </a:r>
          </a:p>
          <a:p>
            <a:pPr marL="1371600" lvl="2" indent="-457200">
              <a:buFont typeface="Arial" panose="020B0604020202020204" pitchFamily="34" charset="0"/>
              <a:buChar char="•"/>
            </a:pPr>
            <a:r>
              <a:rPr lang="en-GB" sz="2400" dirty="0" smtClean="0">
                <a:latin typeface="Comic Sans MS" panose="030F0702030302020204" pitchFamily="66" charset="0"/>
              </a:rPr>
              <a:t>Functional requirements</a:t>
            </a:r>
          </a:p>
          <a:p>
            <a:pPr marL="1371600" lvl="2" indent="-457200">
              <a:buFont typeface="Arial" panose="020B0604020202020204" pitchFamily="34" charset="0"/>
              <a:buChar char="•"/>
            </a:pPr>
            <a:r>
              <a:rPr lang="en-GB" sz="2400" dirty="0" smtClean="0">
                <a:latin typeface="Comic Sans MS" panose="030F0702030302020204" pitchFamily="66" charset="0"/>
              </a:rPr>
              <a:t>The World and the Machine</a:t>
            </a:r>
          </a:p>
          <a:p>
            <a:pPr marL="1371600" lvl="2" indent="-457200">
              <a:buFont typeface="Arial" panose="020B0604020202020204" pitchFamily="34" charset="0"/>
              <a:buChar char="•"/>
            </a:pPr>
            <a:r>
              <a:rPr lang="en-GB" sz="2400" dirty="0" smtClean="0">
                <a:latin typeface="Comic Sans MS" panose="030F0702030302020204" pitchFamily="66" charset="0"/>
              </a:rPr>
              <a:t>Scenarios</a:t>
            </a:r>
          </a:p>
          <a:p>
            <a:pPr marL="1371600" lvl="2" indent="-457200">
              <a:buFont typeface="Arial" panose="020B0604020202020204" pitchFamily="34" charset="0"/>
              <a:buChar char="•"/>
            </a:pPr>
            <a:r>
              <a:rPr lang="en-GB" sz="2400" dirty="0" smtClean="0">
                <a:latin typeface="Comic Sans MS" panose="030F0702030302020204" pitchFamily="66" charset="0"/>
              </a:rPr>
              <a:t>UML Models</a:t>
            </a:r>
          </a:p>
          <a:p>
            <a:pPr marL="1371600" lvl="2" indent="-457200">
              <a:buFont typeface="Arial" panose="020B0604020202020204" pitchFamily="34" charset="0"/>
              <a:buChar char="•"/>
            </a:pPr>
            <a:endParaRPr lang="en-GB" sz="2400" dirty="0" smtClean="0">
              <a:latin typeface="Comic Sans MS" panose="030F0702030302020204" pitchFamily="66" charset="0"/>
            </a:endParaRPr>
          </a:p>
          <a:p>
            <a:pPr marL="457200" indent="-457200">
              <a:buFont typeface="+mj-lt"/>
              <a:buAutoNum type="arabicPeriod"/>
            </a:pPr>
            <a:r>
              <a:rPr lang="en-GB" sz="2400" b="1" dirty="0" smtClean="0">
                <a:latin typeface="Comic Sans MS" panose="030F0702030302020204" pitchFamily="66" charset="0"/>
              </a:rPr>
              <a:t>SECTION 4:</a:t>
            </a:r>
          </a:p>
          <a:p>
            <a:endParaRPr lang="en-GB" sz="1000" b="1" dirty="0" smtClean="0">
              <a:latin typeface="Comic Sans MS" panose="030F0702030302020204" pitchFamily="66" charset="0"/>
            </a:endParaRPr>
          </a:p>
          <a:p>
            <a:pPr marL="1257300" lvl="2" indent="-342900">
              <a:buFont typeface="Arial" panose="020B0604020202020204" pitchFamily="34" charset="0"/>
              <a:buChar char="•"/>
            </a:pPr>
            <a:r>
              <a:rPr lang="en-GB" sz="2400" dirty="0" smtClean="0">
                <a:latin typeface="Comic Sans MS" panose="030F0702030302020204" pitchFamily="66" charset="0"/>
              </a:rPr>
              <a:t>Alloy</a:t>
            </a:r>
          </a:p>
        </p:txBody>
      </p:sp>
    </p:spTree>
    <p:extLst>
      <p:ext uri="{BB962C8B-B14F-4D97-AF65-F5344CB8AC3E}">
        <p14:creationId xmlns:p14="http://schemas.microsoft.com/office/powerpoint/2010/main" val="1174058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8100" y="-38100"/>
            <a:ext cx="6667500" cy="553998"/>
          </a:xfrm>
          <a:prstGeom prst="rect">
            <a:avLst/>
          </a:prstGeom>
          <a:noFill/>
        </p:spPr>
        <p:txBody>
          <a:bodyPr wrap="square" rtlCol="0">
            <a:spAutoFit/>
          </a:bodyPr>
          <a:lstStyle/>
          <a:p>
            <a:r>
              <a:rPr lang="it-IT" sz="3000" b="1" dirty="0" smtClean="0">
                <a:latin typeface="Comic Sans MS" panose="030F0702030302020204" pitchFamily="66" charset="0"/>
              </a:rPr>
              <a:t>SECTION 3 – UML MODELS</a:t>
            </a:r>
            <a:endParaRPr lang="it-IT" sz="3000" b="1" dirty="0">
              <a:latin typeface="Comic Sans MS" panose="030F0702030302020204" pitchFamily="66" charset="0"/>
            </a:endParaRPr>
          </a:p>
        </p:txBody>
      </p:sp>
      <p:sp>
        <p:nvSpPr>
          <p:cNvPr id="5" name="CasellaDiTesto 4"/>
          <p:cNvSpPr txBox="1"/>
          <p:nvPr/>
        </p:nvSpPr>
        <p:spPr>
          <a:xfrm>
            <a:off x="3202783" y="-38100"/>
            <a:ext cx="8951117" cy="553998"/>
          </a:xfrm>
          <a:prstGeom prst="rect">
            <a:avLst/>
          </a:prstGeom>
          <a:noFill/>
        </p:spPr>
        <p:txBody>
          <a:bodyPr wrap="square" rtlCol="0">
            <a:spAutoFit/>
          </a:bodyPr>
          <a:lstStyle/>
          <a:p>
            <a:pPr algn="r"/>
            <a:r>
              <a:rPr lang="it-IT" sz="3000" b="1" dirty="0" smtClean="0">
                <a:latin typeface="Comic Sans MS" panose="030F0702030302020204" pitchFamily="66" charset="0"/>
              </a:rPr>
              <a:t>SIGN UP:</a:t>
            </a:r>
            <a:endParaRPr lang="it-IT" sz="3000" b="1" dirty="0">
              <a:latin typeface="Comic Sans MS" panose="030F0702030302020204" pitchFamily="66" charset="0"/>
            </a:endParaRPr>
          </a:p>
        </p:txBody>
      </p:sp>
      <p:pic>
        <p:nvPicPr>
          <p:cNvPr id="2" name="Immagine 1"/>
          <p:cNvPicPr>
            <a:picLocks noChangeAspect="1"/>
          </p:cNvPicPr>
          <p:nvPr/>
        </p:nvPicPr>
        <p:blipFill>
          <a:blip r:embed="rId3"/>
          <a:stretch>
            <a:fillRect/>
          </a:stretch>
        </p:blipFill>
        <p:spPr>
          <a:xfrm>
            <a:off x="2709862" y="504825"/>
            <a:ext cx="6124575" cy="6353175"/>
          </a:xfrm>
          <a:prstGeom prst="rect">
            <a:avLst/>
          </a:prstGeom>
        </p:spPr>
      </p:pic>
    </p:spTree>
    <p:extLst>
      <p:ext uri="{BB962C8B-B14F-4D97-AF65-F5344CB8AC3E}">
        <p14:creationId xmlns:p14="http://schemas.microsoft.com/office/powerpoint/2010/main" val="36257637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8100" y="-38100"/>
            <a:ext cx="6667500" cy="553998"/>
          </a:xfrm>
          <a:prstGeom prst="rect">
            <a:avLst/>
          </a:prstGeom>
          <a:noFill/>
        </p:spPr>
        <p:txBody>
          <a:bodyPr wrap="square" rtlCol="0">
            <a:spAutoFit/>
          </a:bodyPr>
          <a:lstStyle/>
          <a:p>
            <a:r>
              <a:rPr lang="it-IT" sz="3000" b="1" dirty="0" smtClean="0">
                <a:latin typeface="Comic Sans MS" panose="030F0702030302020204" pitchFamily="66" charset="0"/>
              </a:rPr>
              <a:t>SECTION 3 – UML MODELS</a:t>
            </a:r>
            <a:endParaRPr lang="it-IT" sz="3000" b="1" dirty="0">
              <a:latin typeface="Comic Sans MS" panose="030F0702030302020204" pitchFamily="66" charset="0"/>
            </a:endParaRPr>
          </a:p>
        </p:txBody>
      </p:sp>
      <p:sp>
        <p:nvSpPr>
          <p:cNvPr id="5" name="CasellaDiTesto 4"/>
          <p:cNvSpPr txBox="1"/>
          <p:nvPr/>
        </p:nvSpPr>
        <p:spPr>
          <a:xfrm>
            <a:off x="3202783" y="-38100"/>
            <a:ext cx="8951117" cy="553998"/>
          </a:xfrm>
          <a:prstGeom prst="rect">
            <a:avLst/>
          </a:prstGeom>
          <a:noFill/>
        </p:spPr>
        <p:txBody>
          <a:bodyPr wrap="square" rtlCol="0">
            <a:spAutoFit/>
          </a:bodyPr>
          <a:lstStyle/>
          <a:p>
            <a:pPr algn="r"/>
            <a:r>
              <a:rPr lang="it-IT" sz="3000" b="1" dirty="0" smtClean="0">
                <a:latin typeface="Comic Sans MS" panose="030F0702030302020204" pitchFamily="66" charset="0"/>
              </a:rPr>
              <a:t>LOG IN:</a:t>
            </a:r>
            <a:endParaRPr lang="it-IT" sz="3000" b="1" dirty="0">
              <a:latin typeface="Comic Sans MS" panose="030F0702030302020204" pitchFamily="66" charset="0"/>
            </a:endParaRPr>
          </a:p>
        </p:txBody>
      </p:sp>
      <p:pic>
        <p:nvPicPr>
          <p:cNvPr id="3" name="Immagine 2"/>
          <p:cNvPicPr>
            <a:picLocks noChangeAspect="1"/>
          </p:cNvPicPr>
          <p:nvPr/>
        </p:nvPicPr>
        <p:blipFill>
          <a:blip r:embed="rId3"/>
          <a:stretch>
            <a:fillRect/>
          </a:stretch>
        </p:blipFill>
        <p:spPr>
          <a:xfrm>
            <a:off x="1285875" y="1243012"/>
            <a:ext cx="9451164" cy="4605338"/>
          </a:xfrm>
          <a:prstGeom prst="rect">
            <a:avLst/>
          </a:prstGeom>
        </p:spPr>
      </p:pic>
    </p:spTree>
    <p:extLst>
      <p:ext uri="{BB962C8B-B14F-4D97-AF65-F5344CB8AC3E}">
        <p14:creationId xmlns:p14="http://schemas.microsoft.com/office/powerpoint/2010/main" val="7843259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8100" y="-38100"/>
            <a:ext cx="6667500" cy="553998"/>
          </a:xfrm>
          <a:prstGeom prst="rect">
            <a:avLst/>
          </a:prstGeom>
          <a:noFill/>
        </p:spPr>
        <p:txBody>
          <a:bodyPr wrap="square" rtlCol="0">
            <a:spAutoFit/>
          </a:bodyPr>
          <a:lstStyle/>
          <a:p>
            <a:r>
              <a:rPr lang="it-IT" sz="3000" b="1" dirty="0" smtClean="0">
                <a:latin typeface="Comic Sans MS" panose="030F0702030302020204" pitchFamily="66" charset="0"/>
              </a:rPr>
              <a:t>SECTION 3 – UML MODELS</a:t>
            </a:r>
            <a:endParaRPr lang="it-IT" sz="3000" b="1" dirty="0">
              <a:latin typeface="Comic Sans MS" panose="030F0702030302020204" pitchFamily="66" charset="0"/>
            </a:endParaRPr>
          </a:p>
        </p:txBody>
      </p:sp>
      <p:sp>
        <p:nvSpPr>
          <p:cNvPr id="5" name="CasellaDiTesto 4"/>
          <p:cNvSpPr txBox="1"/>
          <p:nvPr/>
        </p:nvSpPr>
        <p:spPr>
          <a:xfrm>
            <a:off x="3202783" y="-38100"/>
            <a:ext cx="8951117" cy="553998"/>
          </a:xfrm>
          <a:prstGeom prst="rect">
            <a:avLst/>
          </a:prstGeom>
          <a:noFill/>
        </p:spPr>
        <p:txBody>
          <a:bodyPr wrap="square" rtlCol="0">
            <a:spAutoFit/>
          </a:bodyPr>
          <a:lstStyle/>
          <a:p>
            <a:pPr algn="r"/>
            <a:r>
              <a:rPr lang="it-IT" sz="3000" b="1" dirty="0" smtClean="0">
                <a:latin typeface="Comic Sans MS" panose="030F0702030302020204" pitchFamily="66" charset="0"/>
              </a:rPr>
              <a:t>LOG IN:</a:t>
            </a:r>
            <a:endParaRPr lang="it-IT" sz="3000" b="1" dirty="0">
              <a:latin typeface="Comic Sans MS" panose="030F0702030302020204" pitchFamily="66" charset="0"/>
            </a:endParaRPr>
          </a:p>
        </p:txBody>
      </p:sp>
      <p:pic>
        <p:nvPicPr>
          <p:cNvPr id="2" name="Immagine 1"/>
          <p:cNvPicPr>
            <a:picLocks noChangeAspect="1"/>
          </p:cNvPicPr>
          <p:nvPr/>
        </p:nvPicPr>
        <p:blipFill>
          <a:blip r:embed="rId3"/>
          <a:stretch>
            <a:fillRect/>
          </a:stretch>
        </p:blipFill>
        <p:spPr>
          <a:xfrm>
            <a:off x="1738312" y="515898"/>
            <a:ext cx="8796338" cy="5947459"/>
          </a:xfrm>
          <a:prstGeom prst="rect">
            <a:avLst/>
          </a:prstGeom>
        </p:spPr>
      </p:pic>
    </p:spTree>
    <p:extLst>
      <p:ext uri="{BB962C8B-B14F-4D97-AF65-F5344CB8AC3E}">
        <p14:creationId xmlns:p14="http://schemas.microsoft.com/office/powerpoint/2010/main" val="20342552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8100" y="-38100"/>
            <a:ext cx="6667500" cy="553998"/>
          </a:xfrm>
          <a:prstGeom prst="rect">
            <a:avLst/>
          </a:prstGeom>
          <a:noFill/>
        </p:spPr>
        <p:txBody>
          <a:bodyPr wrap="square" rtlCol="0">
            <a:spAutoFit/>
          </a:bodyPr>
          <a:lstStyle/>
          <a:p>
            <a:r>
              <a:rPr lang="it-IT" sz="3000" b="1" dirty="0" smtClean="0">
                <a:latin typeface="Comic Sans MS" panose="030F0702030302020204" pitchFamily="66" charset="0"/>
              </a:rPr>
              <a:t>SECTION 3 – UML MODELS</a:t>
            </a:r>
            <a:endParaRPr lang="it-IT" sz="3000" b="1" dirty="0">
              <a:latin typeface="Comic Sans MS" panose="030F0702030302020204" pitchFamily="66" charset="0"/>
            </a:endParaRPr>
          </a:p>
        </p:txBody>
      </p:sp>
      <p:sp>
        <p:nvSpPr>
          <p:cNvPr id="5" name="CasellaDiTesto 4"/>
          <p:cNvSpPr txBox="1"/>
          <p:nvPr/>
        </p:nvSpPr>
        <p:spPr>
          <a:xfrm>
            <a:off x="3202783" y="-38100"/>
            <a:ext cx="8951117" cy="553998"/>
          </a:xfrm>
          <a:prstGeom prst="rect">
            <a:avLst/>
          </a:prstGeom>
          <a:noFill/>
        </p:spPr>
        <p:txBody>
          <a:bodyPr wrap="square" rtlCol="0">
            <a:spAutoFit/>
          </a:bodyPr>
          <a:lstStyle/>
          <a:p>
            <a:pPr algn="r"/>
            <a:r>
              <a:rPr lang="it-IT" sz="3000" b="1" dirty="0" smtClean="0">
                <a:latin typeface="Comic Sans MS" panose="030F0702030302020204" pitchFamily="66" charset="0"/>
              </a:rPr>
              <a:t>MAKE SIMPLE REQUEST:</a:t>
            </a:r>
            <a:endParaRPr lang="it-IT" sz="3000" b="1" dirty="0">
              <a:latin typeface="Comic Sans MS" panose="030F0702030302020204" pitchFamily="66" charset="0"/>
            </a:endParaRPr>
          </a:p>
        </p:txBody>
      </p:sp>
      <p:pic>
        <p:nvPicPr>
          <p:cNvPr id="3" name="Immagine 2"/>
          <p:cNvPicPr>
            <a:picLocks noChangeAspect="1"/>
          </p:cNvPicPr>
          <p:nvPr/>
        </p:nvPicPr>
        <p:blipFill>
          <a:blip r:embed="rId3"/>
          <a:stretch>
            <a:fillRect/>
          </a:stretch>
        </p:blipFill>
        <p:spPr>
          <a:xfrm>
            <a:off x="895350" y="1404937"/>
            <a:ext cx="10401300" cy="4048125"/>
          </a:xfrm>
          <a:prstGeom prst="rect">
            <a:avLst/>
          </a:prstGeom>
        </p:spPr>
      </p:pic>
    </p:spTree>
    <p:extLst>
      <p:ext uri="{BB962C8B-B14F-4D97-AF65-F5344CB8AC3E}">
        <p14:creationId xmlns:p14="http://schemas.microsoft.com/office/powerpoint/2010/main" val="22807421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8100" y="-38100"/>
            <a:ext cx="6667500" cy="553998"/>
          </a:xfrm>
          <a:prstGeom prst="rect">
            <a:avLst/>
          </a:prstGeom>
          <a:noFill/>
        </p:spPr>
        <p:txBody>
          <a:bodyPr wrap="square" rtlCol="0">
            <a:spAutoFit/>
          </a:bodyPr>
          <a:lstStyle/>
          <a:p>
            <a:r>
              <a:rPr lang="it-IT" sz="3000" b="1" dirty="0" smtClean="0">
                <a:latin typeface="Comic Sans MS" panose="030F0702030302020204" pitchFamily="66" charset="0"/>
              </a:rPr>
              <a:t>SECTION 3 – UML MODELS</a:t>
            </a:r>
            <a:endParaRPr lang="it-IT" sz="3000" b="1" dirty="0">
              <a:latin typeface="Comic Sans MS" panose="030F0702030302020204" pitchFamily="66" charset="0"/>
            </a:endParaRPr>
          </a:p>
        </p:txBody>
      </p:sp>
      <p:sp>
        <p:nvSpPr>
          <p:cNvPr id="5" name="CasellaDiTesto 4"/>
          <p:cNvSpPr txBox="1"/>
          <p:nvPr/>
        </p:nvSpPr>
        <p:spPr>
          <a:xfrm>
            <a:off x="3202783" y="-38100"/>
            <a:ext cx="8951117" cy="553998"/>
          </a:xfrm>
          <a:prstGeom prst="rect">
            <a:avLst/>
          </a:prstGeom>
          <a:noFill/>
        </p:spPr>
        <p:txBody>
          <a:bodyPr wrap="square" rtlCol="0">
            <a:spAutoFit/>
          </a:bodyPr>
          <a:lstStyle/>
          <a:p>
            <a:pPr algn="r"/>
            <a:r>
              <a:rPr lang="it-IT" sz="3000" b="1" dirty="0" smtClean="0">
                <a:latin typeface="Comic Sans MS" panose="030F0702030302020204" pitchFamily="66" charset="0"/>
              </a:rPr>
              <a:t>MAKE SIMPLE REQUEST:</a:t>
            </a:r>
            <a:endParaRPr lang="it-IT" sz="3000" b="1" dirty="0">
              <a:latin typeface="Comic Sans MS" panose="030F0702030302020204" pitchFamily="66" charset="0"/>
            </a:endParaRPr>
          </a:p>
        </p:txBody>
      </p:sp>
      <p:pic>
        <p:nvPicPr>
          <p:cNvPr id="2" name="Immagine 1"/>
          <p:cNvPicPr>
            <a:picLocks noChangeAspect="1"/>
          </p:cNvPicPr>
          <p:nvPr/>
        </p:nvPicPr>
        <p:blipFill>
          <a:blip r:embed="rId3"/>
          <a:stretch>
            <a:fillRect/>
          </a:stretch>
        </p:blipFill>
        <p:spPr>
          <a:xfrm>
            <a:off x="2914650" y="515898"/>
            <a:ext cx="6134100" cy="6257925"/>
          </a:xfrm>
          <a:prstGeom prst="rect">
            <a:avLst/>
          </a:prstGeom>
        </p:spPr>
      </p:pic>
    </p:spTree>
    <p:extLst>
      <p:ext uri="{BB962C8B-B14F-4D97-AF65-F5344CB8AC3E}">
        <p14:creationId xmlns:p14="http://schemas.microsoft.com/office/powerpoint/2010/main" val="26547138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8100" y="-38100"/>
            <a:ext cx="2914650" cy="1015663"/>
          </a:xfrm>
          <a:prstGeom prst="rect">
            <a:avLst/>
          </a:prstGeom>
          <a:noFill/>
        </p:spPr>
        <p:txBody>
          <a:bodyPr wrap="square" rtlCol="0">
            <a:spAutoFit/>
          </a:bodyPr>
          <a:lstStyle/>
          <a:p>
            <a:pPr algn="ctr"/>
            <a:r>
              <a:rPr lang="it-IT" sz="3000" b="1" dirty="0" smtClean="0">
                <a:latin typeface="Comic Sans MS" panose="030F0702030302020204" pitchFamily="66" charset="0"/>
              </a:rPr>
              <a:t>SECTION 3</a:t>
            </a:r>
          </a:p>
          <a:p>
            <a:pPr algn="ctr"/>
            <a:r>
              <a:rPr lang="it-IT" sz="3000" b="1" dirty="0" smtClean="0">
                <a:latin typeface="Comic Sans MS" panose="030F0702030302020204" pitchFamily="66" charset="0"/>
              </a:rPr>
              <a:t>UML MODELS</a:t>
            </a:r>
            <a:endParaRPr lang="it-IT" sz="3000" b="1" dirty="0">
              <a:latin typeface="Comic Sans MS" panose="030F0702030302020204" pitchFamily="66" charset="0"/>
            </a:endParaRPr>
          </a:p>
        </p:txBody>
      </p:sp>
      <p:sp>
        <p:nvSpPr>
          <p:cNvPr id="5" name="CasellaDiTesto 4"/>
          <p:cNvSpPr txBox="1"/>
          <p:nvPr/>
        </p:nvSpPr>
        <p:spPr>
          <a:xfrm>
            <a:off x="9182100" y="-38100"/>
            <a:ext cx="2971800" cy="1015663"/>
          </a:xfrm>
          <a:prstGeom prst="rect">
            <a:avLst/>
          </a:prstGeom>
          <a:noFill/>
        </p:spPr>
        <p:txBody>
          <a:bodyPr wrap="square" rtlCol="0">
            <a:spAutoFit/>
          </a:bodyPr>
          <a:lstStyle/>
          <a:p>
            <a:pPr algn="ctr"/>
            <a:r>
              <a:rPr lang="it-IT" sz="3000" b="1" dirty="0" smtClean="0">
                <a:latin typeface="Comic Sans MS" panose="030F0702030302020204" pitchFamily="66" charset="0"/>
              </a:rPr>
              <a:t>CLASS DIAGRAM:</a:t>
            </a:r>
            <a:endParaRPr lang="it-IT" sz="3000" b="1" dirty="0">
              <a:latin typeface="Comic Sans MS" panose="030F0702030302020204" pitchFamily="66" charset="0"/>
            </a:endParaRPr>
          </a:p>
        </p:txBody>
      </p:sp>
      <p:pic>
        <p:nvPicPr>
          <p:cNvPr id="3" name="Immagine 2"/>
          <p:cNvPicPr>
            <a:picLocks noChangeAspect="1"/>
          </p:cNvPicPr>
          <p:nvPr/>
        </p:nvPicPr>
        <p:blipFill>
          <a:blip r:embed="rId3"/>
          <a:stretch>
            <a:fillRect/>
          </a:stretch>
        </p:blipFill>
        <p:spPr>
          <a:xfrm>
            <a:off x="3009900" y="123825"/>
            <a:ext cx="6172200" cy="6610350"/>
          </a:xfrm>
          <a:prstGeom prst="rect">
            <a:avLst/>
          </a:prstGeom>
        </p:spPr>
      </p:pic>
    </p:spTree>
    <p:extLst>
      <p:ext uri="{BB962C8B-B14F-4D97-AF65-F5344CB8AC3E}">
        <p14:creationId xmlns:p14="http://schemas.microsoft.com/office/powerpoint/2010/main" val="3191821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8100" y="-38100"/>
            <a:ext cx="2914650" cy="1015663"/>
          </a:xfrm>
          <a:prstGeom prst="rect">
            <a:avLst/>
          </a:prstGeom>
          <a:noFill/>
        </p:spPr>
        <p:txBody>
          <a:bodyPr wrap="square" rtlCol="0">
            <a:spAutoFit/>
          </a:bodyPr>
          <a:lstStyle/>
          <a:p>
            <a:pPr algn="ctr"/>
            <a:r>
              <a:rPr lang="it-IT" sz="3000" b="1" dirty="0" smtClean="0">
                <a:latin typeface="Comic Sans MS" panose="030F0702030302020204" pitchFamily="66" charset="0"/>
              </a:rPr>
              <a:t>SECTION 3</a:t>
            </a:r>
          </a:p>
          <a:p>
            <a:pPr algn="ctr"/>
            <a:r>
              <a:rPr lang="it-IT" sz="3000" b="1" dirty="0" smtClean="0">
                <a:latin typeface="Comic Sans MS" panose="030F0702030302020204" pitchFamily="66" charset="0"/>
              </a:rPr>
              <a:t>UML MODELS</a:t>
            </a:r>
            <a:endParaRPr lang="it-IT" sz="3000" b="1" dirty="0">
              <a:latin typeface="Comic Sans MS" panose="030F0702030302020204" pitchFamily="66" charset="0"/>
            </a:endParaRPr>
          </a:p>
        </p:txBody>
      </p:sp>
      <p:sp>
        <p:nvSpPr>
          <p:cNvPr id="5" name="CasellaDiTesto 4"/>
          <p:cNvSpPr txBox="1"/>
          <p:nvPr/>
        </p:nvSpPr>
        <p:spPr>
          <a:xfrm>
            <a:off x="9182100" y="-38100"/>
            <a:ext cx="2971800" cy="2862322"/>
          </a:xfrm>
          <a:prstGeom prst="rect">
            <a:avLst/>
          </a:prstGeom>
          <a:noFill/>
        </p:spPr>
        <p:txBody>
          <a:bodyPr wrap="square" rtlCol="0">
            <a:spAutoFit/>
          </a:bodyPr>
          <a:lstStyle/>
          <a:p>
            <a:pPr algn="ctr"/>
            <a:r>
              <a:rPr lang="it-IT" sz="3000" b="1" dirty="0" smtClean="0">
                <a:latin typeface="Comic Sans MS" panose="030F0702030302020204" pitchFamily="66" charset="0"/>
              </a:rPr>
              <a:t>STATE MACHINE DIAGRAM</a:t>
            </a:r>
          </a:p>
          <a:p>
            <a:pPr algn="ctr"/>
            <a:endParaRPr lang="it-IT" sz="3000" b="1" dirty="0">
              <a:latin typeface="Comic Sans MS" panose="030F0702030302020204" pitchFamily="66" charset="0"/>
            </a:endParaRPr>
          </a:p>
          <a:p>
            <a:pPr algn="ctr"/>
            <a:r>
              <a:rPr lang="it-IT" sz="3000" b="1" dirty="0" smtClean="0">
                <a:latin typeface="Comic Sans MS" panose="030F0702030302020204" pitchFamily="66" charset="0"/>
              </a:rPr>
              <a:t>USER FUNCTIONS:</a:t>
            </a:r>
            <a:endParaRPr lang="it-IT" sz="3000" b="1" dirty="0">
              <a:latin typeface="Comic Sans MS" panose="030F0702030302020204" pitchFamily="66" charset="0"/>
            </a:endParaRPr>
          </a:p>
        </p:txBody>
      </p:sp>
      <p:pic>
        <p:nvPicPr>
          <p:cNvPr id="2" name="Immagine 1"/>
          <p:cNvPicPr>
            <a:picLocks noChangeAspect="1"/>
          </p:cNvPicPr>
          <p:nvPr/>
        </p:nvPicPr>
        <p:blipFill>
          <a:blip r:embed="rId3"/>
          <a:stretch>
            <a:fillRect/>
          </a:stretch>
        </p:blipFill>
        <p:spPr>
          <a:xfrm>
            <a:off x="3371850" y="159707"/>
            <a:ext cx="5314950" cy="6698293"/>
          </a:xfrm>
          <a:prstGeom prst="rect">
            <a:avLst/>
          </a:prstGeom>
        </p:spPr>
      </p:pic>
    </p:spTree>
    <p:extLst>
      <p:ext uri="{BB962C8B-B14F-4D97-AF65-F5344CB8AC3E}">
        <p14:creationId xmlns:p14="http://schemas.microsoft.com/office/powerpoint/2010/main" val="13722045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8100" y="-38100"/>
            <a:ext cx="2914650" cy="1015663"/>
          </a:xfrm>
          <a:prstGeom prst="rect">
            <a:avLst/>
          </a:prstGeom>
          <a:noFill/>
        </p:spPr>
        <p:txBody>
          <a:bodyPr wrap="square" rtlCol="0">
            <a:spAutoFit/>
          </a:bodyPr>
          <a:lstStyle/>
          <a:p>
            <a:pPr algn="ctr"/>
            <a:r>
              <a:rPr lang="it-IT" sz="3000" b="1" dirty="0" smtClean="0">
                <a:latin typeface="Comic Sans MS" panose="030F0702030302020204" pitchFamily="66" charset="0"/>
              </a:rPr>
              <a:t>SECTION 3</a:t>
            </a:r>
          </a:p>
          <a:p>
            <a:pPr algn="ctr"/>
            <a:r>
              <a:rPr lang="it-IT" sz="3000" b="1" dirty="0" smtClean="0">
                <a:latin typeface="Comic Sans MS" panose="030F0702030302020204" pitchFamily="66" charset="0"/>
              </a:rPr>
              <a:t>UML MODELS</a:t>
            </a:r>
            <a:endParaRPr lang="it-IT" sz="3000" b="1" dirty="0">
              <a:latin typeface="Comic Sans MS" panose="030F0702030302020204" pitchFamily="66" charset="0"/>
            </a:endParaRPr>
          </a:p>
        </p:txBody>
      </p:sp>
      <p:sp>
        <p:nvSpPr>
          <p:cNvPr id="5" name="CasellaDiTesto 4"/>
          <p:cNvSpPr txBox="1"/>
          <p:nvPr/>
        </p:nvSpPr>
        <p:spPr>
          <a:xfrm>
            <a:off x="9182100" y="-38100"/>
            <a:ext cx="2971800" cy="2862322"/>
          </a:xfrm>
          <a:prstGeom prst="rect">
            <a:avLst/>
          </a:prstGeom>
          <a:noFill/>
        </p:spPr>
        <p:txBody>
          <a:bodyPr wrap="square" rtlCol="0">
            <a:spAutoFit/>
          </a:bodyPr>
          <a:lstStyle/>
          <a:p>
            <a:pPr algn="ctr"/>
            <a:r>
              <a:rPr lang="it-IT" sz="3000" b="1" dirty="0" smtClean="0">
                <a:latin typeface="Comic Sans MS" panose="030F0702030302020204" pitchFamily="66" charset="0"/>
              </a:rPr>
              <a:t>STATE MACHINE DIAGRAM</a:t>
            </a:r>
          </a:p>
          <a:p>
            <a:pPr algn="ctr"/>
            <a:endParaRPr lang="it-IT" sz="3000" b="1" dirty="0">
              <a:latin typeface="Comic Sans MS" panose="030F0702030302020204" pitchFamily="66" charset="0"/>
            </a:endParaRPr>
          </a:p>
          <a:p>
            <a:pPr algn="ctr"/>
            <a:r>
              <a:rPr lang="it-IT" sz="3000" b="1" dirty="0" smtClean="0">
                <a:latin typeface="Comic Sans MS" panose="030F0702030302020204" pitchFamily="66" charset="0"/>
              </a:rPr>
              <a:t>DRIVER FUNCTIONS:</a:t>
            </a:r>
            <a:endParaRPr lang="it-IT" sz="3000" b="1" dirty="0">
              <a:latin typeface="Comic Sans MS" panose="030F0702030302020204" pitchFamily="66" charset="0"/>
            </a:endParaRPr>
          </a:p>
        </p:txBody>
      </p:sp>
      <p:pic>
        <p:nvPicPr>
          <p:cNvPr id="3" name="Immagine 2"/>
          <p:cNvPicPr>
            <a:picLocks noChangeAspect="1"/>
          </p:cNvPicPr>
          <p:nvPr/>
        </p:nvPicPr>
        <p:blipFill>
          <a:blip r:embed="rId3"/>
          <a:stretch>
            <a:fillRect/>
          </a:stretch>
        </p:blipFill>
        <p:spPr>
          <a:xfrm>
            <a:off x="3614737" y="0"/>
            <a:ext cx="4829175" cy="6996113"/>
          </a:xfrm>
          <a:prstGeom prst="rect">
            <a:avLst/>
          </a:prstGeom>
        </p:spPr>
      </p:pic>
    </p:spTree>
    <p:extLst>
      <p:ext uri="{BB962C8B-B14F-4D97-AF65-F5344CB8AC3E}">
        <p14:creationId xmlns:p14="http://schemas.microsoft.com/office/powerpoint/2010/main" val="1957534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8100" y="-38100"/>
            <a:ext cx="6667500" cy="553998"/>
          </a:xfrm>
          <a:prstGeom prst="rect">
            <a:avLst/>
          </a:prstGeom>
          <a:noFill/>
        </p:spPr>
        <p:txBody>
          <a:bodyPr wrap="square" rtlCol="0">
            <a:spAutoFit/>
          </a:bodyPr>
          <a:lstStyle/>
          <a:p>
            <a:r>
              <a:rPr lang="it-IT" sz="3000" b="1" dirty="0" smtClean="0">
                <a:latin typeface="Comic Sans MS" panose="030F0702030302020204" pitchFamily="66" charset="0"/>
              </a:rPr>
              <a:t>SECTION 4</a:t>
            </a:r>
            <a:endParaRPr lang="it-IT" sz="3000" b="1" dirty="0">
              <a:latin typeface="Comic Sans MS" panose="030F0702030302020204" pitchFamily="66" charset="0"/>
            </a:endParaRPr>
          </a:p>
        </p:txBody>
      </p:sp>
      <p:sp>
        <p:nvSpPr>
          <p:cNvPr id="5" name="CasellaDiTesto 4"/>
          <p:cNvSpPr txBox="1"/>
          <p:nvPr/>
        </p:nvSpPr>
        <p:spPr>
          <a:xfrm>
            <a:off x="3202783" y="-38100"/>
            <a:ext cx="8951117" cy="553998"/>
          </a:xfrm>
          <a:prstGeom prst="rect">
            <a:avLst/>
          </a:prstGeom>
          <a:noFill/>
        </p:spPr>
        <p:txBody>
          <a:bodyPr wrap="square" rtlCol="0">
            <a:spAutoFit/>
          </a:bodyPr>
          <a:lstStyle/>
          <a:p>
            <a:pPr algn="r"/>
            <a:r>
              <a:rPr lang="it-IT" sz="3000" b="1" dirty="0" smtClean="0">
                <a:latin typeface="Comic Sans MS" panose="030F0702030302020204" pitchFamily="66" charset="0"/>
              </a:rPr>
              <a:t>ALLOY METAMODEL:</a:t>
            </a:r>
            <a:endParaRPr lang="it-IT" sz="3000" b="1" dirty="0">
              <a:latin typeface="Comic Sans MS" panose="030F0702030302020204" pitchFamily="66" charset="0"/>
            </a:endParaRPr>
          </a:p>
        </p:txBody>
      </p:sp>
      <p:pic>
        <p:nvPicPr>
          <p:cNvPr id="2" name="Immagin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040" y="606834"/>
            <a:ext cx="10464660" cy="6251166"/>
          </a:xfrm>
          <a:prstGeom prst="rect">
            <a:avLst/>
          </a:prstGeom>
        </p:spPr>
      </p:pic>
    </p:spTree>
    <p:extLst>
      <p:ext uri="{BB962C8B-B14F-4D97-AF65-F5344CB8AC3E}">
        <p14:creationId xmlns:p14="http://schemas.microsoft.com/office/powerpoint/2010/main" val="17613134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38100" y="-38100"/>
            <a:ext cx="6667500" cy="553998"/>
          </a:xfrm>
          <a:prstGeom prst="rect">
            <a:avLst/>
          </a:prstGeom>
          <a:noFill/>
        </p:spPr>
        <p:txBody>
          <a:bodyPr wrap="square" rtlCol="0">
            <a:spAutoFit/>
          </a:bodyPr>
          <a:lstStyle/>
          <a:p>
            <a:r>
              <a:rPr lang="it-IT" sz="3000" b="1" dirty="0" smtClean="0">
                <a:latin typeface="Comic Sans MS" panose="030F0702030302020204" pitchFamily="66" charset="0"/>
              </a:rPr>
              <a:t>SECTION 4</a:t>
            </a:r>
            <a:endParaRPr lang="it-IT" sz="3000" b="1" dirty="0">
              <a:latin typeface="Comic Sans MS" panose="030F0702030302020204" pitchFamily="66" charset="0"/>
            </a:endParaRPr>
          </a:p>
        </p:txBody>
      </p:sp>
      <p:sp>
        <p:nvSpPr>
          <p:cNvPr id="5" name="CasellaDiTesto 4"/>
          <p:cNvSpPr txBox="1"/>
          <p:nvPr/>
        </p:nvSpPr>
        <p:spPr>
          <a:xfrm>
            <a:off x="3202783" y="-38100"/>
            <a:ext cx="8951117" cy="553998"/>
          </a:xfrm>
          <a:prstGeom prst="rect">
            <a:avLst/>
          </a:prstGeom>
          <a:noFill/>
        </p:spPr>
        <p:txBody>
          <a:bodyPr wrap="square" rtlCol="0">
            <a:spAutoFit/>
          </a:bodyPr>
          <a:lstStyle/>
          <a:p>
            <a:pPr algn="r"/>
            <a:r>
              <a:rPr lang="it-IT" sz="3000" b="1" dirty="0" smtClean="0">
                <a:latin typeface="Comic Sans MS" panose="030F0702030302020204" pitchFamily="66" charset="0"/>
              </a:rPr>
              <a:t>EXAMPLE OF GENERATED WORLD:</a:t>
            </a:r>
            <a:endParaRPr lang="it-IT" sz="3000" b="1" dirty="0">
              <a:latin typeface="Comic Sans MS" panose="030F0702030302020204" pitchFamily="66" charset="0"/>
            </a:endParaRPr>
          </a:p>
        </p:txBody>
      </p:sp>
      <p:pic>
        <p:nvPicPr>
          <p:cNvPr id="3" name="Immagin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8774"/>
            <a:ext cx="12192000" cy="5860451"/>
          </a:xfrm>
          <a:prstGeom prst="rect">
            <a:avLst/>
          </a:prstGeom>
        </p:spPr>
      </p:pic>
    </p:spTree>
    <p:extLst>
      <p:ext uri="{BB962C8B-B14F-4D97-AF65-F5344CB8AC3E}">
        <p14:creationId xmlns:p14="http://schemas.microsoft.com/office/powerpoint/2010/main" val="1616895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1</a:t>
            </a:r>
            <a:endParaRPr lang="it-IT" sz="3600" b="1" dirty="0">
              <a:latin typeface="Comic Sans MS" panose="030F0702030302020204" pitchFamily="66" charset="0"/>
            </a:endParaRPr>
          </a:p>
        </p:txBody>
      </p:sp>
      <p:sp>
        <p:nvSpPr>
          <p:cNvPr id="2" name="Rettangolo 1"/>
          <p:cNvSpPr/>
          <p:nvPr/>
        </p:nvSpPr>
        <p:spPr>
          <a:xfrm>
            <a:off x="1238250" y="1664702"/>
            <a:ext cx="9982200" cy="5016758"/>
          </a:xfrm>
          <a:prstGeom prst="rect">
            <a:avLst/>
          </a:prstGeom>
        </p:spPr>
        <p:txBody>
          <a:bodyPr wrap="square">
            <a:spAutoFit/>
          </a:bodyPr>
          <a:lstStyle/>
          <a:p>
            <a:pPr algn="just"/>
            <a:r>
              <a:rPr lang="en-GB" sz="2000" dirty="0">
                <a:latin typeface="Comic Sans MS" panose="030F0702030302020204" pitchFamily="66" charset="0"/>
              </a:rPr>
              <a:t>We will design and implement </a:t>
            </a:r>
            <a:r>
              <a:rPr lang="en-GB" sz="2000" dirty="0" err="1">
                <a:latin typeface="Comic Sans MS" panose="030F0702030302020204" pitchFamily="66" charset="0"/>
              </a:rPr>
              <a:t>myTaxiService</a:t>
            </a:r>
            <a:r>
              <a:rPr lang="en-GB" sz="2000" dirty="0">
                <a:latin typeface="Comic Sans MS" panose="030F0702030302020204" pitchFamily="66" charset="0"/>
              </a:rPr>
              <a:t>, a new web and mobile </a:t>
            </a:r>
            <a:r>
              <a:rPr lang="en-GB" sz="2000" dirty="0" smtClean="0">
                <a:latin typeface="Comic Sans MS" panose="030F0702030302020204" pitchFamily="66" charset="0"/>
              </a:rPr>
              <a:t>application </a:t>
            </a:r>
            <a:r>
              <a:rPr lang="en-GB" sz="2000" dirty="0">
                <a:latin typeface="Comic Sans MS" panose="030F0702030302020204" pitchFamily="66" charset="0"/>
              </a:rPr>
              <a:t>to optimize the taxi service in big cities. It should simplify the access </a:t>
            </a:r>
            <a:r>
              <a:rPr lang="en-GB" sz="2000" dirty="0" smtClean="0">
                <a:latin typeface="Comic Sans MS" panose="030F0702030302020204" pitchFamily="66" charset="0"/>
              </a:rPr>
              <a:t>of passengers </a:t>
            </a:r>
            <a:r>
              <a:rPr lang="en-GB" sz="2000" dirty="0">
                <a:latin typeface="Comic Sans MS" panose="030F0702030302020204" pitchFamily="66" charset="0"/>
              </a:rPr>
              <a:t>to the service and guarantee a fair management of taxi </a:t>
            </a:r>
            <a:r>
              <a:rPr lang="en-GB" sz="2000" dirty="0" smtClean="0">
                <a:latin typeface="Comic Sans MS" panose="030F0702030302020204" pitchFamily="66" charset="0"/>
              </a:rPr>
              <a:t>queues. The </a:t>
            </a:r>
            <a:r>
              <a:rPr lang="en-GB" sz="2000" dirty="0">
                <a:latin typeface="Comic Sans MS" panose="030F0702030302020204" pitchFamily="66" charset="0"/>
              </a:rPr>
              <a:t>users will have to register and login in order to use the application, </a:t>
            </a:r>
            <a:r>
              <a:rPr lang="en-GB" sz="2000" dirty="0" smtClean="0">
                <a:latin typeface="Comic Sans MS" panose="030F0702030302020204" pitchFamily="66" charset="0"/>
              </a:rPr>
              <a:t>then they </a:t>
            </a:r>
            <a:r>
              <a:rPr lang="en-GB" sz="2000" dirty="0">
                <a:latin typeface="Comic Sans MS" panose="030F0702030302020204" pitchFamily="66" charset="0"/>
              </a:rPr>
              <a:t>can request a taxi and be informed about the code of the incoming </a:t>
            </a:r>
            <a:r>
              <a:rPr lang="en-GB" sz="2000" dirty="0" smtClean="0">
                <a:latin typeface="Comic Sans MS" panose="030F0702030302020204" pitchFamily="66" charset="0"/>
              </a:rPr>
              <a:t>taxi and </a:t>
            </a:r>
            <a:r>
              <a:rPr lang="en-GB" sz="2000" dirty="0">
                <a:latin typeface="Comic Sans MS" panose="030F0702030302020204" pitchFamily="66" charset="0"/>
              </a:rPr>
              <a:t>the waiting time.</a:t>
            </a:r>
          </a:p>
          <a:p>
            <a:pPr algn="just"/>
            <a:r>
              <a:rPr lang="en-GB" sz="2000" dirty="0">
                <a:latin typeface="Comic Sans MS" panose="030F0702030302020204" pitchFamily="66" charset="0"/>
              </a:rPr>
              <a:t>We suppose the city is divided in zones and every one of them has a </a:t>
            </a:r>
            <a:r>
              <a:rPr lang="en-GB" sz="2000" dirty="0" smtClean="0">
                <a:latin typeface="Comic Sans MS" panose="030F0702030302020204" pitchFamily="66" charset="0"/>
              </a:rPr>
              <a:t>queue of </a:t>
            </a:r>
            <a:r>
              <a:rPr lang="en-GB" sz="2000" dirty="0">
                <a:latin typeface="Comic Sans MS" panose="030F0702030302020204" pitchFamily="66" charset="0"/>
              </a:rPr>
              <a:t>available taxis present in the zone, whose position is calculated according </a:t>
            </a:r>
            <a:r>
              <a:rPr lang="en-GB" sz="2000" dirty="0" smtClean="0">
                <a:latin typeface="Comic Sans MS" panose="030F0702030302020204" pitchFamily="66" charset="0"/>
              </a:rPr>
              <a:t>to GPS</a:t>
            </a:r>
            <a:r>
              <a:rPr lang="en-GB" sz="2000" dirty="0">
                <a:latin typeface="Comic Sans MS" panose="030F0702030302020204" pitchFamily="66" charset="0"/>
              </a:rPr>
              <a:t>. After a request arrives, the system informs the </a:t>
            </a:r>
            <a:r>
              <a:rPr lang="en-GB" sz="2000" dirty="0" smtClean="0">
                <a:latin typeface="Comic Sans MS" panose="030F0702030302020204" pitchFamily="66" charset="0"/>
              </a:rPr>
              <a:t>first </a:t>
            </a:r>
            <a:r>
              <a:rPr lang="en-GB" sz="2000" dirty="0">
                <a:latin typeface="Comic Sans MS" panose="030F0702030302020204" pitchFamily="66" charset="0"/>
              </a:rPr>
              <a:t>taxi in the queue of</a:t>
            </a:r>
          </a:p>
          <a:p>
            <a:pPr algn="just"/>
            <a:r>
              <a:rPr lang="en-GB" sz="2000" dirty="0">
                <a:latin typeface="Comic Sans MS" panose="030F0702030302020204" pitchFamily="66" charset="0"/>
              </a:rPr>
              <a:t>the zone from which the request came. If the taxi accept the request, the </a:t>
            </a:r>
            <a:r>
              <a:rPr lang="en-GB" sz="2000" dirty="0" smtClean="0">
                <a:latin typeface="Comic Sans MS" panose="030F0702030302020204" pitchFamily="66" charset="0"/>
              </a:rPr>
              <a:t>system sends </a:t>
            </a:r>
            <a:r>
              <a:rPr lang="en-GB" sz="2000" dirty="0">
                <a:latin typeface="Comic Sans MS" panose="030F0702030302020204" pitchFamily="66" charset="0"/>
              </a:rPr>
              <a:t>the </a:t>
            </a:r>
            <a:r>
              <a:rPr lang="en-GB" sz="2000" dirty="0" smtClean="0">
                <a:latin typeface="Comic Sans MS" panose="030F0702030302020204" pitchFamily="66" charset="0"/>
              </a:rPr>
              <a:t>confirmation </a:t>
            </a:r>
            <a:r>
              <a:rPr lang="en-GB" sz="2000" dirty="0">
                <a:latin typeface="Comic Sans MS" panose="030F0702030302020204" pitchFamily="66" charset="0"/>
              </a:rPr>
              <a:t>to the user. If not, the system will put it at the end </a:t>
            </a:r>
            <a:r>
              <a:rPr lang="en-GB" sz="2000" dirty="0" smtClean="0">
                <a:latin typeface="Comic Sans MS" panose="030F0702030302020204" pitchFamily="66" charset="0"/>
              </a:rPr>
              <a:t>of the </a:t>
            </a:r>
            <a:r>
              <a:rPr lang="en-GB" sz="2000" dirty="0">
                <a:latin typeface="Comic Sans MS" panose="030F0702030302020204" pitchFamily="66" charset="0"/>
              </a:rPr>
              <a:t>queue and forward the request to the next available </a:t>
            </a:r>
            <a:r>
              <a:rPr lang="en-GB" sz="2000" dirty="0" smtClean="0">
                <a:latin typeface="Comic Sans MS" panose="030F0702030302020204" pitchFamily="66" charset="0"/>
              </a:rPr>
              <a:t>taxi. To </a:t>
            </a:r>
            <a:r>
              <a:rPr lang="en-GB" sz="2000" dirty="0">
                <a:latin typeface="Comic Sans MS" panose="030F0702030302020204" pitchFamily="66" charset="0"/>
              </a:rPr>
              <a:t>accept ride requests, taxi drivers will have to login through the </a:t>
            </a:r>
            <a:r>
              <a:rPr lang="en-GB" sz="2000" dirty="0" smtClean="0">
                <a:latin typeface="Comic Sans MS" panose="030F0702030302020204" pitchFamily="66" charset="0"/>
              </a:rPr>
              <a:t>mobile app </a:t>
            </a:r>
            <a:r>
              <a:rPr lang="en-GB" sz="2000" dirty="0">
                <a:latin typeface="Comic Sans MS" panose="030F0702030302020204" pitchFamily="66" charset="0"/>
              </a:rPr>
              <a:t>like normal users. Then they can set themselves as available and </a:t>
            </a:r>
            <a:r>
              <a:rPr lang="en-GB" sz="2000" dirty="0" smtClean="0">
                <a:latin typeface="Comic Sans MS" panose="030F0702030302020204" pitchFamily="66" charset="0"/>
              </a:rPr>
              <a:t>receive ride requests. A </a:t>
            </a:r>
            <a:r>
              <a:rPr lang="en-GB" sz="2000" dirty="0">
                <a:latin typeface="Comic Sans MS" panose="030F0702030302020204" pitchFamily="66" charset="0"/>
              </a:rPr>
              <a:t>user can also reserve a taxi by inserting origin, destination and time </a:t>
            </a:r>
            <a:r>
              <a:rPr lang="en-GB" sz="2000" dirty="0" smtClean="0">
                <a:latin typeface="Comic Sans MS" panose="030F0702030302020204" pitchFamily="66" charset="0"/>
              </a:rPr>
              <a:t>of the </a:t>
            </a:r>
            <a:r>
              <a:rPr lang="en-GB" sz="2000" dirty="0">
                <a:latin typeface="Comic Sans MS" panose="030F0702030302020204" pitchFamily="66" charset="0"/>
              </a:rPr>
              <a:t>ride. The request must be submitted at least two hours before. The </a:t>
            </a:r>
            <a:r>
              <a:rPr lang="en-GB" sz="2000" dirty="0" smtClean="0">
                <a:latin typeface="Comic Sans MS" panose="030F0702030302020204" pitchFamily="66" charset="0"/>
              </a:rPr>
              <a:t>system will </a:t>
            </a:r>
            <a:r>
              <a:rPr lang="en-GB" sz="2000" dirty="0">
                <a:latin typeface="Comic Sans MS" panose="030F0702030302020204" pitchFamily="66" charset="0"/>
              </a:rPr>
              <a:t>allocate a taxi and notify the user 10 minutes before the ride.</a:t>
            </a:r>
          </a:p>
        </p:txBody>
      </p:sp>
      <p:sp>
        <p:nvSpPr>
          <p:cNvPr id="5" name="CasellaDiTesto 4"/>
          <p:cNvSpPr txBox="1"/>
          <p:nvPr/>
        </p:nvSpPr>
        <p:spPr>
          <a:xfrm>
            <a:off x="0" y="8469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DESCRIPTION OF THE GIVEN PROBLEM</a:t>
            </a:r>
            <a:endParaRPr lang="it-IT" sz="3600" b="1" dirty="0">
              <a:latin typeface="Comic Sans MS" panose="030F0702030302020204" pitchFamily="66" charset="0"/>
            </a:endParaRPr>
          </a:p>
        </p:txBody>
      </p:sp>
    </p:spTree>
    <p:extLst>
      <p:ext uri="{BB962C8B-B14F-4D97-AF65-F5344CB8AC3E}">
        <p14:creationId xmlns:p14="http://schemas.microsoft.com/office/powerpoint/2010/main" val="6781496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it-IT" dirty="0"/>
          </a:p>
        </p:txBody>
      </p:sp>
      <p:sp>
        <p:nvSpPr>
          <p:cNvPr id="3" name="Subtitle 2"/>
          <p:cNvSpPr>
            <a:spLocks noGrp="1"/>
          </p:cNvSpPr>
          <p:nvPr>
            <p:ph type="subTitle" idx="1"/>
          </p:nvPr>
        </p:nvSpPr>
        <p:spPr/>
        <p:txBody>
          <a:bodyPr/>
          <a:lstStyle/>
          <a:p>
            <a:endParaRPr lang="it-IT"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155" y="224118"/>
            <a:ext cx="10929690" cy="6295814"/>
          </a:xfrm>
          <a:prstGeom prst="rect">
            <a:avLst/>
          </a:prstGeom>
        </p:spPr>
      </p:pic>
    </p:spTree>
    <p:extLst>
      <p:ext uri="{BB962C8B-B14F-4D97-AF65-F5344CB8AC3E}">
        <p14:creationId xmlns:p14="http://schemas.microsoft.com/office/powerpoint/2010/main" val="3588680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429"/>
            <a:ext cx="10515600" cy="1578329"/>
          </a:xfrm>
        </p:spPr>
        <p:txBody>
          <a:bodyPr>
            <a:noAutofit/>
          </a:bodyPr>
          <a:lstStyle/>
          <a:p>
            <a:r>
              <a:rPr lang="en-GB" sz="6600" b="1" dirty="0" smtClean="0"/>
              <a:t>Summary</a:t>
            </a:r>
            <a:endParaRPr lang="en-GB" sz="6600" b="1" dirty="0"/>
          </a:p>
        </p:txBody>
      </p:sp>
      <p:sp>
        <p:nvSpPr>
          <p:cNvPr id="3" name="Content Placeholder 2"/>
          <p:cNvSpPr>
            <a:spLocks noGrp="1"/>
          </p:cNvSpPr>
          <p:nvPr>
            <p:ph idx="1"/>
          </p:nvPr>
        </p:nvSpPr>
        <p:spPr>
          <a:xfrm>
            <a:off x="838200" y="1812758"/>
            <a:ext cx="10515600" cy="4364205"/>
          </a:xfrm>
        </p:spPr>
        <p:txBody>
          <a:bodyPr>
            <a:normAutofit/>
          </a:bodyPr>
          <a:lstStyle/>
          <a:p>
            <a:r>
              <a:rPr lang="en-US" sz="3200" b="1" dirty="0" smtClean="0"/>
              <a:t>Section 1: </a:t>
            </a:r>
            <a:r>
              <a:rPr lang="en-US" sz="3200" dirty="0" smtClean="0"/>
              <a:t>Introduction</a:t>
            </a:r>
            <a:endParaRPr lang="en-US" sz="3200" b="1" dirty="0"/>
          </a:p>
          <a:p>
            <a:r>
              <a:rPr lang="en-US" sz="3200" b="1" dirty="0" smtClean="0"/>
              <a:t>Section 2: </a:t>
            </a:r>
            <a:r>
              <a:rPr lang="en-US" sz="3200" dirty="0" smtClean="0"/>
              <a:t>Architectural design</a:t>
            </a:r>
            <a:endParaRPr lang="en-US" sz="3200" b="1" dirty="0" smtClean="0"/>
          </a:p>
          <a:p>
            <a:r>
              <a:rPr lang="en-US" sz="3200" b="1" dirty="0" smtClean="0"/>
              <a:t>Section 3:</a:t>
            </a:r>
            <a:r>
              <a:rPr lang="en-US" sz="3200" dirty="0" smtClean="0"/>
              <a:t> Algorithm design</a:t>
            </a:r>
            <a:endParaRPr lang="en-US" sz="3200" b="1" dirty="0" smtClean="0"/>
          </a:p>
          <a:p>
            <a:r>
              <a:rPr lang="en-US" sz="3200" b="1" dirty="0" smtClean="0"/>
              <a:t>Section 4: </a:t>
            </a:r>
            <a:r>
              <a:rPr lang="en-US" sz="3200" dirty="0" smtClean="0"/>
              <a:t>User interface design</a:t>
            </a:r>
            <a:endParaRPr lang="en-US" sz="3200" b="1" dirty="0" smtClean="0"/>
          </a:p>
          <a:p>
            <a:r>
              <a:rPr lang="en-US" sz="3200" b="1" dirty="0" smtClean="0"/>
              <a:t>Section 5: </a:t>
            </a:r>
            <a:r>
              <a:rPr lang="en-US" sz="3200" dirty="0" smtClean="0"/>
              <a:t>Requirements traceability</a:t>
            </a:r>
            <a:endParaRPr lang="en-US" sz="3200" b="1" dirty="0"/>
          </a:p>
        </p:txBody>
      </p:sp>
    </p:spTree>
    <p:extLst>
      <p:ext uri="{BB962C8B-B14F-4D97-AF65-F5344CB8AC3E}">
        <p14:creationId xmlns:p14="http://schemas.microsoft.com/office/powerpoint/2010/main" val="8311408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Introduction</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sz="3200" dirty="0" smtClean="0"/>
              <a:t>Purpose</a:t>
            </a:r>
          </a:p>
          <a:p>
            <a:pPr lvl="1"/>
            <a:r>
              <a:rPr lang="en-US" dirty="0"/>
              <a:t>This software design specification is made with the purpose of outlining the software architecture and design of </a:t>
            </a:r>
            <a:r>
              <a:rPr lang="en-US" dirty="0" err="1"/>
              <a:t>myTaxiService</a:t>
            </a:r>
            <a:r>
              <a:rPr lang="en-US" dirty="0"/>
              <a:t> application system in detail. </a:t>
            </a:r>
          </a:p>
          <a:p>
            <a:pPr lvl="1"/>
            <a:r>
              <a:rPr lang="en-US" dirty="0"/>
              <a:t>The documents will provide to the developers an insight in meeting client's needs efficiently and effectively. Moreover, the document simplifies communication and understanding of the system by providing several views of the system design</a:t>
            </a:r>
            <a:r>
              <a:rPr lang="en-US" dirty="0" smtClean="0"/>
              <a:t>.</a:t>
            </a:r>
            <a:endParaRPr lang="en-GB" dirty="0"/>
          </a:p>
          <a:p>
            <a:endParaRPr lang="en-GB" sz="3200" dirty="0"/>
          </a:p>
        </p:txBody>
      </p:sp>
      <p:sp>
        <p:nvSpPr>
          <p:cNvPr id="7" name="TextBox 6"/>
          <p:cNvSpPr txBox="1"/>
          <p:nvPr/>
        </p:nvSpPr>
        <p:spPr>
          <a:xfrm>
            <a:off x="71718" y="56259"/>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35849412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Introduction</a:t>
            </a:r>
            <a:endParaRPr lang="en-GB" sz="5400" b="1" dirty="0"/>
          </a:p>
        </p:txBody>
      </p:sp>
      <p:sp>
        <p:nvSpPr>
          <p:cNvPr id="3" name="Content Placeholder 2"/>
          <p:cNvSpPr>
            <a:spLocks noGrp="1"/>
          </p:cNvSpPr>
          <p:nvPr>
            <p:ph idx="1"/>
          </p:nvPr>
        </p:nvSpPr>
        <p:spPr>
          <a:xfrm>
            <a:off x="838200" y="1631576"/>
            <a:ext cx="10515600" cy="4545387"/>
          </a:xfrm>
        </p:spPr>
        <p:txBody>
          <a:bodyPr/>
          <a:lstStyle/>
          <a:p>
            <a:r>
              <a:rPr lang="en-GB" dirty="0" smtClean="0"/>
              <a:t>Scope</a:t>
            </a:r>
          </a:p>
          <a:p>
            <a:pPr lvl="1"/>
            <a:r>
              <a:rPr lang="en-US" dirty="0"/>
              <a:t>The software design document would demonstrate how the design will accomplish the functional and non-functional requirements defined in the RASD. The document will provide a framework to the programmers by describing the high level components and architecture, sub-systems, interfaces and algorithm design. This is achieved through the use of architectural patterns, sequence diagrams </a:t>
            </a:r>
            <a:r>
              <a:rPr lang="en-GB" dirty="0"/>
              <a:t>and user interfaces.</a:t>
            </a:r>
          </a:p>
          <a:p>
            <a:pPr lvl="1"/>
            <a:endParaRPr lang="en-GB" dirty="0"/>
          </a:p>
        </p:txBody>
      </p:sp>
      <p:sp>
        <p:nvSpPr>
          <p:cNvPr id="7" name="TextBox 6"/>
          <p:cNvSpPr txBox="1"/>
          <p:nvPr/>
        </p:nvSpPr>
        <p:spPr>
          <a:xfrm>
            <a:off x="71718" y="56259"/>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8878916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Architectural design</a:t>
            </a:r>
            <a:endParaRPr lang="en-GB" sz="5400" b="1" dirty="0"/>
          </a:p>
        </p:txBody>
      </p:sp>
      <p:sp>
        <p:nvSpPr>
          <p:cNvPr id="3" name="Content Placeholder 2"/>
          <p:cNvSpPr>
            <a:spLocks noGrp="1"/>
          </p:cNvSpPr>
          <p:nvPr>
            <p:ph idx="1"/>
          </p:nvPr>
        </p:nvSpPr>
        <p:spPr>
          <a:xfrm>
            <a:off x="838200" y="1631576"/>
            <a:ext cx="10515600" cy="4545387"/>
          </a:xfrm>
        </p:spPr>
        <p:txBody>
          <a:bodyPr/>
          <a:lstStyle/>
          <a:p>
            <a:r>
              <a:rPr lang="en-US" dirty="0" smtClean="0"/>
              <a:t>The </a:t>
            </a:r>
            <a:r>
              <a:rPr lang="en-US" dirty="0"/>
              <a:t>next chapter of the document describes architectural design of </a:t>
            </a:r>
            <a:r>
              <a:rPr lang="en-US" dirty="0" err="1" smtClean="0"/>
              <a:t>myTaxisystem</a:t>
            </a:r>
            <a:r>
              <a:rPr lang="en-US" dirty="0"/>
              <a:t>: the high level components and their interactions, suitable </a:t>
            </a:r>
            <a:r>
              <a:rPr lang="en-US" dirty="0" smtClean="0"/>
              <a:t>architectural patterns</a:t>
            </a:r>
            <a:r>
              <a:rPr lang="en-US" dirty="0"/>
              <a:t>, physical arrangement of components and design decisions applied </a:t>
            </a:r>
            <a:r>
              <a:rPr lang="en-US" dirty="0" smtClean="0"/>
              <a:t>to </a:t>
            </a:r>
            <a:r>
              <a:rPr lang="en-GB" dirty="0" smtClean="0"/>
              <a:t>the </a:t>
            </a:r>
            <a:r>
              <a:rPr lang="en-GB" dirty="0"/>
              <a:t>whole system.</a:t>
            </a:r>
          </a:p>
        </p:txBody>
      </p:sp>
      <p:sp>
        <p:nvSpPr>
          <p:cNvPr id="7" name="TextBox 6"/>
          <p:cNvSpPr txBox="1"/>
          <p:nvPr/>
        </p:nvSpPr>
        <p:spPr>
          <a:xfrm>
            <a:off x="71718" y="56259"/>
            <a:ext cx="1524776" cy="523220"/>
          </a:xfrm>
          <a:prstGeom prst="rect">
            <a:avLst/>
          </a:prstGeom>
          <a:noFill/>
        </p:spPr>
        <p:txBody>
          <a:bodyPr wrap="none" rtlCol="0">
            <a:spAutoFit/>
          </a:bodyPr>
          <a:lstStyle/>
          <a:p>
            <a:r>
              <a:rPr lang="en-GB" sz="2800" dirty="0" smtClean="0"/>
              <a:t>Section 2</a:t>
            </a:r>
            <a:endParaRPr lang="en-GB" sz="2800" dirty="0"/>
          </a:p>
        </p:txBody>
      </p:sp>
    </p:spTree>
    <p:extLst>
      <p:ext uri="{BB962C8B-B14F-4D97-AF65-F5344CB8AC3E}">
        <p14:creationId xmlns:p14="http://schemas.microsoft.com/office/powerpoint/2010/main" val="2806328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lstStyle/>
          <a:p>
            <a:r>
              <a:rPr lang="en-US" b="1" dirty="0" err="1"/>
              <a:t>AccessManager</a:t>
            </a:r>
            <a:r>
              <a:rPr lang="en-US" dirty="0"/>
              <a:t>: This sub-system consists of all the components </a:t>
            </a:r>
            <a:r>
              <a:rPr lang="en-US" dirty="0" smtClean="0"/>
              <a:t>responsible </a:t>
            </a:r>
            <a:r>
              <a:rPr lang="en-US" dirty="0"/>
              <a:t>of registration and login process. It authenticates users and </a:t>
            </a:r>
            <a:r>
              <a:rPr lang="en-US" dirty="0" smtClean="0"/>
              <a:t>drivers, allowing </a:t>
            </a:r>
            <a:r>
              <a:rPr lang="en-US" dirty="0"/>
              <a:t>them to use their relative functionalities. It's also responsible </a:t>
            </a:r>
            <a:r>
              <a:rPr lang="en-US" dirty="0" smtClean="0"/>
              <a:t>for </a:t>
            </a:r>
            <a:r>
              <a:rPr lang="en-GB" dirty="0" smtClean="0"/>
              <a:t>guest's </a:t>
            </a:r>
            <a:r>
              <a:rPr lang="en-GB" dirty="0"/>
              <a:t>registration</a:t>
            </a:r>
            <a:r>
              <a:rPr lang="en-GB" dirty="0" smtClean="0"/>
              <a:t>.</a:t>
            </a:r>
          </a:p>
          <a:p>
            <a:pPr lvl="1"/>
            <a:r>
              <a:rPr lang="en-GB" dirty="0" smtClean="0"/>
              <a:t>Registration</a:t>
            </a:r>
            <a:endParaRPr lang="en-GB" dirty="0"/>
          </a:p>
          <a:p>
            <a:pPr lvl="1"/>
            <a:r>
              <a:rPr lang="en-GB" dirty="0" smtClean="0"/>
              <a:t>Authentication</a:t>
            </a:r>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7906404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b="1" dirty="0"/>
              <a:t>User</a:t>
            </a:r>
            <a:r>
              <a:rPr lang="en-US" dirty="0"/>
              <a:t>: This sub-system consists of all the components that implement </a:t>
            </a:r>
            <a:r>
              <a:rPr lang="en-US" dirty="0" smtClean="0"/>
              <a:t>the functions </a:t>
            </a:r>
            <a:r>
              <a:rPr lang="en-US" dirty="0"/>
              <a:t>related to the user's operations such as requesting a taxi for </a:t>
            </a:r>
            <a:r>
              <a:rPr lang="en-US" dirty="0" smtClean="0"/>
              <a:t>a simple </a:t>
            </a:r>
            <a:r>
              <a:rPr lang="en-US" dirty="0"/>
              <a:t>ride, making a reservation for a taxi and viewing the number </a:t>
            </a:r>
            <a:r>
              <a:rPr lang="en-US" dirty="0" smtClean="0"/>
              <a:t>of available </a:t>
            </a:r>
            <a:r>
              <a:rPr lang="en-US" dirty="0"/>
              <a:t>taxis in his zone.</a:t>
            </a:r>
          </a:p>
          <a:p>
            <a:pPr lvl="1"/>
            <a:r>
              <a:rPr lang="en-GB" dirty="0" err="1" smtClean="0"/>
              <a:t>SimpleRequest</a:t>
            </a:r>
            <a:endParaRPr lang="en-GB" dirty="0"/>
          </a:p>
          <a:p>
            <a:pPr lvl="1"/>
            <a:r>
              <a:rPr lang="en-GB" dirty="0" err="1" smtClean="0"/>
              <a:t>DetailedRequest</a:t>
            </a:r>
            <a:endParaRPr lang="en-GB" dirty="0"/>
          </a:p>
          <a:p>
            <a:pPr lvl="1"/>
            <a:r>
              <a:rPr lang="en-GB" dirty="0" err="1" smtClean="0"/>
              <a:t>NumberOfTaxi</a:t>
            </a:r>
            <a:endParaRPr lang="en-GB" dirty="0"/>
          </a:p>
          <a:p>
            <a:pPr lvl="1"/>
            <a:r>
              <a:rPr lang="en-GB" dirty="0" smtClean="0"/>
              <a:t>Notification</a:t>
            </a:r>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30494386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b="1" dirty="0"/>
              <a:t>Driver</a:t>
            </a:r>
            <a:r>
              <a:rPr lang="en-US" dirty="0"/>
              <a:t>: This sub-system consists of all the components that </a:t>
            </a:r>
            <a:r>
              <a:rPr lang="en-US" dirty="0" smtClean="0"/>
              <a:t>implement the </a:t>
            </a:r>
            <a:r>
              <a:rPr lang="en-US" dirty="0"/>
              <a:t>functions related to the driver's operations such as informing </a:t>
            </a:r>
            <a:r>
              <a:rPr lang="en-US" dirty="0" smtClean="0"/>
              <a:t>about their </a:t>
            </a:r>
            <a:r>
              <a:rPr lang="en-US" dirty="0"/>
              <a:t>own availability and accepting an user's request.</a:t>
            </a:r>
          </a:p>
          <a:p>
            <a:pPr lvl="1"/>
            <a:r>
              <a:rPr lang="en-GB" dirty="0" err="1" smtClean="0"/>
              <a:t>BeAvailable</a:t>
            </a:r>
            <a:endParaRPr lang="en-GB" dirty="0"/>
          </a:p>
          <a:p>
            <a:pPr lvl="1"/>
            <a:r>
              <a:rPr lang="en-GB" dirty="0" err="1" smtClean="0"/>
              <a:t>Conrmation</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12319282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b="1" dirty="0" err="1"/>
              <a:t>DataManager</a:t>
            </a:r>
            <a:r>
              <a:rPr lang="en-US" dirty="0"/>
              <a:t>: This is the major sub-system that is responsible for </a:t>
            </a:r>
            <a:r>
              <a:rPr lang="en-US" dirty="0" smtClean="0"/>
              <a:t>the security </a:t>
            </a:r>
            <a:r>
              <a:rPr lang="en-US" dirty="0"/>
              <a:t>of sensible data. It communicates directly with the </a:t>
            </a:r>
            <a:r>
              <a:rPr lang="en-US" dirty="0" smtClean="0"/>
              <a:t>database providing </a:t>
            </a:r>
            <a:r>
              <a:rPr lang="en-US" dirty="0"/>
              <a:t>several operations on it such as adding new users, adding </a:t>
            </a:r>
            <a:r>
              <a:rPr lang="en-US" dirty="0" smtClean="0"/>
              <a:t>new drivers</a:t>
            </a:r>
            <a:r>
              <a:rPr lang="en-US" dirty="0"/>
              <a:t>, checking saved data with data given by the user during the </a:t>
            </a:r>
            <a:r>
              <a:rPr lang="en-US" dirty="0" smtClean="0"/>
              <a:t>login </a:t>
            </a:r>
            <a:r>
              <a:rPr lang="en-GB" dirty="0" smtClean="0"/>
              <a:t>process</a:t>
            </a:r>
            <a:r>
              <a:rPr lang="en-GB" dirty="0"/>
              <a:t>.</a:t>
            </a:r>
          </a:p>
          <a:p>
            <a:pPr lvl="1"/>
            <a:r>
              <a:rPr lang="en-GB" dirty="0" err="1" smtClean="0"/>
              <a:t>AddData</a:t>
            </a:r>
            <a:endParaRPr lang="en-GB" dirty="0"/>
          </a:p>
          <a:p>
            <a:pPr lvl="1"/>
            <a:r>
              <a:rPr lang="en-GB" dirty="0" err="1" smtClean="0"/>
              <a:t>QueryData</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18203564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b="1" dirty="0"/>
              <a:t>Database</a:t>
            </a:r>
            <a:r>
              <a:rPr lang="en-US" dirty="0"/>
              <a:t>: Essentially, it is formed by the databases and give all the </a:t>
            </a:r>
            <a:r>
              <a:rPr lang="en-US" dirty="0" smtClean="0"/>
              <a:t>functionalities </a:t>
            </a:r>
            <a:r>
              <a:rPr lang="en-US" dirty="0"/>
              <a:t>through which operate directly on the database</a:t>
            </a:r>
            <a:r>
              <a:rPr lang="en-US" dirty="0" smtClean="0"/>
              <a:t>.</a:t>
            </a:r>
          </a:p>
          <a:p>
            <a:pPr lvl="1"/>
            <a:r>
              <a:rPr lang="en-GB" dirty="0"/>
              <a:t>Drivers</a:t>
            </a:r>
          </a:p>
          <a:p>
            <a:pPr lvl="1"/>
            <a:r>
              <a:rPr lang="en-GB" dirty="0" smtClean="0"/>
              <a:t>Users</a:t>
            </a:r>
            <a:endParaRPr lang="en-GB" dirty="0"/>
          </a:p>
          <a:p>
            <a:pPr lvl="1"/>
            <a:r>
              <a:rPr lang="en-GB" dirty="0" smtClean="0"/>
              <a:t>Requests</a:t>
            </a:r>
            <a:endParaRPr lang="en-GB" dirty="0"/>
          </a:p>
          <a:p>
            <a:pPr lvl="1"/>
            <a:r>
              <a:rPr lang="en-GB" dirty="0" err="1" smtClean="0"/>
              <a:t>TaxiQueue</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568126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1</a:t>
            </a:r>
            <a:endParaRPr lang="it-IT" sz="3600" b="1" dirty="0">
              <a:latin typeface="Comic Sans MS" panose="030F0702030302020204" pitchFamily="66" charset="0"/>
            </a:endParaRPr>
          </a:p>
        </p:txBody>
      </p:sp>
      <p:sp>
        <p:nvSpPr>
          <p:cNvPr id="5" name="CasellaDiTesto 4"/>
          <p:cNvSpPr txBox="1"/>
          <p:nvPr/>
        </p:nvSpPr>
        <p:spPr>
          <a:xfrm>
            <a:off x="0" y="8469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ACTORS:</a:t>
            </a:r>
            <a:endParaRPr lang="it-IT" sz="3600" b="1" dirty="0">
              <a:latin typeface="Comic Sans MS" panose="030F0702030302020204" pitchFamily="66" charset="0"/>
            </a:endParaRPr>
          </a:p>
        </p:txBody>
      </p:sp>
      <p:sp>
        <p:nvSpPr>
          <p:cNvPr id="6" name="Rettangolo 5"/>
          <p:cNvSpPr/>
          <p:nvPr/>
        </p:nvSpPr>
        <p:spPr>
          <a:xfrm>
            <a:off x="1104900" y="2007602"/>
            <a:ext cx="9982200" cy="3785652"/>
          </a:xfrm>
          <a:prstGeom prst="rect">
            <a:avLst/>
          </a:prstGeom>
        </p:spPr>
        <p:txBody>
          <a:bodyPr wrap="square">
            <a:spAutoFit/>
          </a:bodyPr>
          <a:lstStyle/>
          <a:p>
            <a:pPr marL="457200" indent="-457200" algn="just">
              <a:buFont typeface="+mj-lt"/>
              <a:buAutoNum type="arabicPeriod"/>
            </a:pPr>
            <a:r>
              <a:rPr lang="en-GB" sz="2000" b="1" dirty="0" smtClean="0">
                <a:latin typeface="Comic Sans MS" panose="030F0702030302020204" pitchFamily="66" charset="0"/>
              </a:rPr>
              <a:t>Guest</a:t>
            </a:r>
            <a:r>
              <a:rPr lang="en-GB" sz="2000" dirty="0">
                <a:latin typeface="Comic Sans MS" panose="030F0702030302020204" pitchFamily="66" charset="0"/>
              </a:rPr>
              <a:t>: the guests are users who are not registered yet. They must </a:t>
            </a:r>
            <a:r>
              <a:rPr lang="en-GB" sz="2000" dirty="0" smtClean="0">
                <a:latin typeface="Comic Sans MS" panose="030F0702030302020204" pitchFamily="66" charset="0"/>
              </a:rPr>
              <a:t>sign themselves </a:t>
            </a:r>
            <a:r>
              <a:rPr lang="en-GB" sz="2000" dirty="0">
                <a:latin typeface="Comic Sans MS" panose="030F0702030302020204" pitchFamily="66" charset="0"/>
              </a:rPr>
              <a:t>up into the system in order to use the features available </a:t>
            </a:r>
            <a:r>
              <a:rPr lang="en-GB" sz="2000" dirty="0" smtClean="0">
                <a:latin typeface="Comic Sans MS" panose="030F0702030302020204" pitchFamily="66" charset="0"/>
              </a:rPr>
              <a:t>to registered </a:t>
            </a:r>
            <a:r>
              <a:rPr lang="en-GB" sz="2000" dirty="0">
                <a:latin typeface="Comic Sans MS" panose="030F0702030302020204" pitchFamily="66" charset="0"/>
              </a:rPr>
              <a:t>users</a:t>
            </a:r>
            <a:r>
              <a:rPr lang="en-GB" sz="2000" dirty="0" smtClean="0">
                <a:latin typeface="Comic Sans MS" panose="030F0702030302020204" pitchFamily="66" charset="0"/>
              </a:rPr>
              <a:t>.</a:t>
            </a:r>
          </a:p>
          <a:p>
            <a:pPr algn="just"/>
            <a:endParaRPr lang="en-GB" sz="2000" b="1" dirty="0">
              <a:latin typeface="Comic Sans MS" panose="030F0702030302020204" pitchFamily="66" charset="0"/>
            </a:endParaRPr>
          </a:p>
          <a:p>
            <a:pPr marL="457200" indent="-457200" algn="just">
              <a:buFont typeface="+mj-lt"/>
              <a:buAutoNum type="arabicPeriod" startAt="2"/>
            </a:pPr>
            <a:r>
              <a:rPr lang="en-GB" sz="2000" b="1" dirty="0" smtClean="0">
                <a:latin typeface="Comic Sans MS" panose="030F0702030302020204" pitchFamily="66" charset="0"/>
              </a:rPr>
              <a:t>Registered </a:t>
            </a:r>
            <a:r>
              <a:rPr lang="en-GB" sz="2000" b="1" dirty="0">
                <a:latin typeface="Comic Sans MS" panose="030F0702030302020204" pitchFamily="66" charset="0"/>
              </a:rPr>
              <a:t>user</a:t>
            </a:r>
            <a:r>
              <a:rPr lang="en-GB" sz="2000" dirty="0">
                <a:latin typeface="Comic Sans MS" panose="030F0702030302020204" pitchFamily="66" charset="0"/>
              </a:rPr>
              <a:t>: this type of user, after successful login, has access to </a:t>
            </a:r>
            <a:r>
              <a:rPr lang="en-GB" sz="2000" dirty="0" smtClean="0">
                <a:latin typeface="Comic Sans MS" panose="030F0702030302020204" pitchFamily="66" charset="0"/>
              </a:rPr>
              <a:t>all the </a:t>
            </a:r>
            <a:r>
              <a:rPr lang="en-GB" sz="2000" dirty="0">
                <a:latin typeface="Comic Sans MS" panose="030F0702030302020204" pitchFamily="66" charset="0"/>
              </a:rPr>
              <a:t>features of the application as a customer. They can request rides, </a:t>
            </a:r>
            <a:r>
              <a:rPr lang="en-GB" sz="2000" dirty="0" smtClean="0">
                <a:latin typeface="Comic Sans MS" panose="030F0702030302020204" pitchFamily="66" charset="0"/>
              </a:rPr>
              <a:t>be them </a:t>
            </a:r>
            <a:r>
              <a:rPr lang="en-GB" sz="2000" dirty="0">
                <a:latin typeface="Comic Sans MS" panose="030F0702030302020204" pitchFamily="66" charset="0"/>
              </a:rPr>
              <a:t>simple or detailed, and receive </a:t>
            </a:r>
            <a:r>
              <a:rPr lang="en-GB" sz="2000" dirty="0" smtClean="0">
                <a:latin typeface="Comic Sans MS" panose="030F0702030302020204" pitchFamily="66" charset="0"/>
              </a:rPr>
              <a:t>notifications </a:t>
            </a:r>
            <a:r>
              <a:rPr lang="en-GB" sz="2000" dirty="0">
                <a:latin typeface="Comic Sans MS" panose="030F0702030302020204" pitchFamily="66" charset="0"/>
              </a:rPr>
              <a:t>after a ride has </a:t>
            </a:r>
            <a:r>
              <a:rPr lang="en-GB" sz="2000" dirty="0" smtClean="0">
                <a:latin typeface="Comic Sans MS" panose="030F0702030302020204" pitchFamily="66" charset="0"/>
              </a:rPr>
              <a:t>been confirmed.</a:t>
            </a:r>
          </a:p>
          <a:p>
            <a:pPr algn="just"/>
            <a:endParaRPr lang="en-GB" sz="2000" b="1" dirty="0">
              <a:latin typeface="Comic Sans MS" panose="030F0702030302020204" pitchFamily="66" charset="0"/>
            </a:endParaRPr>
          </a:p>
          <a:p>
            <a:pPr marL="457200" indent="-457200" algn="just">
              <a:buFont typeface="+mj-lt"/>
              <a:buAutoNum type="arabicPeriod" startAt="3"/>
            </a:pPr>
            <a:r>
              <a:rPr lang="en-GB" sz="2000" b="1" dirty="0" smtClean="0">
                <a:latin typeface="Comic Sans MS" panose="030F0702030302020204" pitchFamily="66" charset="0"/>
              </a:rPr>
              <a:t>Driver</a:t>
            </a:r>
            <a:r>
              <a:rPr lang="en-GB" sz="2000" dirty="0">
                <a:latin typeface="Comic Sans MS" panose="030F0702030302020204" pitchFamily="66" charset="0"/>
              </a:rPr>
              <a:t>: </a:t>
            </a:r>
            <a:r>
              <a:rPr lang="en-GB" sz="2000" dirty="0" smtClean="0">
                <a:latin typeface="Comic Sans MS" panose="030F0702030302020204" pitchFamily="66" charset="0"/>
              </a:rPr>
              <a:t>this type of user, after a successful login, can </a:t>
            </a:r>
            <a:r>
              <a:rPr lang="en-GB" sz="2000" dirty="0">
                <a:latin typeface="Comic Sans MS" panose="030F0702030302020204" pitchFamily="66" charset="0"/>
              </a:rPr>
              <a:t>set </a:t>
            </a:r>
            <a:r>
              <a:rPr lang="en-GB" sz="2000" dirty="0" smtClean="0">
                <a:latin typeface="Comic Sans MS" panose="030F0702030302020204" pitchFamily="66" charset="0"/>
              </a:rPr>
              <a:t>himself </a:t>
            </a:r>
            <a:r>
              <a:rPr lang="en-GB" sz="2000" dirty="0">
                <a:latin typeface="Comic Sans MS" panose="030F0702030302020204" pitchFamily="66" charset="0"/>
              </a:rPr>
              <a:t>as available and so can be </a:t>
            </a:r>
            <a:r>
              <a:rPr lang="en-GB" sz="2000" dirty="0" smtClean="0">
                <a:latin typeface="Comic Sans MS" panose="030F0702030302020204" pitchFamily="66" charset="0"/>
              </a:rPr>
              <a:t>notified </a:t>
            </a:r>
            <a:r>
              <a:rPr lang="en-GB" sz="2000" dirty="0">
                <a:latin typeface="Comic Sans MS" panose="030F0702030302020204" pitchFamily="66" charset="0"/>
              </a:rPr>
              <a:t>when a </a:t>
            </a:r>
            <a:r>
              <a:rPr lang="en-GB" sz="2000" dirty="0" smtClean="0">
                <a:latin typeface="Comic Sans MS" panose="030F0702030302020204" pitchFamily="66" charset="0"/>
              </a:rPr>
              <a:t>new ride </a:t>
            </a:r>
            <a:r>
              <a:rPr lang="en-GB" sz="2000" dirty="0">
                <a:latin typeface="Comic Sans MS" panose="030F0702030302020204" pitchFamily="66" charset="0"/>
              </a:rPr>
              <a:t>request </a:t>
            </a:r>
            <a:r>
              <a:rPr lang="en-GB" sz="2000" dirty="0" smtClean="0">
                <a:latin typeface="Comic Sans MS" panose="030F0702030302020204" pitchFamily="66" charset="0"/>
              </a:rPr>
              <a:t>arrives and, if </a:t>
            </a:r>
            <a:r>
              <a:rPr lang="en-GB" sz="2000" smtClean="0">
                <a:latin typeface="Comic Sans MS" panose="030F0702030302020204" pitchFamily="66" charset="0"/>
              </a:rPr>
              <a:t>he sees </a:t>
            </a:r>
            <a:r>
              <a:rPr lang="en-GB" sz="2000" dirty="0" smtClean="0">
                <a:latin typeface="Comic Sans MS" panose="030F0702030302020204" pitchFamily="66" charset="0"/>
              </a:rPr>
              <a:t>it, to accepts it.</a:t>
            </a:r>
            <a:endParaRPr lang="en-GB" sz="2000" dirty="0">
              <a:latin typeface="Comic Sans MS" panose="030F0702030302020204" pitchFamily="66" charset="0"/>
            </a:endParaRPr>
          </a:p>
        </p:txBody>
      </p:sp>
    </p:spTree>
    <p:extLst>
      <p:ext uri="{BB962C8B-B14F-4D97-AF65-F5344CB8AC3E}">
        <p14:creationId xmlns:p14="http://schemas.microsoft.com/office/powerpoint/2010/main" val="18948605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High level components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b="1" dirty="0"/>
              <a:t>Application</a:t>
            </a:r>
            <a:r>
              <a:rPr lang="en-US" dirty="0"/>
              <a:t>: This is the major sub-system that is responsible of the </a:t>
            </a:r>
            <a:r>
              <a:rPr lang="en-US" dirty="0" smtClean="0"/>
              <a:t>logic of </a:t>
            </a:r>
            <a:r>
              <a:rPr lang="en-US" dirty="0" err="1"/>
              <a:t>myTaxi</a:t>
            </a:r>
            <a:r>
              <a:rPr lang="en-US" dirty="0"/>
              <a:t> app. In particular it manages all the requests done by the </a:t>
            </a:r>
            <a:r>
              <a:rPr lang="en-US" dirty="0" smtClean="0"/>
              <a:t>users forwarding </a:t>
            </a:r>
            <a:r>
              <a:rPr lang="en-US" dirty="0"/>
              <a:t>them to the drivers according to the policy of forwarding.</a:t>
            </a:r>
          </a:p>
          <a:p>
            <a:pPr lvl="1"/>
            <a:r>
              <a:rPr lang="en-GB" dirty="0" err="1" smtClean="0"/>
              <a:t>ManageRequest</a:t>
            </a:r>
            <a:endParaRPr lang="en-GB" dirty="0"/>
          </a:p>
          <a:p>
            <a:pPr lvl="1"/>
            <a:r>
              <a:rPr lang="en-GB" dirty="0" err="1" smtClean="0"/>
              <a:t>TaxiQueue</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3851782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2026024"/>
          </a:xfrm>
        </p:spPr>
        <p:txBody>
          <a:bodyPr>
            <a:normAutofit/>
          </a:bodyPr>
          <a:lstStyle/>
          <a:p>
            <a:pPr algn="ctr"/>
            <a:r>
              <a:rPr lang="en-GB" sz="5400" b="1" dirty="0" smtClean="0"/>
              <a:t>Component view</a:t>
            </a:r>
            <a:endParaRPr lang="en-GB" sz="5400" b="1" dirty="0"/>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579258" y="0"/>
            <a:ext cx="5380059" cy="6847839"/>
          </a:xfrm>
          <a:prstGeom prst="rect">
            <a:avLst/>
          </a:prstGeom>
        </p:spPr>
      </p:pic>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40080320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2026024"/>
          </a:xfrm>
        </p:spPr>
        <p:txBody>
          <a:bodyPr>
            <a:normAutofit/>
          </a:bodyPr>
          <a:lstStyle/>
          <a:p>
            <a:pPr algn="ctr"/>
            <a:r>
              <a:rPr lang="en-GB" sz="5400" b="1" dirty="0" smtClean="0"/>
              <a:t>Deployment view</a:t>
            </a:r>
            <a:endParaRPr lang="en-GB" sz="5400" b="1" dirty="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1756" y="0"/>
            <a:ext cx="7093280" cy="6858000"/>
          </a:xfrm>
          <a:prstGeom prst="rect">
            <a:avLst/>
          </a:prstGeom>
        </p:spPr>
      </p:pic>
    </p:spTree>
    <p:extLst>
      <p:ext uri="{BB962C8B-B14F-4D97-AF65-F5344CB8AC3E}">
        <p14:creationId xmlns:p14="http://schemas.microsoft.com/office/powerpoint/2010/main" val="462735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Component interfaces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b="1" dirty="0" err="1" smtClean="0"/>
              <a:t>AccessManager</a:t>
            </a:r>
            <a:endParaRPr lang="en-GB" b="1" dirty="0"/>
          </a:p>
          <a:p>
            <a:pPr lvl="1"/>
            <a:r>
              <a:rPr lang="en-US" b="1" dirty="0" err="1" smtClean="0"/>
              <a:t>Registration:Register</a:t>
            </a:r>
            <a:r>
              <a:rPr lang="en-US" dirty="0"/>
              <a:t> </a:t>
            </a:r>
            <a:r>
              <a:rPr lang="en-US" dirty="0" smtClean="0"/>
              <a:t>-  </a:t>
            </a:r>
            <a:r>
              <a:rPr lang="en-US" dirty="0"/>
              <a:t>This interface allows a guest to register </a:t>
            </a:r>
            <a:r>
              <a:rPr lang="en-US" dirty="0" smtClean="0"/>
              <a:t>himself into </a:t>
            </a:r>
            <a:r>
              <a:rPr lang="en-US" dirty="0"/>
              <a:t>the system by giving the mandatory information.</a:t>
            </a:r>
          </a:p>
          <a:p>
            <a:pPr lvl="1"/>
            <a:r>
              <a:rPr lang="en-US" b="1" dirty="0" err="1" smtClean="0"/>
              <a:t>Authentication:Login</a:t>
            </a:r>
            <a:r>
              <a:rPr lang="en-US" dirty="0"/>
              <a:t> </a:t>
            </a:r>
            <a:r>
              <a:rPr lang="en-US" dirty="0" smtClean="0"/>
              <a:t>-  </a:t>
            </a:r>
            <a:r>
              <a:rPr lang="en-US" dirty="0"/>
              <a:t>This is the interface that allows the </a:t>
            </a:r>
            <a:r>
              <a:rPr lang="en-US" dirty="0" smtClean="0"/>
              <a:t>users/drivers to </a:t>
            </a:r>
            <a:r>
              <a:rPr lang="en-US" dirty="0"/>
              <a:t>log into the system. This will guide the user/driver to his </a:t>
            </a:r>
            <a:r>
              <a:rPr lang="en-US" dirty="0" smtClean="0"/>
              <a:t>relative </a:t>
            </a:r>
            <a:r>
              <a:rPr lang="en-GB" dirty="0" smtClean="0"/>
              <a:t>home page.</a:t>
            </a:r>
          </a:p>
          <a:p>
            <a:r>
              <a:rPr lang="en-GB" b="1" dirty="0" err="1"/>
              <a:t>DataManager</a:t>
            </a:r>
            <a:endParaRPr lang="en-GB" b="1" dirty="0"/>
          </a:p>
          <a:p>
            <a:pPr lvl="1"/>
            <a:r>
              <a:rPr lang="en-US" b="1" dirty="0" err="1"/>
              <a:t>AddData</a:t>
            </a:r>
            <a:r>
              <a:rPr lang="en-US" dirty="0"/>
              <a:t>: This component uses interfaces provided by other components in order to grant a major grade of security to the data tier interposing between the presentation tier and the data one.</a:t>
            </a:r>
          </a:p>
          <a:p>
            <a:pPr lvl="1"/>
            <a:r>
              <a:rPr lang="en-US" b="1" dirty="0" err="1"/>
              <a:t>QueryData</a:t>
            </a:r>
            <a:r>
              <a:rPr lang="en-US" dirty="0"/>
              <a:t>: This component, like </a:t>
            </a:r>
            <a:r>
              <a:rPr lang="en-US" dirty="0" err="1"/>
              <a:t>AddData</a:t>
            </a:r>
            <a:r>
              <a:rPr lang="en-US" dirty="0"/>
              <a:t>, communicates with the data tier querying it in order to check user's information given by the </a:t>
            </a:r>
            <a:r>
              <a:rPr lang="en-GB" dirty="0"/>
              <a:t>user interface.</a:t>
            </a:r>
          </a:p>
          <a:p>
            <a:pPr lvl="1"/>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38540816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Component interfaces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b="1" dirty="0"/>
              <a:t>Database</a:t>
            </a:r>
          </a:p>
          <a:p>
            <a:pPr lvl="1"/>
            <a:r>
              <a:rPr lang="en-US" dirty="0" smtClean="0"/>
              <a:t>The </a:t>
            </a:r>
            <a:r>
              <a:rPr lang="en-US" dirty="0"/>
              <a:t>relevant interfaces given by this tier are the most common </a:t>
            </a:r>
            <a:r>
              <a:rPr lang="en-US" dirty="0" smtClean="0"/>
              <a:t>known methods </a:t>
            </a:r>
            <a:r>
              <a:rPr lang="en-US" dirty="0"/>
              <a:t>through which it's possible to operate, manipulate and </a:t>
            </a:r>
            <a:r>
              <a:rPr lang="en-US" dirty="0" smtClean="0"/>
              <a:t>query</a:t>
            </a:r>
            <a:r>
              <a:rPr lang="en-GB" dirty="0" err="1" smtClean="0"/>
              <a:t>ing</a:t>
            </a:r>
            <a:r>
              <a:rPr lang="en-GB" dirty="0" smtClean="0"/>
              <a:t> </a:t>
            </a:r>
            <a:r>
              <a:rPr lang="en-GB" dirty="0"/>
              <a:t>a database</a:t>
            </a:r>
            <a:r>
              <a:rPr lang="en-GB" dirty="0" smtClean="0"/>
              <a:t>.</a:t>
            </a:r>
          </a:p>
          <a:p>
            <a:r>
              <a:rPr lang="en-GB" b="1" dirty="0"/>
              <a:t>Driver</a:t>
            </a:r>
          </a:p>
          <a:p>
            <a:pPr lvl="1"/>
            <a:r>
              <a:rPr lang="en-US" b="1" dirty="0" err="1"/>
              <a:t>BeAvailable:Informs_About_Availability</a:t>
            </a:r>
            <a:r>
              <a:rPr lang="en-US" dirty="0"/>
              <a:t> -  This is the interface that allows a driver to inform the system about his current availability. It can be changed by both system and driver according to what is </a:t>
            </a:r>
            <a:r>
              <a:rPr lang="en-GB" dirty="0"/>
              <a:t>written in the RASD.</a:t>
            </a:r>
          </a:p>
          <a:p>
            <a:pPr lvl="1"/>
            <a:r>
              <a:rPr lang="en-US" b="1" dirty="0" err="1"/>
              <a:t>Confirmation:Accept</a:t>
            </a:r>
            <a:r>
              <a:rPr lang="en-US" dirty="0"/>
              <a:t> -  This is the interface through which a driver can accept an incoming user's request forwarded by the system.</a:t>
            </a:r>
            <a:endParaRPr lang="en-GB" dirty="0"/>
          </a:p>
          <a:p>
            <a:pPr lvl="1"/>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10853884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Component interfaces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b="1" dirty="0" smtClean="0"/>
              <a:t>User</a:t>
            </a:r>
            <a:endParaRPr lang="en-GB" b="1" dirty="0"/>
          </a:p>
          <a:p>
            <a:pPr lvl="1"/>
            <a:r>
              <a:rPr lang="en-US" b="1" dirty="0" err="1" smtClean="0"/>
              <a:t>SimpleRequest:Simple_Request</a:t>
            </a:r>
            <a:r>
              <a:rPr lang="en-US" dirty="0"/>
              <a:t> </a:t>
            </a:r>
            <a:r>
              <a:rPr lang="en-US" dirty="0" smtClean="0"/>
              <a:t>-  </a:t>
            </a:r>
            <a:r>
              <a:rPr lang="en-US" dirty="0"/>
              <a:t>This is the interface that allows </a:t>
            </a:r>
            <a:r>
              <a:rPr lang="en-US" dirty="0" smtClean="0"/>
              <a:t>the users </a:t>
            </a:r>
            <a:r>
              <a:rPr lang="en-US" dirty="0"/>
              <a:t>to ask for a taxi for a simple ride.</a:t>
            </a:r>
          </a:p>
          <a:p>
            <a:pPr lvl="1"/>
            <a:r>
              <a:rPr lang="en-US" b="1" dirty="0" err="1" smtClean="0"/>
              <a:t>DetailedRequest:Detailed_Request</a:t>
            </a:r>
            <a:r>
              <a:rPr lang="en-US" dirty="0"/>
              <a:t> </a:t>
            </a:r>
            <a:r>
              <a:rPr lang="en-US" dirty="0" smtClean="0"/>
              <a:t>-  </a:t>
            </a:r>
            <a:r>
              <a:rPr lang="en-US" dirty="0"/>
              <a:t>This is the interface that </a:t>
            </a:r>
            <a:r>
              <a:rPr lang="en-US" dirty="0" smtClean="0"/>
              <a:t>allows the </a:t>
            </a:r>
            <a:r>
              <a:rPr lang="en-US" dirty="0"/>
              <a:t>users to reserve a taxi.</a:t>
            </a:r>
          </a:p>
          <a:p>
            <a:pPr lvl="1"/>
            <a:r>
              <a:rPr lang="en-US" b="1" dirty="0" err="1" smtClean="0"/>
              <a:t>NumberOfTaxi</a:t>
            </a:r>
            <a:r>
              <a:rPr lang="en-US" dirty="0"/>
              <a:t> </a:t>
            </a:r>
            <a:r>
              <a:rPr lang="en-US" dirty="0" smtClean="0"/>
              <a:t>-  </a:t>
            </a:r>
            <a:r>
              <a:rPr lang="en-US" dirty="0"/>
              <a:t>This component uses a required interface </a:t>
            </a:r>
            <a:r>
              <a:rPr lang="en-US" dirty="0" smtClean="0"/>
              <a:t>provided by </a:t>
            </a:r>
            <a:r>
              <a:rPr lang="en-US" dirty="0"/>
              <a:t>the </a:t>
            </a:r>
            <a:r>
              <a:rPr lang="en-US" dirty="0" err="1"/>
              <a:t>TaxiQueue</a:t>
            </a:r>
            <a:r>
              <a:rPr lang="en-US" dirty="0"/>
              <a:t> in order to query it and know the number of </a:t>
            </a:r>
            <a:r>
              <a:rPr lang="en-US" dirty="0" smtClean="0"/>
              <a:t>available </a:t>
            </a:r>
            <a:r>
              <a:rPr lang="en-US" dirty="0"/>
              <a:t>taxi in relation to the current position given by the GPS.</a:t>
            </a:r>
          </a:p>
          <a:p>
            <a:pPr lvl="1"/>
            <a:r>
              <a:rPr lang="en-US" b="1" dirty="0" smtClean="0"/>
              <a:t>Notification</a:t>
            </a:r>
            <a:r>
              <a:rPr lang="en-US" dirty="0"/>
              <a:t>: This is a component that only has a user's </a:t>
            </a:r>
            <a:r>
              <a:rPr lang="en-US" dirty="0" smtClean="0"/>
              <a:t>interface that </a:t>
            </a:r>
            <a:r>
              <a:rPr lang="en-US" dirty="0"/>
              <a:t>depends on the </a:t>
            </a:r>
            <a:r>
              <a:rPr lang="en-US" dirty="0" err="1"/>
              <a:t>conrmation</a:t>
            </a:r>
            <a:r>
              <a:rPr lang="en-US" dirty="0"/>
              <a:t> of the user's own request.</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7416329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Component interfaces</a:t>
            </a:r>
            <a:endParaRPr lang="en-GB" sz="5400" b="1" dirty="0"/>
          </a:p>
        </p:txBody>
      </p:sp>
      <p:sp>
        <p:nvSpPr>
          <p:cNvPr id="3" name="Content Placeholder 2"/>
          <p:cNvSpPr>
            <a:spLocks noGrp="1"/>
          </p:cNvSpPr>
          <p:nvPr>
            <p:ph idx="1"/>
          </p:nvPr>
        </p:nvSpPr>
        <p:spPr>
          <a:xfrm>
            <a:off x="838200" y="1631576"/>
            <a:ext cx="10515600" cy="4545387"/>
          </a:xfrm>
        </p:spPr>
        <p:txBody>
          <a:bodyPr>
            <a:normAutofit lnSpcReduction="10000"/>
          </a:bodyPr>
          <a:lstStyle/>
          <a:p>
            <a:r>
              <a:rPr lang="en-GB" b="1" dirty="0"/>
              <a:t>Application</a:t>
            </a:r>
          </a:p>
          <a:p>
            <a:pPr lvl="1"/>
            <a:r>
              <a:rPr lang="en-US" b="1" dirty="0" err="1" smtClean="0"/>
              <a:t>ManageRequest:Save_Request</a:t>
            </a:r>
            <a:r>
              <a:rPr lang="en-US" dirty="0" smtClean="0"/>
              <a:t>: This interface is given to the manager data component in order to retrieve information about requests and save them in the database.</a:t>
            </a:r>
          </a:p>
          <a:p>
            <a:pPr lvl="1"/>
            <a:r>
              <a:rPr lang="en-US" b="1" dirty="0" err="1" smtClean="0"/>
              <a:t>ManageRequest:Taxi_Queue</a:t>
            </a:r>
            <a:r>
              <a:rPr lang="en-US" dirty="0" smtClean="0"/>
              <a:t>: This interface is the major central point of the application because it communicates with the other components whose tasks are to handle requests incoming from the users and forward them correctly to the drivers.</a:t>
            </a:r>
          </a:p>
          <a:p>
            <a:pPr lvl="1"/>
            <a:r>
              <a:rPr lang="en-US" b="1" dirty="0" err="1" smtClean="0"/>
              <a:t>TaxiQueue:Query_Queue</a:t>
            </a:r>
            <a:r>
              <a:rPr lang="en-US" dirty="0" smtClean="0"/>
              <a:t>: This interface only allows to query the </a:t>
            </a:r>
            <a:r>
              <a:rPr lang="en-GB" dirty="0" smtClean="0"/>
              <a:t>number of available taxis.</a:t>
            </a:r>
          </a:p>
          <a:p>
            <a:pPr lvl="1"/>
            <a:r>
              <a:rPr lang="en-US" b="1" dirty="0" err="1" smtClean="0"/>
              <a:t>TaxiQueue</a:t>
            </a:r>
            <a:r>
              <a:rPr lang="en-US" dirty="0" smtClean="0"/>
              <a:t>: This component, with the required interfaces it needs, is the central point of our application because, as written before, it is responsible of the correct management of requests, users and drivers on whose the service provided by our application </a:t>
            </a:r>
            <a:r>
              <a:rPr lang="en-US" dirty="0"/>
              <a:t>is based.</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6429706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fontScale="90000"/>
          </a:bodyPr>
          <a:lstStyle/>
          <a:p>
            <a:pPr algn="ctr"/>
            <a:r>
              <a:rPr lang="en-US" sz="5400" b="1" dirty="0"/>
              <a:t>Selected architectural styles and patterns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dirty="0" err="1" smtClean="0"/>
              <a:t>myTaxiService</a:t>
            </a:r>
            <a:r>
              <a:rPr lang="en-US" dirty="0" smtClean="0"/>
              <a:t> </a:t>
            </a:r>
            <a:r>
              <a:rPr lang="en-US" dirty="0"/>
              <a:t>will be developed under two main architectural </a:t>
            </a:r>
            <a:r>
              <a:rPr lang="en-US" dirty="0" smtClean="0"/>
              <a:t>styles/patterns:</a:t>
            </a:r>
          </a:p>
          <a:p>
            <a:pPr lvl="1"/>
            <a:r>
              <a:rPr lang="en-US" b="1" dirty="0" smtClean="0"/>
              <a:t>MVC</a:t>
            </a:r>
            <a:r>
              <a:rPr lang="en-US" dirty="0" smtClean="0"/>
              <a:t> </a:t>
            </a:r>
            <a:r>
              <a:rPr lang="en-US" dirty="0"/>
              <a:t>architectural </a:t>
            </a:r>
            <a:r>
              <a:rPr lang="en-US" dirty="0" smtClean="0"/>
              <a:t>style</a:t>
            </a:r>
          </a:p>
          <a:p>
            <a:pPr lvl="1"/>
            <a:r>
              <a:rPr lang="en-US" b="1" dirty="0" smtClean="0"/>
              <a:t>3 </a:t>
            </a:r>
            <a:r>
              <a:rPr lang="en-US" b="1" dirty="0"/>
              <a:t>tier Client/Server </a:t>
            </a:r>
            <a:r>
              <a:rPr lang="en-US" dirty="0" smtClean="0"/>
              <a:t>Architecture</a:t>
            </a:r>
            <a:endParaRPr lang="en-GB"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23109255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fontScale="90000"/>
          </a:bodyPr>
          <a:lstStyle/>
          <a:p>
            <a:pPr algn="ctr"/>
            <a:r>
              <a:rPr lang="en-US" sz="5400" b="1" dirty="0"/>
              <a:t>Selected architectural styles and patterns</a:t>
            </a:r>
            <a:endParaRPr lang="en-GB" sz="5400" b="1" dirty="0"/>
          </a:p>
        </p:txBody>
      </p:sp>
      <p:sp>
        <p:nvSpPr>
          <p:cNvPr id="3" name="Content Placeholder 2"/>
          <p:cNvSpPr>
            <a:spLocks noGrp="1"/>
          </p:cNvSpPr>
          <p:nvPr>
            <p:ph idx="1"/>
          </p:nvPr>
        </p:nvSpPr>
        <p:spPr>
          <a:xfrm>
            <a:off x="838200" y="1631576"/>
            <a:ext cx="10515600" cy="4545387"/>
          </a:xfrm>
        </p:spPr>
        <p:txBody>
          <a:bodyPr>
            <a:normAutofit lnSpcReduction="10000"/>
          </a:bodyPr>
          <a:lstStyle/>
          <a:p>
            <a:r>
              <a:rPr lang="en-US" b="1" dirty="0" smtClean="0"/>
              <a:t>MVC Architecture Style (Model - View - Controller)</a:t>
            </a:r>
          </a:p>
          <a:p>
            <a:pPr lvl="1"/>
            <a:r>
              <a:rPr lang="en-US" dirty="0"/>
              <a:t>MVC separates presentation and interaction from the system data. </a:t>
            </a:r>
            <a:r>
              <a:rPr lang="en-US" dirty="0" smtClean="0"/>
              <a:t>The system </a:t>
            </a:r>
            <a:r>
              <a:rPr lang="en-US" dirty="0"/>
              <a:t>is structured into three logical components that interact with </a:t>
            </a:r>
            <a:r>
              <a:rPr lang="en-US" dirty="0" smtClean="0"/>
              <a:t>each </a:t>
            </a:r>
            <a:r>
              <a:rPr lang="en-GB" dirty="0" smtClean="0"/>
              <a:t>other</a:t>
            </a:r>
            <a:r>
              <a:rPr lang="en-GB" dirty="0"/>
              <a:t>.</a:t>
            </a:r>
          </a:p>
          <a:p>
            <a:pPr lvl="2"/>
            <a:r>
              <a:rPr lang="en-US" dirty="0"/>
              <a:t>1. The Model component that manages the system data and </a:t>
            </a:r>
            <a:r>
              <a:rPr lang="en-US" dirty="0" smtClean="0"/>
              <a:t>associated </a:t>
            </a:r>
            <a:r>
              <a:rPr lang="en-GB" dirty="0" smtClean="0"/>
              <a:t>operations </a:t>
            </a:r>
            <a:r>
              <a:rPr lang="en-GB" dirty="0"/>
              <a:t>on that data.</a:t>
            </a:r>
          </a:p>
          <a:p>
            <a:pPr lvl="2"/>
            <a:r>
              <a:rPr lang="en-US" dirty="0"/>
              <a:t>2. The View component that denes and manages how the data is </a:t>
            </a:r>
            <a:r>
              <a:rPr lang="en-US" dirty="0" smtClean="0"/>
              <a:t>pre</a:t>
            </a:r>
            <a:r>
              <a:rPr lang="en-GB" dirty="0" err="1" smtClean="0"/>
              <a:t>sented</a:t>
            </a:r>
            <a:r>
              <a:rPr lang="en-GB" dirty="0" smtClean="0"/>
              <a:t> </a:t>
            </a:r>
            <a:r>
              <a:rPr lang="en-GB" dirty="0"/>
              <a:t>to the user.</a:t>
            </a:r>
          </a:p>
          <a:p>
            <a:pPr lvl="2"/>
            <a:r>
              <a:rPr lang="en-US" dirty="0"/>
              <a:t>3. The Controller component that manages user interaction and </a:t>
            </a:r>
            <a:r>
              <a:rPr lang="en-US" dirty="0" smtClean="0"/>
              <a:t>passes these </a:t>
            </a:r>
            <a:r>
              <a:rPr lang="en-US" dirty="0"/>
              <a:t>interactions to the View and the Model</a:t>
            </a:r>
            <a:r>
              <a:rPr lang="en-US" dirty="0" smtClean="0"/>
              <a:t>.</a:t>
            </a:r>
          </a:p>
          <a:p>
            <a:pPr lvl="1"/>
            <a:r>
              <a:rPr lang="en-US" dirty="0"/>
              <a:t>We will use this MVC Style for </a:t>
            </a:r>
            <a:r>
              <a:rPr lang="en-US" dirty="0" err="1"/>
              <a:t>myTaxi</a:t>
            </a:r>
            <a:r>
              <a:rPr lang="en-US" dirty="0"/>
              <a:t> system because there are </a:t>
            </a:r>
            <a:r>
              <a:rPr lang="en-US" dirty="0" smtClean="0"/>
              <a:t>multiple ways </a:t>
            </a:r>
            <a:r>
              <a:rPr lang="en-US" dirty="0"/>
              <a:t>to view and interact with the data. We have decided to use </a:t>
            </a:r>
            <a:r>
              <a:rPr lang="en-US" dirty="0" smtClean="0"/>
              <a:t>MVC architectural </a:t>
            </a:r>
            <a:r>
              <a:rPr lang="en-US" dirty="0"/>
              <a:t>style to separate the application logic with the </a:t>
            </a:r>
            <a:r>
              <a:rPr lang="en-US" dirty="0" smtClean="0"/>
              <a:t>interface. The </a:t>
            </a:r>
            <a:r>
              <a:rPr lang="en-US" dirty="0"/>
              <a:t>main advantage of this style is that it allows the data to </a:t>
            </a:r>
            <a:r>
              <a:rPr lang="en-US" dirty="0" smtClean="0"/>
              <a:t>change independently </a:t>
            </a:r>
            <a:r>
              <a:rPr lang="en-US" dirty="0"/>
              <a:t>of its representation and vice versa.</a:t>
            </a:r>
            <a:endParaRPr lang="en-GB" b="1"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652052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fontScale="90000"/>
          </a:bodyPr>
          <a:lstStyle/>
          <a:p>
            <a:pPr algn="ctr"/>
            <a:r>
              <a:rPr lang="en-US" sz="5400" b="1" dirty="0"/>
              <a:t>Selected architectural styles and patterns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b="1" dirty="0"/>
              <a:t>Three-Tier Client Server Architecture</a:t>
            </a:r>
          </a:p>
          <a:p>
            <a:pPr lvl="1"/>
            <a:r>
              <a:rPr lang="en-US" dirty="0"/>
              <a:t>In a client-server architecture, the functionality of the system is </a:t>
            </a:r>
            <a:r>
              <a:rPr lang="en-US" dirty="0" smtClean="0"/>
              <a:t>organized into </a:t>
            </a:r>
            <a:r>
              <a:rPr lang="en-US" dirty="0"/>
              <a:t>services, with each service delivered from a separate server. </a:t>
            </a:r>
            <a:r>
              <a:rPr lang="en-US" dirty="0" smtClean="0"/>
              <a:t>Clients are </a:t>
            </a:r>
            <a:r>
              <a:rPr lang="en-US" dirty="0"/>
              <a:t>users of these services and access servers to make use of </a:t>
            </a:r>
            <a:r>
              <a:rPr lang="en-US" dirty="0" smtClean="0"/>
              <a:t>them. We will </a:t>
            </a:r>
            <a:r>
              <a:rPr lang="en-US" dirty="0"/>
              <a:t>use this 3-Tier Client Server Architecture, because data in a </a:t>
            </a:r>
            <a:r>
              <a:rPr lang="en-US" dirty="0" smtClean="0"/>
              <a:t>shared database </a:t>
            </a:r>
            <a:r>
              <a:rPr lang="en-US" dirty="0"/>
              <a:t>has to be accessed from a range of locations, in this way </a:t>
            </a:r>
            <a:r>
              <a:rPr lang="en-US" dirty="0" smtClean="0"/>
              <a:t>servers can </a:t>
            </a:r>
            <a:r>
              <a:rPr lang="en-US" dirty="0"/>
              <a:t>be replicated. In particular, there are three tiers</a:t>
            </a:r>
            <a:r>
              <a:rPr lang="en-US" dirty="0" smtClean="0"/>
              <a:t>:	</a:t>
            </a:r>
          </a:p>
          <a:p>
            <a:pPr lvl="2"/>
            <a:r>
              <a:rPr lang="en-US" b="1" dirty="0" smtClean="0"/>
              <a:t>Data Tier</a:t>
            </a:r>
          </a:p>
          <a:p>
            <a:pPr lvl="2"/>
            <a:r>
              <a:rPr lang="en-US" b="1" dirty="0" smtClean="0"/>
              <a:t>Application Tier</a:t>
            </a:r>
          </a:p>
          <a:p>
            <a:pPr lvl="2"/>
            <a:r>
              <a:rPr lang="en-US" b="1" dirty="0" smtClean="0"/>
              <a:t>Client Tier</a:t>
            </a:r>
            <a:endParaRPr lang="en-GB" b="1"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759726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1</a:t>
            </a:r>
            <a:endParaRPr lang="it-IT" sz="3600" b="1" dirty="0">
              <a:latin typeface="Comic Sans MS" panose="030F0702030302020204" pitchFamily="66" charset="0"/>
            </a:endParaRPr>
          </a:p>
        </p:txBody>
      </p:sp>
      <p:sp>
        <p:nvSpPr>
          <p:cNvPr id="5" name="CasellaDiTesto 4"/>
          <p:cNvSpPr txBox="1"/>
          <p:nvPr/>
        </p:nvSpPr>
        <p:spPr>
          <a:xfrm>
            <a:off x="0" y="8469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OUR GOALS:</a:t>
            </a:r>
            <a:endParaRPr lang="it-IT" sz="3600" b="1" dirty="0">
              <a:latin typeface="Comic Sans MS" panose="030F0702030302020204" pitchFamily="66" charset="0"/>
            </a:endParaRPr>
          </a:p>
        </p:txBody>
      </p:sp>
      <p:sp>
        <p:nvSpPr>
          <p:cNvPr id="8" name="Rettangolo 7"/>
          <p:cNvSpPr/>
          <p:nvPr/>
        </p:nvSpPr>
        <p:spPr>
          <a:xfrm>
            <a:off x="1104900" y="2007602"/>
            <a:ext cx="9982200" cy="5247590"/>
          </a:xfrm>
          <a:prstGeom prst="rect">
            <a:avLst/>
          </a:prstGeom>
        </p:spPr>
        <p:txBody>
          <a:bodyPr wrap="square">
            <a:spAutoFit/>
          </a:bodyPr>
          <a:lstStyle/>
          <a:p>
            <a:pPr algn="just"/>
            <a:r>
              <a:rPr lang="en-GB" sz="2000" dirty="0" smtClean="0">
                <a:latin typeface="Comic Sans MS" panose="030F0702030302020204" pitchFamily="66" charset="0"/>
              </a:rPr>
              <a:t>We have divided the goals for every categories of actors we have identified.</a:t>
            </a:r>
          </a:p>
          <a:p>
            <a:pPr algn="just"/>
            <a:endParaRPr lang="en-GB" sz="2000" dirty="0" smtClean="0">
              <a:latin typeface="Comic Sans MS" panose="030F0702030302020204" pitchFamily="66" charset="0"/>
            </a:endParaRPr>
          </a:p>
          <a:p>
            <a:pPr algn="just"/>
            <a:r>
              <a:rPr lang="en-GB" sz="2000" b="1" dirty="0" smtClean="0">
                <a:latin typeface="Comic Sans MS" panose="030F0702030302020204" pitchFamily="66" charset="0"/>
              </a:rPr>
              <a:t>Guests should be able to:</a:t>
            </a:r>
          </a:p>
          <a:p>
            <a:pPr algn="just">
              <a:lnSpc>
                <a:spcPct val="150000"/>
              </a:lnSpc>
            </a:pPr>
            <a:endParaRPr lang="en-GB" sz="1000" b="1" dirty="0" smtClean="0">
              <a:latin typeface="Comic Sans MS" panose="030F0702030302020204" pitchFamily="66" charset="0"/>
            </a:endParaRPr>
          </a:p>
          <a:p>
            <a:pPr algn="just">
              <a:lnSpc>
                <a:spcPct val="150000"/>
              </a:lnSpc>
            </a:pPr>
            <a:r>
              <a:rPr lang="en-GB" sz="2000" b="1" dirty="0" smtClean="0">
                <a:latin typeface="Comic Sans MS" panose="030F0702030302020204" pitchFamily="66" charset="0"/>
              </a:rPr>
              <a:t>[G1] </a:t>
            </a:r>
            <a:r>
              <a:rPr lang="en-GB" sz="2000" dirty="0" smtClean="0">
                <a:latin typeface="Comic Sans MS" panose="030F0702030302020204" pitchFamily="66" charset="0"/>
              </a:rPr>
              <a:t>Register themselves into the system</a:t>
            </a:r>
          </a:p>
          <a:p>
            <a:pPr algn="just">
              <a:lnSpc>
                <a:spcPct val="150000"/>
              </a:lnSpc>
            </a:pPr>
            <a:r>
              <a:rPr lang="en-GB" sz="2000" b="1" dirty="0" smtClean="0">
                <a:latin typeface="Comic Sans MS" panose="030F0702030302020204" pitchFamily="66" charset="0"/>
              </a:rPr>
              <a:t>[G2] </a:t>
            </a:r>
            <a:r>
              <a:rPr lang="en-GB" sz="2000" dirty="0" smtClean="0">
                <a:latin typeface="Comic Sans MS" panose="030F0702030302020204" pitchFamily="66" charset="0"/>
              </a:rPr>
              <a:t>Log themselves into the system</a:t>
            </a:r>
          </a:p>
          <a:p>
            <a:pPr algn="just"/>
            <a:endParaRPr lang="en-GB" sz="2000" dirty="0" smtClean="0">
              <a:latin typeface="Comic Sans MS" panose="030F0702030302020204" pitchFamily="66" charset="0"/>
            </a:endParaRPr>
          </a:p>
          <a:p>
            <a:pPr algn="just"/>
            <a:r>
              <a:rPr lang="en-GB" sz="2000" b="1" dirty="0" smtClean="0">
                <a:latin typeface="Comic Sans MS" panose="030F0702030302020204" pitchFamily="66" charset="0"/>
              </a:rPr>
              <a:t>Users should be able to:</a:t>
            </a:r>
          </a:p>
          <a:p>
            <a:pPr algn="just"/>
            <a:endParaRPr lang="en-GB" sz="1000" b="1" dirty="0" smtClean="0">
              <a:latin typeface="Comic Sans MS" panose="030F0702030302020204" pitchFamily="66" charset="0"/>
            </a:endParaRPr>
          </a:p>
          <a:p>
            <a:pPr algn="just">
              <a:lnSpc>
                <a:spcPct val="150000"/>
              </a:lnSpc>
            </a:pPr>
            <a:r>
              <a:rPr lang="en-GB" sz="2000" b="1" dirty="0" smtClean="0">
                <a:latin typeface="Comic Sans MS" panose="030F0702030302020204" pitchFamily="66" charset="0"/>
              </a:rPr>
              <a:t>[G3] </a:t>
            </a:r>
            <a:r>
              <a:rPr lang="en-GB" sz="2000" dirty="0" smtClean="0">
                <a:latin typeface="Comic Sans MS" panose="030F0702030302020204" pitchFamily="66" charset="0"/>
              </a:rPr>
              <a:t>See number of available taxis of the zone they’re in</a:t>
            </a:r>
          </a:p>
          <a:p>
            <a:pPr algn="just">
              <a:lnSpc>
                <a:spcPct val="150000"/>
              </a:lnSpc>
            </a:pPr>
            <a:r>
              <a:rPr lang="en-GB" sz="2000" b="1" dirty="0" smtClean="0">
                <a:latin typeface="Comic Sans MS" panose="030F0702030302020204" pitchFamily="66" charset="0"/>
              </a:rPr>
              <a:t>[G4] </a:t>
            </a:r>
            <a:r>
              <a:rPr lang="en-GB" sz="2000" dirty="0" smtClean="0">
                <a:latin typeface="Comic Sans MS" panose="030F0702030302020204" pitchFamily="66" charset="0"/>
              </a:rPr>
              <a:t>Make a request for a simple ride</a:t>
            </a:r>
          </a:p>
          <a:p>
            <a:pPr algn="just">
              <a:lnSpc>
                <a:spcPct val="150000"/>
              </a:lnSpc>
            </a:pPr>
            <a:r>
              <a:rPr lang="en-GB" sz="2000" b="1" dirty="0" smtClean="0">
                <a:latin typeface="Comic Sans MS" panose="030F0702030302020204" pitchFamily="66" charset="0"/>
              </a:rPr>
              <a:t>[G5] </a:t>
            </a:r>
            <a:r>
              <a:rPr lang="en-GB" sz="2000" dirty="0" smtClean="0">
                <a:latin typeface="Comic Sans MS" panose="030F0702030302020204" pitchFamily="66" charset="0"/>
              </a:rPr>
              <a:t>Make a request for a detailed ride</a:t>
            </a:r>
            <a:endParaRPr lang="en-GB" sz="2000" b="1" dirty="0" smtClean="0">
              <a:latin typeface="Comic Sans MS" panose="030F0702030302020204" pitchFamily="66" charset="0"/>
            </a:endParaRPr>
          </a:p>
          <a:p>
            <a:pPr algn="just"/>
            <a:endParaRPr lang="en-GB" sz="2000" dirty="0" smtClean="0">
              <a:latin typeface="Comic Sans MS" panose="030F0702030302020204" pitchFamily="66" charset="0"/>
            </a:endParaRPr>
          </a:p>
          <a:p>
            <a:pPr algn="just"/>
            <a:endParaRPr lang="en-GB" sz="2000" dirty="0" smtClean="0">
              <a:latin typeface="Comic Sans MS" panose="030F0702030302020204" pitchFamily="66" charset="0"/>
            </a:endParaRPr>
          </a:p>
          <a:p>
            <a:pPr algn="just"/>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8136804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fontScale="90000"/>
          </a:bodyPr>
          <a:lstStyle/>
          <a:p>
            <a:pPr algn="ctr"/>
            <a:r>
              <a:rPr lang="en-US" sz="5400" b="1" dirty="0"/>
              <a:t>Selected architectural styles and patterns</a:t>
            </a:r>
            <a:endParaRPr lang="en-GB" sz="5400" b="1" dirty="0"/>
          </a:p>
        </p:txBody>
      </p:sp>
      <p:sp>
        <p:nvSpPr>
          <p:cNvPr id="3" name="Content Placeholder 2"/>
          <p:cNvSpPr>
            <a:spLocks noGrp="1"/>
          </p:cNvSpPr>
          <p:nvPr>
            <p:ph idx="1"/>
          </p:nvPr>
        </p:nvSpPr>
        <p:spPr>
          <a:xfrm>
            <a:off x="838200" y="1631576"/>
            <a:ext cx="10515600" cy="4545387"/>
          </a:xfrm>
        </p:spPr>
        <p:txBody>
          <a:bodyPr>
            <a:normAutofit fontScale="92500" lnSpcReduction="20000"/>
          </a:bodyPr>
          <a:lstStyle/>
          <a:p>
            <a:r>
              <a:rPr lang="en-GB" b="1" dirty="0"/>
              <a:t>Data </a:t>
            </a:r>
            <a:r>
              <a:rPr lang="en-GB" b="1" dirty="0" smtClean="0"/>
              <a:t>Tier</a:t>
            </a:r>
            <a:endParaRPr lang="en-GB" dirty="0" smtClean="0"/>
          </a:p>
          <a:p>
            <a:pPr lvl="1"/>
            <a:r>
              <a:rPr lang="en-US" dirty="0" smtClean="0"/>
              <a:t>The </a:t>
            </a:r>
            <a:r>
              <a:rPr lang="en-US" dirty="0"/>
              <a:t>data tier maintains the applications data such as Users' </a:t>
            </a:r>
            <a:r>
              <a:rPr lang="en-US" dirty="0" smtClean="0"/>
              <a:t>data, Drivers</a:t>
            </a:r>
            <a:r>
              <a:rPr lang="en-US" dirty="0"/>
              <a:t>' data, Request data, </a:t>
            </a:r>
            <a:r>
              <a:rPr lang="en-US" dirty="0" err="1"/>
              <a:t>TaxiQueue</a:t>
            </a:r>
            <a:r>
              <a:rPr lang="en-US" dirty="0"/>
              <a:t> data and the SQL </a:t>
            </a:r>
            <a:r>
              <a:rPr lang="en-US" dirty="0" smtClean="0"/>
              <a:t>queries. It </a:t>
            </a:r>
            <a:r>
              <a:rPr lang="en-US" dirty="0"/>
              <a:t>stores these data in a relational database management </a:t>
            </a:r>
            <a:r>
              <a:rPr lang="en-US" dirty="0" smtClean="0"/>
              <a:t>system (RDBMS</a:t>
            </a:r>
            <a:r>
              <a:rPr lang="en-US" dirty="0"/>
              <a:t>). All the connections with the RDBMS are managed </a:t>
            </a:r>
            <a:r>
              <a:rPr lang="en-US" dirty="0" smtClean="0"/>
              <a:t>in </a:t>
            </a:r>
            <a:r>
              <a:rPr lang="en-GB" dirty="0" smtClean="0"/>
              <a:t>this </a:t>
            </a:r>
            <a:r>
              <a:rPr lang="en-GB" dirty="0"/>
              <a:t>tier</a:t>
            </a:r>
            <a:r>
              <a:rPr lang="en-GB" dirty="0" smtClean="0"/>
              <a:t>.</a:t>
            </a:r>
          </a:p>
          <a:p>
            <a:r>
              <a:rPr lang="en-GB" b="1" dirty="0"/>
              <a:t>Application Tier</a:t>
            </a:r>
          </a:p>
          <a:p>
            <a:pPr lvl="1"/>
            <a:r>
              <a:rPr lang="en-US" dirty="0"/>
              <a:t>The application tier (web/application server) implements the </a:t>
            </a:r>
            <a:r>
              <a:rPr lang="en-US" dirty="0" smtClean="0"/>
              <a:t>business </a:t>
            </a:r>
            <a:r>
              <a:rPr lang="en-US" dirty="0"/>
              <a:t>logic, controller logic and presentation logic to control the </a:t>
            </a:r>
            <a:r>
              <a:rPr lang="en-US" dirty="0" smtClean="0"/>
              <a:t>interaction </a:t>
            </a:r>
            <a:r>
              <a:rPr lang="en-US" dirty="0"/>
              <a:t>between the application's clients and data. Business </a:t>
            </a:r>
            <a:r>
              <a:rPr lang="en-US" dirty="0" smtClean="0"/>
              <a:t>rules enforced </a:t>
            </a:r>
            <a:r>
              <a:rPr lang="en-US" dirty="0"/>
              <a:t>by the business logic dictate how clients can't access </a:t>
            </a:r>
            <a:r>
              <a:rPr lang="en-US" dirty="0" smtClean="0"/>
              <a:t>application </a:t>
            </a:r>
            <a:r>
              <a:rPr lang="en-US" dirty="0"/>
              <a:t>data directly and how applications process data.</a:t>
            </a:r>
          </a:p>
          <a:p>
            <a:r>
              <a:rPr lang="en-GB" b="1" dirty="0" smtClean="0"/>
              <a:t>Client </a:t>
            </a:r>
            <a:r>
              <a:rPr lang="en-GB" b="1" dirty="0"/>
              <a:t>Tier</a:t>
            </a:r>
          </a:p>
          <a:p>
            <a:pPr lvl="1"/>
            <a:r>
              <a:rPr lang="en-US" dirty="0"/>
              <a:t>The client tier is the application's user interface connecting data </a:t>
            </a:r>
            <a:r>
              <a:rPr lang="en-US" dirty="0" smtClean="0"/>
              <a:t>entry forms </a:t>
            </a:r>
            <a:r>
              <a:rPr lang="en-US" dirty="0"/>
              <a:t>and client side applications. It displays data to the user. </a:t>
            </a:r>
            <a:r>
              <a:rPr lang="en-US" dirty="0" smtClean="0"/>
              <a:t>User interact </a:t>
            </a:r>
            <a:r>
              <a:rPr lang="en-US" dirty="0"/>
              <a:t>directly with the application through user interface. </a:t>
            </a:r>
            <a:r>
              <a:rPr lang="en-US" dirty="0" smtClean="0"/>
              <a:t>The client </a:t>
            </a:r>
            <a:r>
              <a:rPr lang="en-US" dirty="0"/>
              <a:t>tier interacts with the web/application server to make </a:t>
            </a:r>
            <a:r>
              <a:rPr lang="en-US" dirty="0" smtClean="0"/>
              <a:t>requests and </a:t>
            </a:r>
            <a:r>
              <a:rPr lang="en-US" dirty="0"/>
              <a:t>to retrieve data from the database. It then displays to the </a:t>
            </a:r>
            <a:r>
              <a:rPr lang="en-US" dirty="0" smtClean="0"/>
              <a:t>user the </a:t>
            </a:r>
            <a:r>
              <a:rPr lang="en-US" dirty="0"/>
              <a:t>data retrieved from the server.</a:t>
            </a:r>
            <a:endParaRPr lang="en-GB" b="1"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35213796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810126"/>
          </a:xfrm>
        </p:spPr>
        <p:txBody>
          <a:bodyPr>
            <a:normAutofit fontScale="90000"/>
          </a:bodyPr>
          <a:lstStyle/>
          <a:p>
            <a:pPr algn="ctr"/>
            <a:r>
              <a:rPr lang="en-GB" sz="5400" b="1" dirty="0" smtClean="0"/>
              <a:t>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183188" y="1409225"/>
            <a:ext cx="6172200" cy="4030025"/>
          </a:xfrm>
          <a:prstGeom prst="rect">
            <a:avLst/>
          </a:prstGeom>
        </p:spPr>
      </p:pic>
      <p:sp>
        <p:nvSpPr>
          <p:cNvPr id="6" name="Text Placeholder 5"/>
          <p:cNvSpPr>
            <a:spLocks noGrp="1"/>
          </p:cNvSpPr>
          <p:nvPr>
            <p:ph type="body" sz="half" idx="2"/>
          </p:nvPr>
        </p:nvSpPr>
        <p:spPr>
          <a:xfrm>
            <a:off x="839788" y="1267326"/>
            <a:ext cx="3932237" cy="4601662"/>
          </a:xfrm>
        </p:spPr>
        <p:txBody>
          <a:bodyPr>
            <a:normAutofit/>
          </a:bodyPr>
          <a:lstStyle/>
          <a:p>
            <a:r>
              <a:rPr lang="en-US" sz="2400" dirty="0"/>
              <a:t>In the </a:t>
            </a:r>
            <a:r>
              <a:rPr lang="en-US" sz="2400" dirty="0" smtClean="0"/>
              <a:t>picture it's </a:t>
            </a:r>
            <a:r>
              <a:rPr lang="en-US" sz="2400" dirty="0"/>
              <a:t>shown how we have combined the two </a:t>
            </a:r>
            <a:r>
              <a:rPr lang="en-US" sz="2400" dirty="0" smtClean="0"/>
              <a:t>styles/patterns. On the </a:t>
            </a:r>
            <a:r>
              <a:rPr lang="en-US" sz="2400" dirty="0"/>
              <a:t>presentation tier we have the view and the controller that invokes </a:t>
            </a:r>
            <a:r>
              <a:rPr lang="en-US" sz="2400" dirty="0" smtClean="0"/>
              <a:t>methods on </a:t>
            </a:r>
            <a:r>
              <a:rPr lang="en-US" sz="2400" dirty="0"/>
              <a:t>the model in which there are </a:t>
            </a:r>
            <a:r>
              <a:rPr lang="en-US" sz="2400" dirty="0" smtClean="0"/>
              <a:t>the two other </a:t>
            </a:r>
            <a:r>
              <a:rPr lang="en-US" sz="2400" dirty="0"/>
              <a:t>tiers. In particular, a change </a:t>
            </a:r>
            <a:r>
              <a:rPr lang="en-US" sz="2400" dirty="0" smtClean="0"/>
              <a:t>in the </a:t>
            </a:r>
            <a:r>
              <a:rPr lang="en-US" sz="2400" dirty="0"/>
              <a:t>model come from the controller to the application tier which then </a:t>
            </a:r>
            <a:r>
              <a:rPr lang="en-US" sz="2400" dirty="0" smtClean="0"/>
              <a:t>forwards it </a:t>
            </a:r>
            <a:r>
              <a:rPr lang="en-US" sz="2400" dirty="0"/>
              <a:t>to the data tier.</a:t>
            </a:r>
            <a:endParaRPr lang="en-GB" sz="2400" dirty="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38204977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smtClean="0"/>
              <a:t>Other design decisions</a:t>
            </a:r>
            <a:endParaRPr lang="en-GB" sz="5400" b="1" dirty="0"/>
          </a:p>
        </p:txBody>
      </p:sp>
      <p:sp>
        <p:nvSpPr>
          <p:cNvPr id="3" name="Content Placeholder 2"/>
          <p:cNvSpPr>
            <a:spLocks noGrp="1"/>
          </p:cNvSpPr>
          <p:nvPr>
            <p:ph idx="1"/>
          </p:nvPr>
        </p:nvSpPr>
        <p:spPr>
          <a:xfrm>
            <a:off x="838200" y="1631576"/>
            <a:ext cx="10515600" cy="4545387"/>
          </a:xfrm>
        </p:spPr>
        <p:txBody>
          <a:bodyPr>
            <a:normAutofit lnSpcReduction="10000"/>
          </a:bodyPr>
          <a:lstStyle/>
          <a:p>
            <a:r>
              <a:rPr lang="en-US" dirty="0"/>
              <a:t>Object oriented software development methods</a:t>
            </a:r>
          </a:p>
          <a:p>
            <a:pPr lvl="1"/>
            <a:r>
              <a:rPr lang="en-GB" dirty="0"/>
              <a:t> Improved software maintainability</a:t>
            </a:r>
          </a:p>
          <a:p>
            <a:pPr lvl="1"/>
            <a:r>
              <a:rPr lang="en-GB" dirty="0"/>
              <a:t> Faster development</a:t>
            </a:r>
          </a:p>
          <a:p>
            <a:pPr lvl="1"/>
            <a:r>
              <a:rPr lang="en-GB" dirty="0"/>
              <a:t> Lower cost development</a:t>
            </a:r>
          </a:p>
          <a:p>
            <a:pPr lvl="1"/>
            <a:r>
              <a:rPr lang="en-GB" dirty="0"/>
              <a:t> Improved software development productivity</a:t>
            </a:r>
          </a:p>
          <a:p>
            <a:pPr lvl="1"/>
            <a:r>
              <a:rPr lang="en-GB" dirty="0"/>
              <a:t> Higher quality </a:t>
            </a:r>
            <a:r>
              <a:rPr lang="en-GB" dirty="0" smtClean="0"/>
              <a:t>software</a:t>
            </a:r>
          </a:p>
          <a:p>
            <a:r>
              <a:rPr lang="en-GB" dirty="0"/>
              <a:t>Three-tier client server architecture</a:t>
            </a:r>
          </a:p>
          <a:p>
            <a:pPr lvl="1"/>
            <a:r>
              <a:rPr lang="en-US" dirty="0" smtClean="0"/>
              <a:t>As </a:t>
            </a:r>
            <a:r>
              <a:rPr lang="en-US" dirty="0"/>
              <a:t>more users access the system a three-tier solution is more </a:t>
            </a:r>
            <a:r>
              <a:rPr lang="en-US" dirty="0" smtClean="0"/>
              <a:t>scalable than </a:t>
            </a:r>
            <a:r>
              <a:rPr lang="en-US" dirty="0"/>
              <a:t>the other solutions because you can add as many middle </a:t>
            </a:r>
            <a:r>
              <a:rPr lang="en-US" dirty="0" smtClean="0"/>
              <a:t>tiers as </a:t>
            </a:r>
            <a:r>
              <a:rPr lang="en-US" dirty="0"/>
              <a:t>needed to ensure good performance.</a:t>
            </a:r>
          </a:p>
          <a:p>
            <a:pPr lvl="1"/>
            <a:r>
              <a:rPr lang="en-US" dirty="0" smtClean="0"/>
              <a:t>Security </a:t>
            </a:r>
            <a:r>
              <a:rPr lang="en-US" dirty="0"/>
              <a:t>is also the best in the three-tier architecture because </a:t>
            </a:r>
            <a:r>
              <a:rPr lang="en-US" dirty="0" smtClean="0"/>
              <a:t>the middle </a:t>
            </a:r>
            <a:r>
              <a:rPr lang="en-US" dirty="0"/>
              <a:t>layer protects the database tier.</a:t>
            </a:r>
            <a:endParaRPr lang="en-GB" b="1"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13981517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smtClean="0"/>
              <a:t>Other design decisions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dirty="0"/>
              <a:t>MVC Architectural Pattern</a:t>
            </a:r>
          </a:p>
          <a:p>
            <a:pPr lvl="1"/>
            <a:r>
              <a:rPr lang="en-US" dirty="0" smtClean="0"/>
              <a:t>It </a:t>
            </a:r>
            <a:r>
              <a:rPr lang="en-US" dirty="0"/>
              <a:t>should interact with other machines or users </a:t>
            </a:r>
            <a:r>
              <a:rPr lang="en-US" dirty="0" smtClean="0"/>
              <a:t>effectively</a:t>
            </a:r>
            <a:r>
              <a:rPr lang="en-US" dirty="0"/>
              <a:t>.</a:t>
            </a:r>
          </a:p>
          <a:p>
            <a:pPr lvl="1"/>
            <a:r>
              <a:rPr lang="en-US" dirty="0" smtClean="0"/>
              <a:t>For </a:t>
            </a:r>
            <a:r>
              <a:rPr lang="en-US" dirty="0"/>
              <a:t>more </a:t>
            </a:r>
            <a:r>
              <a:rPr lang="en-US" dirty="0" smtClean="0"/>
              <a:t>efficient </a:t>
            </a:r>
            <a:r>
              <a:rPr lang="en-US" dirty="0"/>
              <a:t>interaction, the system should have </a:t>
            </a:r>
            <a:r>
              <a:rPr lang="en-US" dirty="0" smtClean="0"/>
              <a:t>flexible inter</a:t>
            </a:r>
            <a:r>
              <a:rPr lang="en-GB" dirty="0" smtClean="0"/>
              <a:t>faces</a:t>
            </a:r>
            <a:r>
              <a:rPr lang="en-GB" dirty="0"/>
              <a:t>.</a:t>
            </a:r>
          </a:p>
          <a:p>
            <a:pPr lvl="1"/>
            <a:r>
              <a:rPr lang="en-US" dirty="0" smtClean="0"/>
              <a:t>MVC </a:t>
            </a:r>
            <a:r>
              <a:rPr lang="en-US" dirty="0"/>
              <a:t>can be taken as for a popular and easy to handle web </a:t>
            </a:r>
            <a:r>
              <a:rPr lang="en-US" dirty="0" smtClean="0"/>
              <a:t>application </a:t>
            </a:r>
            <a:r>
              <a:rPr lang="en-US" dirty="0"/>
              <a:t>development style that has the feature of separating </a:t>
            </a:r>
            <a:r>
              <a:rPr lang="en-US" dirty="0" smtClean="0"/>
              <a:t>the </a:t>
            </a:r>
            <a:r>
              <a:rPr lang="en-GB" dirty="0" smtClean="0"/>
              <a:t>presentation </a:t>
            </a:r>
            <a:r>
              <a:rPr lang="en-GB" dirty="0"/>
              <a:t>and intermediate logics.</a:t>
            </a:r>
          </a:p>
          <a:p>
            <a:pPr lvl="1"/>
            <a:r>
              <a:rPr lang="en-US" dirty="0" smtClean="0"/>
              <a:t>It's </a:t>
            </a:r>
            <a:r>
              <a:rPr lang="en-US" dirty="0"/>
              <a:t>easy to code and provides well </a:t>
            </a:r>
            <a:r>
              <a:rPr lang="en-US" dirty="0" smtClean="0"/>
              <a:t>defined </a:t>
            </a:r>
            <a:r>
              <a:rPr lang="en-US" dirty="0"/>
              <a:t>interfaces within </a:t>
            </a:r>
            <a:r>
              <a:rPr lang="en-US" dirty="0" smtClean="0"/>
              <a:t>each logic.</a:t>
            </a:r>
            <a:endParaRPr lang="en-GB" b="1" dirty="0" smtClean="0"/>
          </a:p>
        </p:txBody>
      </p:sp>
      <p:sp>
        <p:nvSpPr>
          <p:cNvPr id="7" name="TextBox 6"/>
          <p:cNvSpPr txBox="1"/>
          <p:nvPr/>
        </p:nvSpPr>
        <p:spPr>
          <a:xfrm>
            <a:off x="71718" y="56259"/>
            <a:ext cx="4610108" cy="523220"/>
          </a:xfrm>
          <a:prstGeom prst="rect">
            <a:avLst/>
          </a:prstGeom>
          <a:noFill/>
        </p:spPr>
        <p:txBody>
          <a:bodyPr wrap="none" rtlCol="0">
            <a:spAutoFit/>
          </a:bodyPr>
          <a:lstStyle/>
          <a:p>
            <a:r>
              <a:rPr lang="en-GB" sz="2800" dirty="0" smtClean="0"/>
              <a:t>Section 2: Architectural design</a:t>
            </a:r>
            <a:endParaRPr lang="en-GB" sz="2800" dirty="0"/>
          </a:p>
        </p:txBody>
      </p:sp>
    </p:spTree>
    <p:extLst>
      <p:ext uri="{BB962C8B-B14F-4D97-AF65-F5344CB8AC3E}">
        <p14:creationId xmlns:p14="http://schemas.microsoft.com/office/powerpoint/2010/main" val="4370548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773272" y="0"/>
            <a:ext cx="5780895" cy="6848513"/>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Registration</a:t>
            </a:r>
          </a:p>
          <a:p>
            <a:pPr marL="0" lvl="1">
              <a:spcBef>
                <a:spcPts val="1000"/>
              </a:spcBef>
            </a:pPr>
            <a:r>
              <a:rPr lang="en-US" sz="1600" dirty="0" smtClean="0"/>
              <a:t>The </a:t>
            </a:r>
            <a:r>
              <a:rPr lang="en-US" sz="1600" dirty="0"/>
              <a:t>algorithm takes in account the completeness, the correctness and the availability of the information inserted</a:t>
            </a:r>
            <a:r>
              <a:rPr lang="en-US" sz="1600" dirty="0" smtClean="0"/>
              <a:t>. </a:t>
            </a:r>
            <a:r>
              <a:rPr lang="en-US" sz="1600" dirty="0"/>
              <a:t>After the guest submits the information the application checks if all the mandatory fields are filled and if the confirmation fields, such as password and email, correspond to the respective previous </a:t>
            </a:r>
            <a:r>
              <a:rPr lang="en-US" sz="1600" dirty="0" smtClean="0"/>
              <a:t>ones.</a:t>
            </a:r>
          </a:p>
          <a:p>
            <a:pPr marL="0" lvl="1">
              <a:spcBef>
                <a:spcPts val="1000"/>
              </a:spcBef>
            </a:pPr>
            <a:r>
              <a:rPr lang="en-US" sz="1600" dirty="0" smtClean="0"/>
              <a:t>If </a:t>
            </a:r>
            <a:r>
              <a:rPr lang="en-US" sz="1600" dirty="0"/>
              <a:t>one of the above doesn't apply, the application shows again the registration page to the guest. If they do, then it looks up into the database to verify that the username and email inserted are not already in </a:t>
            </a:r>
            <a:r>
              <a:rPr lang="en-US" sz="1600" dirty="0" err="1" smtClean="0"/>
              <a:t>use.If</a:t>
            </a:r>
            <a:r>
              <a:rPr lang="en-US" sz="1600" dirty="0" smtClean="0"/>
              <a:t> </a:t>
            </a:r>
            <a:r>
              <a:rPr lang="en-US" sz="1600" dirty="0"/>
              <a:t>they don't, then the user is added to the database and is shown a confirmation page, inviting him to log in., otherwise the registration page is shown </a:t>
            </a:r>
            <a:r>
              <a:rPr lang="en-GB" sz="1600" dirty="0"/>
              <a:t>again</a:t>
            </a:r>
            <a:r>
              <a:rPr lang="en-GB" sz="1600" dirty="0" smtClean="0"/>
              <a:t>.</a:t>
            </a:r>
            <a:endParaRPr lang="en-GB" sz="1600" b="1" dirty="0"/>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smtClean="0"/>
              <a:t>Section 3: Algorithm design</a:t>
            </a:r>
            <a:endParaRPr lang="en-GB" sz="2800" dirty="0"/>
          </a:p>
        </p:txBody>
      </p:sp>
    </p:spTree>
    <p:extLst>
      <p:ext uri="{BB962C8B-B14F-4D97-AF65-F5344CB8AC3E}">
        <p14:creationId xmlns:p14="http://schemas.microsoft.com/office/powerpoint/2010/main" val="6258193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6392699" y="0"/>
            <a:ext cx="4542040" cy="6848513"/>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Log in</a:t>
            </a:r>
          </a:p>
          <a:p>
            <a:pPr marL="0" lvl="1">
              <a:spcBef>
                <a:spcPts val="1000"/>
              </a:spcBef>
            </a:pPr>
            <a:r>
              <a:rPr lang="en-US" sz="1600" dirty="0"/>
              <a:t>After the guest inputs his credentials, the application first checks if both fields are filled, then looks for the username in the database to see if it exists. If it does, it checks if the password matches too.</a:t>
            </a:r>
          </a:p>
          <a:p>
            <a:pPr marL="0" lvl="1">
              <a:spcBef>
                <a:spcPts val="1000"/>
              </a:spcBef>
            </a:pPr>
            <a:r>
              <a:rPr lang="en-US" sz="1600" dirty="0"/>
              <a:t>If all of these steps are verified, the guest is logged in and is shown his personal page, otherwise the application shows the login page again</a:t>
            </a:r>
            <a:r>
              <a:rPr lang="en-US" sz="1600" dirty="0" smtClean="0"/>
              <a:t>.</a:t>
            </a:r>
          </a:p>
          <a:p>
            <a:pPr marL="0" lvl="1">
              <a:spcBef>
                <a:spcPts val="1000"/>
              </a:spcBef>
            </a:pPr>
            <a:r>
              <a:rPr lang="en-US" sz="1600" dirty="0"/>
              <a:t>After the password verification, the application will check the privileges of the account that is about to log in and will consequently show the respective page, be it user's or driver's</a:t>
            </a:r>
            <a:r>
              <a:rPr lang="en-US" sz="1600" dirty="0" smtClean="0"/>
              <a:t>.</a:t>
            </a:r>
            <a:endParaRPr lang="en-GB" sz="1600" b="1" dirty="0"/>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a:t>Section 3: Algorithm design</a:t>
            </a:r>
          </a:p>
        </p:txBody>
      </p:sp>
    </p:spTree>
    <p:extLst>
      <p:ext uri="{BB962C8B-B14F-4D97-AF65-F5344CB8AC3E}">
        <p14:creationId xmlns:p14="http://schemas.microsoft.com/office/powerpoint/2010/main" val="18615137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192208" y="1"/>
            <a:ext cx="6932869" cy="6858000"/>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Queue management</a:t>
            </a:r>
          </a:p>
          <a:p>
            <a:r>
              <a:rPr lang="en-US" dirty="0"/>
              <a:t>This sequence diagram represents how the application manage to forward </a:t>
            </a:r>
            <a:r>
              <a:rPr lang="en-US" dirty="0" smtClean="0"/>
              <a:t>a </a:t>
            </a:r>
            <a:r>
              <a:rPr lang="en-GB" dirty="0" smtClean="0"/>
              <a:t>request to a driver.</a:t>
            </a:r>
          </a:p>
          <a:p>
            <a:pPr marL="0" lvl="1">
              <a:spcBef>
                <a:spcPts val="1000"/>
              </a:spcBef>
            </a:pPr>
            <a:r>
              <a:rPr lang="en-US" sz="1600" dirty="0"/>
              <a:t>After </a:t>
            </a:r>
            <a:r>
              <a:rPr lang="en-US" sz="1600" dirty="0" smtClean="0"/>
              <a:t>a user makes a ride request, </a:t>
            </a:r>
            <a:r>
              <a:rPr lang="en-US" sz="1600" dirty="0"/>
              <a:t>the application will then begin to allocate the first available taxi, otherwise if there's none it will just wait until one becomes available.</a:t>
            </a:r>
          </a:p>
          <a:p>
            <a:pPr marL="0" lvl="1">
              <a:spcBef>
                <a:spcPts val="1000"/>
              </a:spcBef>
            </a:pPr>
            <a:r>
              <a:rPr lang="en-US" sz="1600" dirty="0"/>
              <a:t>After forwarding the request to the taxi, the system will wait 30 seconds, if the driver answers the call he will be in charge for that request, or else the system forwards the request to the next available taxi in queue. In both cases the driver will be put at the end of the queue.</a:t>
            </a:r>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a:t>Section 3: Algorithm design</a:t>
            </a:r>
          </a:p>
        </p:txBody>
      </p:sp>
    </p:spTree>
    <p:extLst>
      <p:ext uri="{BB962C8B-B14F-4D97-AF65-F5344CB8AC3E}">
        <p14:creationId xmlns:p14="http://schemas.microsoft.com/office/powerpoint/2010/main" val="39659257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163208" y="56259"/>
            <a:ext cx="6933998" cy="6801741"/>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Simple request</a:t>
            </a:r>
          </a:p>
          <a:p>
            <a:pPr marL="0" lvl="1">
              <a:spcBef>
                <a:spcPts val="1000"/>
              </a:spcBef>
            </a:pPr>
            <a:r>
              <a:rPr lang="en-US" sz="1600" dirty="0" smtClean="0"/>
              <a:t>After </a:t>
            </a:r>
            <a:r>
              <a:rPr lang="en-US" sz="1600" dirty="0"/>
              <a:t>the user clicks on the Simple request button, he is shown the simple </a:t>
            </a:r>
            <a:r>
              <a:rPr lang="en-GB" sz="1600" dirty="0"/>
              <a:t>request page</a:t>
            </a:r>
            <a:r>
              <a:rPr lang="en-GB" sz="1600" dirty="0" smtClean="0"/>
              <a:t>.</a:t>
            </a:r>
          </a:p>
          <a:p>
            <a:pPr marL="0" lvl="1">
              <a:spcBef>
                <a:spcPts val="1000"/>
              </a:spcBef>
            </a:pPr>
            <a:r>
              <a:rPr lang="en-US" sz="1600" dirty="0"/>
              <a:t>After he inserts the origin of his ride and press the Request button, the application will then begin to </a:t>
            </a:r>
            <a:r>
              <a:rPr lang="en-US" sz="1600" dirty="0" smtClean="0"/>
              <a:t>a taxi according to the Queue Management algorithm.</a:t>
            </a:r>
          </a:p>
          <a:p>
            <a:pPr marL="0" lvl="1">
              <a:spcBef>
                <a:spcPts val="1000"/>
              </a:spcBef>
            </a:pPr>
            <a:r>
              <a:rPr lang="en-US" sz="1600" dirty="0" smtClean="0"/>
              <a:t>Once the taxi is allocated, the user is informed with a notification containing the code of the taxi and the waiting time.</a:t>
            </a:r>
          </a:p>
          <a:p>
            <a:pPr marL="0" lvl="1">
              <a:spcBef>
                <a:spcPts val="1000"/>
              </a:spcBef>
            </a:pPr>
            <a:endParaRPr lang="en-US" sz="1600" dirty="0"/>
          </a:p>
          <a:p>
            <a:pPr marL="0" lvl="1">
              <a:spcBef>
                <a:spcPts val="1000"/>
              </a:spcBef>
            </a:pPr>
            <a:endParaRPr lang="en-GB" sz="1600" dirty="0"/>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a:t>Section 3: Algorithm design</a:t>
            </a:r>
          </a:p>
        </p:txBody>
      </p:sp>
    </p:spTree>
    <p:extLst>
      <p:ext uri="{BB962C8B-B14F-4D97-AF65-F5344CB8AC3E}">
        <p14:creationId xmlns:p14="http://schemas.microsoft.com/office/powerpoint/2010/main" val="4116432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502088" y="1"/>
            <a:ext cx="6689911" cy="6857999"/>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Detailed request</a:t>
            </a:r>
          </a:p>
          <a:p>
            <a:pPr marL="0" lvl="1">
              <a:spcBef>
                <a:spcPts val="1000"/>
              </a:spcBef>
            </a:pPr>
            <a:r>
              <a:rPr lang="en-US" sz="1600" dirty="0" smtClean="0"/>
              <a:t>After the user click on the Detailed request button, he is shown the detailed </a:t>
            </a:r>
            <a:r>
              <a:rPr lang="en-GB" sz="1600" dirty="0" smtClean="0"/>
              <a:t>request page.</a:t>
            </a:r>
          </a:p>
          <a:p>
            <a:pPr marL="0" lvl="1">
              <a:spcBef>
                <a:spcPts val="1000"/>
              </a:spcBef>
            </a:pPr>
            <a:r>
              <a:rPr lang="en-US" sz="1600" dirty="0" smtClean="0"/>
              <a:t>The </a:t>
            </a:r>
            <a:r>
              <a:rPr lang="en-US" sz="1600" dirty="0"/>
              <a:t>user must fill the form and click on the Request button. The application will then check if all the fields are filled and if time and date are formally correct. If that's so, the system will wait until 10 minutes before the ride and then begin to allocate a taxi for the </a:t>
            </a:r>
            <a:r>
              <a:rPr lang="en-US" sz="1600" dirty="0" smtClean="0"/>
              <a:t>request.</a:t>
            </a:r>
          </a:p>
          <a:p>
            <a:pPr marL="0" lvl="1">
              <a:spcBef>
                <a:spcPts val="1000"/>
              </a:spcBef>
            </a:pPr>
            <a:r>
              <a:rPr lang="en-US" sz="1600" dirty="0" smtClean="0"/>
              <a:t>The </a:t>
            </a:r>
            <a:r>
              <a:rPr lang="en-US" sz="1600" dirty="0"/>
              <a:t>following taxi allocation, queue management and notification works as the one in the simple request.</a:t>
            </a:r>
            <a:endParaRPr lang="en-GB" sz="1600" b="1" dirty="0"/>
          </a:p>
          <a:p>
            <a:pPr marL="0" lvl="1">
              <a:spcBef>
                <a:spcPts val="1000"/>
              </a:spcBef>
            </a:pPr>
            <a:endParaRPr lang="en-GB" sz="1600" dirty="0"/>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a:t>Section 3: Algorithm design</a:t>
            </a:r>
          </a:p>
        </p:txBody>
      </p:sp>
    </p:spTree>
    <p:extLst>
      <p:ext uri="{BB962C8B-B14F-4D97-AF65-F5344CB8AC3E}">
        <p14:creationId xmlns:p14="http://schemas.microsoft.com/office/powerpoint/2010/main" val="11142292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773272" y="1433625"/>
            <a:ext cx="5780895" cy="3981262"/>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View free taxis</a:t>
            </a:r>
          </a:p>
          <a:p>
            <a:pPr marL="0" lvl="1">
              <a:spcBef>
                <a:spcPts val="1000"/>
              </a:spcBef>
            </a:pPr>
            <a:r>
              <a:rPr lang="en-US" sz="1600" dirty="0" smtClean="0"/>
              <a:t>The </a:t>
            </a:r>
            <a:r>
              <a:rPr lang="en-US" sz="1600" dirty="0"/>
              <a:t>users can look at the number of available taxis in their zone. By clicking on the View available taxis button, the application will query the database about it, and then return the result to a new page.</a:t>
            </a:r>
            <a:endParaRPr lang="en-GB" sz="1600" b="1" dirty="0"/>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a:t>Section 3: Algorithm design</a:t>
            </a:r>
          </a:p>
        </p:txBody>
      </p:sp>
    </p:spTree>
    <p:extLst>
      <p:ext uri="{BB962C8B-B14F-4D97-AF65-F5344CB8AC3E}">
        <p14:creationId xmlns:p14="http://schemas.microsoft.com/office/powerpoint/2010/main" val="3697009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1</a:t>
            </a:r>
            <a:endParaRPr lang="it-IT" sz="3600" b="1" dirty="0">
              <a:latin typeface="Comic Sans MS" panose="030F0702030302020204" pitchFamily="66" charset="0"/>
            </a:endParaRPr>
          </a:p>
        </p:txBody>
      </p:sp>
      <p:sp>
        <p:nvSpPr>
          <p:cNvPr id="5" name="CasellaDiTesto 4"/>
          <p:cNvSpPr txBox="1"/>
          <p:nvPr/>
        </p:nvSpPr>
        <p:spPr>
          <a:xfrm>
            <a:off x="0" y="8469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OUR GOALS:</a:t>
            </a:r>
            <a:endParaRPr lang="it-IT" sz="3600" b="1" dirty="0">
              <a:latin typeface="Comic Sans MS" panose="030F0702030302020204" pitchFamily="66" charset="0"/>
            </a:endParaRPr>
          </a:p>
        </p:txBody>
      </p:sp>
      <p:sp>
        <p:nvSpPr>
          <p:cNvPr id="8" name="Rettangolo 7"/>
          <p:cNvSpPr/>
          <p:nvPr/>
        </p:nvSpPr>
        <p:spPr>
          <a:xfrm>
            <a:off x="914400" y="1693842"/>
            <a:ext cx="9982200" cy="5940088"/>
          </a:xfrm>
          <a:prstGeom prst="rect">
            <a:avLst/>
          </a:prstGeom>
        </p:spPr>
        <p:txBody>
          <a:bodyPr wrap="square">
            <a:spAutoFit/>
          </a:bodyPr>
          <a:lstStyle/>
          <a:p>
            <a:pPr algn="just"/>
            <a:r>
              <a:rPr lang="en-GB" sz="2000" b="1" dirty="0" smtClean="0">
                <a:latin typeface="Comic Sans MS" panose="030F0702030302020204" pitchFamily="66" charset="0"/>
              </a:rPr>
              <a:t>Drivers should be able to:</a:t>
            </a:r>
          </a:p>
          <a:p>
            <a:pPr algn="just"/>
            <a:endParaRPr lang="en-GB" sz="1000" b="1" dirty="0" smtClean="0">
              <a:latin typeface="Comic Sans MS" panose="030F0702030302020204" pitchFamily="66" charset="0"/>
            </a:endParaRPr>
          </a:p>
          <a:p>
            <a:pPr algn="just">
              <a:lnSpc>
                <a:spcPct val="150000"/>
              </a:lnSpc>
            </a:pPr>
            <a:r>
              <a:rPr lang="en-GB" sz="2000" b="1" dirty="0" smtClean="0">
                <a:latin typeface="Comic Sans MS" panose="030F0702030302020204" pitchFamily="66" charset="0"/>
              </a:rPr>
              <a:t>[G6] </a:t>
            </a:r>
            <a:r>
              <a:rPr lang="en-GB" sz="2000" dirty="0" smtClean="0">
                <a:latin typeface="Comic Sans MS" panose="030F0702030302020204" pitchFamily="66" charset="0"/>
              </a:rPr>
              <a:t>Set themselves as available</a:t>
            </a:r>
          </a:p>
          <a:p>
            <a:pPr algn="just">
              <a:lnSpc>
                <a:spcPct val="150000"/>
              </a:lnSpc>
            </a:pPr>
            <a:r>
              <a:rPr lang="en-GB" sz="2000" b="1" dirty="0" smtClean="0">
                <a:latin typeface="Comic Sans MS" panose="030F0702030302020204" pitchFamily="66" charset="0"/>
              </a:rPr>
              <a:t>[G7] </a:t>
            </a:r>
            <a:r>
              <a:rPr lang="en-GB" sz="2000" dirty="0" smtClean="0">
                <a:latin typeface="Comic Sans MS" panose="030F0702030302020204" pitchFamily="66" charset="0"/>
              </a:rPr>
              <a:t>Read and accept ride requests</a:t>
            </a:r>
            <a:endParaRPr lang="en-GB" sz="2000" b="1" dirty="0" smtClean="0">
              <a:latin typeface="Comic Sans MS" panose="030F0702030302020204" pitchFamily="66" charset="0"/>
            </a:endParaRPr>
          </a:p>
          <a:p>
            <a:pPr algn="just"/>
            <a:endParaRPr lang="en-GB" sz="2000" b="1" dirty="0" smtClean="0">
              <a:latin typeface="Comic Sans MS" panose="030F0702030302020204" pitchFamily="66" charset="0"/>
            </a:endParaRPr>
          </a:p>
          <a:p>
            <a:pPr algn="just"/>
            <a:r>
              <a:rPr lang="en-GB" sz="2000" b="1" dirty="0" smtClean="0">
                <a:latin typeface="Comic Sans MS" panose="030F0702030302020204" pitchFamily="66" charset="0"/>
              </a:rPr>
              <a:t>The system should:</a:t>
            </a:r>
          </a:p>
          <a:p>
            <a:pPr algn="just"/>
            <a:endParaRPr lang="en-GB" sz="1000" b="1" dirty="0" smtClean="0">
              <a:latin typeface="Comic Sans MS" panose="030F0702030302020204" pitchFamily="66" charset="0"/>
            </a:endParaRPr>
          </a:p>
          <a:p>
            <a:pPr algn="just">
              <a:lnSpc>
                <a:spcPct val="150000"/>
              </a:lnSpc>
            </a:pPr>
            <a:r>
              <a:rPr lang="en-GB" sz="2000" b="1" dirty="0" smtClean="0">
                <a:latin typeface="Comic Sans MS" panose="030F0702030302020204" pitchFamily="66" charset="0"/>
              </a:rPr>
              <a:t>[G8] </a:t>
            </a:r>
            <a:r>
              <a:rPr lang="en-GB" sz="2000" dirty="0" smtClean="0">
                <a:latin typeface="Comic Sans MS" panose="030F0702030302020204" pitchFamily="66" charset="0"/>
              </a:rPr>
              <a:t>Notify passengers after the confirmation of a simple request</a:t>
            </a:r>
          </a:p>
          <a:p>
            <a:pPr algn="just">
              <a:lnSpc>
                <a:spcPct val="150000"/>
              </a:lnSpc>
            </a:pPr>
            <a:r>
              <a:rPr lang="en-GB" sz="2000" b="1" dirty="0" smtClean="0">
                <a:latin typeface="Comic Sans MS" panose="030F0702030302020204" pitchFamily="66" charset="0"/>
              </a:rPr>
              <a:t>[G9] </a:t>
            </a:r>
            <a:r>
              <a:rPr lang="en-GB" sz="2000" dirty="0" smtClean="0">
                <a:latin typeface="Comic Sans MS" panose="030F0702030302020204" pitchFamily="66" charset="0"/>
              </a:rPr>
              <a:t>Notify passenger ten minutes before the ride reserved through a detailed</a:t>
            </a:r>
          </a:p>
          <a:p>
            <a:pPr algn="just">
              <a:lnSpc>
                <a:spcPct val="150000"/>
              </a:lnSpc>
            </a:pPr>
            <a:r>
              <a:rPr lang="en-GB" sz="2000" dirty="0" smtClean="0">
                <a:latin typeface="Comic Sans MS" panose="030F0702030302020204" pitchFamily="66" charset="0"/>
              </a:rPr>
              <a:t>        request</a:t>
            </a:r>
          </a:p>
          <a:p>
            <a:pPr algn="just">
              <a:lnSpc>
                <a:spcPct val="150000"/>
              </a:lnSpc>
            </a:pPr>
            <a:r>
              <a:rPr lang="en-GB" sz="2000" b="1" dirty="0" smtClean="0">
                <a:latin typeface="Comic Sans MS" panose="030F0702030302020204" pitchFamily="66" charset="0"/>
              </a:rPr>
              <a:t>[G10]</a:t>
            </a:r>
            <a:r>
              <a:rPr lang="en-GB" sz="2000" dirty="0" smtClean="0">
                <a:latin typeface="Comic Sans MS" panose="030F0702030302020204" pitchFamily="66" charset="0"/>
              </a:rPr>
              <a:t> Forward request to the first taxi in queue</a:t>
            </a:r>
          </a:p>
          <a:p>
            <a:pPr algn="just">
              <a:lnSpc>
                <a:spcPct val="150000"/>
              </a:lnSpc>
            </a:pPr>
            <a:r>
              <a:rPr lang="en-GB" sz="2000" b="1" dirty="0" smtClean="0">
                <a:latin typeface="Comic Sans MS" panose="030F0702030302020204" pitchFamily="66" charset="0"/>
              </a:rPr>
              <a:t>[G11] </a:t>
            </a:r>
            <a:r>
              <a:rPr lang="en-GB" sz="2000" dirty="0" smtClean="0">
                <a:latin typeface="Comic Sans MS" panose="030F0702030302020204" pitchFamily="66" charset="0"/>
              </a:rPr>
              <a:t>After 30 seconds, forward the request to the second taxi in queue and put</a:t>
            </a:r>
          </a:p>
          <a:p>
            <a:pPr algn="just">
              <a:lnSpc>
                <a:spcPct val="150000"/>
              </a:lnSpc>
            </a:pPr>
            <a:r>
              <a:rPr lang="en-GB" sz="2000" dirty="0" smtClean="0">
                <a:latin typeface="Comic Sans MS" panose="030F0702030302020204" pitchFamily="66" charset="0"/>
              </a:rPr>
              <a:t>          the first at the end</a:t>
            </a: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22729867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718809"/>
            <a:ext cx="3932237" cy="810126"/>
          </a:xfrm>
        </p:spPr>
        <p:txBody>
          <a:bodyPr>
            <a:noAutofit/>
          </a:bodyPr>
          <a:lstStyle/>
          <a:p>
            <a:pPr algn="ctr"/>
            <a:r>
              <a:rPr lang="en-GB" sz="5400" b="1" dirty="0" smtClean="0"/>
              <a:t>Runtime view </a:t>
            </a:r>
            <a:endParaRPr lang="en-GB" sz="5400" b="1" dirty="0"/>
          </a:p>
        </p:txBody>
      </p:sp>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5773272" y="1591209"/>
            <a:ext cx="5780895" cy="3666095"/>
          </a:xfrm>
          <a:prstGeom prst="rect">
            <a:avLst/>
          </a:prstGeom>
        </p:spPr>
      </p:pic>
      <p:sp>
        <p:nvSpPr>
          <p:cNvPr id="6" name="Text Placeholder 5"/>
          <p:cNvSpPr>
            <a:spLocks noGrp="1"/>
          </p:cNvSpPr>
          <p:nvPr>
            <p:ph type="body" sz="half" idx="2"/>
          </p:nvPr>
        </p:nvSpPr>
        <p:spPr>
          <a:xfrm>
            <a:off x="839788" y="1668266"/>
            <a:ext cx="3932237" cy="4884934"/>
          </a:xfrm>
        </p:spPr>
        <p:txBody>
          <a:bodyPr>
            <a:normAutofit/>
          </a:bodyPr>
          <a:lstStyle/>
          <a:p>
            <a:pPr marL="0" lvl="1">
              <a:spcBef>
                <a:spcPts val="1000"/>
              </a:spcBef>
            </a:pPr>
            <a:r>
              <a:rPr lang="en-US" sz="1800" b="1" dirty="0" smtClean="0"/>
              <a:t>Be available</a:t>
            </a:r>
          </a:p>
          <a:p>
            <a:pPr marL="0" lvl="1">
              <a:spcBef>
                <a:spcPts val="1000"/>
              </a:spcBef>
            </a:pPr>
            <a:r>
              <a:rPr lang="en-US" sz="1600" dirty="0" smtClean="0"/>
              <a:t>The </a:t>
            </a:r>
            <a:r>
              <a:rPr lang="en-US" sz="1600" dirty="0"/>
              <a:t>drivers can use the switch on their personal page to toggle their own availability. After the button is switched, the application changes in the database the available field of the driver from false to true or vice versa.</a:t>
            </a:r>
            <a:endParaRPr lang="en-GB" sz="1600" b="1" dirty="0"/>
          </a:p>
        </p:txBody>
      </p:sp>
      <p:sp>
        <p:nvSpPr>
          <p:cNvPr id="7" name="TextBox 6"/>
          <p:cNvSpPr txBox="1"/>
          <p:nvPr/>
        </p:nvSpPr>
        <p:spPr>
          <a:xfrm>
            <a:off x="71718" y="56259"/>
            <a:ext cx="4180119" cy="523220"/>
          </a:xfrm>
          <a:prstGeom prst="rect">
            <a:avLst/>
          </a:prstGeom>
          <a:noFill/>
        </p:spPr>
        <p:txBody>
          <a:bodyPr wrap="none" rtlCol="0">
            <a:spAutoFit/>
          </a:bodyPr>
          <a:lstStyle/>
          <a:p>
            <a:r>
              <a:rPr lang="en-GB" sz="2800" dirty="0"/>
              <a:t>Section 3: Algorithm design</a:t>
            </a:r>
          </a:p>
        </p:txBody>
      </p:sp>
    </p:spTree>
    <p:extLst>
      <p:ext uri="{BB962C8B-B14F-4D97-AF65-F5344CB8AC3E}">
        <p14:creationId xmlns:p14="http://schemas.microsoft.com/office/powerpoint/2010/main" val="2842068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783405" y="995362"/>
            <a:ext cx="2704312" cy="4873625"/>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This is the page that shows up when the app is opened. From here guests </a:t>
            </a:r>
            <a:r>
              <a:rPr lang="en-US" sz="2400" dirty="0" smtClean="0"/>
              <a:t>can log </a:t>
            </a:r>
            <a:r>
              <a:rPr lang="en-US" sz="2400" dirty="0"/>
              <a:t>in or register themselves if they don't have an account yet.</a:t>
            </a:r>
            <a:endParaRPr lang="en-GB" sz="2400" dirty="0"/>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a:bodyPr>
          <a:lstStyle/>
          <a:p>
            <a:pPr algn="ctr"/>
            <a:r>
              <a:rPr lang="en-GB" sz="4800" b="1" dirty="0" smtClean="0"/>
              <a:t>Log in page</a:t>
            </a:r>
            <a:endParaRPr lang="en-GB" sz="4800" b="1" dirty="0"/>
          </a:p>
        </p:txBody>
      </p:sp>
    </p:spTree>
    <p:extLst>
      <p:ext uri="{BB962C8B-B14F-4D97-AF65-F5344CB8AC3E}">
        <p14:creationId xmlns:p14="http://schemas.microsoft.com/office/powerpoint/2010/main" val="34170212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783405" y="995362"/>
            <a:ext cx="2704312" cy="4873624"/>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Here guests can register themselves by </a:t>
            </a:r>
            <a:r>
              <a:rPr lang="en-US" sz="2400" dirty="0" smtClean="0"/>
              <a:t>filling </a:t>
            </a:r>
            <a:r>
              <a:rPr lang="en-US" sz="2400" dirty="0"/>
              <a:t>all the mandatory </a:t>
            </a:r>
            <a:r>
              <a:rPr lang="en-US" sz="2400" dirty="0" smtClean="0"/>
              <a:t>fields </a:t>
            </a:r>
            <a:r>
              <a:rPr lang="en-US" sz="2400" dirty="0"/>
              <a:t>(the </a:t>
            </a:r>
            <a:r>
              <a:rPr lang="en-US" sz="2400" dirty="0" smtClean="0"/>
              <a:t>ones </a:t>
            </a:r>
            <a:r>
              <a:rPr lang="en-GB" sz="2400" dirty="0" smtClean="0"/>
              <a:t>shown</a:t>
            </a:r>
            <a:r>
              <a:rPr lang="en-GB" sz="2400" dirty="0"/>
              <a:t>).</a:t>
            </a:r>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a:bodyPr>
          <a:lstStyle/>
          <a:p>
            <a:pPr algn="ctr"/>
            <a:r>
              <a:rPr lang="en-GB" sz="4800" b="1" dirty="0" smtClean="0"/>
              <a:t>Registration page</a:t>
            </a:r>
            <a:endParaRPr lang="en-GB" sz="4800" b="1" dirty="0"/>
          </a:p>
        </p:txBody>
      </p:sp>
    </p:spTree>
    <p:extLst>
      <p:ext uri="{BB962C8B-B14F-4D97-AF65-F5344CB8AC3E}">
        <p14:creationId xmlns:p14="http://schemas.microsoft.com/office/powerpoint/2010/main" val="25500464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783405" y="995362"/>
            <a:ext cx="2704311" cy="4873624"/>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After logging in, users see this page from which they can use all of their </a:t>
            </a:r>
            <a:r>
              <a:rPr lang="en-US" sz="2400" dirty="0" smtClean="0"/>
              <a:t>functionalities</a:t>
            </a:r>
            <a:r>
              <a:rPr lang="en-US" sz="2400" dirty="0"/>
              <a:t>: request a ride, see available taxis in their area and read </a:t>
            </a:r>
            <a:r>
              <a:rPr lang="en-US" sz="2400" dirty="0" smtClean="0"/>
              <a:t>notifications</a:t>
            </a:r>
            <a:r>
              <a:rPr lang="en-US" sz="2400" dirty="0"/>
              <a:t>.</a:t>
            </a:r>
            <a:endParaRPr lang="en-GB" sz="2400" dirty="0"/>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a:bodyPr>
          <a:lstStyle/>
          <a:p>
            <a:pPr algn="ctr"/>
            <a:r>
              <a:rPr lang="en-GB" sz="4800" b="1" dirty="0" smtClean="0"/>
              <a:t>User page</a:t>
            </a:r>
            <a:endParaRPr lang="en-GB" sz="4800" b="1" dirty="0"/>
          </a:p>
        </p:txBody>
      </p:sp>
    </p:spTree>
    <p:extLst>
      <p:ext uri="{BB962C8B-B14F-4D97-AF65-F5344CB8AC3E}">
        <p14:creationId xmlns:p14="http://schemas.microsoft.com/office/powerpoint/2010/main" val="300145434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783405" y="995363"/>
            <a:ext cx="2704311" cy="4873622"/>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Users can make a detailed request by </a:t>
            </a:r>
            <a:r>
              <a:rPr lang="en-US" sz="2400" dirty="0" smtClean="0"/>
              <a:t>filling </a:t>
            </a:r>
            <a:r>
              <a:rPr lang="en-US" sz="2400" dirty="0"/>
              <a:t>this form</a:t>
            </a:r>
            <a:r>
              <a:rPr lang="en-US" sz="2400" dirty="0" smtClean="0"/>
              <a:t>.</a:t>
            </a:r>
            <a:endParaRPr lang="en-US" sz="2400" dirty="0"/>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a:bodyPr>
          <a:lstStyle/>
          <a:p>
            <a:pPr algn="ctr"/>
            <a:r>
              <a:rPr lang="en-GB" sz="4800" b="1" dirty="0" smtClean="0"/>
              <a:t>Detailed request</a:t>
            </a:r>
            <a:endParaRPr lang="en-GB" sz="4800" b="1" dirty="0"/>
          </a:p>
        </p:txBody>
      </p:sp>
    </p:spTree>
    <p:extLst>
      <p:ext uri="{BB962C8B-B14F-4D97-AF65-F5344CB8AC3E}">
        <p14:creationId xmlns:p14="http://schemas.microsoft.com/office/powerpoint/2010/main" val="12065977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783405" y="995363"/>
            <a:ext cx="2704310" cy="4873622"/>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Here users can see </a:t>
            </a:r>
            <a:r>
              <a:rPr lang="en-US" sz="2400" dirty="0" smtClean="0"/>
              <a:t>notifications </a:t>
            </a:r>
            <a:r>
              <a:rPr lang="en-US" sz="2400" dirty="0"/>
              <a:t>about the requests they made. The new </a:t>
            </a:r>
            <a:r>
              <a:rPr lang="en-US" sz="2400" dirty="0" smtClean="0"/>
              <a:t>ones that </a:t>
            </a:r>
            <a:r>
              <a:rPr lang="en-US" sz="2400" dirty="0"/>
              <a:t>hasn't been read yet are written in bold.</a:t>
            </a:r>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fontScale="90000"/>
          </a:bodyPr>
          <a:lstStyle/>
          <a:p>
            <a:pPr algn="ctr"/>
            <a:r>
              <a:rPr lang="en-GB" sz="4800" b="1" dirty="0" smtClean="0"/>
              <a:t>User notification page</a:t>
            </a:r>
            <a:endParaRPr lang="en-GB" sz="4800" b="1" dirty="0"/>
          </a:p>
        </p:txBody>
      </p:sp>
    </p:spTree>
    <p:extLst>
      <p:ext uri="{BB962C8B-B14F-4D97-AF65-F5344CB8AC3E}">
        <p14:creationId xmlns:p14="http://schemas.microsoft.com/office/powerpoint/2010/main" val="8762195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783405" y="995363"/>
            <a:ext cx="2704310" cy="4873621"/>
          </a:xfrm>
          <a:prstGeom prst="rect">
            <a:avLst/>
          </a:prstGeom>
        </p:spPr>
      </p:pic>
      <p:sp>
        <p:nvSpPr>
          <p:cNvPr id="6" name="Text Placeholder 5"/>
          <p:cNvSpPr>
            <a:spLocks noGrp="1"/>
          </p:cNvSpPr>
          <p:nvPr>
            <p:ph type="body" sz="half" idx="2"/>
          </p:nvPr>
        </p:nvSpPr>
        <p:spPr>
          <a:xfrm>
            <a:off x="839787" y="2213811"/>
            <a:ext cx="5063707" cy="3655176"/>
          </a:xfrm>
        </p:spPr>
        <p:txBody>
          <a:bodyPr>
            <a:normAutofit/>
          </a:bodyPr>
          <a:lstStyle/>
          <a:p>
            <a:r>
              <a:rPr lang="en-US" sz="2400" dirty="0"/>
              <a:t>This is the page that driver see after they log in. They can set themselves as</a:t>
            </a:r>
          </a:p>
          <a:p>
            <a:r>
              <a:rPr lang="en-US" sz="2400" dirty="0"/>
              <a:t>available and see incoming requests.</a:t>
            </a:r>
          </a:p>
        </p:txBody>
      </p:sp>
      <p:sp>
        <p:nvSpPr>
          <p:cNvPr id="7" name="TextBox 6"/>
          <p:cNvSpPr txBox="1"/>
          <p:nvPr/>
        </p:nvSpPr>
        <p:spPr>
          <a:xfrm>
            <a:off x="71718" y="56259"/>
            <a:ext cx="4787144" cy="523220"/>
          </a:xfrm>
          <a:prstGeom prst="rect">
            <a:avLst/>
          </a:prstGeom>
          <a:noFill/>
        </p:spPr>
        <p:txBody>
          <a:bodyPr wrap="none" rtlCol="0">
            <a:spAutoFit/>
          </a:bodyPr>
          <a:lstStyle/>
          <a:p>
            <a:r>
              <a:rPr lang="en-GB" sz="2800" dirty="0" smtClean="0"/>
              <a:t>Section 4: User interface design</a:t>
            </a:r>
            <a:endParaRPr lang="en-GB" sz="2800" dirty="0"/>
          </a:p>
        </p:txBody>
      </p:sp>
      <p:sp>
        <p:nvSpPr>
          <p:cNvPr id="5" name="Title 4"/>
          <p:cNvSpPr>
            <a:spLocks noGrp="1"/>
          </p:cNvSpPr>
          <p:nvPr>
            <p:ph type="title"/>
          </p:nvPr>
        </p:nvSpPr>
        <p:spPr>
          <a:xfrm>
            <a:off x="839788" y="865626"/>
            <a:ext cx="5063706" cy="1062038"/>
          </a:xfrm>
        </p:spPr>
        <p:txBody>
          <a:bodyPr>
            <a:normAutofit/>
          </a:bodyPr>
          <a:lstStyle/>
          <a:p>
            <a:pPr algn="ctr"/>
            <a:r>
              <a:rPr lang="en-GB" sz="4800" b="1" dirty="0" smtClean="0"/>
              <a:t>Driver page</a:t>
            </a:r>
            <a:endParaRPr lang="en-GB" sz="4800" b="1" dirty="0"/>
          </a:p>
        </p:txBody>
      </p:sp>
    </p:spTree>
    <p:extLst>
      <p:ext uri="{BB962C8B-B14F-4D97-AF65-F5344CB8AC3E}">
        <p14:creationId xmlns:p14="http://schemas.microsoft.com/office/powerpoint/2010/main" val="81210068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a:t>Guests requirements</a:t>
            </a:r>
          </a:p>
        </p:txBody>
      </p:sp>
      <p:sp>
        <p:nvSpPr>
          <p:cNvPr id="3" name="Content Placeholder 2"/>
          <p:cNvSpPr>
            <a:spLocks noGrp="1"/>
          </p:cNvSpPr>
          <p:nvPr>
            <p:ph idx="1"/>
          </p:nvPr>
        </p:nvSpPr>
        <p:spPr>
          <a:xfrm>
            <a:off x="838200" y="1631576"/>
            <a:ext cx="10515600" cy="4545387"/>
          </a:xfrm>
        </p:spPr>
        <p:txBody>
          <a:bodyPr>
            <a:normAutofit/>
          </a:bodyPr>
          <a:lstStyle/>
          <a:p>
            <a:r>
              <a:rPr lang="en-US" dirty="0"/>
              <a:t>[G1] Register themselves into the system</a:t>
            </a:r>
          </a:p>
          <a:p>
            <a:pPr marL="457200" lvl="1" indent="0">
              <a:buNone/>
            </a:pPr>
            <a:r>
              <a:rPr lang="en-US" dirty="0"/>
              <a:t>G</a:t>
            </a:r>
            <a:r>
              <a:rPr lang="en-US" dirty="0" smtClean="0"/>
              <a:t>uests </a:t>
            </a:r>
            <a:r>
              <a:rPr lang="en-US" dirty="0"/>
              <a:t>can </a:t>
            </a:r>
            <a:r>
              <a:rPr lang="en-US" dirty="0" smtClean="0"/>
              <a:t>only </a:t>
            </a:r>
            <a:r>
              <a:rPr lang="en-US" dirty="0"/>
              <a:t>see </a:t>
            </a:r>
            <a:r>
              <a:rPr lang="en-US" dirty="0" smtClean="0"/>
              <a:t>the login</a:t>
            </a:r>
            <a:r>
              <a:rPr lang="en-US" dirty="0"/>
              <a:t>, registration and </a:t>
            </a:r>
            <a:r>
              <a:rPr lang="en-US" dirty="0" smtClean="0"/>
              <a:t>confirmation </a:t>
            </a:r>
            <a:r>
              <a:rPr lang="en-US" dirty="0"/>
              <a:t>pages, </a:t>
            </a:r>
            <a:r>
              <a:rPr lang="en-US" dirty="0" smtClean="0"/>
              <a:t>because when </a:t>
            </a:r>
            <a:r>
              <a:rPr lang="en-US" dirty="0"/>
              <a:t>they login they are automatically promoted to users or drivers</a:t>
            </a:r>
          </a:p>
          <a:p>
            <a:pPr marL="457200" lvl="1" indent="0">
              <a:buNone/>
            </a:pPr>
            <a:r>
              <a:rPr lang="en-US" dirty="0"/>
              <a:t>The </a:t>
            </a:r>
            <a:r>
              <a:rPr lang="en-US" dirty="0" smtClean="0"/>
              <a:t>filling </a:t>
            </a:r>
            <a:r>
              <a:rPr lang="en-US" dirty="0"/>
              <a:t>of the mandatory </a:t>
            </a:r>
            <a:r>
              <a:rPr lang="en-US" dirty="0" smtClean="0"/>
              <a:t>fields </a:t>
            </a:r>
            <a:r>
              <a:rPr lang="en-US" dirty="0"/>
              <a:t>of the form is guaranteed by the </a:t>
            </a:r>
            <a:r>
              <a:rPr lang="en-US" dirty="0" smtClean="0"/>
              <a:t>algorithm</a:t>
            </a:r>
            <a:r>
              <a:rPr lang="en-US" dirty="0"/>
              <a:t>, who discards also if they </a:t>
            </a:r>
            <a:r>
              <a:rPr lang="en-US" dirty="0" smtClean="0"/>
              <a:t>confirmation fields </a:t>
            </a:r>
            <a:r>
              <a:rPr lang="en-US" dirty="0"/>
              <a:t>don't match or if </a:t>
            </a:r>
            <a:r>
              <a:rPr lang="en-US" dirty="0" smtClean="0"/>
              <a:t>the username </a:t>
            </a:r>
            <a:r>
              <a:rPr lang="en-US" dirty="0"/>
              <a:t>or email are already in use</a:t>
            </a:r>
            <a:r>
              <a:rPr lang="en-US" dirty="0" smtClean="0"/>
              <a:t>.</a:t>
            </a:r>
          </a:p>
          <a:p>
            <a:r>
              <a:rPr lang="en-US" dirty="0"/>
              <a:t>[G2] Log into the system</a:t>
            </a:r>
          </a:p>
          <a:p>
            <a:pPr lvl="1"/>
            <a:r>
              <a:rPr lang="en-US" dirty="0"/>
              <a:t>This too is guaranteed by the algorithm, which checks if the fields are filled, then if the username exists and in the end checks if the username </a:t>
            </a:r>
            <a:r>
              <a:rPr lang="en-GB" dirty="0"/>
              <a:t>matches the </a:t>
            </a:r>
            <a:r>
              <a:rPr lang="en-GB" dirty="0" smtClean="0"/>
              <a:t>password</a:t>
            </a:r>
            <a:r>
              <a:rPr lang="en-GB" dirty="0"/>
              <a:t>.</a:t>
            </a:r>
          </a:p>
        </p:txBody>
      </p:sp>
      <p:sp>
        <p:nvSpPr>
          <p:cNvPr id="7" name="TextBox 6"/>
          <p:cNvSpPr txBox="1"/>
          <p:nvPr/>
        </p:nvSpPr>
        <p:spPr>
          <a:xfrm>
            <a:off x="71718" y="56259"/>
            <a:ext cx="5449633" cy="523220"/>
          </a:xfrm>
          <a:prstGeom prst="rect">
            <a:avLst/>
          </a:prstGeom>
          <a:noFill/>
        </p:spPr>
        <p:txBody>
          <a:bodyPr wrap="none" rtlCol="0">
            <a:spAutoFit/>
          </a:bodyPr>
          <a:lstStyle/>
          <a:p>
            <a:r>
              <a:rPr lang="en-GB" sz="2800" dirty="0"/>
              <a:t>Section </a:t>
            </a:r>
            <a:r>
              <a:rPr lang="en-GB" sz="2800" dirty="0" smtClean="0"/>
              <a:t>5: Requirements traceability</a:t>
            </a:r>
            <a:endParaRPr lang="en-GB" sz="2800" dirty="0"/>
          </a:p>
        </p:txBody>
      </p:sp>
    </p:spTree>
    <p:extLst>
      <p:ext uri="{BB962C8B-B14F-4D97-AF65-F5344CB8AC3E}">
        <p14:creationId xmlns:p14="http://schemas.microsoft.com/office/powerpoint/2010/main" val="32656699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Users </a:t>
            </a:r>
            <a:r>
              <a:rPr lang="en-GB" sz="5400" b="1" dirty="0"/>
              <a:t>requirements</a:t>
            </a:r>
          </a:p>
        </p:txBody>
      </p:sp>
      <p:sp>
        <p:nvSpPr>
          <p:cNvPr id="3" name="Content Placeholder 2"/>
          <p:cNvSpPr>
            <a:spLocks noGrp="1"/>
          </p:cNvSpPr>
          <p:nvPr>
            <p:ph idx="1"/>
          </p:nvPr>
        </p:nvSpPr>
        <p:spPr>
          <a:xfrm>
            <a:off x="838200" y="1631576"/>
            <a:ext cx="10515600" cy="4545387"/>
          </a:xfrm>
        </p:spPr>
        <p:txBody>
          <a:bodyPr>
            <a:normAutofit/>
          </a:bodyPr>
          <a:lstStyle/>
          <a:p>
            <a:r>
              <a:rPr lang="en-US" dirty="0" smtClean="0"/>
              <a:t>[</a:t>
            </a:r>
            <a:r>
              <a:rPr lang="en-US" dirty="0"/>
              <a:t>G3] See number of taxis of the zone he's in</a:t>
            </a:r>
          </a:p>
          <a:p>
            <a:pPr lvl="1"/>
            <a:r>
              <a:rPr lang="en-US" dirty="0"/>
              <a:t>The application is able to guarantee this through the View free </a:t>
            </a:r>
            <a:r>
              <a:rPr lang="en-US" dirty="0" smtClean="0"/>
              <a:t>taxis function</a:t>
            </a:r>
            <a:r>
              <a:rPr lang="en-US" dirty="0"/>
              <a:t>, which queries the database for the information.</a:t>
            </a:r>
          </a:p>
          <a:p>
            <a:r>
              <a:rPr lang="en-US" dirty="0" smtClean="0"/>
              <a:t>[</a:t>
            </a:r>
            <a:r>
              <a:rPr lang="en-US" dirty="0"/>
              <a:t>G4] Make request for a simple ride</a:t>
            </a:r>
          </a:p>
          <a:p>
            <a:pPr lvl="1"/>
            <a:r>
              <a:rPr lang="en-US" dirty="0"/>
              <a:t>The algorithm for this function checks if the origin </a:t>
            </a:r>
            <a:r>
              <a:rPr lang="en-US" dirty="0" smtClean="0"/>
              <a:t>field </a:t>
            </a:r>
            <a:r>
              <a:rPr lang="en-US" dirty="0"/>
              <a:t>is empty. If </a:t>
            </a:r>
            <a:r>
              <a:rPr lang="en-US" dirty="0" smtClean="0"/>
              <a:t>it is</a:t>
            </a:r>
            <a:r>
              <a:rPr lang="en-US" dirty="0"/>
              <a:t>, the request can not be </a:t>
            </a:r>
            <a:r>
              <a:rPr lang="en-US" dirty="0" smtClean="0"/>
              <a:t>fulfilled</a:t>
            </a:r>
            <a:r>
              <a:rPr lang="en-US" dirty="0"/>
              <a:t>.</a:t>
            </a:r>
          </a:p>
          <a:p>
            <a:r>
              <a:rPr lang="en-US" dirty="0" smtClean="0"/>
              <a:t>[</a:t>
            </a:r>
            <a:r>
              <a:rPr lang="en-US" dirty="0"/>
              <a:t>G5] Make request for a detailed ride</a:t>
            </a:r>
          </a:p>
          <a:p>
            <a:pPr lvl="1"/>
            <a:r>
              <a:rPr lang="en-US" dirty="0"/>
              <a:t>As before, the algorithm makes sure that the input is not empty </a:t>
            </a:r>
            <a:r>
              <a:rPr lang="en-US" dirty="0" smtClean="0"/>
              <a:t>and </a:t>
            </a:r>
            <a:r>
              <a:rPr lang="en-GB" dirty="0" smtClean="0"/>
              <a:t>formally </a:t>
            </a:r>
            <a:r>
              <a:rPr lang="en-GB" dirty="0"/>
              <a:t>correct.</a:t>
            </a:r>
            <a:endParaRPr lang="en-GB" b="1" dirty="0" smtClean="0"/>
          </a:p>
        </p:txBody>
      </p:sp>
      <p:sp>
        <p:nvSpPr>
          <p:cNvPr id="7" name="TextBox 6"/>
          <p:cNvSpPr txBox="1"/>
          <p:nvPr/>
        </p:nvSpPr>
        <p:spPr>
          <a:xfrm>
            <a:off x="71718" y="56259"/>
            <a:ext cx="5449633" cy="523220"/>
          </a:xfrm>
          <a:prstGeom prst="rect">
            <a:avLst/>
          </a:prstGeom>
          <a:noFill/>
        </p:spPr>
        <p:txBody>
          <a:bodyPr wrap="none" rtlCol="0">
            <a:spAutoFit/>
          </a:bodyPr>
          <a:lstStyle/>
          <a:p>
            <a:r>
              <a:rPr lang="en-GB" sz="2800" dirty="0"/>
              <a:t>Section </a:t>
            </a:r>
            <a:r>
              <a:rPr lang="en-GB" sz="2800" dirty="0" smtClean="0"/>
              <a:t>5: Requirements traceability</a:t>
            </a:r>
            <a:endParaRPr lang="en-GB" sz="2800" dirty="0"/>
          </a:p>
        </p:txBody>
      </p:sp>
    </p:spTree>
    <p:extLst>
      <p:ext uri="{BB962C8B-B14F-4D97-AF65-F5344CB8AC3E}">
        <p14:creationId xmlns:p14="http://schemas.microsoft.com/office/powerpoint/2010/main" val="32500552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Drivers requirements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dirty="0"/>
              <a:t>[G6] Set themselves as available</a:t>
            </a:r>
          </a:p>
          <a:p>
            <a:pPr lvl="1"/>
            <a:r>
              <a:rPr lang="en-US" dirty="0"/>
              <a:t>The driver has this function in the personal page and so he can </a:t>
            </a:r>
            <a:r>
              <a:rPr lang="en-US" dirty="0" smtClean="0"/>
              <a:t>toggles </a:t>
            </a:r>
            <a:r>
              <a:rPr lang="en-GB" dirty="0" smtClean="0"/>
              <a:t>his </a:t>
            </a:r>
            <a:r>
              <a:rPr lang="en-GB" dirty="0"/>
              <a:t>availability.</a:t>
            </a:r>
          </a:p>
          <a:p>
            <a:r>
              <a:rPr lang="en-US" dirty="0" smtClean="0"/>
              <a:t>[</a:t>
            </a:r>
            <a:r>
              <a:rPr lang="en-US" dirty="0"/>
              <a:t>G7] Read and accept requests</a:t>
            </a:r>
          </a:p>
          <a:p>
            <a:pPr lvl="1"/>
            <a:r>
              <a:rPr lang="en-US" dirty="0"/>
              <a:t>In his personal page the driver can access to the page where he can </a:t>
            </a:r>
            <a:r>
              <a:rPr lang="en-US" dirty="0" smtClean="0"/>
              <a:t>read the </a:t>
            </a:r>
            <a:r>
              <a:rPr lang="en-US" dirty="0"/>
              <a:t>incoming requests and eventually accept them. The application </a:t>
            </a:r>
            <a:r>
              <a:rPr lang="en-US" dirty="0" smtClean="0"/>
              <a:t>then proceeds </a:t>
            </a:r>
            <a:r>
              <a:rPr lang="en-US" dirty="0"/>
              <a:t>to allocate the driver to the ride and set himself as unavailable.</a:t>
            </a:r>
            <a:endParaRPr lang="en-GB" b="1" dirty="0" smtClean="0"/>
          </a:p>
        </p:txBody>
      </p:sp>
      <p:sp>
        <p:nvSpPr>
          <p:cNvPr id="7" name="TextBox 6"/>
          <p:cNvSpPr txBox="1"/>
          <p:nvPr/>
        </p:nvSpPr>
        <p:spPr>
          <a:xfrm>
            <a:off x="71718" y="56259"/>
            <a:ext cx="5449633" cy="523220"/>
          </a:xfrm>
          <a:prstGeom prst="rect">
            <a:avLst/>
          </a:prstGeom>
          <a:noFill/>
        </p:spPr>
        <p:txBody>
          <a:bodyPr wrap="none" rtlCol="0">
            <a:spAutoFit/>
          </a:bodyPr>
          <a:lstStyle/>
          <a:p>
            <a:r>
              <a:rPr lang="en-GB" sz="2800" dirty="0"/>
              <a:t>Section </a:t>
            </a:r>
            <a:r>
              <a:rPr lang="en-GB" sz="2800" dirty="0" smtClean="0"/>
              <a:t>5: Requirements traceability</a:t>
            </a:r>
            <a:endParaRPr lang="en-GB" sz="2800" dirty="0"/>
          </a:p>
        </p:txBody>
      </p:sp>
    </p:spTree>
    <p:extLst>
      <p:ext uri="{BB962C8B-B14F-4D97-AF65-F5344CB8AC3E}">
        <p14:creationId xmlns:p14="http://schemas.microsoft.com/office/powerpoint/2010/main" val="1423416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2</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OVERALL DESCRIPTION:</a:t>
            </a:r>
            <a:endParaRPr lang="it-IT" sz="3600" b="1" dirty="0">
              <a:latin typeface="Comic Sans MS" panose="030F0702030302020204" pitchFamily="66" charset="0"/>
            </a:endParaRPr>
          </a:p>
        </p:txBody>
      </p:sp>
      <p:sp>
        <p:nvSpPr>
          <p:cNvPr id="6" name="Rettangolo 5"/>
          <p:cNvSpPr/>
          <p:nvPr/>
        </p:nvSpPr>
        <p:spPr>
          <a:xfrm>
            <a:off x="914400" y="1693842"/>
            <a:ext cx="9982200" cy="5201424"/>
          </a:xfrm>
          <a:prstGeom prst="rect">
            <a:avLst/>
          </a:prstGeom>
        </p:spPr>
        <p:txBody>
          <a:bodyPr wrap="square">
            <a:spAutoFit/>
          </a:bodyPr>
          <a:lstStyle/>
          <a:p>
            <a:pPr algn="just"/>
            <a:endParaRPr lang="it-IT" sz="2400" b="1" dirty="0" smtClean="0">
              <a:latin typeface="Comic Sans MS" panose="030F0702030302020204" pitchFamily="66" charset="0"/>
            </a:endParaRPr>
          </a:p>
          <a:p>
            <a:pPr algn="just"/>
            <a:r>
              <a:rPr lang="it-IT" sz="2400" b="1" dirty="0" smtClean="0">
                <a:latin typeface="Comic Sans MS" panose="030F0702030302020204" pitchFamily="66" charset="0"/>
              </a:rPr>
              <a:t>Product perspettive:</a:t>
            </a:r>
          </a:p>
          <a:p>
            <a:pPr algn="just"/>
            <a:endParaRPr lang="it-IT" sz="1000" b="1" dirty="0" smtClean="0">
              <a:latin typeface="Comic Sans MS" panose="030F0702030302020204" pitchFamily="66" charset="0"/>
            </a:endParaRPr>
          </a:p>
          <a:p>
            <a:pPr algn="just"/>
            <a:r>
              <a:rPr lang="en-GB" sz="2000" dirty="0">
                <a:latin typeface="Comic Sans MS" panose="030F0702030302020204" pitchFamily="66" charset="0"/>
              </a:rPr>
              <a:t>The application we will project is both a web application and a mobile </a:t>
            </a:r>
            <a:r>
              <a:rPr lang="en-GB" sz="2000" dirty="0" smtClean="0">
                <a:latin typeface="Comic Sans MS" panose="030F0702030302020204" pitchFamily="66" charset="0"/>
              </a:rPr>
              <a:t>application</a:t>
            </a:r>
            <a:r>
              <a:rPr lang="en-GB" sz="2000" dirty="0">
                <a:latin typeface="Comic Sans MS" panose="030F0702030302020204" pitchFamily="66" charset="0"/>
              </a:rPr>
              <a:t>. It will not interact with any other existing application or system. It </a:t>
            </a:r>
            <a:r>
              <a:rPr lang="en-GB" sz="2000" dirty="0" smtClean="0">
                <a:latin typeface="Comic Sans MS" panose="030F0702030302020204" pitchFamily="66" charset="0"/>
              </a:rPr>
              <a:t>will be </a:t>
            </a:r>
            <a:r>
              <a:rPr lang="en-GB" sz="2000" dirty="0">
                <a:latin typeface="Comic Sans MS" panose="030F0702030302020204" pitchFamily="66" charset="0"/>
              </a:rPr>
              <a:t>user based and we will not provide any internal interface for administration</a:t>
            </a:r>
            <a:r>
              <a:rPr lang="en-GB" sz="2000" dirty="0" smtClean="0">
                <a:latin typeface="Comic Sans MS" panose="030F0702030302020204" pitchFamily="66" charset="0"/>
              </a:rPr>
              <a:t>.</a:t>
            </a:r>
          </a:p>
          <a:p>
            <a:pPr algn="just"/>
            <a:endParaRPr lang="it-IT" sz="2000" dirty="0">
              <a:latin typeface="Comic Sans MS" panose="030F0702030302020204" pitchFamily="66" charset="0"/>
            </a:endParaRPr>
          </a:p>
          <a:p>
            <a:pPr algn="just"/>
            <a:r>
              <a:rPr lang="it-IT" sz="2400" b="1" dirty="0" smtClean="0">
                <a:latin typeface="Comic Sans MS" panose="030F0702030302020204" pitchFamily="66" charset="0"/>
              </a:rPr>
              <a:t>User </a:t>
            </a:r>
            <a:r>
              <a:rPr lang="en-GB" sz="2400" b="1" dirty="0">
                <a:latin typeface="Comic Sans MS" panose="030F0702030302020204" pitchFamily="66" charset="0"/>
              </a:rPr>
              <a:t>characteristics</a:t>
            </a:r>
            <a:r>
              <a:rPr lang="it-IT" sz="2400" b="1" dirty="0" smtClean="0">
                <a:latin typeface="Comic Sans MS" panose="030F0702030302020204" pitchFamily="66" charset="0"/>
              </a:rPr>
              <a:t>:</a:t>
            </a:r>
          </a:p>
          <a:p>
            <a:pPr algn="just"/>
            <a:endParaRPr lang="it-IT" sz="1000" b="1" dirty="0" smtClean="0">
              <a:latin typeface="Comic Sans MS" panose="030F0702030302020204" pitchFamily="66" charset="0"/>
            </a:endParaRPr>
          </a:p>
          <a:p>
            <a:pPr algn="just"/>
            <a:r>
              <a:rPr lang="en-GB" sz="2000" dirty="0">
                <a:latin typeface="Comic Sans MS" panose="030F0702030302020204" pitchFamily="66" charset="0"/>
              </a:rPr>
              <a:t>People that will use our application are the ones interested in using the </a:t>
            </a:r>
            <a:r>
              <a:rPr lang="en-GB" sz="2000" dirty="0" smtClean="0">
                <a:latin typeface="Comic Sans MS" panose="030F0702030302020204" pitchFamily="66" charset="0"/>
              </a:rPr>
              <a:t>taxi service </a:t>
            </a:r>
            <a:r>
              <a:rPr lang="en-GB" sz="2000" dirty="0">
                <a:latin typeface="Comic Sans MS" panose="030F0702030302020204" pitchFamily="66" charset="0"/>
              </a:rPr>
              <a:t>in the city. They will be able to request a taxi for a ride without </a:t>
            </a:r>
            <a:r>
              <a:rPr lang="en-GB" sz="2000" dirty="0" smtClean="0">
                <a:latin typeface="Comic Sans MS" panose="030F0702030302020204" pitchFamily="66" charset="0"/>
              </a:rPr>
              <a:t>any voice </a:t>
            </a:r>
            <a:r>
              <a:rPr lang="en-GB" sz="2000" dirty="0">
                <a:latin typeface="Comic Sans MS" panose="030F0702030302020204" pitchFamily="66" charset="0"/>
              </a:rPr>
              <a:t>call but just with few clicks.</a:t>
            </a:r>
            <a:endParaRPr lang="it-IT" sz="2000" dirty="0">
              <a:latin typeface="Comic Sans MS" panose="030F0702030302020204" pitchFamily="66" charset="0"/>
            </a:endParaRPr>
          </a:p>
          <a:p>
            <a:pPr algn="just"/>
            <a:endParaRPr lang="it-IT" sz="2000" b="1" dirty="0">
              <a:latin typeface="Comic Sans MS" panose="030F0702030302020204" pitchFamily="66" charset="0"/>
            </a:endParaRPr>
          </a:p>
          <a:p>
            <a:pPr algn="just"/>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27145059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System requirements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dirty="0"/>
              <a:t>[G8] Notify passengers after the </a:t>
            </a:r>
            <a:r>
              <a:rPr lang="en-US" dirty="0" smtClean="0"/>
              <a:t>confirmation </a:t>
            </a:r>
            <a:r>
              <a:rPr lang="en-US" dirty="0"/>
              <a:t>of a simple request</a:t>
            </a:r>
          </a:p>
          <a:p>
            <a:pPr lvl="1"/>
            <a:r>
              <a:rPr lang="en-US" dirty="0"/>
              <a:t>The algorithm of the simple ride request takes care of this by </a:t>
            </a:r>
            <a:r>
              <a:rPr lang="en-US" dirty="0" smtClean="0"/>
              <a:t>notifying the </a:t>
            </a:r>
            <a:r>
              <a:rPr lang="en-US" dirty="0"/>
              <a:t>user as soon as the taxi is allocated.</a:t>
            </a:r>
          </a:p>
          <a:p>
            <a:r>
              <a:rPr lang="en-US" dirty="0" smtClean="0"/>
              <a:t>[</a:t>
            </a:r>
            <a:r>
              <a:rPr lang="en-US" dirty="0"/>
              <a:t>G9] Notify passengers 10 minutes before the ride reserved through a </a:t>
            </a:r>
            <a:r>
              <a:rPr lang="en-US" dirty="0" smtClean="0"/>
              <a:t>de</a:t>
            </a:r>
            <a:r>
              <a:rPr lang="en-GB" dirty="0" smtClean="0"/>
              <a:t>tailed </a:t>
            </a:r>
            <a:r>
              <a:rPr lang="en-GB" dirty="0"/>
              <a:t>request</a:t>
            </a:r>
          </a:p>
          <a:p>
            <a:pPr lvl="1"/>
            <a:r>
              <a:rPr lang="en-US" dirty="0" smtClean="0"/>
              <a:t>The </a:t>
            </a:r>
            <a:r>
              <a:rPr lang="en-US" dirty="0"/>
              <a:t>algorithm waits until 10 minutes before the ride and then begins </a:t>
            </a:r>
            <a:r>
              <a:rPr lang="en-US" dirty="0" smtClean="0"/>
              <a:t>to look </a:t>
            </a:r>
            <a:r>
              <a:rPr lang="en-US" dirty="0"/>
              <a:t>for a taxi to allocate and notifying the user as soon as it's done.</a:t>
            </a:r>
            <a:endParaRPr lang="en-GB" b="1" dirty="0" smtClean="0"/>
          </a:p>
        </p:txBody>
      </p:sp>
      <p:sp>
        <p:nvSpPr>
          <p:cNvPr id="7" name="TextBox 6"/>
          <p:cNvSpPr txBox="1"/>
          <p:nvPr/>
        </p:nvSpPr>
        <p:spPr>
          <a:xfrm>
            <a:off x="71718" y="56259"/>
            <a:ext cx="5449633" cy="523220"/>
          </a:xfrm>
          <a:prstGeom prst="rect">
            <a:avLst/>
          </a:prstGeom>
          <a:noFill/>
        </p:spPr>
        <p:txBody>
          <a:bodyPr wrap="none" rtlCol="0">
            <a:spAutoFit/>
          </a:bodyPr>
          <a:lstStyle/>
          <a:p>
            <a:r>
              <a:rPr lang="en-GB" sz="2800" dirty="0"/>
              <a:t>Section </a:t>
            </a:r>
            <a:r>
              <a:rPr lang="en-GB" sz="2800" dirty="0" smtClean="0"/>
              <a:t>5: Requirements traceability</a:t>
            </a:r>
            <a:endParaRPr lang="en-GB" sz="2800" dirty="0"/>
          </a:p>
        </p:txBody>
      </p:sp>
    </p:spTree>
    <p:extLst>
      <p:ext uri="{BB962C8B-B14F-4D97-AF65-F5344CB8AC3E}">
        <p14:creationId xmlns:p14="http://schemas.microsoft.com/office/powerpoint/2010/main" val="4587474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System requirements</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dirty="0"/>
              <a:t>[G10] Forward requests to the </a:t>
            </a:r>
            <a:r>
              <a:rPr lang="en-US" dirty="0" smtClean="0"/>
              <a:t>first </a:t>
            </a:r>
            <a:r>
              <a:rPr lang="en-US" dirty="0"/>
              <a:t>taxi in queue</a:t>
            </a:r>
          </a:p>
          <a:p>
            <a:pPr lvl="1"/>
            <a:r>
              <a:rPr lang="en-US" dirty="0"/>
              <a:t>The application, after a ride request, always forwards it to the </a:t>
            </a:r>
            <a:r>
              <a:rPr lang="en-US" dirty="0" smtClean="0"/>
              <a:t>first </a:t>
            </a:r>
            <a:r>
              <a:rPr lang="en-US" dirty="0"/>
              <a:t>taxi </a:t>
            </a:r>
            <a:r>
              <a:rPr lang="en-US" dirty="0" smtClean="0"/>
              <a:t>in queue </a:t>
            </a:r>
            <a:r>
              <a:rPr lang="en-US" dirty="0"/>
              <a:t>of the user's zone. Then, when a driver is allocated, the </a:t>
            </a:r>
            <a:r>
              <a:rPr lang="en-US" dirty="0" smtClean="0"/>
              <a:t>application puts him </a:t>
            </a:r>
            <a:r>
              <a:rPr lang="en-US" dirty="0"/>
              <a:t>in the last position and sets him as unavailable.</a:t>
            </a:r>
          </a:p>
          <a:p>
            <a:r>
              <a:rPr lang="en-US" dirty="0" smtClean="0"/>
              <a:t>[</a:t>
            </a:r>
            <a:r>
              <a:rPr lang="en-US" dirty="0"/>
              <a:t>G11] After 30 seconds, forward the request to the second taxi in </a:t>
            </a:r>
            <a:r>
              <a:rPr lang="en-US" dirty="0" smtClean="0"/>
              <a:t>queue and </a:t>
            </a:r>
            <a:r>
              <a:rPr lang="en-US" dirty="0"/>
              <a:t>put the </a:t>
            </a:r>
            <a:r>
              <a:rPr lang="en-US" dirty="0" smtClean="0"/>
              <a:t>first </a:t>
            </a:r>
            <a:r>
              <a:rPr lang="en-US" dirty="0"/>
              <a:t>at the end</a:t>
            </a:r>
          </a:p>
          <a:p>
            <a:pPr lvl="1"/>
            <a:r>
              <a:rPr lang="en-US" dirty="0"/>
              <a:t>A timer ensures that the driver answers a request within 30 seconds, </a:t>
            </a:r>
            <a:r>
              <a:rPr lang="en-US" dirty="0" smtClean="0"/>
              <a:t>otherwise </a:t>
            </a:r>
            <a:r>
              <a:rPr lang="en-US" dirty="0"/>
              <a:t>he is set as unavailable and put in the last position. The </a:t>
            </a:r>
            <a:r>
              <a:rPr lang="en-US" dirty="0" smtClean="0"/>
              <a:t>latter will </a:t>
            </a:r>
            <a:r>
              <a:rPr lang="en-US" dirty="0"/>
              <a:t>cause the queue to shift by a position and the request will then </a:t>
            </a:r>
            <a:r>
              <a:rPr lang="en-US" dirty="0" smtClean="0"/>
              <a:t>be forwarded </a:t>
            </a:r>
            <a:r>
              <a:rPr lang="en-US" dirty="0"/>
              <a:t>to the driver who is now in the </a:t>
            </a:r>
            <a:r>
              <a:rPr lang="en-US" dirty="0" smtClean="0"/>
              <a:t>first </a:t>
            </a:r>
            <a:r>
              <a:rPr lang="en-US" dirty="0"/>
              <a:t>one.</a:t>
            </a:r>
            <a:endParaRPr lang="en-GB" b="1" dirty="0" smtClean="0"/>
          </a:p>
        </p:txBody>
      </p:sp>
      <p:sp>
        <p:nvSpPr>
          <p:cNvPr id="7" name="TextBox 6"/>
          <p:cNvSpPr txBox="1"/>
          <p:nvPr/>
        </p:nvSpPr>
        <p:spPr>
          <a:xfrm>
            <a:off x="71718" y="56259"/>
            <a:ext cx="5449633" cy="523220"/>
          </a:xfrm>
          <a:prstGeom prst="rect">
            <a:avLst/>
          </a:prstGeom>
          <a:noFill/>
        </p:spPr>
        <p:txBody>
          <a:bodyPr wrap="none" rtlCol="0">
            <a:spAutoFit/>
          </a:bodyPr>
          <a:lstStyle/>
          <a:p>
            <a:r>
              <a:rPr lang="en-GB" sz="2800" dirty="0"/>
              <a:t>Section </a:t>
            </a:r>
            <a:r>
              <a:rPr lang="en-GB" sz="2800" dirty="0" smtClean="0"/>
              <a:t>5: Requirements traceability</a:t>
            </a:r>
            <a:endParaRPr lang="en-GB" sz="2800" dirty="0"/>
          </a:p>
        </p:txBody>
      </p:sp>
    </p:spTree>
    <p:extLst>
      <p:ext uri="{BB962C8B-B14F-4D97-AF65-F5344CB8AC3E}">
        <p14:creationId xmlns:p14="http://schemas.microsoft.com/office/powerpoint/2010/main" val="27223411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it-IT" dirty="0"/>
          </a:p>
        </p:txBody>
      </p:sp>
      <p:sp>
        <p:nvSpPr>
          <p:cNvPr id="3" name="Subtitle 2"/>
          <p:cNvSpPr>
            <a:spLocks noGrp="1"/>
          </p:cNvSpPr>
          <p:nvPr>
            <p:ph type="subTitle" idx="1"/>
          </p:nvPr>
        </p:nvSpPr>
        <p:spPr/>
        <p:txBody>
          <a:bodyPr/>
          <a:lstStyle/>
          <a:p>
            <a:endParaRPr lang="it-IT"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741" y="59486"/>
            <a:ext cx="11009780" cy="6717832"/>
          </a:xfrm>
          <a:prstGeom prst="rect">
            <a:avLst/>
          </a:prstGeom>
        </p:spPr>
      </p:pic>
    </p:spTree>
    <p:extLst>
      <p:ext uri="{BB962C8B-B14F-4D97-AF65-F5344CB8AC3E}">
        <p14:creationId xmlns:p14="http://schemas.microsoft.com/office/powerpoint/2010/main" val="332255340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429"/>
            <a:ext cx="10515600" cy="1578329"/>
          </a:xfrm>
        </p:spPr>
        <p:txBody>
          <a:bodyPr>
            <a:noAutofit/>
          </a:bodyPr>
          <a:lstStyle/>
          <a:p>
            <a:r>
              <a:rPr lang="en-GB" sz="6600" b="1" dirty="0" smtClean="0"/>
              <a:t>Summary</a:t>
            </a:r>
            <a:endParaRPr lang="en-GB" sz="6600" b="1" dirty="0"/>
          </a:p>
        </p:txBody>
      </p:sp>
      <p:sp>
        <p:nvSpPr>
          <p:cNvPr id="3" name="Content Placeholder 2"/>
          <p:cNvSpPr>
            <a:spLocks noGrp="1"/>
          </p:cNvSpPr>
          <p:nvPr>
            <p:ph idx="1"/>
          </p:nvPr>
        </p:nvSpPr>
        <p:spPr>
          <a:xfrm>
            <a:off x="838200" y="1812758"/>
            <a:ext cx="10515600" cy="4364205"/>
          </a:xfrm>
        </p:spPr>
        <p:txBody>
          <a:bodyPr>
            <a:normAutofit/>
          </a:bodyPr>
          <a:lstStyle/>
          <a:p>
            <a:r>
              <a:rPr lang="en-US" sz="3200" b="1" dirty="0" smtClean="0"/>
              <a:t>Section 1: </a:t>
            </a:r>
            <a:r>
              <a:rPr lang="en-US" sz="3200" dirty="0" smtClean="0"/>
              <a:t>Introduction</a:t>
            </a:r>
            <a:endParaRPr lang="en-US" sz="3200" b="1" dirty="0"/>
          </a:p>
          <a:p>
            <a:r>
              <a:rPr lang="en-US" sz="3200" b="1" dirty="0" smtClean="0"/>
              <a:t>Section 2: </a:t>
            </a:r>
            <a:r>
              <a:rPr lang="en-US" sz="3200" dirty="0" smtClean="0"/>
              <a:t>Integration strategy</a:t>
            </a:r>
            <a:endParaRPr lang="en-US" sz="3200" b="1" dirty="0" smtClean="0"/>
          </a:p>
          <a:p>
            <a:r>
              <a:rPr lang="en-US" sz="3200" b="1" dirty="0" smtClean="0"/>
              <a:t>Section 3:</a:t>
            </a:r>
            <a:r>
              <a:rPr lang="en-US" sz="3200" dirty="0" smtClean="0"/>
              <a:t> Integration tests</a:t>
            </a:r>
            <a:endParaRPr lang="en-US" sz="3200" b="1" dirty="0" smtClean="0"/>
          </a:p>
          <a:p>
            <a:r>
              <a:rPr lang="en-US" sz="3200" b="1" dirty="0" smtClean="0"/>
              <a:t>Section 4: </a:t>
            </a:r>
            <a:r>
              <a:rPr lang="en-US" sz="3200" dirty="0" smtClean="0"/>
              <a:t>Stubs and data test required</a:t>
            </a:r>
            <a:endParaRPr lang="en-US" sz="3200" b="1" dirty="0"/>
          </a:p>
        </p:txBody>
      </p:sp>
    </p:spTree>
    <p:extLst>
      <p:ext uri="{BB962C8B-B14F-4D97-AF65-F5344CB8AC3E}">
        <p14:creationId xmlns:p14="http://schemas.microsoft.com/office/powerpoint/2010/main" val="15447764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Introduction</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GB" sz="3200" dirty="0" smtClean="0"/>
              <a:t>Purpose and scope</a:t>
            </a:r>
          </a:p>
          <a:p>
            <a:pPr marL="457200" lvl="1" indent="0">
              <a:buNone/>
            </a:pPr>
            <a:r>
              <a:rPr lang="en-US" dirty="0"/>
              <a:t>This document describes how to test the integration of the components of </a:t>
            </a:r>
            <a:r>
              <a:rPr lang="en-US" dirty="0" smtClean="0"/>
              <a:t>the system</a:t>
            </a:r>
            <a:r>
              <a:rPr lang="en-US" dirty="0"/>
              <a:t>. Its purpose is to test if the components are correctly integrated </a:t>
            </a:r>
            <a:r>
              <a:rPr lang="en-US" dirty="0" smtClean="0"/>
              <a:t>between each </a:t>
            </a:r>
            <a:r>
              <a:rPr lang="en-US" dirty="0"/>
              <a:t>other, as described in the Design Document.</a:t>
            </a:r>
          </a:p>
          <a:p>
            <a:pPr marL="457200" lvl="1" indent="0">
              <a:buNone/>
            </a:pPr>
            <a:r>
              <a:rPr lang="en-US" dirty="0"/>
              <a:t>The scope of the document is to check that the application functionalities </a:t>
            </a:r>
            <a:r>
              <a:rPr lang="en-US" dirty="0" smtClean="0"/>
              <a:t>are correctly </a:t>
            </a:r>
            <a:r>
              <a:rPr lang="en-US" dirty="0"/>
              <a:t>implemented, starting from the login process, to the ride requests </a:t>
            </a:r>
            <a:r>
              <a:rPr lang="en-US" dirty="0" smtClean="0"/>
              <a:t>to be </a:t>
            </a:r>
            <a:r>
              <a:rPr lang="en-US" dirty="0"/>
              <a:t>made by the users and the correct handling of all this through the </a:t>
            </a:r>
            <a:r>
              <a:rPr lang="en-US" dirty="0" smtClean="0"/>
              <a:t>application logic</a:t>
            </a:r>
            <a:r>
              <a:rPr lang="en-US" dirty="0"/>
              <a:t>.</a:t>
            </a:r>
            <a:endParaRPr lang="en-GB" sz="7600" dirty="0"/>
          </a:p>
        </p:txBody>
      </p:sp>
      <p:sp>
        <p:nvSpPr>
          <p:cNvPr id="7" name="TextBox 6"/>
          <p:cNvSpPr txBox="1"/>
          <p:nvPr/>
        </p:nvSpPr>
        <p:spPr>
          <a:xfrm>
            <a:off x="71718" y="56259"/>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30389476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GB" sz="5400" b="1" dirty="0" smtClean="0"/>
              <a:t>Entry criteria</a:t>
            </a:r>
            <a:endParaRPr lang="en-GB" sz="5400" b="1" dirty="0"/>
          </a:p>
        </p:txBody>
      </p:sp>
      <p:sp>
        <p:nvSpPr>
          <p:cNvPr id="3" name="Content Placeholder 2"/>
          <p:cNvSpPr>
            <a:spLocks noGrp="1"/>
          </p:cNvSpPr>
          <p:nvPr>
            <p:ph idx="1"/>
          </p:nvPr>
        </p:nvSpPr>
        <p:spPr>
          <a:xfrm>
            <a:off x="838200" y="1631576"/>
            <a:ext cx="10515600" cy="4545387"/>
          </a:xfrm>
        </p:spPr>
        <p:txBody>
          <a:bodyPr>
            <a:normAutofit lnSpcReduction="10000"/>
          </a:bodyPr>
          <a:lstStyle/>
          <a:p>
            <a:pPr marL="0" indent="0">
              <a:buNone/>
            </a:pPr>
            <a:r>
              <a:rPr lang="en-US" dirty="0"/>
              <a:t>Before starting the integration testing of the subsystems, we recommend </a:t>
            </a:r>
            <a:r>
              <a:rPr lang="en-US" dirty="0" smtClean="0"/>
              <a:t>to perform </a:t>
            </a:r>
            <a:r>
              <a:rPr lang="en-US" dirty="0"/>
              <a:t>a unit test on the Application sub-system in order to check the </a:t>
            </a:r>
            <a:r>
              <a:rPr lang="en-US" dirty="0" smtClean="0"/>
              <a:t>algorithm </a:t>
            </a:r>
            <a:r>
              <a:rPr lang="en-US" dirty="0"/>
              <a:t>correctness, the functional </a:t>
            </a:r>
            <a:r>
              <a:rPr lang="en-US" dirty="0" smtClean="0"/>
              <a:t>specifications </a:t>
            </a:r>
            <a:r>
              <a:rPr lang="en-US" dirty="0"/>
              <a:t>and the structural </a:t>
            </a:r>
            <a:r>
              <a:rPr lang="en-US" dirty="0" smtClean="0"/>
              <a:t>coverage. This </a:t>
            </a:r>
            <a:r>
              <a:rPr lang="en-US" dirty="0"/>
              <a:t>is the major class that contains the logic of </a:t>
            </a:r>
            <a:r>
              <a:rPr lang="en-US" dirty="0" err="1"/>
              <a:t>myTaxiService</a:t>
            </a:r>
            <a:r>
              <a:rPr lang="en-US" dirty="0"/>
              <a:t>. In this </a:t>
            </a:r>
            <a:r>
              <a:rPr lang="en-US" dirty="0" smtClean="0"/>
              <a:t>class will </a:t>
            </a:r>
            <a:r>
              <a:rPr lang="en-US" dirty="0"/>
              <a:t>be implemented, according to the document design already provided, </a:t>
            </a:r>
            <a:r>
              <a:rPr lang="en-US" dirty="0" smtClean="0"/>
              <a:t>the algorithm </a:t>
            </a:r>
            <a:r>
              <a:rPr lang="en-US" dirty="0"/>
              <a:t>of management of the queues of taxis and the algorithm </a:t>
            </a:r>
            <a:r>
              <a:rPr lang="en-US" dirty="0" smtClean="0"/>
              <a:t>responsible for </a:t>
            </a:r>
            <a:r>
              <a:rPr lang="en-US" dirty="0"/>
              <a:t>the forwarding of the requests arrived from the user to the taxi drivers </a:t>
            </a:r>
            <a:r>
              <a:rPr lang="en-US" dirty="0" smtClean="0"/>
              <a:t>and that's </a:t>
            </a:r>
            <a:r>
              <a:rPr lang="en-US" dirty="0"/>
              <a:t>why it's important to perform a unit test on this class before </a:t>
            </a:r>
            <a:r>
              <a:rPr lang="en-US" dirty="0" smtClean="0"/>
              <a:t>proceeding to </a:t>
            </a:r>
            <a:r>
              <a:rPr lang="en-US" dirty="0"/>
              <a:t>the integration test.</a:t>
            </a:r>
          </a:p>
          <a:p>
            <a:pPr marL="0" indent="0">
              <a:buNone/>
            </a:pPr>
            <a:r>
              <a:rPr lang="en-US" dirty="0"/>
              <a:t>The documentation about what is needed to perform this kind of test is </a:t>
            </a:r>
            <a:r>
              <a:rPr lang="en-US" dirty="0" smtClean="0"/>
              <a:t>in the fourth section </a:t>
            </a:r>
            <a:r>
              <a:rPr lang="en-US" dirty="0"/>
              <a:t>of this </a:t>
            </a:r>
            <a:r>
              <a:rPr lang="en-US" dirty="0" smtClean="0"/>
              <a:t>presentation.</a:t>
            </a:r>
            <a:endParaRPr lang="en-GB" dirty="0"/>
          </a:p>
        </p:txBody>
      </p:sp>
      <p:sp>
        <p:nvSpPr>
          <p:cNvPr id="7" name="TextBox 6"/>
          <p:cNvSpPr txBox="1"/>
          <p:nvPr/>
        </p:nvSpPr>
        <p:spPr>
          <a:xfrm>
            <a:off x="71718" y="56259"/>
            <a:ext cx="4556440" cy="523220"/>
          </a:xfrm>
          <a:prstGeom prst="rect">
            <a:avLst/>
          </a:prstGeom>
          <a:noFill/>
        </p:spPr>
        <p:txBody>
          <a:bodyPr wrap="none" rtlCol="0">
            <a:spAutoFit/>
          </a:bodyPr>
          <a:lstStyle/>
          <a:p>
            <a:r>
              <a:rPr lang="en-GB" sz="2800" dirty="0" smtClean="0"/>
              <a:t>Section 2: Integration strategy</a:t>
            </a:r>
            <a:endParaRPr lang="en-GB" sz="2800" dirty="0"/>
          </a:p>
        </p:txBody>
      </p:sp>
    </p:spTree>
    <p:extLst>
      <p:ext uri="{BB962C8B-B14F-4D97-AF65-F5344CB8AC3E}">
        <p14:creationId xmlns:p14="http://schemas.microsoft.com/office/powerpoint/2010/main" val="4747442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5400" b="1" dirty="0" smtClean="0"/>
              <a:t>Elements to be integrated</a:t>
            </a:r>
            <a:endParaRPr lang="en-GB" sz="5400" b="1" dirty="0"/>
          </a:p>
        </p:txBody>
      </p:sp>
      <p:pic>
        <p:nvPicPr>
          <p:cNvPr id="5" name="Picture Placeholder 4"/>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1" r="203"/>
          <a:stretch/>
        </p:blipFill>
        <p:spPr>
          <a:xfrm>
            <a:off x="4772025" y="1526382"/>
            <a:ext cx="7507705" cy="4873625"/>
          </a:xfrm>
        </p:spPr>
      </p:pic>
      <p:sp>
        <p:nvSpPr>
          <p:cNvPr id="3" name="Content Placeholder 2"/>
          <p:cNvSpPr>
            <a:spLocks noGrp="1"/>
          </p:cNvSpPr>
          <p:nvPr>
            <p:ph type="body" sz="half" idx="2"/>
          </p:nvPr>
        </p:nvSpPr>
        <p:spPr/>
        <p:txBody>
          <a:bodyPr>
            <a:normAutofit/>
          </a:bodyPr>
          <a:lstStyle/>
          <a:p>
            <a:r>
              <a:rPr lang="en-US" dirty="0"/>
              <a:t>The items to be tested consists of the integration of all the subsystem </a:t>
            </a:r>
            <a:r>
              <a:rPr lang="en-US" dirty="0" smtClean="0"/>
              <a:t>developed that </a:t>
            </a:r>
            <a:r>
              <a:rPr lang="en-US" dirty="0"/>
              <a:t>form </a:t>
            </a:r>
            <a:r>
              <a:rPr lang="en-US" dirty="0" err="1"/>
              <a:t>myTaxiService</a:t>
            </a:r>
            <a:r>
              <a:rPr lang="en-US" dirty="0"/>
              <a:t>.</a:t>
            </a:r>
            <a:endParaRPr lang="en-GB" dirty="0"/>
          </a:p>
        </p:txBody>
      </p:sp>
      <p:sp>
        <p:nvSpPr>
          <p:cNvPr id="7" name="TextBox 6"/>
          <p:cNvSpPr txBox="1"/>
          <p:nvPr/>
        </p:nvSpPr>
        <p:spPr>
          <a:xfrm>
            <a:off x="71718" y="56259"/>
            <a:ext cx="4556440" cy="523220"/>
          </a:xfrm>
          <a:prstGeom prst="rect">
            <a:avLst/>
          </a:prstGeom>
          <a:noFill/>
        </p:spPr>
        <p:txBody>
          <a:bodyPr wrap="none" rtlCol="0">
            <a:spAutoFit/>
          </a:bodyPr>
          <a:lstStyle/>
          <a:p>
            <a:r>
              <a:rPr lang="en-GB" sz="2800" dirty="0" smtClean="0"/>
              <a:t>Section 2: Integration strategy</a:t>
            </a:r>
            <a:endParaRPr lang="en-GB" sz="2800" dirty="0"/>
          </a:p>
        </p:txBody>
      </p:sp>
    </p:spTree>
    <p:extLst>
      <p:ext uri="{BB962C8B-B14F-4D97-AF65-F5344CB8AC3E}">
        <p14:creationId xmlns:p14="http://schemas.microsoft.com/office/powerpoint/2010/main" val="347187947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854" y="457200"/>
            <a:ext cx="4066172" cy="1600200"/>
          </a:xfrm>
        </p:spPr>
        <p:txBody>
          <a:bodyPr>
            <a:normAutofit fontScale="90000"/>
          </a:bodyPr>
          <a:lstStyle/>
          <a:p>
            <a:pPr algn="ctr"/>
            <a:r>
              <a:rPr lang="en-US" sz="5400" b="1" dirty="0"/>
              <a:t>Integration testing strategy</a:t>
            </a:r>
            <a:endParaRPr lang="en-GB" sz="5400" b="1" dirty="0"/>
          </a:p>
        </p:txBody>
      </p:sp>
      <p:pic>
        <p:nvPicPr>
          <p:cNvPr id="5" name="Picture Placeholder 4"/>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6823242" y="0"/>
            <a:ext cx="3556000" cy="6801844"/>
          </a:xfrm>
        </p:spPr>
      </p:pic>
      <p:sp>
        <p:nvSpPr>
          <p:cNvPr id="3" name="Content Placeholder 2"/>
          <p:cNvSpPr>
            <a:spLocks noGrp="1"/>
          </p:cNvSpPr>
          <p:nvPr>
            <p:ph type="body" sz="half" idx="2"/>
          </p:nvPr>
        </p:nvSpPr>
        <p:spPr/>
        <p:txBody>
          <a:bodyPr>
            <a:normAutofit/>
          </a:bodyPr>
          <a:lstStyle/>
          <a:p>
            <a:r>
              <a:rPr lang="en-US" dirty="0"/>
              <a:t>For testing, we choose the top-down approach. In this approach testing </a:t>
            </a:r>
            <a:r>
              <a:rPr lang="en-US" dirty="0" smtClean="0"/>
              <a:t>is conducted </a:t>
            </a:r>
            <a:r>
              <a:rPr lang="en-US" dirty="0"/>
              <a:t>from the high level </a:t>
            </a:r>
            <a:r>
              <a:rPr lang="en-US" dirty="0" smtClean="0"/>
              <a:t>interfaces </a:t>
            </a:r>
            <a:r>
              <a:rPr lang="en-US" dirty="0"/>
              <a:t>to the core of our application. </a:t>
            </a:r>
            <a:r>
              <a:rPr lang="en-US" dirty="0" smtClean="0"/>
              <a:t>It's advantageous </a:t>
            </a:r>
            <a:r>
              <a:rPr lang="en-US" dirty="0"/>
              <a:t>because the major </a:t>
            </a:r>
            <a:r>
              <a:rPr lang="en-US" dirty="0" smtClean="0"/>
              <a:t>flaws </a:t>
            </a:r>
            <a:r>
              <a:rPr lang="en-US" dirty="0"/>
              <a:t>occur toward the top of the </a:t>
            </a:r>
            <a:r>
              <a:rPr lang="en-US" dirty="0" smtClean="0"/>
              <a:t>program. It's </a:t>
            </a:r>
            <a:r>
              <a:rPr lang="en-US" dirty="0"/>
              <a:t>also a way to simplify the readability of the results of the test case </a:t>
            </a:r>
            <a:r>
              <a:rPr lang="en-US" dirty="0" smtClean="0"/>
              <a:t>because once </a:t>
            </a:r>
            <a:r>
              <a:rPr lang="en-US" dirty="0"/>
              <a:t>the I/O functions are added, representation of test cases is easier. </a:t>
            </a:r>
            <a:r>
              <a:rPr lang="en-US" dirty="0" smtClean="0"/>
              <a:t>Due to </a:t>
            </a:r>
            <a:r>
              <a:rPr lang="en-US" dirty="0"/>
              <a:t>these considerations, in the </a:t>
            </a:r>
            <a:r>
              <a:rPr lang="en-US" dirty="0" smtClean="0"/>
              <a:t>picture </a:t>
            </a:r>
            <a:r>
              <a:rPr lang="en-US" dirty="0"/>
              <a:t>is shown through the arrows </a:t>
            </a:r>
            <a:r>
              <a:rPr lang="en-US" dirty="0" smtClean="0"/>
              <a:t>the order </a:t>
            </a:r>
            <a:r>
              <a:rPr lang="en-US" dirty="0"/>
              <a:t>of integrations between the subsystems</a:t>
            </a:r>
            <a:r>
              <a:rPr lang="en-US" dirty="0" smtClean="0"/>
              <a:t>.</a:t>
            </a:r>
          </a:p>
        </p:txBody>
      </p:sp>
      <p:sp>
        <p:nvSpPr>
          <p:cNvPr id="7" name="TextBox 6"/>
          <p:cNvSpPr txBox="1"/>
          <p:nvPr/>
        </p:nvSpPr>
        <p:spPr>
          <a:xfrm>
            <a:off x="71718" y="56259"/>
            <a:ext cx="4556440" cy="523220"/>
          </a:xfrm>
          <a:prstGeom prst="rect">
            <a:avLst/>
          </a:prstGeom>
          <a:noFill/>
        </p:spPr>
        <p:txBody>
          <a:bodyPr wrap="none" rtlCol="0">
            <a:spAutoFit/>
          </a:bodyPr>
          <a:lstStyle/>
          <a:p>
            <a:r>
              <a:rPr lang="en-GB" sz="2800" dirty="0" smtClean="0"/>
              <a:t>Section 2: Integration strategy</a:t>
            </a:r>
            <a:endParaRPr lang="en-GB" sz="2800" dirty="0"/>
          </a:p>
        </p:txBody>
      </p:sp>
    </p:spTree>
    <p:extLst>
      <p:ext uri="{BB962C8B-B14F-4D97-AF65-F5344CB8AC3E}">
        <p14:creationId xmlns:p14="http://schemas.microsoft.com/office/powerpoint/2010/main" val="393267315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a:t>Integration test I1</a:t>
            </a:r>
            <a:endParaRPr lang="en-GB" sz="5400" b="1" dirty="0"/>
          </a:p>
        </p:txBody>
      </p:sp>
      <p:graphicFrame>
        <p:nvGraphicFramePr>
          <p:cNvPr id="4" name="Content Placeholder 3"/>
          <p:cNvGraphicFramePr>
            <a:graphicFrameLocks noGrp="1"/>
          </p:cNvGraphicFramePr>
          <p:nvPr>
            <p:ph idx="1"/>
            <p:extLst/>
          </p:nvPr>
        </p:nvGraphicFramePr>
        <p:xfrm>
          <a:off x="838200" y="1631950"/>
          <a:ext cx="10515600" cy="402844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z="1800" b="0" i="0" u="none" strike="noStrike" kern="1200" baseline="0" dirty="0" smtClean="0">
                          <a:solidFill>
                            <a:schemeClr val="lt1"/>
                          </a:solidFill>
                          <a:latin typeface="+mn-lt"/>
                          <a:ea typeface="+mn-ea"/>
                          <a:cs typeface="+mn-cs"/>
                        </a:rPr>
                        <a:t>Integration Test Identifier</a:t>
                      </a:r>
                      <a:endParaRPr lang="en-US" dirty="0"/>
                    </a:p>
                  </a:txBody>
                  <a:tcPr/>
                </a:tc>
                <a:tc>
                  <a:txBody>
                    <a:bodyPr/>
                    <a:lstStyle/>
                    <a:p>
                      <a:r>
                        <a:rPr lang="en-US" sz="1800" b="0" i="0" u="none" strike="noStrike" kern="1200" baseline="0" dirty="0" smtClean="0">
                          <a:solidFill>
                            <a:schemeClr val="lt1"/>
                          </a:solidFill>
                          <a:latin typeface="+mn-lt"/>
                          <a:ea typeface="+mn-ea"/>
                          <a:cs typeface="+mn-cs"/>
                        </a:rPr>
                        <a:t>I1T1</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Test item(s)</a:t>
                      </a:r>
                      <a:endParaRPr lang="en-US" dirty="0"/>
                    </a:p>
                  </a:txBody>
                  <a:tcPr/>
                </a:tc>
                <a:tc>
                  <a:txBody>
                    <a:bodyPr/>
                    <a:lstStyle/>
                    <a:p>
                      <a:r>
                        <a:rPr lang="en-US" sz="1800" b="0" i="0" u="none" strike="noStrike" kern="1200" baseline="0" dirty="0" smtClean="0">
                          <a:solidFill>
                            <a:schemeClr val="dk1"/>
                          </a:solidFill>
                          <a:latin typeface="+mn-lt"/>
                          <a:ea typeface="+mn-ea"/>
                          <a:cs typeface="+mn-cs"/>
                        </a:rPr>
                        <a:t>This test procedure verifies the correct integration between </a:t>
                      </a:r>
                      <a:r>
                        <a:rPr lang="en-US" sz="1800" b="0" i="0" u="none" strike="noStrike" kern="1200" baseline="0" dirty="0" err="1" smtClean="0">
                          <a:solidFill>
                            <a:schemeClr val="dk1"/>
                          </a:solidFill>
                          <a:latin typeface="+mn-lt"/>
                          <a:ea typeface="+mn-ea"/>
                          <a:cs typeface="+mn-cs"/>
                        </a:rPr>
                        <a:t>AccessManager</a:t>
                      </a:r>
                      <a:r>
                        <a:rPr lang="en-US" sz="1800" b="0" i="0" u="none" strike="noStrike" kern="1200" baseline="0" dirty="0" smtClean="0">
                          <a:solidFill>
                            <a:schemeClr val="dk1"/>
                          </a:solidFill>
                          <a:latin typeface="+mn-lt"/>
                          <a:ea typeface="+mn-ea"/>
                          <a:cs typeface="+mn-cs"/>
                        </a:rPr>
                        <a:t> and the User and Driver components.</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Purpose</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test must check if the </a:t>
                      </a:r>
                      <a:r>
                        <a:rPr lang="en-US" sz="1800" b="0" i="0" u="none" strike="noStrike" kern="1200" baseline="0" dirty="0" err="1" smtClean="0">
                          <a:solidFill>
                            <a:schemeClr val="dk1"/>
                          </a:solidFill>
                          <a:latin typeface="+mn-lt"/>
                          <a:ea typeface="+mn-ea"/>
                          <a:cs typeface="+mn-cs"/>
                        </a:rPr>
                        <a:t>AccessManager</a:t>
                      </a:r>
                      <a:r>
                        <a:rPr lang="en-US" sz="1800" b="0" i="0" u="none" strike="noStrike" kern="1200" baseline="0" dirty="0" smtClean="0">
                          <a:solidFill>
                            <a:schemeClr val="dk1"/>
                          </a:solidFill>
                          <a:latin typeface="+mn-lt"/>
                          <a:ea typeface="+mn-ea"/>
                          <a:cs typeface="+mn-cs"/>
                        </a:rPr>
                        <a:t> can correctly handle users' input.</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Preconditions</a:t>
                      </a:r>
                      <a:endParaRPr lang="en-US" dirty="0"/>
                    </a:p>
                  </a:txBody>
                  <a:tcPr/>
                </a:tc>
                <a:tc>
                  <a:txBody>
                    <a:bodyPr/>
                    <a:lstStyle/>
                    <a:p>
                      <a:r>
                        <a:rPr lang="en-US" sz="1800" b="0" i="0" u="none" strike="noStrike" kern="1200" baseline="0" dirty="0" smtClean="0">
                          <a:solidFill>
                            <a:schemeClr val="dk1"/>
                          </a:solidFill>
                          <a:latin typeface="+mn-lt"/>
                          <a:ea typeface="+mn-ea"/>
                          <a:cs typeface="+mn-cs"/>
                        </a:rPr>
                        <a:t>A Database and a </a:t>
                      </a:r>
                      <a:r>
                        <a:rPr lang="en-US" sz="1800" b="0" i="0" u="none" strike="noStrike" kern="1200" baseline="0" dirty="0" err="1" smtClean="0">
                          <a:solidFill>
                            <a:schemeClr val="dk1"/>
                          </a:solidFill>
                          <a:latin typeface="+mn-lt"/>
                          <a:ea typeface="+mn-ea"/>
                          <a:cs typeface="+mn-cs"/>
                        </a:rPr>
                        <a:t>DataManager</a:t>
                      </a:r>
                      <a:r>
                        <a:rPr lang="en-US" sz="1800" b="0" i="0" u="none" strike="noStrike" kern="1200" baseline="0" dirty="0" smtClean="0">
                          <a:solidFill>
                            <a:schemeClr val="dk1"/>
                          </a:solidFill>
                          <a:latin typeface="+mn-lt"/>
                          <a:ea typeface="+mn-ea"/>
                          <a:cs typeface="+mn-cs"/>
                        </a:rPr>
                        <a:t> stub must be created to simulate the login process.</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Procedure Steps</a:t>
                      </a:r>
                      <a:endParaRPr lang="en-US" dirty="0"/>
                    </a:p>
                  </a:txBody>
                  <a:tcPr/>
                </a:tc>
                <a:tc>
                  <a:txBody>
                    <a:bodyPr/>
                    <a:lstStyle/>
                    <a:p>
                      <a:r>
                        <a:rPr lang="en-US" sz="1800" b="0" i="0" u="none" strike="noStrike" kern="1200" baseline="0" dirty="0" smtClean="0">
                          <a:solidFill>
                            <a:schemeClr val="dk1"/>
                          </a:solidFill>
                          <a:latin typeface="+mn-lt"/>
                          <a:ea typeface="+mn-ea"/>
                          <a:cs typeface="+mn-cs"/>
                        </a:rPr>
                        <a:t>Some input tries will be performed, including the login of a User and a Driver. If the components are correctly integrated, the </a:t>
                      </a:r>
                      <a:r>
                        <a:rPr lang="en-US" sz="1800" b="0" i="0" u="none" strike="noStrike" kern="1200" baseline="0" dirty="0" err="1" smtClean="0">
                          <a:solidFill>
                            <a:schemeClr val="dk1"/>
                          </a:solidFill>
                          <a:latin typeface="+mn-lt"/>
                          <a:ea typeface="+mn-ea"/>
                          <a:cs typeface="+mn-cs"/>
                        </a:rPr>
                        <a:t>AccessManager</a:t>
                      </a:r>
                      <a:r>
                        <a:rPr lang="en-US" sz="1800" b="0" i="0" u="none" strike="noStrike" kern="1200" baseline="0" dirty="0" smtClean="0">
                          <a:solidFill>
                            <a:schemeClr val="dk1"/>
                          </a:solidFill>
                          <a:latin typeface="+mn-lt"/>
                          <a:ea typeface="+mn-ea"/>
                          <a:cs typeface="+mn-cs"/>
                        </a:rPr>
                        <a:t> should be able to differentiate between the two types of login and show the correct personal page.</a:t>
                      </a:r>
                      <a:endParaRPr lang="en-US" dirty="0"/>
                    </a:p>
                  </a:txBody>
                  <a:tcPr/>
                </a:tc>
              </a:tr>
            </a:tbl>
          </a:graphicData>
        </a:graphic>
      </p:graphicFrame>
      <p:sp>
        <p:nvSpPr>
          <p:cNvPr id="7" name="TextBox 6"/>
          <p:cNvSpPr txBox="1"/>
          <p:nvPr/>
        </p:nvSpPr>
        <p:spPr>
          <a:xfrm>
            <a:off x="71718" y="56259"/>
            <a:ext cx="4081438" cy="523220"/>
          </a:xfrm>
          <a:prstGeom prst="rect">
            <a:avLst/>
          </a:prstGeom>
          <a:noFill/>
        </p:spPr>
        <p:txBody>
          <a:bodyPr wrap="none" rtlCol="0">
            <a:spAutoFit/>
          </a:bodyPr>
          <a:lstStyle/>
          <a:p>
            <a:r>
              <a:rPr lang="en-GB" sz="2800" dirty="0" smtClean="0"/>
              <a:t>Section </a:t>
            </a:r>
            <a:r>
              <a:rPr lang="en-GB" sz="2800" dirty="0"/>
              <a:t>3</a:t>
            </a:r>
            <a:r>
              <a:rPr lang="en-GB" sz="2800" dirty="0" smtClean="0"/>
              <a:t>: Integration tests</a:t>
            </a:r>
            <a:endParaRPr lang="en-GB" sz="2800" dirty="0"/>
          </a:p>
        </p:txBody>
      </p:sp>
    </p:spTree>
    <p:extLst>
      <p:ext uri="{BB962C8B-B14F-4D97-AF65-F5344CB8AC3E}">
        <p14:creationId xmlns:p14="http://schemas.microsoft.com/office/powerpoint/2010/main" val="247748626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a:t>Integration test </a:t>
            </a:r>
            <a:r>
              <a:rPr lang="en-US" sz="5400" b="1" dirty="0" smtClean="0"/>
              <a:t>I2</a:t>
            </a:r>
            <a:endParaRPr lang="en-GB" sz="5400" b="1" dirty="0"/>
          </a:p>
        </p:txBody>
      </p:sp>
      <p:graphicFrame>
        <p:nvGraphicFramePr>
          <p:cNvPr id="4" name="Content Placeholder 3"/>
          <p:cNvGraphicFramePr>
            <a:graphicFrameLocks noGrp="1"/>
          </p:cNvGraphicFramePr>
          <p:nvPr>
            <p:ph idx="1"/>
            <p:extLst/>
          </p:nvPr>
        </p:nvGraphicFramePr>
        <p:xfrm>
          <a:off x="838200" y="1631950"/>
          <a:ext cx="10515600" cy="348488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z="1800" b="0" i="0" u="none" strike="noStrike" kern="1200" baseline="0" dirty="0" smtClean="0">
                          <a:solidFill>
                            <a:schemeClr val="lt1"/>
                          </a:solidFill>
                          <a:latin typeface="+mn-lt"/>
                          <a:ea typeface="+mn-ea"/>
                          <a:cs typeface="+mn-cs"/>
                        </a:rPr>
                        <a:t>Integration Test Identifier</a:t>
                      </a:r>
                      <a:endParaRPr lang="en-US" dirty="0"/>
                    </a:p>
                  </a:txBody>
                  <a:tcPr/>
                </a:tc>
                <a:tc>
                  <a:txBody>
                    <a:bodyPr/>
                    <a:lstStyle/>
                    <a:p>
                      <a:r>
                        <a:rPr lang="en-US" sz="1800" b="0" i="0" u="none" strike="noStrike" kern="1200" baseline="0" dirty="0" smtClean="0">
                          <a:solidFill>
                            <a:schemeClr val="lt1"/>
                          </a:solidFill>
                          <a:latin typeface="+mn-lt"/>
                          <a:ea typeface="+mn-ea"/>
                          <a:cs typeface="+mn-cs"/>
                        </a:rPr>
                        <a:t>I2T1</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Test item(s)</a:t>
                      </a:r>
                      <a:endParaRPr lang="en-US" dirty="0"/>
                    </a:p>
                  </a:txBody>
                  <a:tcPr/>
                </a:tc>
                <a:tc>
                  <a:txBody>
                    <a:bodyPr/>
                    <a:lstStyle/>
                    <a:p>
                      <a:r>
                        <a:rPr lang="en-US" sz="1800" b="0" i="0" u="none" strike="noStrike" kern="1200" baseline="0" dirty="0" smtClean="0">
                          <a:solidFill>
                            <a:schemeClr val="dk1"/>
                          </a:solidFill>
                          <a:latin typeface="+mn-lt"/>
                          <a:ea typeface="+mn-ea"/>
                          <a:cs typeface="+mn-cs"/>
                        </a:rPr>
                        <a:t>This test procedure verifies the correct integration between the User and the Application components.</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Purpose</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test must check if the User component can correctly dispatch users' requests.</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Preconditions</a:t>
                      </a:r>
                      <a:endParaRPr lang="en-US" dirty="0"/>
                    </a:p>
                  </a:txBody>
                  <a:tcPr/>
                </a:tc>
                <a:tc>
                  <a:txBody>
                    <a:bodyPr/>
                    <a:lstStyle/>
                    <a:p>
                      <a:r>
                        <a:rPr lang="en-US" sz="1800" b="0" i="0" u="none" strike="noStrike" kern="1200" baseline="0" dirty="0" smtClean="0">
                          <a:solidFill>
                            <a:schemeClr val="dk1"/>
                          </a:solidFill>
                          <a:latin typeface="+mn-lt"/>
                          <a:ea typeface="+mn-ea"/>
                          <a:cs typeface="+mn-cs"/>
                        </a:rPr>
                        <a:t>I1T1 must have been already correctly executed.</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Procedure Steps</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two main functionalities of this component are tested, that are </a:t>
                      </a:r>
                      <a:r>
                        <a:rPr lang="en-US" sz="1800" b="0" i="0" u="none" strike="noStrike" kern="1200" baseline="0" dirty="0" err="1" smtClean="0">
                          <a:solidFill>
                            <a:schemeClr val="dk1"/>
                          </a:solidFill>
                          <a:latin typeface="+mn-lt"/>
                          <a:ea typeface="+mn-ea"/>
                          <a:cs typeface="+mn-cs"/>
                        </a:rPr>
                        <a:t>SimpleRequest</a:t>
                      </a:r>
                      <a:r>
                        <a:rPr lang="en-US" sz="1800" b="0" i="0" u="none" strike="noStrike" kern="1200" baseline="0" dirty="0" smtClean="0">
                          <a:solidFill>
                            <a:schemeClr val="dk1"/>
                          </a:solidFill>
                          <a:latin typeface="+mn-lt"/>
                          <a:ea typeface="+mn-ea"/>
                          <a:cs typeface="+mn-cs"/>
                        </a:rPr>
                        <a:t> and </a:t>
                      </a:r>
                      <a:r>
                        <a:rPr lang="en-US" sz="1800" b="0" i="0" u="none" strike="noStrike" kern="1200" baseline="0" dirty="0" err="1" smtClean="0">
                          <a:solidFill>
                            <a:schemeClr val="dk1"/>
                          </a:solidFill>
                          <a:latin typeface="+mn-lt"/>
                          <a:ea typeface="+mn-ea"/>
                          <a:cs typeface="+mn-cs"/>
                        </a:rPr>
                        <a:t>DetailedRequest</a:t>
                      </a:r>
                      <a:r>
                        <a:rPr lang="en-US" sz="1800" b="0" i="0" u="none" strike="noStrike" kern="1200" baseline="0" dirty="0" smtClean="0">
                          <a:solidFill>
                            <a:schemeClr val="dk1"/>
                          </a:solidFill>
                          <a:latin typeface="+mn-lt"/>
                          <a:ea typeface="+mn-ea"/>
                          <a:cs typeface="+mn-cs"/>
                        </a:rPr>
                        <a:t>. If the components are correctly integrated the Application should correctly receive the requests from the User and will then proceed to manage them.</a:t>
                      </a:r>
                      <a:endParaRPr lang="en-US" dirty="0"/>
                    </a:p>
                  </a:txBody>
                  <a:tcPr/>
                </a:tc>
              </a:tr>
            </a:tbl>
          </a:graphicData>
        </a:graphic>
      </p:graphicFrame>
      <p:sp>
        <p:nvSpPr>
          <p:cNvPr id="7" name="TextBox 6"/>
          <p:cNvSpPr txBox="1"/>
          <p:nvPr/>
        </p:nvSpPr>
        <p:spPr>
          <a:xfrm>
            <a:off x="71718" y="56259"/>
            <a:ext cx="4081438" cy="523220"/>
          </a:xfrm>
          <a:prstGeom prst="rect">
            <a:avLst/>
          </a:prstGeom>
          <a:noFill/>
        </p:spPr>
        <p:txBody>
          <a:bodyPr wrap="none" rtlCol="0">
            <a:spAutoFit/>
          </a:bodyPr>
          <a:lstStyle/>
          <a:p>
            <a:r>
              <a:rPr lang="en-GB" sz="2800" dirty="0" smtClean="0"/>
              <a:t>Section </a:t>
            </a:r>
            <a:r>
              <a:rPr lang="en-GB" sz="2800" dirty="0"/>
              <a:t>3</a:t>
            </a:r>
            <a:r>
              <a:rPr lang="en-GB" sz="2800" dirty="0" smtClean="0"/>
              <a:t>: Integration tests</a:t>
            </a:r>
            <a:endParaRPr lang="en-GB" sz="2800" dirty="0"/>
          </a:p>
        </p:txBody>
      </p:sp>
    </p:spTree>
    <p:extLst>
      <p:ext uri="{BB962C8B-B14F-4D97-AF65-F5344CB8AC3E}">
        <p14:creationId xmlns:p14="http://schemas.microsoft.com/office/powerpoint/2010/main" val="25457161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2</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OVERALL DESCRIPTION:</a:t>
            </a:r>
            <a:endParaRPr lang="it-IT" sz="3600" b="1" dirty="0">
              <a:latin typeface="Comic Sans MS" panose="030F0702030302020204" pitchFamily="66" charset="0"/>
            </a:endParaRPr>
          </a:p>
        </p:txBody>
      </p:sp>
      <p:sp>
        <p:nvSpPr>
          <p:cNvPr id="6" name="Rettangolo 5"/>
          <p:cNvSpPr/>
          <p:nvPr/>
        </p:nvSpPr>
        <p:spPr>
          <a:xfrm>
            <a:off x="733425" y="1617642"/>
            <a:ext cx="10725150" cy="6771084"/>
          </a:xfrm>
          <a:prstGeom prst="rect">
            <a:avLst/>
          </a:prstGeom>
        </p:spPr>
        <p:txBody>
          <a:bodyPr wrap="square">
            <a:spAutoFit/>
          </a:bodyPr>
          <a:lstStyle/>
          <a:p>
            <a:pPr algn="just"/>
            <a:r>
              <a:rPr lang="it-IT" sz="2400" b="1" dirty="0" err="1" smtClean="0">
                <a:latin typeface="Comic Sans MS" panose="030F0702030302020204" pitchFamily="66" charset="0"/>
              </a:rPr>
              <a:t>Assumptions</a:t>
            </a:r>
            <a:r>
              <a:rPr lang="it-IT" sz="2400" b="1" dirty="0" smtClean="0">
                <a:latin typeface="Comic Sans MS" panose="030F0702030302020204" pitchFamily="66" charset="0"/>
              </a:rPr>
              <a:t>:</a:t>
            </a:r>
          </a:p>
          <a:p>
            <a:pPr algn="just"/>
            <a:endParaRPr lang="it-IT" sz="1000" dirty="0">
              <a:latin typeface="Comic Sans MS" panose="030F0702030302020204" pitchFamily="66" charset="0"/>
            </a:endParaRPr>
          </a:p>
          <a:p>
            <a:pPr marL="342900" indent="-342900">
              <a:lnSpc>
                <a:spcPct val="150000"/>
              </a:lnSpc>
              <a:buFont typeface="Arial" panose="020B0604020202020204" pitchFamily="34" charset="0"/>
              <a:buChar char="•"/>
            </a:pPr>
            <a:r>
              <a:rPr lang="en-GB" sz="2000" dirty="0">
                <a:latin typeface="Comic Sans MS" panose="030F0702030302020204" pitchFamily="66" charset="0"/>
              </a:rPr>
              <a:t>When the app or the web page is closed the user automatically logs out.</a:t>
            </a:r>
          </a:p>
          <a:p>
            <a:pPr marL="342900" indent="-342900">
              <a:lnSpc>
                <a:spcPct val="150000"/>
              </a:lnSpc>
              <a:buFont typeface="Arial" panose="020B0604020202020204" pitchFamily="34" charset="0"/>
              <a:buChar char="•"/>
            </a:pPr>
            <a:r>
              <a:rPr lang="en-GB" sz="2000" dirty="0">
                <a:latin typeface="Comic Sans MS" panose="030F0702030302020204" pitchFamily="66" charset="0"/>
              </a:rPr>
              <a:t> If a driver sees a ride request, he always accepts it.</a:t>
            </a:r>
          </a:p>
          <a:p>
            <a:pPr marL="342900" indent="-342900">
              <a:lnSpc>
                <a:spcPct val="150000"/>
              </a:lnSpc>
              <a:buFont typeface="Arial" panose="020B0604020202020204" pitchFamily="34" charset="0"/>
              <a:buChar char="•"/>
            </a:pPr>
            <a:r>
              <a:rPr lang="en-GB" sz="2000" dirty="0">
                <a:latin typeface="Comic Sans MS" panose="030F0702030302020204" pitchFamily="66" charset="0"/>
              </a:rPr>
              <a:t> Users can't cancel ride requests.</a:t>
            </a:r>
          </a:p>
          <a:p>
            <a:pPr marL="342900" indent="-342900">
              <a:lnSpc>
                <a:spcPct val="150000"/>
              </a:lnSpc>
              <a:buFont typeface="Arial" panose="020B0604020202020204" pitchFamily="34" charset="0"/>
              <a:buChar char="•"/>
            </a:pPr>
            <a:r>
              <a:rPr lang="en-GB" sz="2000" dirty="0">
                <a:latin typeface="Comic Sans MS" panose="030F0702030302020204" pitchFamily="66" charset="0"/>
              </a:rPr>
              <a:t> If the system sends a </a:t>
            </a:r>
            <a:r>
              <a:rPr lang="en-GB" sz="2000" dirty="0" smtClean="0">
                <a:latin typeface="Comic Sans MS" panose="030F0702030302020204" pitchFamily="66" charset="0"/>
              </a:rPr>
              <a:t>notification </a:t>
            </a:r>
            <a:r>
              <a:rPr lang="en-GB" sz="2000" dirty="0">
                <a:latin typeface="Comic Sans MS" panose="030F0702030302020204" pitchFamily="66" charset="0"/>
              </a:rPr>
              <a:t>the user will always receive it.</a:t>
            </a:r>
          </a:p>
          <a:p>
            <a:pPr marL="342900" indent="-342900">
              <a:lnSpc>
                <a:spcPct val="150000"/>
              </a:lnSpc>
              <a:buFont typeface="Arial" panose="020B0604020202020204" pitchFamily="34" charset="0"/>
              <a:buChar char="•"/>
            </a:pPr>
            <a:r>
              <a:rPr lang="en-GB" sz="2000" dirty="0">
                <a:latin typeface="Comic Sans MS" panose="030F0702030302020204" pitchFamily="66" charset="0"/>
              </a:rPr>
              <a:t> Users can make an unlimited number of daily ride requests.</a:t>
            </a:r>
          </a:p>
          <a:p>
            <a:pPr marL="342900" indent="-342900">
              <a:lnSpc>
                <a:spcPct val="150000"/>
              </a:lnSpc>
              <a:buFont typeface="Arial" panose="020B0604020202020204" pitchFamily="34" charset="0"/>
              <a:buChar char="•"/>
            </a:pPr>
            <a:r>
              <a:rPr lang="en-GB" sz="2000" dirty="0">
                <a:latin typeface="Comic Sans MS" panose="030F0702030302020204" pitchFamily="66" charset="0"/>
              </a:rPr>
              <a:t> In case of empty queue 10 minutes before a detailed ride, the </a:t>
            </a:r>
            <a:r>
              <a:rPr lang="en-GB" sz="2000" dirty="0" smtClean="0">
                <a:latin typeface="Comic Sans MS" panose="030F0702030302020204" pitchFamily="66" charset="0"/>
              </a:rPr>
              <a:t>application will always               manage </a:t>
            </a:r>
            <a:r>
              <a:rPr lang="en-GB" sz="2000" dirty="0">
                <a:latin typeface="Comic Sans MS" panose="030F0702030302020204" pitchFamily="66" charset="0"/>
              </a:rPr>
              <a:t>to </a:t>
            </a:r>
            <a:r>
              <a:rPr lang="en-GB" sz="2000" dirty="0" smtClean="0">
                <a:latin typeface="Comic Sans MS" panose="030F0702030302020204" pitchFamily="66" charset="0"/>
              </a:rPr>
              <a:t>find </a:t>
            </a:r>
            <a:r>
              <a:rPr lang="en-GB" sz="2000" dirty="0">
                <a:latin typeface="Comic Sans MS" panose="030F0702030302020204" pitchFamily="66" charset="0"/>
              </a:rPr>
              <a:t>one within the time of the ride.</a:t>
            </a:r>
          </a:p>
          <a:p>
            <a:pPr marL="342900" indent="-342900">
              <a:lnSpc>
                <a:spcPct val="150000"/>
              </a:lnSpc>
              <a:buFont typeface="Arial" panose="020B0604020202020204" pitchFamily="34" charset="0"/>
              <a:buChar char="•"/>
            </a:pPr>
            <a:r>
              <a:rPr lang="en-GB" sz="2000" dirty="0">
                <a:latin typeface="Comic Sans MS" panose="030F0702030302020204" pitchFamily="66" charset="0"/>
              </a:rPr>
              <a:t> Users insert existing addresses when making requests.</a:t>
            </a:r>
          </a:p>
          <a:p>
            <a:pPr marL="342900" indent="-342900">
              <a:lnSpc>
                <a:spcPct val="150000"/>
              </a:lnSpc>
              <a:buFont typeface="Arial" panose="020B0604020202020204" pitchFamily="34" charset="0"/>
              <a:buChar char="•"/>
            </a:pPr>
            <a:r>
              <a:rPr lang="en-GB" sz="2000" dirty="0">
                <a:latin typeface="Comic Sans MS" panose="030F0702030302020204" pitchFamily="66" charset="0"/>
              </a:rPr>
              <a:t> The system knows if the credentials inserted during login belong to a </a:t>
            </a:r>
            <a:r>
              <a:rPr lang="en-GB" sz="2000" dirty="0" smtClean="0">
                <a:latin typeface="Comic Sans MS" panose="030F0702030302020204" pitchFamily="66" charset="0"/>
              </a:rPr>
              <a:t>user or </a:t>
            </a:r>
            <a:r>
              <a:rPr lang="en-GB" sz="2000" dirty="0">
                <a:latin typeface="Comic Sans MS" panose="030F0702030302020204" pitchFamily="66" charset="0"/>
              </a:rPr>
              <a:t>a driver, so it will display the correct personal page afterwards.</a:t>
            </a:r>
            <a:endParaRPr lang="it-IT" sz="2000" b="1"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390253406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a:t>Integration test </a:t>
            </a:r>
            <a:r>
              <a:rPr lang="en-US" sz="5400" b="1" dirty="0" smtClean="0"/>
              <a:t>I2</a:t>
            </a:r>
            <a:endParaRPr lang="en-GB" sz="5400" b="1" dirty="0"/>
          </a:p>
        </p:txBody>
      </p:sp>
      <p:graphicFrame>
        <p:nvGraphicFramePr>
          <p:cNvPr id="4" name="Content Placeholder 3"/>
          <p:cNvGraphicFramePr>
            <a:graphicFrameLocks noGrp="1"/>
          </p:cNvGraphicFramePr>
          <p:nvPr>
            <p:ph idx="1"/>
            <p:extLst/>
          </p:nvPr>
        </p:nvGraphicFramePr>
        <p:xfrm>
          <a:off x="838200" y="1631950"/>
          <a:ext cx="10515600" cy="402844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z="1800" b="0" i="0" u="none" strike="noStrike" kern="1200" baseline="0" dirty="0" smtClean="0">
                          <a:solidFill>
                            <a:schemeClr val="lt1"/>
                          </a:solidFill>
                          <a:latin typeface="+mn-lt"/>
                          <a:ea typeface="+mn-ea"/>
                          <a:cs typeface="+mn-cs"/>
                        </a:rPr>
                        <a:t>Integration Test Identifier</a:t>
                      </a:r>
                      <a:endParaRPr lang="en-US" dirty="0"/>
                    </a:p>
                  </a:txBody>
                  <a:tcPr/>
                </a:tc>
                <a:tc>
                  <a:txBody>
                    <a:bodyPr/>
                    <a:lstStyle/>
                    <a:p>
                      <a:r>
                        <a:rPr lang="en-US" sz="1800" b="0" i="0" u="none" strike="noStrike" kern="1200" baseline="0" dirty="0" smtClean="0">
                          <a:solidFill>
                            <a:schemeClr val="lt1"/>
                          </a:solidFill>
                          <a:latin typeface="+mn-lt"/>
                          <a:ea typeface="+mn-ea"/>
                          <a:cs typeface="+mn-cs"/>
                        </a:rPr>
                        <a:t>I2T2</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Test item(s)</a:t>
                      </a:r>
                      <a:endParaRPr lang="en-US" dirty="0"/>
                    </a:p>
                  </a:txBody>
                  <a:tcPr/>
                </a:tc>
                <a:tc>
                  <a:txBody>
                    <a:bodyPr/>
                    <a:lstStyle/>
                    <a:p>
                      <a:r>
                        <a:rPr lang="en-US" sz="1800" b="0" i="0" u="none" strike="noStrike" kern="1200" baseline="0" dirty="0" smtClean="0">
                          <a:solidFill>
                            <a:schemeClr val="dk1"/>
                          </a:solidFill>
                          <a:latin typeface="+mn-lt"/>
                          <a:ea typeface="+mn-ea"/>
                          <a:cs typeface="+mn-cs"/>
                        </a:rPr>
                        <a:t>This test procedure verifies the correct integration between the Driver and the Application components.</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Purpose</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test must check if the Driver component can correctly receive users' requests and reply to them.</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Preconditions</a:t>
                      </a:r>
                      <a:endParaRPr lang="en-US" dirty="0"/>
                    </a:p>
                  </a:txBody>
                  <a:tcPr/>
                </a:tc>
                <a:tc>
                  <a:txBody>
                    <a:bodyPr/>
                    <a:lstStyle/>
                    <a:p>
                      <a:r>
                        <a:rPr lang="en-US" sz="1800" b="0" i="0" u="none" strike="noStrike" kern="1200" baseline="0" dirty="0" smtClean="0">
                          <a:solidFill>
                            <a:schemeClr val="dk1"/>
                          </a:solidFill>
                          <a:latin typeface="+mn-lt"/>
                          <a:ea typeface="+mn-ea"/>
                          <a:cs typeface="+mn-cs"/>
                        </a:rPr>
                        <a:t>I2T1 must have been already correctly executed.</a:t>
                      </a:r>
                    </a:p>
                    <a:p>
                      <a:r>
                        <a:rPr lang="en-US" sz="1800" b="0" i="0" u="none" strike="noStrike" kern="1200" baseline="0" dirty="0" smtClean="0">
                          <a:solidFill>
                            <a:schemeClr val="dk1"/>
                          </a:solidFill>
                          <a:latin typeface="+mn-lt"/>
                          <a:ea typeface="+mn-ea"/>
                          <a:cs typeface="+mn-cs"/>
                        </a:rPr>
                        <a:t>The stubs described in the 4.3 section must have been created.</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Procedure Steps</a:t>
                      </a:r>
                      <a:endParaRPr lang="en-US" dirty="0"/>
                    </a:p>
                  </a:txBody>
                  <a:tcPr/>
                </a:tc>
                <a:tc>
                  <a:txBody>
                    <a:bodyPr/>
                    <a:lstStyle/>
                    <a:p>
                      <a:r>
                        <a:rPr lang="en-US" sz="1800" b="0" i="0" u="none" strike="noStrike" kern="1200" baseline="0" dirty="0" smtClean="0">
                          <a:solidFill>
                            <a:schemeClr val="dk1"/>
                          </a:solidFill>
                          <a:latin typeface="+mn-lt"/>
                          <a:ea typeface="+mn-ea"/>
                          <a:cs typeface="+mn-cs"/>
                        </a:rPr>
                        <a:t>At first it must check that the Driver, by setting himself as available, is correctly inserted in a queue. Then a simulated request from the stub is sent to the Driver which then should act properly, either if he answers the request or not.</a:t>
                      </a:r>
                      <a:endParaRPr lang="en-US" dirty="0"/>
                    </a:p>
                  </a:txBody>
                  <a:tcPr/>
                </a:tc>
              </a:tr>
            </a:tbl>
          </a:graphicData>
        </a:graphic>
      </p:graphicFrame>
      <p:sp>
        <p:nvSpPr>
          <p:cNvPr id="7" name="TextBox 6"/>
          <p:cNvSpPr txBox="1"/>
          <p:nvPr/>
        </p:nvSpPr>
        <p:spPr>
          <a:xfrm>
            <a:off x="71718" y="56259"/>
            <a:ext cx="4081438" cy="523220"/>
          </a:xfrm>
          <a:prstGeom prst="rect">
            <a:avLst/>
          </a:prstGeom>
          <a:noFill/>
        </p:spPr>
        <p:txBody>
          <a:bodyPr wrap="none" rtlCol="0">
            <a:spAutoFit/>
          </a:bodyPr>
          <a:lstStyle/>
          <a:p>
            <a:r>
              <a:rPr lang="en-GB" sz="2800" dirty="0" smtClean="0"/>
              <a:t>Section </a:t>
            </a:r>
            <a:r>
              <a:rPr lang="en-GB" sz="2800" dirty="0"/>
              <a:t>3</a:t>
            </a:r>
            <a:r>
              <a:rPr lang="en-GB" sz="2800" dirty="0" smtClean="0"/>
              <a:t>: Integration tests</a:t>
            </a:r>
            <a:endParaRPr lang="en-GB" sz="2800" dirty="0"/>
          </a:p>
        </p:txBody>
      </p:sp>
    </p:spTree>
    <p:extLst>
      <p:ext uri="{BB962C8B-B14F-4D97-AF65-F5344CB8AC3E}">
        <p14:creationId xmlns:p14="http://schemas.microsoft.com/office/powerpoint/2010/main" val="19005225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a:t>Integration test </a:t>
            </a:r>
            <a:r>
              <a:rPr lang="en-US" sz="5400" b="1" dirty="0" smtClean="0"/>
              <a:t>I3</a:t>
            </a:r>
            <a:endParaRPr lang="en-GB" sz="5400" b="1" dirty="0"/>
          </a:p>
        </p:txBody>
      </p:sp>
      <p:graphicFrame>
        <p:nvGraphicFramePr>
          <p:cNvPr id="4" name="Content Placeholder 3"/>
          <p:cNvGraphicFramePr>
            <a:graphicFrameLocks noGrp="1"/>
          </p:cNvGraphicFramePr>
          <p:nvPr>
            <p:ph idx="1"/>
            <p:extLst/>
          </p:nvPr>
        </p:nvGraphicFramePr>
        <p:xfrm>
          <a:off x="838200" y="1631950"/>
          <a:ext cx="10515600" cy="375920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z="1800" b="0" i="0" u="none" strike="noStrike" kern="1200" baseline="0" dirty="0" smtClean="0">
                          <a:solidFill>
                            <a:schemeClr val="lt1"/>
                          </a:solidFill>
                          <a:latin typeface="+mn-lt"/>
                          <a:ea typeface="+mn-ea"/>
                          <a:cs typeface="+mn-cs"/>
                        </a:rPr>
                        <a:t>Integration Test Identifier</a:t>
                      </a:r>
                      <a:endParaRPr lang="en-US" dirty="0"/>
                    </a:p>
                  </a:txBody>
                  <a:tcPr/>
                </a:tc>
                <a:tc>
                  <a:txBody>
                    <a:bodyPr/>
                    <a:lstStyle/>
                    <a:p>
                      <a:r>
                        <a:rPr lang="en-US" sz="1800" b="0" i="0" u="none" strike="noStrike" kern="1200" baseline="0" dirty="0" smtClean="0">
                          <a:solidFill>
                            <a:schemeClr val="lt1"/>
                          </a:solidFill>
                          <a:latin typeface="+mn-lt"/>
                          <a:ea typeface="+mn-ea"/>
                          <a:cs typeface="+mn-cs"/>
                        </a:rPr>
                        <a:t>I3T1</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Test item(s)</a:t>
                      </a:r>
                      <a:endParaRPr lang="en-US" dirty="0"/>
                    </a:p>
                  </a:txBody>
                  <a:tcPr/>
                </a:tc>
                <a:tc>
                  <a:txBody>
                    <a:bodyPr/>
                    <a:lstStyle/>
                    <a:p>
                      <a:r>
                        <a:rPr lang="en-US" sz="1800" b="0" i="0" u="none" strike="noStrike" kern="1200" baseline="0" dirty="0" smtClean="0">
                          <a:solidFill>
                            <a:schemeClr val="dk1"/>
                          </a:solidFill>
                          <a:latin typeface="+mn-lt"/>
                          <a:ea typeface="+mn-ea"/>
                          <a:cs typeface="+mn-cs"/>
                        </a:rPr>
                        <a:t>This test procedure verifies the correct integration between the Application and the </a:t>
                      </a:r>
                      <a:r>
                        <a:rPr lang="en-US" sz="1800" b="0" i="0" u="none" strike="noStrike" kern="1200" baseline="0" dirty="0" err="1" smtClean="0">
                          <a:solidFill>
                            <a:schemeClr val="dk1"/>
                          </a:solidFill>
                          <a:latin typeface="+mn-lt"/>
                          <a:ea typeface="+mn-ea"/>
                          <a:cs typeface="+mn-cs"/>
                        </a:rPr>
                        <a:t>DataManager</a:t>
                      </a:r>
                      <a:r>
                        <a:rPr lang="en-US" sz="1800" b="0" i="0" u="none" strike="noStrike" kern="1200" baseline="0" dirty="0" smtClean="0">
                          <a:solidFill>
                            <a:schemeClr val="dk1"/>
                          </a:solidFill>
                          <a:latin typeface="+mn-lt"/>
                          <a:ea typeface="+mn-ea"/>
                          <a:cs typeface="+mn-cs"/>
                        </a:rPr>
                        <a:t>.</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Purpose</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test must check if the Application component can correctly make query and modification requests of the Database through the </a:t>
                      </a:r>
                      <a:r>
                        <a:rPr lang="en-US" sz="1800" b="0" i="0" u="none" strike="noStrike" kern="1200" baseline="0" dirty="0" err="1" smtClean="0">
                          <a:solidFill>
                            <a:schemeClr val="dk1"/>
                          </a:solidFill>
                          <a:latin typeface="+mn-lt"/>
                          <a:ea typeface="+mn-ea"/>
                          <a:cs typeface="+mn-cs"/>
                        </a:rPr>
                        <a:t>DataManager</a:t>
                      </a:r>
                      <a:r>
                        <a:rPr lang="en-US" sz="1800" b="0" i="0" u="none" strike="noStrike" kern="1200" baseline="0" dirty="0" smtClean="0">
                          <a:solidFill>
                            <a:schemeClr val="dk1"/>
                          </a:solidFill>
                          <a:latin typeface="+mn-lt"/>
                          <a:ea typeface="+mn-ea"/>
                          <a:cs typeface="+mn-cs"/>
                        </a:rPr>
                        <a:t>.</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Preconditions</a:t>
                      </a:r>
                      <a:endParaRPr lang="en-US" dirty="0"/>
                    </a:p>
                  </a:txBody>
                  <a:tcPr/>
                </a:tc>
                <a:tc>
                  <a:txBody>
                    <a:bodyPr/>
                    <a:lstStyle/>
                    <a:p>
                      <a:r>
                        <a:rPr lang="en-US" sz="1800" b="0" i="0" u="none" strike="noStrike" kern="1200" baseline="0" dirty="0" smtClean="0">
                          <a:solidFill>
                            <a:schemeClr val="dk1"/>
                          </a:solidFill>
                          <a:latin typeface="+mn-lt"/>
                          <a:ea typeface="+mn-ea"/>
                          <a:cs typeface="+mn-cs"/>
                        </a:rPr>
                        <a:t>A Database stub is needed.</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Procedure Steps</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Application should try dispatching the query and add calls to the </a:t>
                      </a:r>
                      <a:r>
                        <a:rPr lang="en-US" sz="1800" b="0" i="0" u="none" strike="noStrike" kern="1200" baseline="0" dirty="0" err="1" smtClean="0">
                          <a:solidFill>
                            <a:schemeClr val="dk1"/>
                          </a:solidFill>
                          <a:latin typeface="+mn-lt"/>
                          <a:ea typeface="+mn-ea"/>
                          <a:cs typeface="+mn-cs"/>
                        </a:rPr>
                        <a:t>DataManager</a:t>
                      </a:r>
                      <a:r>
                        <a:rPr lang="en-US" sz="1800" b="0" i="0" u="none" strike="noStrike" kern="1200" baseline="0" dirty="0" smtClean="0">
                          <a:solidFill>
                            <a:schemeClr val="dk1"/>
                          </a:solidFill>
                          <a:latin typeface="+mn-lt"/>
                          <a:ea typeface="+mn-ea"/>
                          <a:cs typeface="+mn-cs"/>
                        </a:rPr>
                        <a:t>. Some examples of these calls can be the query for the first available driver in a queue and the modification of the order of a taxi queue after the Driver's answer to a request.</a:t>
                      </a:r>
                      <a:endParaRPr lang="en-US" dirty="0"/>
                    </a:p>
                  </a:txBody>
                  <a:tcPr/>
                </a:tc>
              </a:tr>
            </a:tbl>
          </a:graphicData>
        </a:graphic>
      </p:graphicFrame>
      <p:sp>
        <p:nvSpPr>
          <p:cNvPr id="7" name="TextBox 6"/>
          <p:cNvSpPr txBox="1"/>
          <p:nvPr/>
        </p:nvSpPr>
        <p:spPr>
          <a:xfrm>
            <a:off x="71718" y="56259"/>
            <a:ext cx="4081438" cy="523220"/>
          </a:xfrm>
          <a:prstGeom prst="rect">
            <a:avLst/>
          </a:prstGeom>
          <a:noFill/>
        </p:spPr>
        <p:txBody>
          <a:bodyPr wrap="none" rtlCol="0">
            <a:spAutoFit/>
          </a:bodyPr>
          <a:lstStyle/>
          <a:p>
            <a:r>
              <a:rPr lang="en-GB" sz="2800" dirty="0" smtClean="0"/>
              <a:t>Section </a:t>
            </a:r>
            <a:r>
              <a:rPr lang="en-GB" sz="2800" dirty="0"/>
              <a:t>3</a:t>
            </a:r>
            <a:r>
              <a:rPr lang="en-GB" sz="2800" dirty="0" smtClean="0"/>
              <a:t>: Integration tests</a:t>
            </a:r>
            <a:endParaRPr lang="en-GB" sz="2800" dirty="0"/>
          </a:p>
        </p:txBody>
      </p:sp>
    </p:spTree>
    <p:extLst>
      <p:ext uri="{BB962C8B-B14F-4D97-AF65-F5344CB8AC3E}">
        <p14:creationId xmlns:p14="http://schemas.microsoft.com/office/powerpoint/2010/main" val="35001253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a:t>Integration test </a:t>
            </a:r>
            <a:r>
              <a:rPr lang="en-US" sz="5400" b="1" dirty="0" smtClean="0"/>
              <a:t>I4</a:t>
            </a:r>
            <a:endParaRPr lang="en-GB" sz="5400" b="1" dirty="0"/>
          </a:p>
        </p:txBody>
      </p:sp>
      <p:graphicFrame>
        <p:nvGraphicFramePr>
          <p:cNvPr id="4" name="Content Placeholder 3"/>
          <p:cNvGraphicFramePr>
            <a:graphicFrameLocks noGrp="1"/>
          </p:cNvGraphicFramePr>
          <p:nvPr>
            <p:ph idx="1"/>
            <p:extLst/>
          </p:nvPr>
        </p:nvGraphicFramePr>
        <p:xfrm>
          <a:off x="838200" y="1631950"/>
          <a:ext cx="10515600" cy="348488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sz="1800" b="0" i="0" u="none" strike="noStrike" kern="1200" baseline="0" dirty="0" smtClean="0">
                          <a:solidFill>
                            <a:schemeClr val="lt1"/>
                          </a:solidFill>
                          <a:latin typeface="+mn-lt"/>
                          <a:ea typeface="+mn-ea"/>
                          <a:cs typeface="+mn-cs"/>
                        </a:rPr>
                        <a:t>Integration Test Identifier</a:t>
                      </a:r>
                      <a:endParaRPr lang="en-US" dirty="0"/>
                    </a:p>
                  </a:txBody>
                  <a:tcPr/>
                </a:tc>
                <a:tc>
                  <a:txBody>
                    <a:bodyPr/>
                    <a:lstStyle/>
                    <a:p>
                      <a:r>
                        <a:rPr lang="en-US" sz="1800" b="0" i="0" u="none" strike="noStrike" kern="1200" baseline="0" dirty="0" smtClean="0">
                          <a:solidFill>
                            <a:schemeClr val="lt1"/>
                          </a:solidFill>
                          <a:latin typeface="+mn-lt"/>
                          <a:ea typeface="+mn-ea"/>
                          <a:cs typeface="+mn-cs"/>
                        </a:rPr>
                        <a:t>I4T1</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Test item(s)</a:t>
                      </a:r>
                      <a:endParaRPr lang="en-US" dirty="0"/>
                    </a:p>
                  </a:txBody>
                  <a:tcPr/>
                </a:tc>
                <a:tc>
                  <a:txBody>
                    <a:bodyPr/>
                    <a:lstStyle/>
                    <a:p>
                      <a:r>
                        <a:rPr lang="en-US" sz="1800" b="0" i="0" u="none" strike="noStrike" kern="1200" baseline="0" dirty="0" smtClean="0">
                          <a:solidFill>
                            <a:schemeClr val="dk1"/>
                          </a:solidFill>
                          <a:latin typeface="+mn-lt"/>
                          <a:ea typeface="+mn-ea"/>
                          <a:cs typeface="+mn-cs"/>
                        </a:rPr>
                        <a:t>This test procedure verifies the correct integration between the </a:t>
                      </a:r>
                      <a:r>
                        <a:rPr lang="en-US" sz="1800" b="0" i="0" u="none" strike="noStrike" kern="1200" baseline="0" dirty="0" err="1" smtClean="0">
                          <a:solidFill>
                            <a:schemeClr val="dk1"/>
                          </a:solidFill>
                          <a:latin typeface="+mn-lt"/>
                          <a:ea typeface="+mn-ea"/>
                          <a:cs typeface="+mn-cs"/>
                        </a:rPr>
                        <a:t>DataManager</a:t>
                      </a:r>
                      <a:r>
                        <a:rPr lang="en-US" sz="1800" b="0" i="0" u="none" strike="noStrike" kern="1200" baseline="0" dirty="0" smtClean="0">
                          <a:solidFill>
                            <a:schemeClr val="dk1"/>
                          </a:solidFill>
                          <a:latin typeface="+mn-lt"/>
                          <a:ea typeface="+mn-ea"/>
                          <a:cs typeface="+mn-cs"/>
                        </a:rPr>
                        <a:t> and the Database components.</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Purpose</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test must check if the </a:t>
                      </a:r>
                      <a:r>
                        <a:rPr lang="en-US" sz="1800" b="0" i="0" u="none" strike="noStrike" kern="1200" baseline="0" dirty="0" err="1" smtClean="0">
                          <a:solidFill>
                            <a:schemeClr val="dk1"/>
                          </a:solidFill>
                          <a:latin typeface="+mn-lt"/>
                          <a:ea typeface="+mn-ea"/>
                          <a:cs typeface="+mn-cs"/>
                        </a:rPr>
                        <a:t>DataManager</a:t>
                      </a:r>
                      <a:r>
                        <a:rPr lang="en-US" sz="1800" b="0" i="0" u="none" strike="noStrike" kern="1200" baseline="0" dirty="0" smtClean="0">
                          <a:solidFill>
                            <a:schemeClr val="dk1"/>
                          </a:solidFill>
                          <a:latin typeface="+mn-lt"/>
                          <a:ea typeface="+mn-ea"/>
                          <a:cs typeface="+mn-cs"/>
                        </a:rPr>
                        <a:t> can correctly query and modify the Database.</a:t>
                      </a:r>
                      <a:endParaRPr lang="en-US" dirty="0"/>
                    </a:p>
                  </a:txBody>
                  <a:tcPr/>
                </a:tc>
              </a:tr>
              <a:tr h="370840">
                <a:tc>
                  <a:txBody>
                    <a:bodyPr/>
                    <a:lstStyle/>
                    <a:p>
                      <a:r>
                        <a:rPr lang="en-US" sz="1800" b="0" i="0" u="none" strike="noStrike" kern="1200" baseline="0" dirty="0" smtClean="0">
                          <a:solidFill>
                            <a:schemeClr val="dk1"/>
                          </a:solidFill>
                          <a:latin typeface="+mn-lt"/>
                          <a:ea typeface="+mn-ea"/>
                          <a:cs typeface="+mn-cs"/>
                        </a:rPr>
                        <a:t>Preconditions</a:t>
                      </a:r>
                      <a:endParaRPr lang="en-US" dirty="0"/>
                    </a:p>
                  </a:txBody>
                  <a:tcPr/>
                </a:tc>
                <a:tc>
                  <a:txBody>
                    <a:bodyPr/>
                    <a:lstStyle/>
                    <a:p>
                      <a:r>
                        <a:rPr lang="en-US" sz="1800" b="0" i="0" u="none" strike="noStrike" kern="1200" baseline="0" dirty="0" smtClean="0">
                          <a:solidFill>
                            <a:schemeClr val="dk1"/>
                          </a:solidFill>
                          <a:latin typeface="+mn-lt"/>
                          <a:ea typeface="+mn-ea"/>
                          <a:cs typeface="+mn-cs"/>
                        </a:rPr>
                        <a:t>I3T1 must have been already correctly executed.</a:t>
                      </a:r>
                    </a:p>
                  </a:txBody>
                  <a:tcPr/>
                </a:tc>
              </a:tr>
              <a:tr h="370840">
                <a:tc>
                  <a:txBody>
                    <a:bodyPr/>
                    <a:lstStyle/>
                    <a:p>
                      <a:r>
                        <a:rPr lang="en-US" sz="1800" b="0" i="0" u="none" strike="noStrike" kern="1200" baseline="0" dirty="0" smtClean="0">
                          <a:solidFill>
                            <a:schemeClr val="dk1"/>
                          </a:solidFill>
                          <a:latin typeface="+mn-lt"/>
                          <a:ea typeface="+mn-ea"/>
                          <a:cs typeface="+mn-cs"/>
                        </a:rPr>
                        <a:t>Procedure Steps</a:t>
                      </a:r>
                      <a:endParaRPr lang="en-US" dirty="0"/>
                    </a:p>
                  </a:txBody>
                  <a:tcPr/>
                </a:tc>
                <a:tc>
                  <a:txBody>
                    <a:bodyPr/>
                    <a:lstStyle/>
                    <a:p>
                      <a:r>
                        <a:rPr lang="en-US" sz="1800" b="0" i="0" u="none" strike="noStrike" kern="1200" baseline="0" dirty="0" smtClean="0">
                          <a:solidFill>
                            <a:schemeClr val="dk1"/>
                          </a:solidFill>
                          <a:latin typeface="+mn-lt"/>
                          <a:ea typeface="+mn-ea"/>
                          <a:cs typeface="+mn-cs"/>
                        </a:rPr>
                        <a:t>The </a:t>
                      </a:r>
                      <a:r>
                        <a:rPr lang="en-US" sz="1800" b="0" i="0" u="none" strike="noStrike" kern="1200" baseline="0" dirty="0" err="1" smtClean="0">
                          <a:solidFill>
                            <a:schemeClr val="dk1"/>
                          </a:solidFill>
                          <a:latin typeface="+mn-lt"/>
                          <a:ea typeface="+mn-ea"/>
                          <a:cs typeface="+mn-cs"/>
                        </a:rPr>
                        <a:t>DataManager</a:t>
                      </a:r>
                      <a:r>
                        <a:rPr lang="en-US" sz="1800" b="0" i="0" u="none" strike="noStrike" kern="1200" baseline="0" dirty="0" smtClean="0">
                          <a:solidFill>
                            <a:schemeClr val="dk1"/>
                          </a:solidFill>
                          <a:latin typeface="+mn-lt"/>
                          <a:ea typeface="+mn-ea"/>
                          <a:cs typeface="+mn-cs"/>
                        </a:rPr>
                        <a:t> should be able to receive query and modification requests from the logic (Application) of the system, correctly execute them and eventually return the desired data.</a:t>
                      </a:r>
                      <a:endParaRPr lang="en-US" dirty="0"/>
                    </a:p>
                  </a:txBody>
                  <a:tcPr/>
                </a:tc>
              </a:tr>
            </a:tbl>
          </a:graphicData>
        </a:graphic>
      </p:graphicFrame>
      <p:sp>
        <p:nvSpPr>
          <p:cNvPr id="7" name="TextBox 6"/>
          <p:cNvSpPr txBox="1"/>
          <p:nvPr/>
        </p:nvSpPr>
        <p:spPr>
          <a:xfrm>
            <a:off x="71718" y="56259"/>
            <a:ext cx="4081438" cy="523220"/>
          </a:xfrm>
          <a:prstGeom prst="rect">
            <a:avLst/>
          </a:prstGeom>
          <a:noFill/>
        </p:spPr>
        <p:txBody>
          <a:bodyPr wrap="none" rtlCol="0">
            <a:spAutoFit/>
          </a:bodyPr>
          <a:lstStyle/>
          <a:p>
            <a:r>
              <a:rPr lang="en-GB" sz="2800" dirty="0" smtClean="0"/>
              <a:t>Section </a:t>
            </a:r>
            <a:r>
              <a:rPr lang="en-GB" sz="2800" dirty="0"/>
              <a:t>3</a:t>
            </a:r>
            <a:r>
              <a:rPr lang="en-GB" sz="2800" dirty="0" smtClean="0"/>
              <a:t>: Integration tests</a:t>
            </a:r>
            <a:endParaRPr lang="en-GB" sz="2800" dirty="0"/>
          </a:p>
        </p:txBody>
      </p:sp>
    </p:spTree>
    <p:extLst>
      <p:ext uri="{BB962C8B-B14F-4D97-AF65-F5344CB8AC3E}">
        <p14:creationId xmlns:p14="http://schemas.microsoft.com/office/powerpoint/2010/main" val="252923447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3"/>
            <a:ext cx="10515600" cy="887505"/>
          </a:xfrm>
        </p:spPr>
        <p:txBody>
          <a:bodyPr>
            <a:normAutofit/>
          </a:bodyPr>
          <a:lstStyle/>
          <a:p>
            <a:pPr algn="ctr"/>
            <a:r>
              <a:rPr lang="en-US" sz="5400" b="1" dirty="0"/>
              <a:t>Stubs and data test required</a:t>
            </a:r>
            <a:endParaRPr lang="en-GB" sz="5400" b="1" dirty="0"/>
          </a:p>
        </p:txBody>
      </p:sp>
      <p:sp>
        <p:nvSpPr>
          <p:cNvPr id="3" name="Content Placeholder 2"/>
          <p:cNvSpPr>
            <a:spLocks noGrp="1"/>
          </p:cNvSpPr>
          <p:nvPr>
            <p:ph idx="1"/>
          </p:nvPr>
        </p:nvSpPr>
        <p:spPr>
          <a:xfrm>
            <a:off x="838200" y="1631576"/>
            <a:ext cx="10515600" cy="4545387"/>
          </a:xfrm>
        </p:spPr>
        <p:txBody>
          <a:bodyPr>
            <a:normAutofit/>
          </a:bodyPr>
          <a:lstStyle/>
          <a:p>
            <a:r>
              <a:rPr lang="en-US" dirty="0" smtClean="0"/>
              <a:t>At </a:t>
            </a:r>
            <a:r>
              <a:rPr lang="en-US" dirty="0"/>
              <a:t>the </a:t>
            </a:r>
            <a:r>
              <a:rPr lang="en-US" dirty="0" smtClean="0"/>
              <a:t>first </a:t>
            </a:r>
            <a:r>
              <a:rPr lang="en-US" dirty="0"/>
              <a:t>step of our integration, a stub that simulates the </a:t>
            </a:r>
            <a:r>
              <a:rPr lang="en-US" dirty="0" smtClean="0"/>
              <a:t>database response </a:t>
            </a:r>
            <a:r>
              <a:rPr lang="en-US" dirty="0"/>
              <a:t>correlated to a logging or registering action is </a:t>
            </a:r>
            <a:r>
              <a:rPr lang="en-US" dirty="0" smtClean="0"/>
              <a:t>required.</a:t>
            </a:r>
          </a:p>
          <a:p>
            <a:r>
              <a:rPr lang="en-US" dirty="0"/>
              <a:t>A stub that simulate operations on a database is also needed</a:t>
            </a:r>
            <a:r>
              <a:rPr lang="en-US" dirty="0" smtClean="0"/>
              <a:t>.</a:t>
            </a:r>
          </a:p>
          <a:p>
            <a:r>
              <a:rPr lang="en-US" dirty="0"/>
              <a:t>At the second step of the integration test </a:t>
            </a:r>
            <a:r>
              <a:rPr lang="en-US" dirty="0" smtClean="0"/>
              <a:t>different </a:t>
            </a:r>
            <a:r>
              <a:rPr lang="en-US" dirty="0"/>
              <a:t>stubs are </a:t>
            </a:r>
            <a:r>
              <a:rPr lang="en-US" dirty="0" smtClean="0"/>
              <a:t>required:</a:t>
            </a:r>
          </a:p>
          <a:p>
            <a:pPr lvl="1"/>
            <a:r>
              <a:rPr lang="en-US" dirty="0"/>
              <a:t>A stub for drivers which by clicking on </a:t>
            </a:r>
            <a:r>
              <a:rPr lang="en-US" dirty="0" err="1"/>
              <a:t>be_available</a:t>
            </a:r>
            <a:r>
              <a:rPr lang="en-US" dirty="0"/>
              <a:t> gains the </a:t>
            </a:r>
            <a:r>
              <a:rPr lang="en-US" dirty="0" smtClean="0"/>
              <a:t>right to </a:t>
            </a:r>
            <a:r>
              <a:rPr lang="en-US" dirty="0"/>
              <a:t>enter in a queue list.</a:t>
            </a:r>
          </a:p>
          <a:p>
            <a:pPr lvl="1"/>
            <a:r>
              <a:rPr lang="en-US" dirty="0" smtClean="0"/>
              <a:t>A </a:t>
            </a:r>
            <a:r>
              <a:rPr lang="en-US" dirty="0"/>
              <a:t>stub that simulate a pending request.</a:t>
            </a:r>
          </a:p>
          <a:p>
            <a:pPr lvl="1"/>
            <a:r>
              <a:rPr lang="en-US" dirty="0" smtClean="0"/>
              <a:t>A </a:t>
            </a:r>
            <a:r>
              <a:rPr lang="en-US" dirty="0"/>
              <a:t>stub that simulate the timing out of the response time with </a:t>
            </a:r>
            <a:r>
              <a:rPr lang="en-US" dirty="0" smtClean="0"/>
              <a:t>the relative </a:t>
            </a:r>
            <a:r>
              <a:rPr lang="en-US" dirty="0"/>
              <a:t>consequences</a:t>
            </a:r>
            <a:r>
              <a:rPr lang="en-US" dirty="0" smtClean="0"/>
              <a:t>.</a:t>
            </a:r>
          </a:p>
          <a:p>
            <a:r>
              <a:rPr lang="en-US" dirty="0" smtClean="0"/>
              <a:t>By integrating the remaining components there are no stubs to add.</a:t>
            </a:r>
          </a:p>
        </p:txBody>
      </p:sp>
      <p:sp>
        <p:nvSpPr>
          <p:cNvPr id="7" name="TextBox 6"/>
          <p:cNvSpPr txBox="1"/>
          <p:nvPr/>
        </p:nvSpPr>
        <p:spPr>
          <a:xfrm>
            <a:off x="71718" y="56259"/>
            <a:ext cx="1524776" cy="523220"/>
          </a:xfrm>
          <a:prstGeom prst="rect">
            <a:avLst/>
          </a:prstGeom>
          <a:noFill/>
        </p:spPr>
        <p:txBody>
          <a:bodyPr wrap="none" rtlCol="0">
            <a:spAutoFit/>
          </a:bodyPr>
          <a:lstStyle/>
          <a:p>
            <a:r>
              <a:rPr lang="en-GB" sz="2800" dirty="0" smtClean="0"/>
              <a:t>Section 4</a:t>
            </a:r>
            <a:endParaRPr lang="en-GB" sz="2800" dirty="0"/>
          </a:p>
        </p:txBody>
      </p:sp>
    </p:spTree>
    <p:extLst>
      <p:ext uri="{BB962C8B-B14F-4D97-AF65-F5344CB8AC3E}">
        <p14:creationId xmlns:p14="http://schemas.microsoft.com/office/powerpoint/2010/main" val="275293630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3"/>
          <a:stretch>
            <a:fillRect/>
          </a:stretch>
        </p:blipFill>
        <p:spPr>
          <a:xfrm>
            <a:off x="2857881" y="-1"/>
            <a:ext cx="6712802" cy="6858001"/>
          </a:xfrm>
          <a:prstGeom prst="rect">
            <a:avLst/>
          </a:prstGeom>
        </p:spPr>
      </p:pic>
    </p:spTree>
    <p:extLst>
      <p:ext uri="{BB962C8B-B14F-4D97-AF65-F5344CB8AC3E}">
        <p14:creationId xmlns:p14="http://schemas.microsoft.com/office/powerpoint/2010/main" val="61760836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87637" y="3167846"/>
            <a:ext cx="176081" cy="369332"/>
          </a:xfrm>
          <a:prstGeom prst="rect">
            <a:avLst/>
          </a:prstGeom>
          <a:noFill/>
        </p:spPr>
        <p:txBody>
          <a:bodyPr wrap="square" rtlCol="0">
            <a:spAutoFit/>
          </a:bodyPr>
          <a:lstStyle/>
          <a:p>
            <a:r>
              <a:rPr lang="it-IT" dirty="0" smtClean="0"/>
              <a:t> </a:t>
            </a:r>
            <a:endParaRPr lang="en-GB" dirty="0"/>
          </a:p>
        </p:txBody>
      </p:sp>
      <p:sp>
        <p:nvSpPr>
          <p:cNvPr id="5" name="Content Placeholder 2"/>
          <p:cNvSpPr txBox="1">
            <a:spLocks/>
          </p:cNvSpPr>
          <p:nvPr/>
        </p:nvSpPr>
        <p:spPr>
          <a:xfrm>
            <a:off x="1412559" y="345257"/>
            <a:ext cx="8705320" cy="31649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4200" dirty="0" smtClean="0"/>
              <a:t>Purpose</a:t>
            </a:r>
          </a:p>
          <a:p>
            <a:pPr algn="just"/>
            <a:r>
              <a:rPr lang="en-US" dirty="0" smtClean="0"/>
              <a:t>In the first part of this document we are going to show through two different procedures, the size of our app and the estimated cost. </a:t>
            </a:r>
          </a:p>
          <a:p>
            <a:pPr algn="just"/>
            <a:endParaRPr lang="en-US" dirty="0"/>
          </a:p>
          <a:p>
            <a:pPr algn="just"/>
            <a:r>
              <a:rPr lang="en-US" dirty="0" smtClean="0"/>
              <a:t>In the second part instead we are going to show the project tasks and their relative division during the project. </a:t>
            </a:r>
          </a:p>
          <a:p>
            <a:pPr algn="just"/>
            <a:endParaRPr lang="en-US" dirty="0"/>
          </a:p>
          <a:p>
            <a:pPr algn="just"/>
            <a:r>
              <a:rPr lang="en-US" dirty="0" smtClean="0"/>
              <a:t>In the last part we will show our risk project management.</a:t>
            </a:r>
          </a:p>
          <a:p>
            <a:pPr lvl="1" algn="just"/>
            <a:endParaRPr lang="en-US" sz="3200" dirty="0"/>
          </a:p>
          <a:p>
            <a:pPr lvl="1"/>
            <a:endParaRPr lang="en-GB" sz="3200" dirty="0"/>
          </a:p>
        </p:txBody>
      </p:sp>
      <p:sp>
        <p:nvSpPr>
          <p:cNvPr id="6" name="Content Placeholder 2"/>
          <p:cNvSpPr txBox="1">
            <a:spLocks/>
          </p:cNvSpPr>
          <p:nvPr/>
        </p:nvSpPr>
        <p:spPr>
          <a:xfrm>
            <a:off x="3517792" y="4293417"/>
            <a:ext cx="4494854" cy="717631"/>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12900" dirty="0" smtClean="0"/>
              <a:t>How did we do this?</a:t>
            </a:r>
          </a:p>
          <a:p>
            <a:pPr algn="just"/>
            <a:endParaRPr lang="en-US" dirty="0" smtClean="0"/>
          </a:p>
          <a:p>
            <a:pPr lvl="1" algn="just"/>
            <a:endParaRPr lang="en-US" sz="3200" dirty="0"/>
          </a:p>
          <a:p>
            <a:pPr lvl="1"/>
            <a:endParaRPr lang="en-GB" sz="3200" dirty="0"/>
          </a:p>
        </p:txBody>
      </p:sp>
      <p:sp>
        <p:nvSpPr>
          <p:cNvPr id="15" name="Content Placeholder 2"/>
          <p:cNvSpPr txBox="1">
            <a:spLocks/>
          </p:cNvSpPr>
          <p:nvPr/>
        </p:nvSpPr>
        <p:spPr>
          <a:xfrm>
            <a:off x="683689" y="5642044"/>
            <a:ext cx="3163250" cy="481003"/>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dirty="0" smtClean="0"/>
              <a:t>Functional Points</a:t>
            </a:r>
          </a:p>
          <a:p>
            <a:pPr algn="just"/>
            <a:endParaRPr lang="en-US" dirty="0" smtClean="0"/>
          </a:p>
          <a:p>
            <a:pPr lvl="1" algn="just"/>
            <a:endParaRPr lang="en-US" sz="3200" dirty="0"/>
          </a:p>
          <a:p>
            <a:pPr lvl="1"/>
            <a:endParaRPr lang="en-GB" sz="3200" dirty="0"/>
          </a:p>
        </p:txBody>
      </p:sp>
      <p:sp>
        <p:nvSpPr>
          <p:cNvPr id="16" name="Content Placeholder 2"/>
          <p:cNvSpPr txBox="1">
            <a:spLocks/>
          </p:cNvSpPr>
          <p:nvPr/>
        </p:nvSpPr>
        <p:spPr>
          <a:xfrm>
            <a:off x="4084163" y="5656889"/>
            <a:ext cx="3362112" cy="451312"/>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3200" dirty="0" smtClean="0"/>
              <a:t>COCOMO II</a:t>
            </a:r>
            <a:endParaRPr lang="en-US" sz="3200" dirty="0"/>
          </a:p>
          <a:p>
            <a:pPr lvl="1"/>
            <a:endParaRPr lang="en-GB" sz="3200" dirty="0"/>
          </a:p>
        </p:txBody>
      </p:sp>
      <p:sp>
        <p:nvSpPr>
          <p:cNvPr id="18" name="Content Placeholder 2"/>
          <p:cNvSpPr txBox="1">
            <a:spLocks/>
          </p:cNvSpPr>
          <p:nvPr/>
        </p:nvSpPr>
        <p:spPr>
          <a:xfrm>
            <a:off x="7683499" y="5656889"/>
            <a:ext cx="3362112" cy="451312"/>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3200" dirty="0" smtClean="0"/>
              <a:t>Task chart </a:t>
            </a:r>
            <a:r>
              <a:rPr lang="it-IT" sz="3200" dirty="0" err="1" smtClean="0"/>
              <a:t>diagram</a:t>
            </a:r>
            <a:endParaRPr lang="en-US" sz="3200" dirty="0"/>
          </a:p>
          <a:p>
            <a:pPr lvl="1"/>
            <a:endParaRPr lang="en-GB" sz="3200" dirty="0"/>
          </a:p>
        </p:txBody>
      </p:sp>
      <p:cxnSp>
        <p:nvCxnSpPr>
          <p:cNvPr id="20" name="Connettore 2 19"/>
          <p:cNvCxnSpPr/>
          <p:nvPr/>
        </p:nvCxnSpPr>
        <p:spPr>
          <a:xfrm>
            <a:off x="5765219" y="4652232"/>
            <a:ext cx="0" cy="989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p:cNvCxnSpPr>
            <a:endCxn id="15" idx="0"/>
          </p:cNvCxnSpPr>
          <p:nvPr/>
        </p:nvCxnSpPr>
        <p:spPr>
          <a:xfrm flipH="1">
            <a:off x="2265314" y="4652232"/>
            <a:ext cx="1795914" cy="989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p:cNvCxnSpPr>
            <a:endCxn id="18" idx="0"/>
          </p:cNvCxnSpPr>
          <p:nvPr/>
        </p:nvCxnSpPr>
        <p:spPr>
          <a:xfrm>
            <a:off x="7446275" y="4652232"/>
            <a:ext cx="1918280" cy="10046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00"/>
                                        <p:tgtEl>
                                          <p:spTgt spid="16"/>
                                        </p:tgtEl>
                                      </p:cBhvr>
                                    </p:animEffect>
                                  </p:childTnLst>
                                </p:cTn>
                              </p:par>
                              <p:par>
                                <p:cTn id="19" presetID="22" presetClass="entr" presetSubtype="4"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22" presetClass="entr" presetSubtype="4"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6" grpId="0"/>
      <p:bldP spid="1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87637" y="3167846"/>
            <a:ext cx="176081" cy="369332"/>
          </a:xfrm>
          <a:prstGeom prst="rect">
            <a:avLst/>
          </a:prstGeom>
          <a:noFill/>
        </p:spPr>
        <p:txBody>
          <a:bodyPr wrap="square" rtlCol="0">
            <a:spAutoFit/>
          </a:bodyPr>
          <a:lstStyle/>
          <a:p>
            <a:r>
              <a:rPr lang="it-IT" dirty="0" smtClean="0"/>
              <a:t> </a:t>
            </a:r>
            <a:endParaRPr lang="en-GB" dirty="0"/>
          </a:p>
        </p:txBody>
      </p:sp>
      <p:sp>
        <p:nvSpPr>
          <p:cNvPr id="5" name="Content Placeholder 2"/>
          <p:cNvSpPr txBox="1">
            <a:spLocks/>
          </p:cNvSpPr>
          <p:nvPr/>
        </p:nvSpPr>
        <p:spPr>
          <a:xfrm>
            <a:off x="265063" y="284039"/>
            <a:ext cx="11000311" cy="3164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err="1" smtClean="0"/>
              <a:t>Functional</a:t>
            </a:r>
            <a:r>
              <a:rPr lang="it-IT" sz="4200" dirty="0" smtClean="0"/>
              <a:t> </a:t>
            </a:r>
            <a:r>
              <a:rPr lang="it-IT" sz="4200" dirty="0" err="1" smtClean="0"/>
              <a:t>Points</a:t>
            </a:r>
            <a:endParaRPr lang="it-IT" sz="4200" dirty="0" smtClean="0"/>
          </a:p>
          <a:p>
            <a:endParaRPr lang="en-GB" sz="2500" dirty="0" smtClean="0"/>
          </a:p>
          <a:p>
            <a:pPr lvl="1" algn="just"/>
            <a:r>
              <a:rPr lang="en-GB" sz="2200" dirty="0"/>
              <a:t>A </a:t>
            </a:r>
            <a:r>
              <a:rPr lang="en-GB" sz="2200" b="1" dirty="0"/>
              <a:t>function point</a:t>
            </a:r>
            <a:r>
              <a:rPr lang="en-GB" sz="2200" dirty="0"/>
              <a:t> is a "unit of measurement" to express the amount of business functionality an information system provides to a user. Function points measure software size. The table below shows the weights values that we have used to calculate the FP value</a:t>
            </a:r>
            <a:r>
              <a:rPr lang="en-GB" sz="2200" dirty="0" smtClean="0"/>
              <a:t>.</a:t>
            </a:r>
            <a:endParaRPr lang="en-GB" sz="2200" dirty="0"/>
          </a:p>
          <a:p>
            <a:pPr lvl="1" algn="just"/>
            <a:endParaRPr lang="en-US" sz="3200" dirty="0"/>
          </a:p>
          <a:p>
            <a:pPr lvl="1"/>
            <a:endParaRPr lang="en-GB" sz="3200" dirty="0"/>
          </a:p>
        </p:txBody>
      </p:sp>
      <p:pic>
        <p:nvPicPr>
          <p:cNvPr id="11" name="Immagine 10"/>
          <p:cNvPicPr/>
          <p:nvPr/>
        </p:nvPicPr>
        <p:blipFill>
          <a:blip r:embed="rId3"/>
          <a:stretch>
            <a:fillRect/>
          </a:stretch>
        </p:blipFill>
        <p:spPr>
          <a:xfrm>
            <a:off x="507636" y="2942318"/>
            <a:ext cx="7130013" cy="2747282"/>
          </a:xfrm>
          <a:prstGeom prst="rect">
            <a:avLst/>
          </a:prstGeom>
        </p:spPr>
      </p:pic>
      <p:sp>
        <p:nvSpPr>
          <p:cNvPr id="13" name="Content Placeholder 2"/>
          <p:cNvSpPr txBox="1">
            <a:spLocks/>
          </p:cNvSpPr>
          <p:nvPr/>
        </p:nvSpPr>
        <p:spPr>
          <a:xfrm>
            <a:off x="7637649" y="3598328"/>
            <a:ext cx="4494854" cy="717631"/>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12900" dirty="0" smtClean="0"/>
              <a:t>We have used this table to find the functional points of our app.</a:t>
            </a:r>
          </a:p>
          <a:p>
            <a:pPr algn="just"/>
            <a:endParaRPr lang="en-US" dirty="0" smtClean="0"/>
          </a:p>
          <a:p>
            <a:pPr lvl="1" algn="just"/>
            <a:endParaRPr lang="en-US" sz="3200" dirty="0"/>
          </a:p>
          <a:p>
            <a:pPr lvl="1"/>
            <a:endParaRPr lang="en-GB" sz="3200" dirty="0"/>
          </a:p>
        </p:txBody>
      </p:sp>
      <p:sp>
        <p:nvSpPr>
          <p:cNvPr id="14" name="TextBox 6"/>
          <p:cNvSpPr txBox="1"/>
          <p:nvPr/>
        </p:nvSpPr>
        <p:spPr>
          <a:xfrm>
            <a:off x="75812" y="14663"/>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27111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5063" y="284039"/>
            <a:ext cx="11000311" cy="3164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In </a:t>
            </a:r>
            <a:r>
              <a:rPr lang="it-IT" sz="4200" dirty="0" err="1" smtClean="0"/>
              <a:t>particular</a:t>
            </a:r>
            <a:r>
              <a:rPr lang="it-IT" sz="4200" dirty="0" smtClean="0"/>
              <a:t>:</a:t>
            </a:r>
          </a:p>
          <a:p>
            <a:endParaRPr lang="en-GB" sz="2500" dirty="0" smtClean="0"/>
          </a:p>
          <a:p>
            <a:pPr lvl="1" algn="just"/>
            <a:r>
              <a:rPr lang="en-US" sz="3200" dirty="0"/>
              <a:t>We have taken into consideration these aspects:</a:t>
            </a:r>
          </a:p>
          <a:p>
            <a:pPr lvl="1" algn="just"/>
            <a:endParaRPr lang="en-US" sz="3200" dirty="0"/>
          </a:p>
          <a:p>
            <a:pPr lvl="1"/>
            <a:endParaRPr lang="en-GB" sz="3200" dirty="0"/>
          </a:p>
        </p:txBody>
      </p:sp>
      <p:sp>
        <p:nvSpPr>
          <p:cNvPr id="5" name="Content Placeholder 2"/>
          <p:cNvSpPr txBox="1">
            <a:spLocks/>
          </p:cNvSpPr>
          <p:nvPr/>
        </p:nvSpPr>
        <p:spPr>
          <a:xfrm>
            <a:off x="265063" y="2432577"/>
            <a:ext cx="7166923" cy="388982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just"/>
            <a:r>
              <a:rPr lang="en-GB" sz="3200" dirty="0" smtClean="0"/>
              <a:t>Internal Logic Files (ILFs)</a:t>
            </a:r>
          </a:p>
          <a:p>
            <a:pPr lvl="1" algn="just"/>
            <a:endParaRPr lang="en-GB" sz="3500" dirty="0" smtClean="0"/>
          </a:p>
          <a:p>
            <a:pPr lvl="1" algn="just"/>
            <a:r>
              <a:rPr lang="en-GB" sz="3200" dirty="0" smtClean="0"/>
              <a:t>External Logic Files (EIFs)</a:t>
            </a:r>
          </a:p>
          <a:p>
            <a:pPr lvl="1" algn="just"/>
            <a:endParaRPr lang="en-GB" sz="3200" dirty="0" smtClean="0"/>
          </a:p>
          <a:p>
            <a:pPr lvl="1" algn="just"/>
            <a:r>
              <a:rPr lang="en-GB" sz="3200" dirty="0" smtClean="0"/>
              <a:t>External Inputs (EIs)</a:t>
            </a:r>
          </a:p>
          <a:p>
            <a:pPr lvl="1" algn="just"/>
            <a:endParaRPr lang="en-GB" sz="3200" dirty="0" smtClean="0"/>
          </a:p>
          <a:p>
            <a:pPr lvl="1" algn="just"/>
            <a:r>
              <a:rPr lang="en-GB" sz="3200" dirty="0" smtClean="0"/>
              <a:t>External Inquiries (EIQs)</a:t>
            </a:r>
          </a:p>
          <a:p>
            <a:pPr lvl="1" algn="just"/>
            <a:endParaRPr lang="en-GB" sz="3800" dirty="0" smtClean="0"/>
          </a:p>
          <a:p>
            <a:pPr lvl="1" algn="just"/>
            <a:r>
              <a:rPr lang="en-GB" sz="3200" dirty="0" smtClean="0"/>
              <a:t>External Outputs (Eos)</a:t>
            </a:r>
          </a:p>
          <a:p>
            <a:pPr algn="just"/>
            <a:endParaRPr lang="en-US" dirty="0" smtClean="0"/>
          </a:p>
          <a:p>
            <a:pPr lvl="1" algn="just"/>
            <a:endParaRPr lang="en-US" sz="3200" dirty="0"/>
          </a:p>
          <a:p>
            <a:pPr lvl="1"/>
            <a:endParaRPr lang="en-GB" sz="3200" dirty="0"/>
          </a:p>
        </p:txBody>
      </p:sp>
      <p:sp>
        <p:nvSpPr>
          <p:cNvPr id="6" name="Rettangolo 5"/>
          <p:cNvSpPr/>
          <p:nvPr/>
        </p:nvSpPr>
        <p:spPr>
          <a:xfrm>
            <a:off x="5662859" y="2312612"/>
            <a:ext cx="6096000" cy="646331"/>
          </a:xfrm>
          <a:prstGeom prst="rect">
            <a:avLst/>
          </a:prstGeom>
        </p:spPr>
        <p:txBody>
          <a:bodyPr>
            <a:spAutoFit/>
          </a:bodyPr>
          <a:lstStyle/>
          <a:p>
            <a:r>
              <a:rPr lang="en-GB" b="0" i="0" dirty="0" smtClean="0">
                <a:solidFill>
                  <a:srgbClr val="000000"/>
                </a:solidFill>
                <a:effectLst/>
              </a:rPr>
              <a:t>It’s a user identifiable group of logically related data that resides entirely within the application.</a:t>
            </a:r>
            <a:endParaRPr lang="en-GB" dirty="0"/>
          </a:p>
        </p:txBody>
      </p:sp>
      <p:sp>
        <p:nvSpPr>
          <p:cNvPr id="7" name="Rettangolo 6"/>
          <p:cNvSpPr/>
          <p:nvPr/>
        </p:nvSpPr>
        <p:spPr>
          <a:xfrm>
            <a:off x="5662859" y="3047699"/>
            <a:ext cx="6096000" cy="646331"/>
          </a:xfrm>
          <a:prstGeom prst="rect">
            <a:avLst/>
          </a:prstGeom>
        </p:spPr>
        <p:txBody>
          <a:bodyPr>
            <a:spAutoFit/>
          </a:bodyPr>
          <a:lstStyle/>
          <a:p>
            <a:r>
              <a:rPr lang="en-GB" dirty="0" smtClean="0">
                <a:solidFill>
                  <a:srgbClr val="000000"/>
                </a:solidFill>
              </a:rPr>
              <a:t>It’s a </a:t>
            </a:r>
            <a:r>
              <a:rPr lang="en-GB" dirty="0">
                <a:solidFill>
                  <a:srgbClr val="000000"/>
                </a:solidFill>
              </a:rPr>
              <a:t>user identifiable group of logically related data that is used for reference purposes only.</a:t>
            </a:r>
          </a:p>
        </p:txBody>
      </p:sp>
      <p:sp>
        <p:nvSpPr>
          <p:cNvPr id="8" name="Rettangolo 7"/>
          <p:cNvSpPr/>
          <p:nvPr/>
        </p:nvSpPr>
        <p:spPr>
          <a:xfrm>
            <a:off x="5662859" y="3813995"/>
            <a:ext cx="6096000" cy="646331"/>
          </a:xfrm>
          <a:prstGeom prst="rect">
            <a:avLst/>
          </a:prstGeom>
        </p:spPr>
        <p:txBody>
          <a:bodyPr>
            <a:spAutoFit/>
          </a:bodyPr>
          <a:lstStyle/>
          <a:p>
            <a:r>
              <a:rPr lang="en-GB" dirty="0" smtClean="0">
                <a:solidFill>
                  <a:srgbClr val="000000"/>
                </a:solidFill>
              </a:rPr>
              <a:t>It is </a:t>
            </a:r>
            <a:r>
              <a:rPr lang="en-GB" dirty="0">
                <a:solidFill>
                  <a:srgbClr val="000000"/>
                </a:solidFill>
              </a:rPr>
              <a:t>an elementary process in which data crosses the boundary from outside to inside. </a:t>
            </a:r>
          </a:p>
        </p:txBody>
      </p:sp>
      <p:sp>
        <p:nvSpPr>
          <p:cNvPr id="9" name="Rettangolo 8"/>
          <p:cNvSpPr/>
          <p:nvPr/>
        </p:nvSpPr>
        <p:spPr>
          <a:xfrm>
            <a:off x="5662859" y="4526092"/>
            <a:ext cx="6096000" cy="923330"/>
          </a:xfrm>
          <a:prstGeom prst="rect">
            <a:avLst/>
          </a:prstGeom>
        </p:spPr>
        <p:txBody>
          <a:bodyPr>
            <a:spAutoFit/>
          </a:bodyPr>
          <a:lstStyle/>
          <a:p>
            <a:r>
              <a:rPr lang="en-GB" dirty="0" smtClean="0">
                <a:solidFill>
                  <a:srgbClr val="000000"/>
                </a:solidFill>
              </a:rPr>
              <a:t>It‘s an </a:t>
            </a:r>
            <a:r>
              <a:rPr lang="en-GB" dirty="0">
                <a:solidFill>
                  <a:srgbClr val="000000"/>
                </a:solidFill>
              </a:rPr>
              <a:t>elementary process with both input and output components that result in data retrieval from one or more internal logical files and external interface files. </a:t>
            </a:r>
          </a:p>
        </p:txBody>
      </p:sp>
      <p:sp>
        <p:nvSpPr>
          <p:cNvPr id="10" name="Rettangolo 9"/>
          <p:cNvSpPr/>
          <p:nvPr/>
        </p:nvSpPr>
        <p:spPr>
          <a:xfrm>
            <a:off x="5662859" y="5480718"/>
            <a:ext cx="6096000" cy="646331"/>
          </a:xfrm>
          <a:prstGeom prst="rect">
            <a:avLst/>
          </a:prstGeom>
        </p:spPr>
        <p:txBody>
          <a:bodyPr>
            <a:spAutoFit/>
          </a:bodyPr>
          <a:lstStyle/>
          <a:p>
            <a:r>
              <a:rPr lang="en-GB" dirty="0" smtClean="0">
                <a:solidFill>
                  <a:srgbClr val="000000"/>
                </a:solidFill>
              </a:rPr>
              <a:t>It is an </a:t>
            </a:r>
            <a:r>
              <a:rPr lang="en-GB" dirty="0">
                <a:solidFill>
                  <a:srgbClr val="000000"/>
                </a:solidFill>
              </a:rPr>
              <a:t>elementary process in which derived data passes across the boundary from inside to outside.</a:t>
            </a:r>
          </a:p>
        </p:txBody>
      </p:sp>
      <p:sp>
        <p:nvSpPr>
          <p:cNvPr id="11" name="TextBox 6"/>
          <p:cNvSpPr txBox="1"/>
          <p:nvPr/>
        </p:nvSpPr>
        <p:spPr>
          <a:xfrm>
            <a:off x="75812" y="14663"/>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217665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egnaposto contenuto 3"/>
          <p:cNvGraphicFramePr>
            <a:graphicFrameLocks noGrp="1"/>
          </p:cNvGraphicFramePr>
          <p:nvPr>
            <p:ph idx="1"/>
            <p:extLst/>
          </p:nvPr>
        </p:nvGraphicFramePr>
        <p:xfrm>
          <a:off x="0" y="0"/>
          <a:ext cx="12192000" cy="6936201"/>
        </p:xfrm>
        <a:graphic>
          <a:graphicData uri="http://schemas.openxmlformats.org/drawingml/2006/table">
            <a:tbl>
              <a:tblPr firstRow="1" bandRow="1">
                <a:tableStyleId>{5C22544A-7EE6-4342-B048-85BDC9FD1C3A}</a:tableStyleId>
              </a:tblPr>
              <a:tblGrid>
                <a:gridCol w="4064000"/>
                <a:gridCol w="1476671"/>
                <a:gridCol w="6651329"/>
              </a:tblGrid>
              <a:tr h="561880">
                <a:tc>
                  <a:txBody>
                    <a:bodyPr/>
                    <a:lstStyle/>
                    <a:p>
                      <a:pPr algn="ctr"/>
                      <a:r>
                        <a:rPr lang="it-IT" dirty="0" err="1" smtClean="0"/>
                        <a:t>Aspect</a:t>
                      </a:r>
                      <a:endParaRPr lang="en-GB" dirty="0"/>
                    </a:p>
                  </a:txBody>
                  <a:tcPr/>
                </a:tc>
                <a:tc>
                  <a:txBody>
                    <a:bodyPr/>
                    <a:lstStyle/>
                    <a:p>
                      <a:pPr algn="ctr"/>
                      <a:r>
                        <a:rPr lang="it-IT" dirty="0" smtClean="0"/>
                        <a:t>Total</a:t>
                      </a:r>
                      <a:r>
                        <a:rPr lang="it-IT" baseline="0" dirty="0" smtClean="0"/>
                        <a:t> </a:t>
                      </a:r>
                      <a:r>
                        <a:rPr lang="it-IT" baseline="0" dirty="0" err="1" smtClean="0"/>
                        <a:t>cost</a:t>
                      </a:r>
                      <a:endParaRPr lang="en-GB" dirty="0"/>
                    </a:p>
                  </a:txBody>
                  <a:tcPr/>
                </a:tc>
                <a:tc>
                  <a:txBody>
                    <a:bodyPr/>
                    <a:lstStyle/>
                    <a:p>
                      <a:pPr algn="ctr"/>
                      <a:r>
                        <a:rPr lang="it-IT" dirty="0" err="1" smtClean="0"/>
                        <a:t>Description</a:t>
                      </a:r>
                      <a:endParaRPr lang="en-GB" dirty="0"/>
                    </a:p>
                  </a:txBody>
                  <a:tcPr/>
                </a:tc>
              </a:tr>
              <a:tr h="1123757">
                <a:tc>
                  <a:txBody>
                    <a:bodyPr/>
                    <a:lstStyle/>
                    <a:p>
                      <a:r>
                        <a:rPr lang="it-IT" dirty="0" err="1" smtClean="0"/>
                        <a:t>Internal</a:t>
                      </a:r>
                      <a:r>
                        <a:rPr lang="it-IT" dirty="0" smtClean="0"/>
                        <a:t> </a:t>
                      </a:r>
                      <a:r>
                        <a:rPr lang="it-IT" dirty="0" err="1" smtClean="0"/>
                        <a:t>Logic</a:t>
                      </a:r>
                      <a:r>
                        <a:rPr lang="it-IT" dirty="0" smtClean="0"/>
                        <a:t> File</a:t>
                      </a:r>
                      <a:endParaRPr lang="en-GB" dirty="0"/>
                    </a:p>
                  </a:txBody>
                  <a:tcPr anchor="ctr"/>
                </a:tc>
                <a:tc>
                  <a:txBody>
                    <a:bodyPr/>
                    <a:lstStyle/>
                    <a:p>
                      <a:pPr algn="ctr"/>
                      <a:r>
                        <a:rPr lang="it-IT" dirty="0" smtClean="0"/>
                        <a:t>56</a:t>
                      </a:r>
                      <a:endParaRPr lang="en-GB" dirty="0"/>
                    </a:p>
                  </a:txBody>
                  <a:tcPr anchor="ctr"/>
                </a:tc>
                <a:tc>
                  <a:txBody>
                    <a:bodyPr/>
                    <a:lstStyle/>
                    <a:p>
                      <a:pPr algn="just"/>
                      <a:r>
                        <a:rPr lang="it-IT" dirty="0" smtClean="0"/>
                        <a:t>The </a:t>
                      </a:r>
                      <a:r>
                        <a:rPr lang="it-IT" dirty="0" err="1" smtClean="0"/>
                        <a:t>application</a:t>
                      </a:r>
                      <a:r>
                        <a:rPr lang="it-IT" dirty="0" smtClean="0"/>
                        <a:t> </a:t>
                      </a:r>
                      <a:r>
                        <a:rPr lang="it-IT" dirty="0" err="1" smtClean="0"/>
                        <a:t>stores</a:t>
                      </a:r>
                      <a:r>
                        <a:rPr lang="it-IT" dirty="0" smtClean="0"/>
                        <a:t> information </a:t>
                      </a:r>
                      <a:r>
                        <a:rPr lang="it-IT" dirty="0" err="1" smtClean="0"/>
                        <a:t>about</a:t>
                      </a:r>
                      <a:r>
                        <a:rPr lang="it-IT" dirty="0" smtClean="0"/>
                        <a:t>: </a:t>
                      </a:r>
                      <a:r>
                        <a:rPr lang="it-IT" dirty="0" err="1" smtClean="0"/>
                        <a:t>Users</a:t>
                      </a:r>
                      <a:r>
                        <a:rPr lang="it-IT" dirty="0" smtClean="0"/>
                        <a:t>, Drivers, </a:t>
                      </a:r>
                      <a:r>
                        <a:rPr lang="it-IT" dirty="0" err="1" smtClean="0"/>
                        <a:t>Requests</a:t>
                      </a:r>
                      <a:r>
                        <a:rPr lang="it-IT" dirty="0" smtClean="0"/>
                        <a:t>,</a:t>
                      </a:r>
                      <a:r>
                        <a:rPr lang="it-IT" baseline="0" dirty="0" smtClean="0"/>
                        <a:t> </a:t>
                      </a:r>
                      <a:r>
                        <a:rPr lang="it-IT" baseline="0" dirty="0" err="1" smtClean="0"/>
                        <a:t>TaxiQueue</a:t>
                      </a:r>
                      <a:r>
                        <a:rPr lang="it-IT" baseline="0" dirty="0" smtClean="0"/>
                        <a:t>, Taxis and </a:t>
                      </a:r>
                      <a:r>
                        <a:rPr lang="it-IT" baseline="0" dirty="0" err="1" smtClean="0"/>
                        <a:t>Locations</a:t>
                      </a:r>
                      <a:r>
                        <a:rPr lang="it-IT" baseline="0" dirty="0" smtClean="0"/>
                        <a:t>.</a:t>
                      </a:r>
                    </a:p>
                  </a:txBody>
                  <a:tcPr/>
                </a:tc>
              </a:tr>
              <a:tr h="1123757">
                <a:tc>
                  <a:txBody>
                    <a:bodyPr/>
                    <a:lstStyle/>
                    <a:p>
                      <a:r>
                        <a:rPr lang="it-IT" dirty="0" err="1" smtClean="0"/>
                        <a:t>External</a:t>
                      </a:r>
                      <a:r>
                        <a:rPr lang="it-IT" dirty="0" smtClean="0"/>
                        <a:t> </a:t>
                      </a:r>
                      <a:r>
                        <a:rPr lang="it-IT" dirty="0" err="1" smtClean="0"/>
                        <a:t>Logic</a:t>
                      </a:r>
                      <a:r>
                        <a:rPr lang="it-IT" dirty="0" smtClean="0"/>
                        <a:t> File</a:t>
                      </a:r>
                      <a:endParaRPr lang="en-GB" dirty="0"/>
                    </a:p>
                  </a:txBody>
                  <a:tcPr anchor="ctr"/>
                </a:tc>
                <a:tc>
                  <a:txBody>
                    <a:bodyPr/>
                    <a:lstStyle/>
                    <a:p>
                      <a:pPr algn="ctr"/>
                      <a:r>
                        <a:rPr lang="it-IT" dirty="0" smtClean="0"/>
                        <a:t>10</a:t>
                      </a:r>
                      <a:endParaRPr lang="en-GB" dirty="0"/>
                    </a:p>
                  </a:txBody>
                  <a:tcPr anchor="ctr"/>
                </a:tc>
                <a:tc>
                  <a:txBody>
                    <a:bodyPr/>
                    <a:lstStyle/>
                    <a:p>
                      <a:pPr algn="just"/>
                      <a:r>
                        <a:rPr lang="en-GB" sz="1800" kern="1200" dirty="0" smtClean="0">
                          <a:solidFill>
                            <a:schemeClr val="dk1"/>
                          </a:solidFill>
                          <a:effectLst/>
                          <a:latin typeface="+mn-lt"/>
                          <a:ea typeface="+mn-ea"/>
                          <a:cs typeface="+mn-cs"/>
                        </a:rPr>
                        <a:t>The application has to manage the position of each taxis from an external service based on GPS locations</a:t>
                      </a:r>
                      <a:endParaRPr lang="en-GB" dirty="0"/>
                    </a:p>
                  </a:txBody>
                  <a:tcPr/>
                </a:tc>
              </a:tr>
              <a:tr h="1123757">
                <a:tc>
                  <a:txBody>
                    <a:bodyPr/>
                    <a:lstStyle/>
                    <a:p>
                      <a:r>
                        <a:rPr lang="it-IT" dirty="0" err="1" smtClean="0"/>
                        <a:t>External</a:t>
                      </a:r>
                      <a:r>
                        <a:rPr lang="it-IT" dirty="0" smtClean="0"/>
                        <a:t> </a:t>
                      </a:r>
                      <a:r>
                        <a:rPr lang="it-IT" dirty="0" err="1" smtClean="0"/>
                        <a:t>Inputs</a:t>
                      </a:r>
                      <a:endParaRPr lang="en-GB" dirty="0"/>
                    </a:p>
                  </a:txBody>
                  <a:tcPr anchor="ctr"/>
                </a:tc>
                <a:tc>
                  <a:txBody>
                    <a:bodyPr/>
                    <a:lstStyle/>
                    <a:p>
                      <a:pPr algn="ctr"/>
                      <a:r>
                        <a:rPr lang="it-IT" dirty="0" smtClean="0"/>
                        <a:t>26</a:t>
                      </a:r>
                      <a:endParaRPr lang="en-GB" dirty="0"/>
                    </a:p>
                  </a:txBody>
                  <a:tcPr anchor="ctr"/>
                </a:tc>
                <a:tc>
                  <a:txBody>
                    <a:bodyPr/>
                    <a:lstStyle/>
                    <a:p>
                      <a:pPr algn="just"/>
                      <a:r>
                        <a:rPr lang="it-IT" dirty="0" smtClean="0"/>
                        <a:t>The </a:t>
                      </a:r>
                      <a:r>
                        <a:rPr lang="it-IT" dirty="0" err="1" smtClean="0"/>
                        <a:t>application</a:t>
                      </a:r>
                      <a:r>
                        <a:rPr lang="it-IT" dirty="0" smtClean="0"/>
                        <a:t> </a:t>
                      </a:r>
                      <a:r>
                        <a:rPr lang="it-IT" dirty="0" err="1" smtClean="0"/>
                        <a:t>has</a:t>
                      </a:r>
                      <a:r>
                        <a:rPr lang="it-IT" dirty="0" smtClean="0"/>
                        <a:t> to </a:t>
                      </a:r>
                      <a:r>
                        <a:rPr lang="it-IT" dirty="0" err="1" smtClean="0"/>
                        <a:t>manage</a:t>
                      </a:r>
                      <a:r>
                        <a:rPr lang="it-IT" dirty="0" smtClean="0"/>
                        <a:t> </a:t>
                      </a:r>
                      <a:r>
                        <a:rPr lang="it-IT" dirty="0" err="1" smtClean="0"/>
                        <a:t>all</a:t>
                      </a:r>
                      <a:r>
                        <a:rPr lang="it-IT" dirty="0" smtClean="0"/>
                        <a:t> the </a:t>
                      </a:r>
                      <a:r>
                        <a:rPr lang="it-IT" dirty="0" err="1" smtClean="0"/>
                        <a:t>interactions</a:t>
                      </a:r>
                      <a:r>
                        <a:rPr lang="it-IT" baseline="0" dirty="0" smtClean="0"/>
                        <a:t> </a:t>
                      </a:r>
                      <a:r>
                        <a:rPr lang="it-IT" baseline="0" dirty="0" err="1" smtClean="0"/>
                        <a:t>between</a:t>
                      </a:r>
                      <a:r>
                        <a:rPr lang="it-IT" baseline="0" dirty="0" smtClean="0"/>
                        <a:t> </a:t>
                      </a:r>
                      <a:r>
                        <a:rPr lang="it-IT" baseline="0" dirty="0" err="1" smtClean="0"/>
                        <a:t>users</a:t>
                      </a:r>
                      <a:r>
                        <a:rPr lang="it-IT" baseline="0" dirty="0" smtClean="0"/>
                        <a:t> and driver.</a:t>
                      </a:r>
                      <a:endParaRPr lang="en-GB" dirty="0"/>
                    </a:p>
                  </a:txBody>
                  <a:tcPr/>
                </a:tc>
              </a:tr>
              <a:tr h="1801090">
                <a:tc>
                  <a:txBody>
                    <a:bodyPr/>
                    <a:lstStyle/>
                    <a:p>
                      <a:r>
                        <a:rPr lang="it-IT" dirty="0" err="1" smtClean="0"/>
                        <a:t>External</a:t>
                      </a:r>
                      <a:r>
                        <a:rPr lang="it-IT" dirty="0" smtClean="0"/>
                        <a:t> </a:t>
                      </a:r>
                      <a:r>
                        <a:rPr lang="it-IT" dirty="0" err="1" smtClean="0"/>
                        <a:t>Inquiries</a:t>
                      </a:r>
                      <a:endParaRPr lang="en-GB" dirty="0"/>
                    </a:p>
                  </a:txBody>
                  <a:tcPr anchor="ctr"/>
                </a:tc>
                <a:tc>
                  <a:txBody>
                    <a:bodyPr/>
                    <a:lstStyle/>
                    <a:p>
                      <a:pPr algn="ctr"/>
                      <a:r>
                        <a:rPr lang="it-IT" dirty="0" smtClean="0"/>
                        <a:t>13</a:t>
                      </a:r>
                      <a:endParaRPr lang="en-GB" dirty="0"/>
                    </a:p>
                  </a:txBody>
                  <a:tcPr anchor="ctr"/>
                </a:tc>
                <a:tc>
                  <a:txBody>
                    <a:bodyPr/>
                    <a:lstStyle/>
                    <a:p>
                      <a:pPr algn="just"/>
                      <a:r>
                        <a:rPr lang="en-GB" sz="1800" kern="1200" dirty="0" smtClean="0">
                          <a:solidFill>
                            <a:schemeClr val="dk1"/>
                          </a:solidFill>
                          <a:effectLst/>
                          <a:latin typeface="+mn-lt"/>
                          <a:ea typeface="+mn-ea"/>
                          <a:cs typeface="+mn-cs"/>
                        </a:rPr>
                        <a:t>The application allows a user to view the number of taxi available in his zone according to his phone GPS location</a:t>
                      </a:r>
                      <a:r>
                        <a:rPr lang="en-GB" sz="1800" kern="1200" baseline="0" dirty="0" smtClean="0">
                          <a:solidFill>
                            <a:schemeClr val="dk1"/>
                          </a:solidFill>
                          <a:effectLst/>
                          <a:latin typeface="+mn-lt"/>
                          <a:ea typeface="+mn-ea"/>
                          <a:cs typeface="+mn-cs"/>
                        </a:rPr>
                        <a:t> and </a:t>
                      </a:r>
                      <a:r>
                        <a:rPr lang="en-GB" sz="1800" kern="1200" dirty="0" smtClean="0">
                          <a:solidFill>
                            <a:schemeClr val="dk1"/>
                          </a:solidFill>
                          <a:effectLst/>
                          <a:latin typeface="+mn-lt"/>
                          <a:ea typeface="+mn-ea"/>
                          <a:cs typeface="+mn-cs"/>
                        </a:rPr>
                        <a:t>the application allows a driver to view the pending user’s requests in order to confirm them. </a:t>
                      </a:r>
                      <a:endParaRPr lang="en-GB" dirty="0"/>
                    </a:p>
                  </a:txBody>
                  <a:tcPr/>
                </a:tc>
              </a:tr>
              <a:tr h="561880">
                <a:tc>
                  <a:txBody>
                    <a:bodyPr/>
                    <a:lstStyle/>
                    <a:p>
                      <a:r>
                        <a:rPr lang="it-IT" dirty="0" err="1" smtClean="0"/>
                        <a:t>External</a:t>
                      </a:r>
                      <a:r>
                        <a:rPr lang="it-IT" dirty="0" smtClean="0"/>
                        <a:t> </a:t>
                      </a:r>
                      <a:r>
                        <a:rPr lang="it-IT" dirty="0" err="1" smtClean="0"/>
                        <a:t>Outputs</a:t>
                      </a:r>
                      <a:endParaRPr lang="en-GB" dirty="0"/>
                    </a:p>
                  </a:txBody>
                  <a:tcPr/>
                </a:tc>
                <a:tc>
                  <a:txBody>
                    <a:bodyPr/>
                    <a:lstStyle/>
                    <a:p>
                      <a:pPr algn="ctr"/>
                      <a:r>
                        <a:rPr lang="it-IT" dirty="0" smtClean="0"/>
                        <a:t>0</a:t>
                      </a:r>
                      <a:endParaRPr lang="en-GB" dirty="0"/>
                    </a:p>
                  </a:txBody>
                  <a:tcPr/>
                </a:tc>
                <a:tc>
                  <a:txBody>
                    <a:bodyPr/>
                    <a:lstStyle/>
                    <a:p>
                      <a:pPr algn="just"/>
                      <a:r>
                        <a:rPr lang="it-IT" dirty="0" err="1" smtClean="0"/>
                        <a:t>There</a:t>
                      </a:r>
                      <a:r>
                        <a:rPr lang="it-IT" dirty="0" smtClean="0"/>
                        <a:t> </a:t>
                      </a:r>
                      <a:r>
                        <a:rPr lang="it-IT" dirty="0" err="1" smtClean="0"/>
                        <a:t>is</a:t>
                      </a:r>
                      <a:r>
                        <a:rPr lang="it-IT" dirty="0" smtClean="0"/>
                        <a:t> no </a:t>
                      </a:r>
                      <a:r>
                        <a:rPr lang="it-IT" dirty="0" err="1" smtClean="0"/>
                        <a:t>external</a:t>
                      </a:r>
                      <a:r>
                        <a:rPr lang="it-IT" dirty="0" smtClean="0"/>
                        <a:t> output</a:t>
                      </a:r>
                      <a:endParaRPr lang="en-GB" dirty="0"/>
                    </a:p>
                  </a:txBody>
                  <a:tcPr/>
                </a:tc>
              </a:tr>
              <a:tr h="561880">
                <a:tc>
                  <a:txBody>
                    <a:bodyPr/>
                    <a:lstStyle/>
                    <a:p>
                      <a:pPr algn="r"/>
                      <a:r>
                        <a:rPr lang="it-IT" sz="3600" b="1" dirty="0" smtClean="0"/>
                        <a:t>TOTAL</a:t>
                      </a:r>
                      <a:endParaRPr lang="en-GB" sz="3600" b="1" dirty="0"/>
                    </a:p>
                  </a:txBody>
                  <a:tcPr anchor="b"/>
                </a:tc>
                <a:tc>
                  <a:txBody>
                    <a:bodyPr/>
                    <a:lstStyle/>
                    <a:p>
                      <a:pPr algn="ctr"/>
                      <a:r>
                        <a:rPr lang="it-IT" sz="3600" b="1" dirty="0" smtClean="0"/>
                        <a:t>105</a:t>
                      </a:r>
                      <a:endParaRPr lang="en-GB" sz="3600" b="1" dirty="0"/>
                    </a:p>
                  </a:txBody>
                  <a:tcPr anchor="b"/>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effectLst/>
                          <a:latin typeface="+mn-lt"/>
                          <a:ea typeface="+mn-ea"/>
                          <a:cs typeface="+mn-cs"/>
                        </a:rPr>
                        <a:t>we can hypostasize the size of the project in terms of lines of code. </a:t>
                      </a:r>
                    </a:p>
                    <a:p>
                      <a:pPr marL="0" marR="0" indent="0" algn="just" defTabSz="914400" rtl="0" eaLnBrk="1" fontAlgn="auto" latinLnBrk="0" hangingPunct="1">
                        <a:lnSpc>
                          <a:spcPct val="100000"/>
                        </a:lnSpc>
                        <a:spcBef>
                          <a:spcPts val="0"/>
                        </a:spcBef>
                        <a:spcAft>
                          <a:spcPts val="0"/>
                        </a:spcAft>
                        <a:buClrTx/>
                        <a:buSzTx/>
                        <a:buFontTx/>
                        <a:buNone/>
                        <a:tabLst/>
                        <a:defRPr/>
                      </a:pPr>
                      <a:r>
                        <a:rPr lang="en-GB" sz="1800" b="1" kern="1200" dirty="0" smtClean="0">
                          <a:solidFill>
                            <a:schemeClr val="dk1"/>
                          </a:solidFill>
                          <a:effectLst/>
                          <a:latin typeface="+mn-lt"/>
                          <a:ea typeface="+mn-ea"/>
                          <a:cs typeface="+mn-cs"/>
                        </a:rPr>
                        <a:t>LOC = 105 * 46 = 4830 Lines Of Code.</a:t>
                      </a:r>
                    </a:p>
                  </a:txBody>
                  <a:tcPr/>
                </a:tc>
              </a:tr>
            </a:tbl>
          </a:graphicData>
        </a:graphic>
      </p:graphicFrame>
    </p:spTree>
    <p:extLst>
      <p:ext uri="{BB962C8B-B14F-4D97-AF65-F5344CB8AC3E}">
        <p14:creationId xmlns:p14="http://schemas.microsoft.com/office/powerpoint/2010/main" val="12330056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p:cNvSpPr txBox="1"/>
          <p:nvPr/>
        </p:nvSpPr>
        <p:spPr>
          <a:xfrm>
            <a:off x="-187637" y="3167846"/>
            <a:ext cx="176081" cy="369332"/>
          </a:xfrm>
          <a:prstGeom prst="rect">
            <a:avLst/>
          </a:prstGeom>
          <a:noFill/>
        </p:spPr>
        <p:txBody>
          <a:bodyPr wrap="square" rtlCol="0">
            <a:spAutoFit/>
          </a:bodyPr>
          <a:lstStyle/>
          <a:p>
            <a:r>
              <a:rPr lang="it-IT" dirty="0" smtClean="0"/>
              <a:t> </a:t>
            </a:r>
            <a:endParaRPr lang="en-GB" dirty="0"/>
          </a:p>
        </p:txBody>
      </p:sp>
      <p:sp>
        <p:nvSpPr>
          <p:cNvPr id="9" name="Content Placeholder 2"/>
          <p:cNvSpPr txBox="1">
            <a:spLocks/>
          </p:cNvSpPr>
          <p:nvPr/>
        </p:nvSpPr>
        <p:spPr>
          <a:xfrm>
            <a:off x="265063" y="284039"/>
            <a:ext cx="11000311" cy="3164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COCOMO II</a:t>
            </a:r>
          </a:p>
          <a:p>
            <a:endParaRPr lang="en-GB" sz="2500" dirty="0" smtClean="0"/>
          </a:p>
          <a:p>
            <a:pPr lvl="1" algn="just"/>
            <a:r>
              <a:rPr lang="en-GB" sz="2400" b="1" dirty="0" err="1"/>
              <a:t>CO</a:t>
            </a:r>
            <a:r>
              <a:rPr lang="en-GB" sz="2400" dirty="0" err="1"/>
              <a:t>nstructive</a:t>
            </a:r>
            <a:r>
              <a:rPr lang="en-GB" sz="2400" dirty="0"/>
              <a:t> </a:t>
            </a:r>
            <a:r>
              <a:rPr lang="en-GB" sz="2400" b="1" dirty="0" err="1"/>
              <a:t>CO</a:t>
            </a:r>
            <a:r>
              <a:rPr lang="en-GB" sz="2400" dirty="0" err="1"/>
              <a:t>st</a:t>
            </a:r>
            <a:r>
              <a:rPr lang="en-GB" sz="2400" dirty="0"/>
              <a:t> </a:t>
            </a:r>
            <a:r>
              <a:rPr lang="en-GB" sz="2400" b="1" dirty="0" err="1"/>
              <a:t>MO</a:t>
            </a:r>
            <a:r>
              <a:rPr lang="en-GB" sz="2400" dirty="0" err="1"/>
              <a:t>del</a:t>
            </a:r>
            <a:r>
              <a:rPr lang="en-GB" sz="2400" dirty="0"/>
              <a:t> II </a:t>
            </a:r>
            <a:r>
              <a:rPr lang="en-GB" sz="2400" dirty="0" smtClean="0"/>
              <a:t>is </a:t>
            </a:r>
            <a:r>
              <a:rPr lang="en-GB" sz="2400" dirty="0"/>
              <a:t>a model that allows one to estimate the cost, effort, and schedule when planning a new software development activity. </a:t>
            </a:r>
            <a:r>
              <a:rPr lang="en-GB" sz="2200" dirty="0" smtClean="0"/>
              <a:t>.</a:t>
            </a:r>
            <a:endParaRPr lang="en-GB" sz="2200" dirty="0"/>
          </a:p>
          <a:p>
            <a:pPr lvl="1" algn="just"/>
            <a:endParaRPr lang="en-US" sz="3200" dirty="0"/>
          </a:p>
          <a:p>
            <a:pPr lvl="1"/>
            <a:endParaRPr lang="en-GB" sz="3200" dirty="0"/>
          </a:p>
        </p:txBody>
      </p:sp>
      <p:sp>
        <p:nvSpPr>
          <p:cNvPr id="11" name="Content Placeholder 2"/>
          <p:cNvSpPr txBox="1">
            <a:spLocks/>
          </p:cNvSpPr>
          <p:nvPr/>
        </p:nvSpPr>
        <p:spPr>
          <a:xfrm>
            <a:off x="7907598" y="3563695"/>
            <a:ext cx="4139259" cy="786897"/>
          </a:xfrm>
          <a:prstGeom prst="rect">
            <a:avLst/>
          </a:prstGeom>
        </p:spPr>
        <p:txBody>
          <a:bodyPr vert="horz" lIns="91440" tIns="45720" rIns="91440" bIns="45720" rtlCol="0">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GB" sz="9900" dirty="0" smtClean="0"/>
              <a:t>We have used this table for the first part and all the other table relative to the different aspects found in the manual of this model.</a:t>
            </a:r>
            <a:endParaRPr lang="en-US" sz="9900" dirty="0" smtClean="0"/>
          </a:p>
          <a:p>
            <a:pPr lvl="1" algn="just"/>
            <a:endParaRPr lang="en-US" sz="3200" dirty="0"/>
          </a:p>
          <a:p>
            <a:pPr lvl="1"/>
            <a:endParaRPr lang="en-GB" sz="3200" dirty="0"/>
          </a:p>
        </p:txBody>
      </p:sp>
      <p:pic>
        <p:nvPicPr>
          <p:cNvPr id="12" name="Immagine 11"/>
          <p:cNvPicPr/>
          <p:nvPr/>
        </p:nvPicPr>
        <p:blipFill>
          <a:blip r:embed="rId3"/>
          <a:stretch>
            <a:fillRect/>
          </a:stretch>
        </p:blipFill>
        <p:spPr>
          <a:xfrm>
            <a:off x="497292" y="2140156"/>
            <a:ext cx="7372586" cy="4351606"/>
          </a:xfrm>
          <a:prstGeom prst="rect">
            <a:avLst/>
          </a:prstGeom>
        </p:spPr>
      </p:pic>
      <p:sp>
        <p:nvSpPr>
          <p:cNvPr id="13" name="TextBox 6"/>
          <p:cNvSpPr txBox="1"/>
          <p:nvPr/>
        </p:nvSpPr>
        <p:spPr>
          <a:xfrm>
            <a:off x="75812" y="14663"/>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324145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p:cNvSpPr txBox="1"/>
          <p:nvPr/>
        </p:nvSpPr>
        <p:spPr>
          <a:xfrm>
            <a:off x="0" y="0"/>
            <a:ext cx="3009900" cy="646331"/>
          </a:xfrm>
          <a:prstGeom prst="rect">
            <a:avLst/>
          </a:prstGeom>
          <a:noFill/>
        </p:spPr>
        <p:txBody>
          <a:bodyPr wrap="square" rtlCol="0">
            <a:spAutoFit/>
          </a:bodyPr>
          <a:lstStyle/>
          <a:p>
            <a:pPr algn="ctr"/>
            <a:r>
              <a:rPr lang="it-IT" sz="3600" b="1" dirty="0" smtClean="0">
                <a:latin typeface="Comic Sans MS" panose="030F0702030302020204" pitchFamily="66" charset="0"/>
              </a:rPr>
              <a:t>SECTION 3</a:t>
            </a:r>
            <a:endParaRPr lang="it-IT" sz="3600" b="1" dirty="0">
              <a:latin typeface="Comic Sans MS" panose="030F0702030302020204" pitchFamily="66" charset="0"/>
            </a:endParaRPr>
          </a:p>
        </p:txBody>
      </p:sp>
      <p:sp>
        <p:nvSpPr>
          <p:cNvPr id="5" name="CasellaDiTesto 4"/>
          <p:cNvSpPr txBox="1"/>
          <p:nvPr/>
        </p:nvSpPr>
        <p:spPr>
          <a:xfrm>
            <a:off x="0" y="808821"/>
            <a:ext cx="12192000" cy="646331"/>
          </a:xfrm>
          <a:prstGeom prst="rect">
            <a:avLst/>
          </a:prstGeom>
          <a:noFill/>
        </p:spPr>
        <p:txBody>
          <a:bodyPr wrap="square" rtlCol="0">
            <a:spAutoFit/>
          </a:bodyPr>
          <a:lstStyle/>
          <a:p>
            <a:pPr algn="ctr"/>
            <a:r>
              <a:rPr lang="it-IT" sz="3600" b="1" dirty="0" smtClean="0">
                <a:latin typeface="Comic Sans MS" panose="030F0702030302020204" pitchFamily="66" charset="0"/>
              </a:rPr>
              <a:t>FUNCTIONAL REQUIREMENTS</a:t>
            </a:r>
            <a:endParaRPr lang="it-IT" sz="3600" b="1" dirty="0">
              <a:latin typeface="Comic Sans MS" panose="030F0702030302020204" pitchFamily="66" charset="0"/>
            </a:endParaRPr>
          </a:p>
        </p:txBody>
      </p:sp>
      <p:sp>
        <p:nvSpPr>
          <p:cNvPr id="12" name="Rettangolo 11"/>
          <p:cNvSpPr/>
          <p:nvPr/>
        </p:nvSpPr>
        <p:spPr>
          <a:xfrm>
            <a:off x="1100137" y="1617642"/>
            <a:ext cx="10725150" cy="6401753"/>
          </a:xfrm>
          <a:prstGeom prst="rect">
            <a:avLst/>
          </a:prstGeom>
        </p:spPr>
        <p:txBody>
          <a:bodyPr wrap="square">
            <a:spAutoFit/>
          </a:bodyPr>
          <a:lstStyle/>
          <a:p>
            <a:pPr marL="342900" indent="-342900">
              <a:buFont typeface="Arial" panose="020B0604020202020204" pitchFamily="34" charset="0"/>
              <a:buChar char="•"/>
            </a:pPr>
            <a:r>
              <a:rPr lang="en-GB" sz="2000" b="1" dirty="0">
                <a:latin typeface="Comic Sans MS" panose="030F0702030302020204" pitchFamily="66" charset="0"/>
              </a:rPr>
              <a:t>[G1] Register themselves into the system</a:t>
            </a:r>
          </a:p>
          <a:p>
            <a:r>
              <a:rPr lang="en-GB" sz="2000" dirty="0" smtClean="0">
                <a:latin typeface="Comic Sans MS" panose="030F0702030302020204" pitchFamily="66" charset="0"/>
              </a:rPr>
              <a:t>	[</a:t>
            </a:r>
            <a:r>
              <a:rPr lang="en-GB" sz="2000" dirty="0">
                <a:latin typeface="Comic Sans MS" panose="030F0702030302020204" pitchFamily="66" charset="0"/>
              </a:rPr>
              <a:t>R1] Guests can only see the login page.</a:t>
            </a:r>
          </a:p>
          <a:p>
            <a:r>
              <a:rPr lang="en-GB" sz="2000" dirty="0" smtClean="0">
                <a:latin typeface="Comic Sans MS" panose="030F0702030302020204" pitchFamily="66" charset="0"/>
              </a:rPr>
              <a:t>	[</a:t>
            </a:r>
            <a:r>
              <a:rPr lang="en-GB" sz="2000" dirty="0">
                <a:latin typeface="Comic Sans MS" panose="030F0702030302020204" pitchFamily="66" charset="0"/>
              </a:rPr>
              <a:t>R2] Guests can only access to the registration form.</a:t>
            </a:r>
          </a:p>
          <a:p>
            <a:r>
              <a:rPr lang="en-GB" sz="2000" dirty="0" smtClean="0">
                <a:latin typeface="Comic Sans MS" panose="030F0702030302020204" pitchFamily="66" charset="0"/>
              </a:rPr>
              <a:t>	[</a:t>
            </a:r>
            <a:r>
              <a:rPr lang="en-GB" sz="2000" dirty="0">
                <a:latin typeface="Comic Sans MS" panose="030F0702030302020204" pitchFamily="66" charset="0"/>
              </a:rPr>
              <a:t>D1] All the </a:t>
            </a:r>
            <a:r>
              <a:rPr lang="en-GB" sz="2000" dirty="0" smtClean="0">
                <a:latin typeface="Comic Sans MS" panose="030F0702030302020204" pitchFamily="66" charset="0"/>
              </a:rPr>
              <a:t>fields </a:t>
            </a:r>
            <a:r>
              <a:rPr lang="en-GB" sz="2000" dirty="0">
                <a:latin typeface="Comic Sans MS" panose="030F0702030302020204" pitchFamily="66" charset="0"/>
              </a:rPr>
              <a:t>must be completed in a formal correct way</a:t>
            </a:r>
            <a:r>
              <a:rPr lang="en-GB" sz="2000" dirty="0" smtClean="0">
                <a:latin typeface="Comic Sans MS" panose="030F0702030302020204" pitchFamily="66" charset="0"/>
              </a:rPr>
              <a:t>.</a:t>
            </a:r>
          </a:p>
          <a:p>
            <a:endParaRPr lang="en-GB" sz="2000" b="1" dirty="0">
              <a:latin typeface="Comic Sans MS" panose="030F0702030302020204" pitchFamily="66" charset="0"/>
            </a:endParaRPr>
          </a:p>
          <a:p>
            <a:pPr marL="342900" indent="-342900">
              <a:buFont typeface="Arial" panose="020B0604020202020204" pitchFamily="34" charset="0"/>
              <a:buChar char="•"/>
            </a:pPr>
            <a:r>
              <a:rPr lang="en-GB" sz="2000" b="1" dirty="0">
                <a:latin typeface="Comic Sans MS" panose="030F0702030302020204" pitchFamily="66" charset="0"/>
              </a:rPr>
              <a:t>[G2] Log into the system</a:t>
            </a:r>
          </a:p>
          <a:p>
            <a:pPr algn="just"/>
            <a:r>
              <a:rPr lang="en-GB" sz="2000" dirty="0" smtClean="0">
                <a:latin typeface="Comic Sans MS" panose="030F0702030302020204" pitchFamily="66" charset="0"/>
              </a:rPr>
              <a:t>	[</a:t>
            </a:r>
            <a:r>
              <a:rPr lang="en-GB" sz="2000" dirty="0">
                <a:latin typeface="Comic Sans MS" panose="030F0702030302020204" pitchFamily="66" charset="0"/>
              </a:rPr>
              <a:t>R1] Guests have to provide valid username a password in order to </a:t>
            </a:r>
            <a:r>
              <a:rPr lang="en-GB" sz="2000" dirty="0" smtClean="0">
                <a:latin typeface="Comic Sans MS" panose="030F0702030302020204" pitchFamily="66" charset="0"/>
              </a:rPr>
              <a:t>log themselves 	        into </a:t>
            </a:r>
            <a:r>
              <a:rPr lang="en-GB" sz="2000" dirty="0">
                <a:latin typeface="Comic Sans MS" panose="030F0702030302020204" pitchFamily="66" charset="0"/>
              </a:rPr>
              <a:t>the system.</a:t>
            </a:r>
          </a:p>
          <a:p>
            <a:pPr algn="just"/>
            <a:r>
              <a:rPr lang="en-GB" sz="2000" dirty="0">
                <a:latin typeface="Comic Sans MS" panose="030F0702030302020204" pitchFamily="66" charset="0"/>
              </a:rPr>
              <a:t> </a:t>
            </a:r>
            <a:r>
              <a:rPr lang="en-GB" sz="2000" dirty="0" smtClean="0">
                <a:latin typeface="Comic Sans MS" panose="030F0702030302020204" pitchFamily="66" charset="0"/>
              </a:rPr>
              <a:t>	[R2] The </a:t>
            </a:r>
            <a:r>
              <a:rPr lang="en-GB" sz="2000" dirty="0">
                <a:latin typeface="Comic Sans MS" panose="030F0702030302020204" pitchFamily="66" charset="0"/>
              </a:rPr>
              <a:t>wrong insertion of one's own credentials will not allow to </a:t>
            </a:r>
            <a:r>
              <a:rPr lang="en-GB" sz="2000" dirty="0" smtClean="0">
                <a:latin typeface="Comic Sans MS" panose="030F0702030302020204" pitchFamily="66" charset="0"/>
              </a:rPr>
              <a:t>log himself 	        into the system</a:t>
            </a:r>
            <a:r>
              <a:rPr lang="en-GB" sz="2000" dirty="0">
                <a:latin typeface="Comic Sans MS" panose="030F0702030302020204" pitchFamily="66" charset="0"/>
              </a:rPr>
              <a:t>.</a:t>
            </a:r>
          </a:p>
          <a:p>
            <a:pPr marL="342900" indent="-342900" algn="just">
              <a:buFont typeface="Arial" panose="020B0604020202020204" pitchFamily="34" charset="0"/>
              <a:buChar char="•"/>
            </a:pPr>
            <a:endParaRPr lang="it-IT" sz="2000" b="1" dirty="0">
              <a:latin typeface="Comic Sans MS" panose="030F0702030302020204" pitchFamily="66" charset="0"/>
            </a:endParaRPr>
          </a:p>
          <a:p>
            <a:pPr marL="342900" indent="-342900">
              <a:buFont typeface="Arial" panose="020B0604020202020204" pitchFamily="34" charset="0"/>
              <a:buChar char="•"/>
            </a:pPr>
            <a:r>
              <a:rPr lang="en-GB" sz="2000" b="1" dirty="0">
                <a:latin typeface="Comic Sans MS" panose="030F0702030302020204" pitchFamily="66" charset="0"/>
              </a:rPr>
              <a:t>[G3] See number of available taxis of the zone he's in</a:t>
            </a:r>
          </a:p>
          <a:p>
            <a:pPr algn="just"/>
            <a:r>
              <a:rPr lang="en-GB" sz="2000" dirty="0" smtClean="0">
                <a:latin typeface="Comic Sans MS" panose="030F0702030302020204" pitchFamily="66" charset="0"/>
              </a:rPr>
              <a:t>	[</a:t>
            </a:r>
            <a:r>
              <a:rPr lang="en-GB" sz="2000" dirty="0">
                <a:latin typeface="Comic Sans MS" panose="030F0702030302020204" pitchFamily="66" charset="0"/>
              </a:rPr>
              <a:t>R1] The system has to visualize on the personal page the number of </a:t>
            </a:r>
            <a:r>
              <a:rPr lang="en-GB" sz="2000" dirty="0" smtClean="0">
                <a:latin typeface="Comic Sans MS" panose="030F0702030302020204" pitchFamily="66" charset="0"/>
              </a:rPr>
              <a:t>taxi 	    	        available </a:t>
            </a:r>
            <a:r>
              <a:rPr lang="en-GB" sz="2000" dirty="0">
                <a:latin typeface="Comic Sans MS" panose="030F0702030302020204" pitchFamily="66" charset="0"/>
              </a:rPr>
              <a:t>in the zone</a:t>
            </a:r>
            <a:r>
              <a:rPr lang="en-GB" sz="2000" dirty="0">
                <a:latin typeface="F15"/>
              </a:rPr>
              <a:t>.</a:t>
            </a:r>
          </a:p>
          <a:p>
            <a:pPr algn="just"/>
            <a:endParaRPr lang="it-IT" sz="2000" b="1" dirty="0" smtClean="0">
              <a:latin typeface="Comic Sans MS" panose="030F0702030302020204" pitchFamily="66" charset="0"/>
            </a:endParaRPr>
          </a:p>
          <a:p>
            <a:pPr algn="just"/>
            <a:endParaRPr lang="it-IT" sz="2000" dirty="0">
              <a:latin typeface="Comic Sans MS" panose="030F0702030302020204" pitchFamily="66" charset="0"/>
            </a:endParaRPr>
          </a:p>
          <a:p>
            <a:pPr algn="just">
              <a:lnSpc>
                <a:spcPct val="150000"/>
              </a:lnSpc>
            </a:pPr>
            <a:endParaRPr lang="en-GB" sz="2000" b="1" dirty="0" smtClean="0">
              <a:latin typeface="Comic Sans MS" panose="030F0702030302020204" pitchFamily="66" charset="0"/>
            </a:endParaRPr>
          </a:p>
          <a:p>
            <a:pPr algn="just">
              <a:lnSpc>
                <a:spcPct val="150000"/>
              </a:lnSpc>
            </a:pPr>
            <a:endParaRPr lang="en-GB" sz="2000" dirty="0" smtClean="0">
              <a:latin typeface="Comic Sans MS" panose="030F0702030302020204" pitchFamily="66" charset="0"/>
            </a:endParaRPr>
          </a:p>
          <a:p>
            <a:pPr algn="just">
              <a:lnSpc>
                <a:spcPct val="150000"/>
              </a:lnSpc>
            </a:pPr>
            <a:r>
              <a:rPr lang="en-GB" sz="2000" dirty="0" smtClean="0">
                <a:latin typeface="Comic Sans MS" panose="030F0702030302020204" pitchFamily="66" charset="0"/>
              </a:rPr>
              <a:t> </a:t>
            </a:r>
            <a:endParaRPr lang="en-GB" sz="2000" dirty="0">
              <a:latin typeface="Comic Sans MS" panose="030F0702030302020204" pitchFamily="66" charset="0"/>
            </a:endParaRPr>
          </a:p>
        </p:txBody>
      </p:sp>
    </p:spTree>
    <p:extLst>
      <p:ext uri="{BB962C8B-B14F-4D97-AF65-F5344CB8AC3E}">
        <p14:creationId xmlns:p14="http://schemas.microsoft.com/office/powerpoint/2010/main" val="421181582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65063" y="0"/>
            <a:ext cx="11000311" cy="3164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In </a:t>
            </a:r>
            <a:r>
              <a:rPr lang="it-IT" sz="4200" dirty="0" err="1" smtClean="0"/>
              <a:t>particular</a:t>
            </a:r>
            <a:r>
              <a:rPr lang="it-IT" sz="4200" dirty="0" smtClean="0"/>
              <a:t>:</a:t>
            </a:r>
          </a:p>
          <a:p>
            <a:endParaRPr lang="en-GB" sz="2500" dirty="0" smtClean="0"/>
          </a:p>
        </p:txBody>
      </p:sp>
      <p:graphicFrame>
        <p:nvGraphicFramePr>
          <p:cNvPr id="11" name="Segnaposto contenuto 3"/>
          <p:cNvGraphicFramePr>
            <a:graphicFrameLocks noGrp="1"/>
          </p:cNvGraphicFramePr>
          <p:nvPr>
            <p:ph idx="1"/>
            <p:extLst/>
          </p:nvPr>
        </p:nvGraphicFramePr>
        <p:xfrm>
          <a:off x="1" y="615436"/>
          <a:ext cx="12191999" cy="6263640"/>
        </p:xfrm>
        <a:graphic>
          <a:graphicData uri="http://schemas.openxmlformats.org/drawingml/2006/table">
            <a:tbl>
              <a:tblPr firstRow="1" bandRow="1">
                <a:tableStyleId>{93296810-A885-4BE3-A3E7-6D5BEEA58F35}</a:tableStyleId>
              </a:tblPr>
              <a:tblGrid>
                <a:gridCol w="3624953"/>
                <a:gridCol w="1317141"/>
                <a:gridCol w="1008763"/>
                <a:gridCol w="6241142"/>
              </a:tblGrid>
              <a:tr h="157320">
                <a:tc>
                  <a:txBody>
                    <a:bodyPr/>
                    <a:lstStyle/>
                    <a:p>
                      <a:pPr algn="ctr"/>
                      <a:r>
                        <a:rPr lang="it-IT" dirty="0" err="1" smtClean="0"/>
                        <a:t>Aspect</a:t>
                      </a:r>
                      <a:endParaRPr lang="en-GB" dirty="0"/>
                    </a:p>
                  </a:txBody>
                  <a:tcPr/>
                </a:tc>
                <a:tc>
                  <a:txBody>
                    <a:bodyPr/>
                    <a:lstStyle/>
                    <a:p>
                      <a:pPr algn="ctr"/>
                      <a:r>
                        <a:rPr lang="it-IT" dirty="0" err="1" smtClean="0"/>
                        <a:t>Incidence</a:t>
                      </a:r>
                      <a:endParaRPr lang="en-GB" dirty="0"/>
                    </a:p>
                  </a:txBody>
                  <a:tcPr/>
                </a:tc>
                <a:tc>
                  <a:txBody>
                    <a:bodyPr/>
                    <a:lstStyle/>
                    <a:p>
                      <a:pPr algn="ctr"/>
                      <a:r>
                        <a:rPr lang="it-IT" dirty="0" smtClean="0"/>
                        <a:t>Value</a:t>
                      </a:r>
                      <a:endParaRPr lang="en-GB" dirty="0"/>
                    </a:p>
                  </a:txBody>
                  <a:tcPr/>
                </a:tc>
                <a:tc>
                  <a:txBody>
                    <a:bodyPr/>
                    <a:lstStyle/>
                    <a:p>
                      <a:pPr algn="ctr"/>
                      <a:r>
                        <a:rPr lang="it-IT" dirty="0" err="1" smtClean="0"/>
                        <a:t>Description</a:t>
                      </a:r>
                      <a:endParaRPr lang="en-GB" dirty="0"/>
                    </a:p>
                  </a:txBody>
                  <a:tcPr/>
                </a:tc>
              </a:tr>
              <a:tr h="393300">
                <a:tc>
                  <a:txBody>
                    <a:bodyPr/>
                    <a:lstStyle/>
                    <a:p>
                      <a:pPr lvl="1" algn="l"/>
                      <a:r>
                        <a:rPr lang="en-GB" sz="2000" dirty="0" smtClean="0"/>
                        <a:t>PRECEDENTNESS</a:t>
                      </a:r>
                    </a:p>
                  </a:txBody>
                  <a:tcPr anchor="ctr"/>
                </a:tc>
                <a:tc>
                  <a:txBody>
                    <a:bodyPr/>
                    <a:lstStyle/>
                    <a:p>
                      <a:pPr algn="ctr"/>
                      <a:r>
                        <a:rPr lang="it-IT" dirty="0" err="1" smtClean="0"/>
                        <a:t>Very</a:t>
                      </a:r>
                      <a:r>
                        <a:rPr lang="it-IT" dirty="0" smtClean="0"/>
                        <a:t> </a:t>
                      </a:r>
                      <a:r>
                        <a:rPr lang="it-IT" dirty="0" err="1" smtClean="0"/>
                        <a:t>low</a:t>
                      </a:r>
                      <a:endParaRPr lang="en-GB" dirty="0"/>
                    </a:p>
                  </a:txBody>
                  <a:tcPr anchor="ctr"/>
                </a:tc>
                <a:tc>
                  <a:txBody>
                    <a:bodyPr/>
                    <a:lstStyle/>
                    <a:p>
                      <a:pPr algn="ctr"/>
                      <a:r>
                        <a:rPr lang="it-IT" dirty="0" smtClean="0"/>
                        <a:t>6,20</a:t>
                      </a:r>
                      <a:endParaRPr lang="en-GB" dirty="0"/>
                    </a:p>
                  </a:txBody>
                  <a:tcPr anchor="ctr"/>
                </a:tc>
                <a:tc>
                  <a:txBody>
                    <a:bodyPr/>
                    <a:lstStyle/>
                    <a:p>
                      <a:pPr algn="just"/>
                      <a:r>
                        <a:rPr lang="en-GB" sz="1800" kern="1200" dirty="0" smtClean="0">
                          <a:solidFill>
                            <a:schemeClr val="dk1"/>
                          </a:solidFill>
                          <a:effectLst/>
                          <a:latin typeface="+mn-lt"/>
                          <a:ea typeface="+mn-ea"/>
                          <a:cs typeface="+mn-cs"/>
                        </a:rPr>
                        <a:t>It reflects the previous experience in past project like this. For us, this kind of project is the first in our life we are doing and that’s why this value will be very low.</a:t>
                      </a:r>
                      <a:endParaRPr lang="en-GB" sz="1800" kern="1200" dirty="0">
                        <a:solidFill>
                          <a:schemeClr val="dk1"/>
                        </a:solidFill>
                        <a:effectLst/>
                        <a:latin typeface="+mn-lt"/>
                        <a:ea typeface="+mn-ea"/>
                        <a:cs typeface="+mn-cs"/>
                      </a:endParaRPr>
                    </a:p>
                  </a:txBody>
                  <a:tcPr/>
                </a:tc>
              </a:tr>
              <a:tr h="511290">
                <a:tc>
                  <a:txBody>
                    <a:bodyPr/>
                    <a:lstStyle/>
                    <a:p>
                      <a:pPr lvl="1" algn="l"/>
                      <a:r>
                        <a:rPr lang="it-IT" sz="2000" dirty="0" smtClean="0"/>
                        <a:t>DEVELOPMENT FLEXIBILITY</a:t>
                      </a:r>
                      <a:endParaRPr lang="en-GB" sz="2000" dirty="0" smtClean="0"/>
                    </a:p>
                  </a:txBody>
                  <a:tcPr anchor="ctr"/>
                </a:tc>
                <a:tc>
                  <a:txBody>
                    <a:bodyPr/>
                    <a:lstStyle/>
                    <a:p>
                      <a:pPr algn="ctr"/>
                      <a:r>
                        <a:rPr lang="it-IT" dirty="0" err="1" smtClean="0"/>
                        <a:t>Very</a:t>
                      </a:r>
                      <a:r>
                        <a:rPr lang="it-IT" dirty="0" smtClean="0"/>
                        <a:t> high</a:t>
                      </a:r>
                      <a:endParaRPr lang="en-GB" dirty="0"/>
                    </a:p>
                  </a:txBody>
                  <a:tcPr anchor="ctr"/>
                </a:tc>
                <a:tc>
                  <a:txBody>
                    <a:bodyPr/>
                    <a:lstStyle/>
                    <a:p>
                      <a:pPr algn="ctr"/>
                      <a:r>
                        <a:rPr lang="it-IT" dirty="0" smtClean="0"/>
                        <a:t>1,01</a:t>
                      </a:r>
                      <a:endParaRPr lang="en-GB" dirty="0"/>
                    </a:p>
                  </a:txBody>
                  <a:tcPr anchor="ctr"/>
                </a:tc>
                <a:tc>
                  <a:txBody>
                    <a:bodyPr/>
                    <a:lstStyle/>
                    <a:p>
                      <a:pPr algn="just"/>
                      <a:r>
                        <a:rPr lang="en-GB" sz="1800" kern="1200" dirty="0" smtClean="0">
                          <a:solidFill>
                            <a:schemeClr val="dk1"/>
                          </a:solidFill>
                          <a:effectLst/>
                          <a:latin typeface="+mn-lt"/>
                          <a:ea typeface="+mn-ea"/>
                          <a:cs typeface="+mn-cs"/>
                        </a:rPr>
                        <a:t>It reflects the degree of flexibility in the development process. The professor left us a large space of flexibility without forcing us with too much details, that’s why this value is going to be very high.</a:t>
                      </a:r>
                      <a:endParaRPr lang="en-GB" sz="1800" kern="1200" dirty="0">
                        <a:solidFill>
                          <a:schemeClr val="dk1"/>
                        </a:solidFill>
                        <a:effectLst/>
                        <a:latin typeface="+mn-lt"/>
                        <a:ea typeface="+mn-ea"/>
                        <a:cs typeface="+mn-cs"/>
                      </a:endParaRPr>
                    </a:p>
                  </a:txBody>
                  <a:tcPr/>
                </a:tc>
              </a:tr>
              <a:tr h="272212">
                <a:tc>
                  <a:txBody>
                    <a:bodyPr/>
                    <a:lstStyle/>
                    <a:p>
                      <a:pPr lvl="1" algn="l"/>
                      <a:r>
                        <a:rPr lang="en-GB" sz="2000" dirty="0" smtClean="0"/>
                        <a:t>RISK RESOLUTION</a:t>
                      </a:r>
                    </a:p>
                  </a:txBody>
                  <a:tcPr anchor="ctr"/>
                </a:tc>
                <a:tc>
                  <a:txBody>
                    <a:bodyPr/>
                    <a:lstStyle/>
                    <a:p>
                      <a:pPr algn="ctr"/>
                      <a:r>
                        <a:rPr lang="it-IT" dirty="0" err="1" smtClean="0"/>
                        <a:t>Very</a:t>
                      </a:r>
                      <a:r>
                        <a:rPr lang="it-IT" dirty="0" smtClean="0"/>
                        <a:t> high</a:t>
                      </a:r>
                      <a:endParaRPr lang="en-GB" dirty="0"/>
                    </a:p>
                  </a:txBody>
                  <a:tcPr anchor="ctr"/>
                </a:tc>
                <a:tc>
                  <a:txBody>
                    <a:bodyPr/>
                    <a:lstStyle/>
                    <a:p>
                      <a:pPr algn="ctr"/>
                      <a:r>
                        <a:rPr lang="it-IT" dirty="0" smtClean="0"/>
                        <a:t>1,41</a:t>
                      </a:r>
                      <a:endParaRPr lang="en-GB" dirty="0"/>
                    </a:p>
                  </a:txBody>
                  <a:tcPr anchor="ctr"/>
                </a:tc>
                <a:tc>
                  <a:txBody>
                    <a:bodyPr/>
                    <a:lstStyle/>
                    <a:p>
                      <a:pPr algn="just"/>
                      <a:r>
                        <a:rPr lang="it-IT" dirty="0" err="1" smtClean="0"/>
                        <a:t>According</a:t>
                      </a:r>
                      <a:r>
                        <a:rPr lang="it-IT" baseline="0" dirty="0" smtClean="0"/>
                        <a:t> to </a:t>
                      </a:r>
                      <a:r>
                        <a:rPr lang="it-IT" baseline="0" dirty="0" err="1" smtClean="0"/>
                        <a:t>our</a:t>
                      </a:r>
                      <a:r>
                        <a:rPr lang="it-IT" baseline="0" dirty="0" smtClean="0"/>
                        <a:t> </a:t>
                      </a:r>
                      <a:r>
                        <a:rPr lang="it-IT" baseline="0" dirty="0" err="1" smtClean="0"/>
                        <a:t>project</a:t>
                      </a:r>
                      <a:r>
                        <a:rPr lang="it-IT" baseline="0" dirty="0" smtClean="0"/>
                        <a:t> </a:t>
                      </a:r>
                      <a:r>
                        <a:rPr lang="it-IT" baseline="0" dirty="0" err="1" smtClean="0"/>
                        <a:t>risk</a:t>
                      </a:r>
                      <a:r>
                        <a:rPr lang="it-IT" baseline="0" dirty="0" smtClean="0"/>
                        <a:t> management.</a:t>
                      </a:r>
                      <a:endParaRPr lang="en-GB" dirty="0"/>
                    </a:p>
                  </a:txBody>
                  <a:tcPr/>
                </a:tc>
              </a:tr>
              <a:tr h="747271">
                <a:tc>
                  <a:txBody>
                    <a:bodyPr/>
                    <a:lstStyle/>
                    <a:p>
                      <a:pPr lvl="1" algn="l"/>
                      <a:r>
                        <a:rPr lang="en-GB" sz="2000" dirty="0" smtClean="0"/>
                        <a:t>TEAM COHESION</a:t>
                      </a:r>
                    </a:p>
                  </a:txBody>
                  <a:tcPr anchor="ctr"/>
                </a:tc>
                <a:tc>
                  <a:txBody>
                    <a:bodyPr/>
                    <a:lstStyle/>
                    <a:p>
                      <a:pPr algn="ctr"/>
                      <a:r>
                        <a:rPr lang="it-IT" dirty="0" err="1" smtClean="0"/>
                        <a:t>Very</a:t>
                      </a:r>
                      <a:r>
                        <a:rPr lang="it-IT" dirty="0" smtClean="0"/>
                        <a:t> high</a:t>
                      </a:r>
                      <a:endParaRPr lang="en-GB" dirty="0"/>
                    </a:p>
                  </a:txBody>
                  <a:tcPr anchor="ctr"/>
                </a:tc>
                <a:tc>
                  <a:txBody>
                    <a:bodyPr/>
                    <a:lstStyle/>
                    <a:p>
                      <a:pPr algn="ctr"/>
                      <a:r>
                        <a:rPr lang="it-IT" dirty="0" smtClean="0"/>
                        <a:t>1,10</a:t>
                      </a:r>
                      <a:endParaRPr lang="en-GB" dirty="0"/>
                    </a:p>
                  </a:txBody>
                  <a:tcPr anchor="ctr"/>
                </a:tc>
                <a:tc>
                  <a:txBody>
                    <a:bodyPr/>
                    <a:lstStyle/>
                    <a:p>
                      <a:pPr algn="just"/>
                      <a:r>
                        <a:rPr lang="en-GB" sz="1800" kern="1200" dirty="0" smtClean="0">
                          <a:solidFill>
                            <a:schemeClr val="dk1"/>
                          </a:solidFill>
                          <a:effectLst/>
                          <a:latin typeface="+mn-lt"/>
                          <a:ea typeface="+mn-ea"/>
                          <a:cs typeface="+mn-cs"/>
                        </a:rPr>
                        <a:t>It reflects how well the development team know each other and work together. At the beginning of the project we didn’t know each other and both of us did not know how the other worked. Although this aspect, we hadn’t any problems on work’s organization and division of tasks. Due to these considerations, this value will be very high.</a:t>
                      </a:r>
                      <a:endParaRPr lang="en-GB" sz="1800" kern="1200" dirty="0">
                        <a:solidFill>
                          <a:schemeClr val="dk1"/>
                        </a:solidFill>
                        <a:effectLst/>
                        <a:latin typeface="+mn-lt"/>
                        <a:ea typeface="+mn-ea"/>
                        <a:cs typeface="+mn-cs"/>
                      </a:endParaRPr>
                    </a:p>
                  </a:txBody>
                  <a:tcPr/>
                </a:tc>
              </a:tr>
              <a:tr h="511290">
                <a:tc>
                  <a:txBody>
                    <a:bodyPr/>
                    <a:lstStyle/>
                    <a:p>
                      <a:pPr lvl="1" algn="l"/>
                      <a:r>
                        <a:rPr lang="en-GB" sz="2000" dirty="0" smtClean="0"/>
                        <a:t>PROCESS MATURITY</a:t>
                      </a:r>
                    </a:p>
                  </a:txBody>
                  <a:tcPr/>
                </a:tc>
                <a:tc>
                  <a:txBody>
                    <a:bodyPr/>
                    <a:lstStyle/>
                    <a:p>
                      <a:pPr algn="ctr"/>
                      <a:r>
                        <a:rPr lang="it-IT" dirty="0" smtClean="0"/>
                        <a:t>High</a:t>
                      </a:r>
                      <a:endParaRPr lang="en-GB" dirty="0"/>
                    </a:p>
                  </a:txBody>
                  <a:tcPr/>
                </a:tc>
                <a:tc>
                  <a:txBody>
                    <a:bodyPr/>
                    <a:lstStyle/>
                    <a:p>
                      <a:pPr algn="ctr"/>
                      <a:r>
                        <a:rPr lang="it-IT" dirty="0" smtClean="0"/>
                        <a:t>3,12</a:t>
                      </a:r>
                      <a:endParaRPr lang="en-GB" dirty="0"/>
                    </a:p>
                  </a:txBody>
                  <a:tcPr/>
                </a:tc>
                <a:tc>
                  <a:txBody>
                    <a:bodyPr/>
                    <a:lstStyle/>
                    <a:p>
                      <a:pPr algn="just"/>
                      <a:r>
                        <a:rPr lang="en-GB" sz="1800" kern="1200" dirty="0" smtClean="0">
                          <a:solidFill>
                            <a:schemeClr val="dk1"/>
                          </a:solidFill>
                          <a:effectLst/>
                          <a:latin typeface="+mn-lt"/>
                          <a:ea typeface="+mn-ea"/>
                          <a:cs typeface="+mn-cs"/>
                        </a:rPr>
                        <a:t>There are two ways of rating Process Maturity. We have chosen the second that s organized around the 18 Key Process Areas (KPAs) in the SEI Capability Maturity Model. We can consider this value as high.</a:t>
                      </a:r>
                      <a:endParaRPr lang="en-GB" sz="1800" kern="1200" dirty="0">
                        <a:solidFill>
                          <a:schemeClr val="dk1"/>
                        </a:solidFill>
                        <a:effectLst/>
                        <a:latin typeface="+mn-lt"/>
                        <a:ea typeface="+mn-ea"/>
                        <a:cs typeface="+mn-cs"/>
                      </a:endParaRPr>
                    </a:p>
                  </a:txBody>
                  <a:tcPr/>
                </a:tc>
              </a:tr>
              <a:tr h="275310">
                <a:tc gridSpan="2">
                  <a:txBody>
                    <a:bodyPr/>
                    <a:lstStyle/>
                    <a:p>
                      <a:pPr algn="r"/>
                      <a:r>
                        <a:rPr lang="it-IT" sz="2500" dirty="0" smtClean="0"/>
                        <a:t>TOTAL</a:t>
                      </a:r>
                      <a:endParaRPr lang="en-GB" sz="2500" b="1" dirty="0"/>
                    </a:p>
                  </a:txBody>
                  <a:tcPr anchor="b"/>
                </a:tc>
                <a:tc hMerge="1">
                  <a:txBody>
                    <a:bodyPr/>
                    <a:lstStyle/>
                    <a:p>
                      <a:pPr algn="ctr"/>
                      <a:endParaRPr lang="en-GB" sz="3600" b="1" dirty="0"/>
                    </a:p>
                  </a:txBody>
                  <a:tcPr anchor="b"/>
                </a:tc>
                <a:tc>
                  <a:txBody>
                    <a:bodyPr/>
                    <a:lstStyle/>
                    <a:p>
                      <a:pPr algn="ctr"/>
                      <a:r>
                        <a:rPr lang="it-IT" sz="2500" b="1" dirty="0" smtClean="0"/>
                        <a:t>12,84</a:t>
                      </a:r>
                      <a:endParaRPr lang="en-GB" sz="2500" b="1" dirty="0"/>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800" b="1" kern="1200" dirty="0" smtClean="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359545685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egnaposto contenuto 4"/>
          <p:cNvGraphicFramePr>
            <a:graphicFrameLocks noGrp="1"/>
          </p:cNvGraphicFramePr>
          <p:nvPr>
            <p:ph idx="1"/>
            <p:extLst/>
          </p:nvPr>
        </p:nvGraphicFramePr>
        <p:xfrm>
          <a:off x="0" y="-6"/>
          <a:ext cx="12192000" cy="7201809"/>
        </p:xfrm>
        <a:graphic>
          <a:graphicData uri="http://schemas.openxmlformats.org/drawingml/2006/table">
            <a:tbl>
              <a:tblPr firstRow="1" bandRow="1">
                <a:tableStyleId>{93296810-A885-4BE3-A3E7-6D5BEEA58F35}</a:tableStyleId>
              </a:tblPr>
              <a:tblGrid>
                <a:gridCol w="4064000"/>
                <a:gridCol w="4064000"/>
                <a:gridCol w="4064000"/>
              </a:tblGrid>
              <a:tr h="480610">
                <a:tc>
                  <a:txBody>
                    <a:bodyPr/>
                    <a:lstStyle/>
                    <a:p>
                      <a:pPr algn="ctr"/>
                      <a:r>
                        <a:rPr lang="it-IT" dirty="0" smtClean="0"/>
                        <a:t>Driver </a:t>
                      </a:r>
                      <a:r>
                        <a:rPr lang="it-IT" dirty="0" err="1" smtClean="0"/>
                        <a:t>factor</a:t>
                      </a:r>
                      <a:endParaRPr lang="en-GB" dirty="0"/>
                    </a:p>
                  </a:txBody>
                  <a:tcPr/>
                </a:tc>
                <a:tc>
                  <a:txBody>
                    <a:bodyPr/>
                    <a:lstStyle/>
                    <a:p>
                      <a:pPr algn="ctr"/>
                      <a:r>
                        <a:rPr lang="it-IT" dirty="0" err="1" smtClean="0"/>
                        <a:t>Incidence</a:t>
                      </a:r>
                      <a:endParaRPr lang="en-GB" dirty="0"/>
                    </a:p>
                  </a:txBody>
                  <a:tcPr/>
                </a:tc>
                <a:tc>
                  <a:txBody>
                    <a:bodyPr/>
                    <a:lstStyle/>
                    <a:p>
                      <a:pPr algn="ctr"/>
                      <a:r>
                        <a:rPr lang="it-IT" dirty="0" err="1" smtClean="0"/>
                        <a:t>value</a:t>
                      </a:r>
                      <a:endParaRPr lang="en-GB" dirty="0"/>
                    </a:p>
                  </a:txBody>
                  <a:tcPr/>
                </a:tc>
              </a:tr>
              <a:tr h="397671">
                <a:tc>
                  <a:txBody>
                    <a:bodyPr/>
                    <a:lstStyle/>
                    <a:p>
                      <a:r>
                        <a:rPr lang="en-GB" sz="1800" dirty="0">
                          <a:effectLst/>
                          <a:latin typeface="Comic Sans MS" panose="030F0702030302020204" pitchFamily="66" charset="0"/>
                          <a:cs typeface="Arial" panose="020B0604020202020204" pitchFamily="34" charset="0"/>
                        </a:rPr>
                        <a:t>Required software reliability</a:t>
                      </a:r>
                      <a:endParaRPr lang="en-GB" sz="1800" dirty="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Very high</a:t>
                      </a:r>
                      <a:endParaRPr lang="en-GB" sz="2000" dirty="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1.26</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Database size</a:t>
                      </a: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High</a:t>
                      </a:r>
                      <a:endParaRPr lang="en-GB" sz="2000" dirty="0">
                        <a:effectLst/>
                        <a:latin typeface="Calibri" panose="020F0502020204030204" pitchFamily="34" charset="0"/>
                      </a:endParaRP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1.00</a:t>
                      </a:r>
                      <a:endParaRPr lang="en-GB" sz="200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Product complexity</a:t>
                      </a: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Nominal</a:t>
                      </a:r>
                      <a:endParaRPr lang="en-GB" sz="2000" dirty="0">
                        <a:effectLst/>
                        <a:latin typeface="Calibri" panose="020F0502020204030204" pitchFamily="34" charset="0"/>
                      </a:endParaRP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1.00</a:t>
                      </a:r>
                      <a:endParaRPr lang="en-GB" sz="200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Required reusability</a:t>
                      </a: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High</a:t>
                      </a:r>
                      <a:endParaRPr lang="en-GB" sz="2000" dirty="0">
                        <a:effectLst/>
                        <a:latin typeface="Calibri" panose="020F0502020204030204" pitchFamily="34" charset="0"/>
                      </a:endParaRP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1.07</a:t>
                      </a:r>
                      <a:endParaRPr lang="en-GB" sz="2000">
                        <a:effectLst/>
                        <a:latin typeface="Calibri" panose="020F0502020204030204" pitchFamily="34" charset="0"/>
                      </a:endParaRPr>
                    </a:p>
                  </a:txBody>
                  <a:tcPr marL="68580" marR="68580" marT="0" marB="0"/>
                </a:tc>
              </a:tr>
              <a:tr h="580440">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Documentation match to life-cycle needs</a:t>
                      </a: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Nominal</a:t>
                      </a:r>
                      <a:endParaRPr lang="en-GB" sz="2000" dirty="0">
                        <a:effectLst/>
                        <a:latin typeface="Calibri" panose="020F0502020204030204" pitchFamily="34" charset="0"/>
                      </a:endParaRP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1.00</a:t>
                      </a:r>
                      <a:endParaRPr lang="en-GB" sz="200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Execution time constraint</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Very low</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n/a</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Main storage constraint</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Very low</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n/a</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Platform volatility</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Low</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0.87</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Analyst capability</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Very high</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0.71</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Personnel continuity</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Very low</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1.29</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Application experience</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Low</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1.10</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Platform experience</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a:t>
                      </a:r>
                      <a:endParaRPr lang="en-GB" sz="2000" dirty="0">
                        <a:effectLst/>
                        <a:latin typeface="Calibri" panose="020F0502020204030204" pitchFamily="34" charset="0"/>
                      </a:endParaRPr>
                    </a:p>
                  </a:txBody>
                  <a:tcPr marL="68580" marR="68580" marT="0" marB="0"/>
                </a:tc>
              </a:tr>
              <a:tr h="397671">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Programmer capability</a:t>
                      </a:r>
                    </a:p>
                  </a:txBody>
                  <a:tcPr marL="68580" marR="68580" marT="0" marB="0"/>
                </a:tc>
                <a:tc>
                  <a:txBody>
                    <a:bodyPr/>
                    <a:lstStyle/>
                    <a:p>
                      <a:pPr algn="ctr"/>
                      <a:r>
                        <a:rPr lang="en-GB" sz="2000">
                          <a:effectLst/>
                          <a:latin typeface="Comic Sans MS" panose="030F0702030302020204" pitchFamily="66" charset="0"/>
                          <a:cs typeface="Arial" panose="020B0604020202020204" pitchFamily="34" charset="0"/>
                        </a:rPr>
                        <a:t>-</a:t>
                      </a:r>
                      <a:endParaRPr lang="en-GB" sz="200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a:t>
                      </a:r>
                      <a:endParaRPr lang="en-GB" sz="2000" dirty="0">
                        <a:effectLst/>
                        <a:latin typeface="Calibri" panose="020F0502020204030204" pitchFamily="34" charset="0"/>
                      </a:endParaRPr>
                    </a:p>
                  </a:txBody>
                  <a:tcPr marL="68580" marR="68580" marT="0" marB="0"/>
                </a:tc>
              </a:tr>
              <a:tr h="481924">
                <a:tc>
                  <a:txBody>
                    <a:bodyPr/>
                    <a:lstStyle/>
                    <a:p>
                      <a:pPr marL="0" algn="l" defTabSz="914400" rtl="0" eaLnBrk="1" latinLnBrk="0" hangingPunct="1"/>
                      <a:r>
                        <a:rPr lang="en-GB" sz="1800" kern="1200" dirty="0">
                          <a:solidFill>
                            <a:schemeClr val="dk1"/>
                          </a:solidFill>
                          <a:effectLst/>
                          <a:latin typeface="Comic Sans MS" panose="030F0702030302020204" pitchFamily="66" charset="0"/>
                          <a:ea typeface="+mn-ea"/>
                          <a:cs typeface="Arial" panose="020B0604020202020204" pitchFamily="34" charset="0"/>
                        </a:rPr>
                        <a:t>Language and tool experience</a:t>
                      </a: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a:t>
                      </a:r>
                      <a:endParaRPr lang="en-GB" sz="2000" dirty="0">
                        <a:effectLst/>
                        <a:latin typeface="Calibri" panose="020F0502020204030204" pitchFamily="34" charset="0"/>
                      </a:endParaRPr>
                    </a:p>
                  </a:txBody>
                  <a:tcPr marL="68580" marR="68580" marT="0" marB="0"/>
                </a:tc>
                <a:tc>
                  <a:txBody>
                    <a:bodyPr/>
                    <a:lstStyle/>
                    <a:p>
                      <a:pPr algn="ctr"/>
                      <a:r>
                        <a:rPr lang="en-GB" sz="2000" dirty="0">
                          <a:effectLst/>
                          <a:latin typeface="Comic Sans MS" panose="030F0702030302020204" pitchFamily="66" charset="0"/>
                          <a:cs typeface="Arial" panose="020B0604020202020204" pitchFamily="34" charset="0"/>
                        </a:rPr>
                        <a:t>-</a:t>
                      </a:r>
                      <a:endParaRPr lang="en-GB" sz="2000" dirty="0">
                        <a:effectLst/>
                        <a:latin typeface="Calibri" panose="020F0502020204030204" pitchFamily="34" charset="0"/>
                      </a:endParaRPr>
                    </a:p>
                  </a:txBody>
                  <a:tcPr marL="68580" marR="68580" marT="0" marB="0"/>
                </a:tc>
              </a:tr>
              <a:tr h="499823">
                <a:tc>
                  <a:txBody>
                    <a:bodyPr/>
                    <a:lstStyle/>
                    <a:p>
                      <a:pPr marL="0" algn="r" defTabSz="914400" rtl="0" eaLnBrk="1" latinLnBrk="0" hangingPunct="1"/>
                      <a:r>
                        <a:rPr lang="it-IT" sz="2500" b="1" kern="1200" dirty="0" smtClean="0">
                          <a:solidFill>
                            <a:schemeClr val="dk1"/>
                          </a:solidFill>
                          <a:effectLst/>
                          <a:latin typeface="Comic Sans MS" panose="030F0702030302020204" pitchFamily="66" charset="0"/>
                          <a:ea typeface="+mn-ea"/>
                          <a:cs typeface="Arial" panose="020B0604020202020204" pitchFamily="34" charset="0"/>
                        </a:rPr>
                        <a:t>TOTAL (PRODUCT)</a:t>
                      </a:r>
                      <a:endParaRPr lang="en-GB" sz="2500" b="1" kern="1200" dirty="0">
                        <a:solidFill>
                          <a:schemeClr val="dk1"/>
                        </a:solidFill>
                        <a:effectLst/>
                        <a:latin typeface="Comic Sans MS" panose="030F0702030302020204" pitchFamily="66" charset="0"/>
                        <a:ea typeface="+mn-ea"/>
                        <a:cs typeface="Arial" panose="020B0604020202020204" pitchFamily="34" charset="0"/>
                      </a:endParaRPr>
                    </a:p>
                  </a:txBody>
                  <a:tcPr marL="68580" marR="68580" marT="0" marB="0"/>
                </a:tc>
                <a:tc>
                  <a:txBody>
                    <a:bodyPr/>
                    <a:lstStyle/>
                    <a:p>
                      <a:endParaRPr lang="en-GB" sz="2500" dirty="0"/>
                    </a:p>
                  </a:txBody>
                  <a:tcPr/>
                </a:tc>
                <a:tc>
                  <a:txBody>
                    <a:bodyPr/>
                    <a:lstStyle/>
                    <a:p>
                      <a:pPr algn="ctr"/>
                      <a:r>
                        <a:rPr lang="it-IT" sz="2500" b="1" dirty="0" smtClean="0"/>
                        <a:t>1.18</a:t>
                      </a:r>
                      <a:endParaRPr lang="en-GB" sz="2500" b="1" dirty="0"/>
                    </a:p>
                  </a:txBody>
                  <a:tcPr/>
                </a:tc>
              </a:tr>
              <a:tr h="386960">
                <a:tc>
                  <a:txBody>
                    <a:bodyPr/>
                    <a:lstStyle/>
                    <a:p>
                      <a:pPr marL="0" algn="r" defTabSz="914400" rtl="0" eaLnBrk="1" latinLnBrk="0" hangingPunct="1"/>
                      <a:endParaRPr lang="en-GB" sz="1800" b="1" kern="1200" dirty="0">
                        <a:solidFill>
                          <a:schemeClr val="dk1"/>
                        </a:solidFill>
                        <a:effectLst/>
                        <a:latin typeface="Comic Sans MS" panose="030F0702030302020204" pitchFamily="66" charset="0"/>
                        <a:ea typeface="+mn-ea"/>
                        <a:cs typeface="Arial" panose="020B0604020202020204" pitchFamily="34" charset="0"/>
                      </a:endParaRPr>
                    </a:p>
                  </a:txBody>
                  <a:tcPr marL="68580" marR="68580" marT="0" marB="0"/>
                </a:tc>
                <a:tc>
                  <a:txBody>
                    <a:bodyPr/>
                    <a:lstStyle/>
                    <a:p>
                      <a:endParaRPr lang="en-GB" dirty="0"/>
                    </a:p>
                  </a:txBody>
                  <a:tcPr/>
                </a:tc>
                <a:tc>
                  <a:txBody>
                    <a:bodyPr/>
                    <a:lstStyle/>
                    <a:p>
                      <a:endParaRPr lang="en-GB" dirty="0"/>
                    </a:p>
                  </a:txBody>
                  <a:tcPr/>
                </a:tc>
              </a:tr>
            </a:tbl>
          </a:graphicData>
        </a:graphic>
      </p:graphicFrame>
    </p:spTree>
    <p:extLst>
      <p:ext uri="{BB962C8B-B14F-4D97-AF65-F5344CB8AC3E}">
        <p14:creationId xmlns:p14="http://schemas.microsoft.com/office/powerpoint/2010/main" val="20088985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p:cNvSpPr txBox="1"/>
          <p:nvPr/>
        </p:nvSpPr>
        <p:spPr>
          <a:xfrm>
            <a:off x="-187637" y="3167846"/>
            <a:ext cx="176081" cy="369332"/>
          </a:xfrm>
          <a:prstGeom prst="rect">
            <a:avLst/>
          </a:prstGeom>
          <a:noFill/>
        </p:spPr>
        <p:txBody>
          <a:bodyPr wrap="square" rtlCol="0">
            <a:spAutoFit/>
          </a:bodyPr>
          <a:lstStyle/>
          <a:p>
            <a:r>
              <a:rPr lang="it-IT" dirty="0" smtClean="0"/>
              <a:t> </a:t>
            </a:r>
            <a:endParaRPr lang="en-GB" dirty="0"/>
          </a:p>
        </p:txBody>
      </p:sp>
      <p:sp>
        <p:nvSpPr>
          <p:cNvPr id="9"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err="1" smtClean="0"/>
              <a:t>Effort</a:t>
            </a:r>
            <a:r>
              <a:rPr lang="it-IT" sz="4200" dirty="0" smtClean="0"/>
              <a:t> </a:t>
            </a:r>
            <a:r>
              <a:rPr lang="it-IT" sz="4200" dirty="0" err="1" smtClean="0"/>
              <a:t>estimation</a:t>
            </a:r>
            <a:endParaRPr lang="it-IT" sz="4200" dirty="0" smtClean="0"/>
          </a:p>
          <a:p>
            <a:endParaRPr lang="en-GB" sz="2500" dirty="0" smtClean="0"/>
          </a:p>
          <a:p>
            <a:pPr lvl="1" algn="just"/>
            <a:endParaRPr lang="en-US" sz="3200" dirty="0"/>
          </a:p>
          <a:p>
            <a:pPr lvl="1"/>
            <a:endParaRPr lang="en-GB" sz="3200" dirty="0"/>
          </a:p>
        </p:txBody>
      </p:sp>
      <p:sp>
        <p:nvSpPr>
          <p:cNvPr id="4" name="Rectangle 3"/>
          <p:cNvSpPr>
            <a:spLocks noChangeArrowheads="1"/>
          </p:cNvSpPr>
          <p:nvPr/>
        </p:nvSpPr>
        <p:spPr bwMode="auto">
          <a:xfrm>
            <a:off x="6441515" y="5295840"/>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5106988" algn="l"/>
              </a:tabLst>
              <a:defRPr>
                <a:solidFill>
                  <a:schemeClr val="tx1"/>
                </a:solidFill>
                <a:latin typeface="Arial" panose="020B0604020202020204" pitchFamily="34" charset="0"/>
              </a:defRPr>
            </a:lvl1pPr>
            <a:lvl2pPr eaLnBrk="0" fontAlgn="base" hangingPunct="0">
              <a:spcBef>
                <a:spcPct val="0"/>
              </a:spcBef>
              <a:spcAft>
                <a:spcPct val="0"/>
              </a:spcAft>
              <a:tabLst>
                <a:tab pos="5106988" algn="l"/>
              </a:tabLst>
              <a:defRPr>
                <a:solidFill>
                  <a:schemeClr val="tx1"/>
                </a:solidFill>
                <a:latin typeface="Arial" panose="020B0604020202020204" pitchFamily="34" charset="0"/>
              </a:defRPr>
            </a:lvl2pPr>
            <a:lvl3pPr eaLnBrk="0" fontAlgn="base" hangingPunct="0">
              <a:spcBef>
                <a:spcPct val="0"/>
              </a:spcBef>
              <a:spcAft>
                <a:spcPct val="0"/>
              </a:spcAft>
              <a:tabLst>
                <a:tab pos="5106988" algn="l"/>
              </a:tabLst>
              <a:defRPr>
                <a:solidFill>
                  <a:schemeClr val="tx1"/>
                </a:solidFill>
                <a:latin typeface="Arial" panose="020B0604020202020204" pitchFamily="34" charset="0"/>
              </a:defRPr>
            </a:lvl3pPr>
            <a:lvl4pPr eaLnBrk="0" fontAlgn="base" hangingPunct="0">
              <a:spcBef>
                <a:spcPct val="0"/>
              </a:spcBef>
              <a:spcAft>
                <a:spcPct val="0"/>
              </a:spcAft>
              <a:tabLst>
                <a:tab pos="5106988" algn="l"/>
              </a:tabLst>
              <a:defRPr>
                <a:solidFill>
                  <a:schemeClr val="tx1"/>
                </a:solidFill>
                <a:latin typeface="Arial" panose="020B0604020202020204" pitchFamily="34" charset="0"/>
              </a:defRPr>
            </a:lvl4pPr>
            <a:lvl5pPr eaLnBrk="0" fontAlgn="base" hangingPunct="0">
              <a:spcBef>
                <a:spcPct val="0"/>
              </a:spcBef>
              <a:spcAft>
                <a:spcPct val="0"/>
              </a:spcAft>
              <a:tabLst>
                <a:tab pos="5106988" algn="l"/>
              </a:tabLst>
              <a:defRPr>
                <a:solidFill>
                  <a:schemeClr val="tx1"/>
                </a:solidFill>
                <a:latin typeface="Arial" panose="020B0604020202020204" pitchFamily="34" charset="0"/>
              </a:defRPr>
            </a:lvl5pPr>
            <a:lvl6pPr eaLnBrk="0" fontAlgn="base" hangingPunct="0">
              <a:spcBef>
                <a:spcPct val="0"/>
              </a:spcBef>
              <a:spcAft>
                <a:spcPct val="0"/>
              </a:spcAft>
              <a:tabLst>
                <a:tab pos="5106988" algn="l"/>
              </a:tabLst>
              <a:defRPr>
                <a:solidFill>
                  <a:schemeClr val="tx1"/>
                </a:solidFill>
                <a:latin typeface="Arial" panose="020B0604020202020204" pitchFamily="34" charset="0"/>
              </a:defRPr>
            </a:lvl6pPr>
            <a:lvl7pPr eaLnBrk="0" fontAlgn="base" hangingPunct="0">
              <a:spcBef>
                <a:spcPct val="0"/>
              </a:spcBef>
              <a:spcAft>
                <a:spcPct val="0"/>
              </a:spcAft>
              <a:tabLst>
                <a:tab pos="5106988" algn="l"/>
              </a:tabLst>
              <a:defRPr>
                <a:solidFill>
                  <a:schemeClr val="tx1"/>
                </a:solidFill>
                <a:latin typeface="Arial" panose="020B0604020202020204" pitchFamily="34" charset="0"/>
              </a:defRPr>
            </a:lvl7pPr>
            <a:lvl8pPr eaLnBrk="0" fontAlgn="base" hangingPunct="0">
              <a:spcBef>
                <a:spcPct val="0"/>
              </a:spcBef>
              <a:spcAft>
                <a:spcPct val="0"/>
              </a:spcAft>
              <a:tabLst>
                <a:tab pos="5106988" algn="l"/>
              </a:tabLst>
              <a:defRPr>
                <a:solidFill>
                  <a:schemeClr val="tx1"/>
                </a:solidFill>
                <a:latin typeface="Arial" panose="020B0604020202020204" pitchFamily="34" charset="0"/>
              </a:defRPr>
            </a:lvl8pPr>
            <a:lvl9pPr eaLnBrk="0" fontAlgn="base" hangingPunct="0">
              <a:spcBef>
                <a:spcPct val="0"/>
              </a:spcBef>
              <a:spcAft>
                <a:spcPct val="0"/>
              </a:spcAft>
              <a:tabLst>
                <a:tab pos="5106988"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106988" algn="l"/>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ttangolo 4"/>
          <p:cNvSpPr/>
          <p:nvPr/>
        </p:nvSpPr>
        <p:spPr>
          <a:xfrm>
            <a:off x="1581954" y="1142638"/>
            <a:ext cx="9234152" cy="1308050"/>
          </a:xfrm>
          <a:prstGeom prst="rect">
            <a:avLst/>
          </a:prstGeom>
        </p:spPr>
        <p:txBody>
          <a:bodyPr wrap="square">
            <a:spAutoFit/>
          </a:bodyPr>
          <a:lstStyle/>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The final equation gives us the effort estimation measured in Person-Months (PM)	</a:t>
            </a:r>
          </a:p>
          <a:p>
            <a:pPr lvl="0" algn="just" eaLnBrk="0" fontAlgn="base" hangingPunct="0">
              <a:spcBef>
                <a:spcPct val="0"/>
              </a:spcBef>
              <a:spcAft>
                <a:spcPct val="0"/>
              </a:spcAft>
              <a:tabLst>
                <a:tab pos="5106988" algn="l"/>
              </a:tabLst>
            </a:pPr>
            <a:endParaRPr lang="en-GB" altLang="en-US" dirty="0">
              <a:latin typeface="Comic Sans MS" panose="030F0702030302020204" pitchFamily="66" charset="0"/>
              <a:ea typeface="Times New Roman" panose="02020603050405020304" pitchFamily="18" charset="0"/>
              <a:cs typeface="Arial" panose="020B0604020202020204" pitchFamily="34" charset="0"/>
            </a:endParaRPr>
          </a:p>
          <a:p>
            <a:pPr lvl="0" algn="ctr" eaLnBrk="0" fontAlgn="base" hangingPunct="0">
              <a:spcBef>
                <a:spcPct val="0"/>
              </a:spcBef>
              <a:spcAft>
                <a:spcPct val="0"/>
              </a:spcAft>
              <a:tabLst>
                <a:tab pos="5106988" algn="l"/>
              </a:tabLst>
            </a:pPr>
            <a:r>
              <a:rPr kumimoji="0" lang="en-GB" altLang="en-US" sz="25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Effort = A * EAF * KSLOC</a:t>
            </a:r>
            <a:r>
              <a:rPr kumimoji="0" lang="en-GB" altLang="en-US" sz="2500" b="0" i="0" u="none" strike="noStrike" cap="none" normalizeH="0" baseline="3000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E</a:t>
            </a:r>
            <a:r>
              <a:rPr kumimoji="0" lang="en-GB" altLang="en-US" sz="2500" b="0" i="0" u="none" strike="noStrike" cap="none" normalizeH="0" baseline="0" dirty="0" smtClean="0">
                <a:ln>
                  <a:noFill/>
                </a:ln>
                <a:solidFill>
                  <a:schemeClr val="tx1"/>
                </a:solidFill>
                <a:effectLst/>
              </a:rPr>
              <a:t> </a:t>
            </a:r>
            <a:endParaRPr kumimoji="0" lang="en-GB" altLang="en-US" sz="2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p:txBody>
      </p:sp>
      <p:sp>
        <p:nvSpPr>
          <p:cNvPr id="6" name="Rettangolo 5"/>
          <p:cNvSpPr/>
          <p:nvPr/>
        </p:nvSpPr>
        <p:spPr>
          <a:xfrm>
            <a:off x="1964094" y="2563418"/>
            <a:ext cx="9324304" cy="2585323"/>
          </a:xfrm>
          <a:prstGeom prst="rect">
            <a:avLst/>
          </a:prstGeom>
        </p:spPr>
        <p:txBody>
          <a:bodyPr wrap="square">
            <a:spAutoFit/>
          </a:bodyPr>
          <a:lstStyle/>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The values of A, B, C, and D in the COCOMO II.2000 calibration are: </a:t>
            </a:r>
            <a:endParaRPr kumimoji="0" lang="en-GB" altLang="en-US" sz="1600" b="0" i="0" u="none" strike="noStrike" cap="none" normalizeH="0" baseline="0" dirty="0" smtClean="0">
              <a:ln>
                <a:noFill/>
              </a:ln>
              <a:solidFill>
                <a:schemeClr val="tx1"/>
              </a:solidFill>
              <a:effectLst/>
            </a:endParaRPr>
          </a:p>
          <a:p>
            <a:pPr lvl="0" algn="just" eaLnBrk="0" fontAlgn="base" hangingPunct="0">
              <a:spcBef>
                <a:spcPct val="0"/>
              </a:spcBef>
              <a:spcAft>
                <a:spcPct val="0"/>
              </a:spcAft>
              <a:tabLst>
                <a:tab pos="5106988" algn="l"/>
              </a:tabLst>
            </a:pPr>
            <a:endPar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endParaRPr>
          </a:p>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A = 2.94 </a:t>
            </a:r>
            <a:r>
              <a:rPr lang="en-GB" altLang="en-US" dirty="0">
                <a:ea typeface="Times New Roman" panose="02020603050405020304" pitchFamily="18" charset="0"/>
              </a:rPr>
              <a:t> </a:t>
            </a:r>
            <a:r>
              <a:rPr lang="en-GB" altLang="en-US" dirty="0" smtClean="0">
                <a:ea typeface="Times New Roman" panose="02020603050405020304" pitchFamily="18" charset="0"/>
              </a:rPr>
              <a:t>              </a:t>
            </a: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B = 0.91</a:t>
            </a:r>
          </a:p>
          <a:p>
            <a:pPr lvl="0" algn="just" eaLnBrk="0" fontAlgn="base" hangingPunct="0">
              <a:spcBef>
                <a:spcPct val="0"/>
              </a:spcBef>
              <a:spcAft>
                <a:spcPct val="0"/>
              </a:spcAft>
              <a:tabLst>
                <a:tab pos="5106988" algn="l"/>
              </a:tabLst>
            </a:pPr>
            <a:endParaRPr kumimoji="0" lang="en-GB" altLang="en-US" sz="1200" b="0" i="0" u="none" strike="noStrike" cap="none" normalizeH="0" baseline="0" dirty="0" smtClean="0">
              <a:ln>
                <a:noFill/>
              </a:ln>
              <a:solidFill>
                <a:schemeClr val="tx1"/>
              </a:solidFill>
              <a:effectLst/>
              <a:ea typeface="Times New Roman" panose="02020603050405020304" pitchFamily="18" charset="0"/>
            </a:endParaRPr>
          </a:p>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C = 3.67</a:t>
            </a:r>
            <a:r>
              <a:rPr lang="en-GB" altLang="en-US" dirty="0">
                <a:ea typeface="Times New Roman" panose="02020603050405020304" pitchFamily="18" charset="0"/>
              </a:rPr>
              <a:t> </a:t>
            </a:r>
            <a:r>
              <a:rPr lang="en-GB" altLang="en-US" dirty="0" smtClean="0">
                <a:ea typeface="Times New Roman" panose="02020603050405020304" pitchFamily="18" charset="0"/>
              </a:rPr>
              <a:t>                </a:t>
            </a: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D = 0.28</a:t>
            </a:r>
          </a:p>
          <a:p>
            <a:pPr lvl="0" algn="just" eaLnBrk="0" fontAlgn="base" hangingPunct="0">
              <a:spcBef>
                <a:spcPct val="0"/>
              </a:spcBef>
              <a:spcAft>
                <a:spcPct val="0"/>
              </a:spcAft>
              <a:tabLst>
                <a:tab pos="5106988" algn="l"/>
              </a:tabLst>
            </a:pPr>
            <a:endParaRPr kumimoji="0" lang="en-GB" altLang="en-US" sz="1200" b="0" i="0" u="none" strike="noStrike" cap="none" normalizeH="0" baseline="0" dirty="0" smtClean="0">
              <a:ln>
                <a:noFill/>
              </a:ln>
              <a:solidFill>
                <a:schemeClr val="tx1"/>
              </a:solidFill>
              <a:effectLst/>
              <a:ea typeface="Times New Roman" panose="02020603050405020304" pitchFamily="18" charset="0"/>
            </a:endParaRPr>
          </a:p>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EAF is the product of all the cost drivers that is equal to: </a:t>
            </a:r>
            <a:r>
              <a:rPr kumimoji="0" lang="en-GB" altLang="en-US" b="1"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1.18</a:t>
            </a:r>
          </a:p>
          <a:p>
            <a:pPr lvl="0" algn="just" eaLnBrk="0" fontAlgn="base" hangingPunct="0">
              <a:spcBef>
                <a:spcPct val="0"/>
              </a:spcBef>
              <a:spcAft>
                <a:spcPct val="0"/>
              </a:spcAft>
              <a:tabLst>
                <a:tab pos="5106988" algn="l"/>
              </a:tabLst>
            </a:pPr>
            <a:endParaRPr kumimoji="0" lang="en-GB" altLang="en-US" sz="12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endParaRPr>
          </a:p>
          <a:p>
            <a:pPr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KSLOC represents the estimated lines of code obtained from the FP analysis: </a:t>
            </a:r>
            <a:r>
              <a:rPr kumimoji="0" lang="en-GB" altLang="en-US" b="1"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4830</a:t>
            </a:r>
            <a:endParaRPr kumimoji="0" lang="en-GB" altLang="en-US" b="1" i="0" u="none" strike="noStrike" cap="none" normalizeH="0" baseline="0" dirty="0" smtClean="0">
              <a:ln>
                <a:noFill/>
              </a:ln>
              <a:solidFill>
                <a:schemeClr val="tx1"/>
              </a:solidFill>
              <a:effectLst/>
              <a:ea typeface="Times New Roman" panose="02020603050405020304" pitchFamily="18" charset="0"/>
            </a:endParaRPr>
          </a:p>
          <a:p>
            <a:pPr lvl="0" algn="just" eaLnBrk="0" fontAlgn="base" hangingPunct="0">
              <a:spcBef>
                <a:spcPct val="0"/>
              </a:spcBef>
              <a:spcAft>
                <a:spcPct val="0"/>
              </a:spcAft>
              <a:tabLst>
                <a:tab pos="5106988" algn="l"/>
              </a:tabLst>
            </a:pPr>
            <a:endParaRPr kumimoji="0" lang="en-GB" altLang="en-US" b="0" i="0" u="none" strike="noStrike" cap="none" normalizeH="0" baseline="0" dirty="0" smtClean="0">
              <a:ln>
                <a:noFill/>
              </a:ln>
              <a:solidFill>
                <a:schemeClr val="tx1"/>
              </a:solidFill>
              <a:effectLst/>
              <a:ea typeface="Times New Roman" panose="02020603050405020304" pitchFamily="18" charset="0"/>
            </a:endParaRPr>
          </a:p>
        </p:txBody>
      </p:sp>
      <p:sp>
        <p:nvSpPr>
          <p:cNvPr id="7" name="Rettangolo 6"/>
          <p:cNvSpPr/>
          <p:nvPr/>
        </p:nvSpPr>
        <p:spPr>
          <a:xfrm>
            <a:off x="1964094" y="4857155"/>
            <a:ext cx="8583703" cy="2046714"/>
          </a:xfrm>
          <a:prstGeom prst="rect">
            <a:avLst/>
          </a:prstGeom>
        </p:spPr>
        <p:txBody>
          <a:bodyPr wrap="square">
            <a:spAutoFit/>
          </a:bodyPr>
          <a:lstStyle/>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E is the exponent derived from the Scale Drivers with the equation below:</a:t>
            </a:r>
          </a:p>
          <a:p>
            <a:pPr lvl="0" algn="just" eaLnBrk="0" fontAlgn="base" hangingPunct="0">
              <a:spcBef>
                <a:spcPct val="0"/>
              </a:spcBef>
              <a:spcAft>
                <a:spcPct val="0"/>
              </a:spcAft>
              <a:tabLst>
                <a:tab pos="5106988" algn="l"/>
              </a:tabLst>
            </a:pPr>
            <a:endParaRPr kumimoji="0" lang="en-GB" altLang="en-US" sz="1200" b="0" i="0" u="none" strike="noStrike" cap="none" normalizeH="0" baseline="0" dirty="0" smtClean="0">
              <a:ln>
                <a:noFill/>
              </a:ln>
              <a:solidFill>
                <a:schemeClr val="tx1"/>
              </a:solidFill>
              <a:effectLst/>
              <a:ea typeface="Times New Roman" panose="02020603050405020304" pitchFamily="18" charset="0"/>
            </a:endParaRPr>
          </a:p>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B+0.01* sum{</a:t>
            </a:r>
            <a:r>
              <a:rPr kumimoji="0" lang="en-GB" altLang="en-US" b="0" i="0" u="none" strike="noStrike" cap="none" normalizeH="0" baseline="0" dirty="0" err="1"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i</a:t>
            </a: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 SF[</a:t>
            </a:r>
            <a:r>
              <a:rPr kumimoji="0" lang="en-GB" altLang="en-US" b="0" i="0" u="none" strike="noStrike" cap="none" normalizeH="0" baseline="0" dirty="0" err="1"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i</a:t>
            </a: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 = 0.91 + 0.01 * 12.84 =  </a:t>
            </a:r>
            <a:r>
              <a:rPr kumimoji="0" lang="en-GB" altLang="en-US" b="1"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1.0384</a:t>
            </a:r>
          </a:p>
          <a:p>
            <a:pPr lvl="0" algn="just" eaLnBrk="0" fontAlgn="base" hangingPunct="0">
              <a:spcBef>
                <a:spcPct val="0"/>
              </a:spcBef>
              <a:spcAft>
                <a:spcPct val="0"/>
              </a:spcAft>
              <a:tabLst>
                <a:tab pos="5106988" algn="l"/>
              </a:tabLst>
            </a:pPr>
            <a:endParaRPr kumimoji="0" lang="en-GB" altLang="en-US" b="0" i="0" u="none" strike="noStrike" cap="none" normalizeH="0" baseline="0" dirty="0" smtClean="0">
              <a:ln>
                <a:noFill/>
              </a:ln>
              <a:solidFill>
                <a:schemeClr val="tx1"/>
              </a:solidFill>
              <a:effectLst/>
              <a:ea typeface="Times New Roman" panose="02020603050405020304" pitchFamily="18" charset="0"/>
            </a:endParaRPr>
          </a:p>
          <a:p>
            <a:pPr lvl="0"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With all of these parameters we can calculate the final effort:</a:t>
            </a:r>
          </a:p>
          <a:p>
            <a:pPr lvl="0" algn="just" eaLnBrk="0" fontAlgn="base" hangingPunct="0">
              <a:spcBef>
                <a:spcPct val="0"/>
              </a:spcBef>
              <a:spcAft>
                <a:spcPct val="0"/>
              </a:spcAft>
              <a:tabLst>
                <a:tab pos="5106988" algn="l"/>
              </a:tabLst>
            </a:pPr>
            <a:endParaRPr kumimoji="0" lang="en-GB" altLang="en-US" b="0" i="0" u="none" strike="noStrike" cap="none" normalizeH="0" baseline="0" dirty="0" smtClean="0">
              <a:ln>
                <a:noFill/>
              </a:ln>
              <a:solidFill>
                <a:schemeClr val="tx1"/>
              </a:solidFill>
              <a:effectLst/>
              <a:ea typeface="Times New Roman" panose="02020603050405020304" pitchFamily="18" charset="0"/>
            </a:endParaRPr>
          </a:p>
          <a:p>
            <a:pPr lvl="0" algn="ctr" eaLnBrk="0" fontAlgn="base" hangingPunct="0">
              <a:spcBef>
                <a:spcPct val="0"/>
              </a:spcBef>
              <a:spcAft>
                <a:spcPct val="0"/>
              </a:spcAft>
              <a:tabLst>
                <a:tab pos="5106988" algn="l"/>
              </a:tabLst>
            </a:pPr>
            <a:r>
              <a:rPr kumimoji="0" lang="en-GB" altLang="en-US" sz="25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Effort = 2.94*1.18*4.830</a:t>
            </a:r>
            <a:r>
              <a:rPr kumimoji="0" lang="en-GB" altLang="en-US" sz="2500" b="0" i="0" u="none" strike="noStrike" cap="none" normalizeH="0" baseline="3000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1.0384 </a:t>
            </a:r>
            <a:r>
              <a:rPr kumimoji="0" lang="en-GB" altLang="en-US" sz="25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 </a:t>
            </a:r>
            <a:r>
              <a:rPr kumimoji="0" lang="en-GB" altLang="en-US" sz="2500" b="1"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17.8008 PM</a:t>
            </a:r>
            <a:endParaRPr kumimoji="0" lang="en-GB" altLang="en-US" sz="2500" b="1" i="0" u="none" strike="noStrike" cap="none" normalizeH="0" baseline="0" dirty="0" smtClean="0">
              <a:ln>
                <a:noFill/>
              </a:ln>
              <a:solidFill>
                <a:schemeClr val="tx1"/>
              </a:solidFill>
              <a:effectLst/>
              <a:latin typeface="Arial" panose="020B0604020202020204" pitchFamily="34" charset="0"/>
            </a:endParaRPr>
          </a:p>
        </p:txBody>
      </p:sp>
      <p:sp>
        <p:nvSpPr>
          <p:cNvPr id="13" name="TextBox 6"/>
          <p:cNvSpPr txBox="1"/>
          <p:nvPr/>
        </p:nvSpPr>
        <p:spPr>
          <a:xfrm>
            <a:off x="75812" y="14663"/>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299147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p:cNvSpPr txBox="1"/>
          <p:nvPr/>
        </p:nvSpPr>
        <p:spPr>
          <a:xfrm>
            <a:off x="1821468" y="3257485"/>
            <a:ext cx="176081" cy="369332"/>
          </a:xfrm>
          <a:prstGeom prst="rect">
            <a:avLst/>
          </a:prstGeom>
          <a:noFill/>
        </p:spPr>
        <p:txBody>
          <a:bodyPr wrap="square" rtlCol="0">
            <a:spAutoFit/>
          </a:bodyPr>
          <a:lstStyle/>
          <a:p>
            <a:r>
              <a:rPr lang="it-IT" dirty="0" smtClean="0"/>
              <a:t> </a:t>
            </a:r>
            <a:endParaRPr lang="en-GB" dirty="0"/>
          </a:p>
        </p:txBody>
      </p:sp>
      <p:sp>
        <p:nvSpPr>
          <p:cNvPr id="9"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err="1" smtClean="0"/>
              <a:t>Shedule</a:t>
            </a:r>
            <a:r>
              <a:rPr lang="it-IT" sz="4200" dirty="0" smtClean="0"/>
              <a:t> </a:t>
            </a:r>
            <a:r>
              <a:rPr lang="it-IT" sz="4200" dirty="0" err="1" smtClean="0"/>
              <a:t>estimation</a:t>
            </a:r>
            <a:endParaRPr lang="it-IT" sz="4200" dirty="0" smtClean="0"/>
          </a:p>
          <a:p>
            <a:endParaRPr lang="en-GB" sz="2500" dirty="0" smtClean="0"/>
          </a:p>
          <a:p>
            <a:pPr lvl="1" algn="just"/>
            <a:endParaRPr lang="en-US" sz="3200" dirty="0"/>
          </a:p>
          <a:p>
            <a:pPr lvl="1"/>
            <a:endParaRPr lang="en-GB" sz="3200" dirty="0"/>
          </a:p>
        </p:txBody>
      </p:sp>
      <p:sp>
        <p:nvSpPr>
          <p:cNvPr id="4" name="Rectangle 3"/>
          <p:cNvSpPr>
            <a:spLocks noChangeArrowheads="1"/>
          </p:cNvSpPr>
          <p:nvPr/>
        </p:nvSpPr>
        <p:spPr bwMode="auto">
          <a:xfrm>
            <a:off x="8450620" y="5385479"/>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eaLnBrk="0" fontAlgn="base" hangingPunct="0">
              <a:spcBef>
                <a:spcPct val="0"/>
              </a:spcBef>
              <a:spcAft>
                <a:spcPct val="0"/>
              </a:spcAft>
              <a:tabLst>
                <a:tab pos="5106988" algn="l"/>
              </a:tabLst>
              <a:defRPr>
                <a:solidFill>
                  <a:schemeClr val="tx1"/>
                </a:solidFill>
                <a:latin typeface="Arial" panose="020B0604020202020204" pitchFamily="34" charset="0"/>
              </a:defRPr>
            </a:lvl1pPr>
            <a:lvl2pPr eaLnBrk="0" fontAlgn="base" hangingPunct="0">
              <a:spcBef>
                <a:spcPct val="0"/>
              </a:spcBef>
              <a:spcAft>
                <a:spcPct val="0"/>
              </a:spcAft>
              <a:tabLst>
                <a:tab pos="5106988" algn="l"/>
              </a:tabLst>
              <a:defRPr>
                <a:solidFill>
                  <a:schemeClr val="tx1"/>
                </a:solidFill>
                <a:latin typeface="Arial" panose="020B0604020202020204" pitchFamily="34" charset="0"/>
              </a:defRPr>
            </a:lvl2pPr>
            <a:lvl3pPr eaLnBrk="0" fontAlgn="base" hangingPunct="0">
              <a:spcBef>
                <a:spcPct val="0"/>
              </a:spcBef>
              <a:spcAft>
                <a:spcPct val="0"/>
              </a:spcAft>
              <a:tabLst>
                <a:tab pos="5106988" algn="l"/>
              </a:tabLst>
              <a:defRPr>
                <a:solidFill>
                  <a:schemeClr val="tx1"/>
                </a:solidFill>
                <a:latin typeface="Arial" panose="020B0604020202020204" pitchFamily="34" charset="0"/>
              </a:defRPr>
            </a:lvl3pPr>
            <a:lvl4pPr eaLnBrk="0" fontAlgn="base" hangingPunct="0">
              <a:spcBef>
                <a:spcPct val="0"/>
              </a:spcBef>
              <a:spcAft>
                <a:spcPct val="0"/>
              </a:spcAft>
              <a:tabLst>
                <a:tab pos="5106988" algn="l"/>
              </a:tabLst>
              <a:defRPr>
                <a:solidFill>
                  <a:schemeClr val="tx1"/>
                </a:solidFill>
                <a:latin typeface="Arial" panose="020B0604020202020204" pitchFamily="34" charset="0"/>
              </a:defRPr>
            </a:lvl4pPr>
            <a:lvl5pPr eaLnBrk="0" fontAlgn="base" hangingPunct="0">
              <a:spcBef>
                <a:spcPct val="0"/>
              </a:spcBef>
              <a:spcAft>
                <a:spcPct val="0"/>
              </a:spcAft>
              <a:tabLst>
                <a:tab pos="5106988" algn="l"/>
              </a:tabLst>
              <a:defRPr>
                <a:solidFill>
                  <a:schemeClr val="tx1"/>
                </a:solidFill>
                <a:latin typeface="Arial" panose="020B0604020202020204" pitchFamily="34" charset="0"/>
              </a:defRPr>
            </a:lvl5pPr>
            <a:lvl6pPr eaLnBrk="0" fontAlgn="base" hangingPunct="0">
              <a:spcBef>
                <a:spcPct val="0"/>
              </a:spcBef>
              <a:spcAft>
                <a:spcPct val="0"/>
              </a:spcAft>
              <a:tabLst>
                <a:tab pos="5106988" algn="l"/>
              </a:tabLst>
              <a:defRPr>
                <a:solidFill>
                  <a:schemeClr val="tx1"/>
                </a:solidFill>
                <a:latin typeface="Arial" panose="020B0604020202020204" pitchFamily="34" charset="0"/>
              </a:defRPr>
            </a:lvl6pPr>
            <a:lvl7pPr eaLnBrk="0" fontAlgn="base" hangingPunct="0">
              <a:spcBef>
                <a:spcPct val="0"/>
              </a:spcBef>
              <a:spcAft>
                <a:spcPct val="0"/>
              </a:spcAft>
              <a:tabLst>
                <a:tab pos="5106988" algn="l"/>
              </a:tabLst>
              <a:defRPr>
                <a:solidFill>
                  <a:schemeClr val="tx1"/>
                </a:solidFill>
                <a:latin typeface="Arial" panose="020B0604020202020204" pitchFamily="34" charset="0"/>
              </a:defRPr>
            </a:lvl7pPr>
            <a:lvl8pPr eaLnBrk="0" fontAlgn="base" hangingPunct="0">
              <a:spcBef>
                <a:spcPct val="0"/>
              </a:spcBef>
              <a:spcAft>
                <a:spcPct val="0"/>
              </a:spcAft>
              <a:tabLst>
                <a:tab pos="5106988" algn="l"/>
              </a:tabLst>
              <a:defRPr>
                <a:solidFill>
                  <a:schemeClr val="tx1"/>
                </a:solidFill>
                <a:latin typeface="Arial" panose="020B0604020202020204" pitchFamily="34" charset="0"/>
              </a:defRPr>
            </a:lvl8pPr>
            <a:lvl9pPr eaLnBrk="0" fontAlgn="base" hangingPunct="0">
              <a:spcBef>
                <a:spcPct val="0"/>
              </a:spcBef>
              <a:spcAft>
                <a:spcPct val="0"/>
              </a:spcAft>
              <a:tabLst>
                <a:tab pos="5106988"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106988" algn="l"/>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ttangolo 4"/>
          <p:cNvSpPr/>
          <p:nvPr/>
        </p:nvSpPr>
        <p:spPr>
          <a:xfrm>
            <a:off x="2187261" y="1294557"/>
            <a:ext cx="8023537" cy="1000274"/>
          </a:xfrm>
          <a:prstGeom prst="rect">
            <a:avLst/>
          </a:prstGeom>
        </p:spPr>
        <p:txBody>
          <a:bodyPr wrap="square">
            <a:spAutoFit/>
          </a:bodyPr>
          <a:lstStyle/>
          <a:p>
            <a:pPr lvl="0" indent="457200" eaLnBrk="0" fontAlgn="base" hangingPunct="0">
              <a:spcBef>
                <a:spcPct val="0"/>
              </a:spcBef>
              <a:spcAft>
                <a:spcPct val="0"/>
              </a:spcAf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We are going to use this formula to compute the estimated duration:</a:t>
            </a:r>
          </a:p>
          <a:p>
            <a:pPr lvl="0" indent="457200" eaLnBrk="0" fontAlgn="base" hangingPunct="0">
              <a:spcBef>
                <a:spcPct val="0"/>
              </a:spcBef>
              <a:spcAft>
                <a:spcPct val="0"/>
              </a:spcAft>
            </a:pPr>
            <a:r>
              <a:rPr kumimoji="0" lang="en-GB" altLang="en-US" sz="1600" b="0" i="0" u="none" strike="noStrike" cap="none" normalizeH="0" baseline="0" dirty="0" smtClean="0">
                <a:ln>
                  <a:noFill/>
                </a:ln>
                <a:solidFill>
                  <a:schemeClr val="tx1"/>
                </a:solidFill>
                <a:effectLst/>
              </a:rPr>
              <a:t> </a:t>
            </a:r>
            <a:endParaRPr kumimoji="0" lang="en-GB" altLang="en-US"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lvl="0" indent="457200" algn="ctr" eaLnBrk="0" fontAlgn="base" hangingPunct="0">
              <a:spcBef>
                <a:spcPct val="0"/>
              </a:spcBef>
              <a:spcAft>
                <a:spcPct val="0"/>
              </a:spcAft>
            </a:pPr>
            <a:r>
              <a:rPr kumimoji="0" lang="en-GB" altLang="en-US" sz="2500"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Duration := 3.67 * </a:t>
            </a:r>
            <a:r>
              <a:rPr kumimoji="0" lang="en-GB" altLang="en-US" sz="2500" b="0" i="0" u="none" strike="noStrike" cap="none" normalizeH="0" baseline="0" dirty="0" err="1"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Effort</a:t>
            </a:r>
            <a:r>
              <a:rPr kumimoji="0" lang="en-GB" altLang="en-US" sz="2500" b="0" i="0" u="none" strike="noStrike" cap="none" normalizeH="0" baseline="30000" dirty="0" err="1"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F</a:t>
            </a:r>
            <a:endParaRPr kumimoji="0" lang="en-GB" altLang="en-US" sz="2500" b="0" i="0" u="none" strike="noStrike" cap="none" normalizeH="0" baseline="0" dirty="0" smtClean="0">
              <a:ln>
                <a:noFill/>
              </a:ln>
              <a:solidFill>
                <a:schemeClr val="tx1"/>
              </a:solidFill>
              <a:effectLst/>
            </a:endParaRPr>
          </a:p>
        </p:txBody>
      </p:sp>
      <p:sp>
        <p:nvSpPr>
          <p:cNvPr id="6" name="Rettangolo 5"/>
          <p:cNvSpPr/>
          <p:nvPr/>
        </p:nvSpPr>
        <p:spPr>
          <a:xfrm>
            <a:off x="1909508" y="2559909"/>
            <a:ext cx="9324304" cy="4278094"/>
          </a:xfrm>
          <a:prstGeom prst="rect">
            <a:avLst/>
          </a:prstGeom>
        </p:spPr>
        <p:txBody>
          <a:bodyPr wrap="square">
            <a:spAutoFit/>
          </a:bodyPr>
          <a:lstStyle/>
          <a:p>
            <a:pPr algn="just"/>
            <a:r>
              <a:rPr lang="en-GB" dirty="0"/>
              <a:t>Where F = 0.28 + 0.2 * (E-B) = 0.28 + 0.2 * (1.0384-0.91) = </a:t>
            </a:r>
            <a:r>
              <a:rPr lang="en-GB" b="1" dirty="0"/>
              <a:t>0.3057</a:t>
            </a:r>
            <a:endParaRPr lang="en-GB" dirty="0"/>
          </a:p>
          <a:p>
            <a:pPr lvl="0" algn="just" eaLnBrk="0" fontAlgn="base" hangingPunct="0">
              <a:spcBef>
                <a:spcPct val="0"/>
              </a:spcBef>
              <a:spcAft>
                <a:spcPct val="0"/>
              </a:spcAft>
              <a:tabLst>
                <a:tab pos="5106988" algn="l"/>
              </a:tabLst>
            </a:pPr>
            <a:endPar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endParaRPr>
          </a:p>
          <a:p>
            <a:pPr algn="ctr" eaLnBrk="0" fontAlgn="base" hangingPunct="0">
              <a:spcBef>
                <a:spcPct val="0"/>
              </a:spcBef>
              <a:spcAft>
                <a:spcPct val="0"/>
              </a:spcAft>
              <a:tabLst>
                <a:tab pos="5106988" algn="l"/>
              </a:tabLst>
            </a:pPr>
            <a:r>
              <a:rPr lang="en-GB" sz="2500" dirty="0"/>
              <a:t>So </a:t>
            </a:r>
            <a:r>
              <a:rPr lang="en-GB" sz="2500" dirty="0">
                <a:sym typeface="Wingdings" panose="05000000000000000000" pitchFamily="2" charset="2"/>
              </a:rPr>
              <a:t></a:t>
            </a:r>
            <a:r>
              <a:rPr lang="en-GB" sz="2500" dirty="0"/>
              <a:t> Duration = 3.67 * 17.8008</a:t>
            </a:r>
            <a:r>
              <a:rPr lang="en-GB" sz="2500" baseline="30000" dirty="0"/>
              <a:t>0.3057</a:t>
            </a:r>
            <a:r>
              <a:rPr lang="en-GB" sz="2500" dirty="0"/>
              <a:t> = </a:t>
            </a:r>
            <a:r>
              <a:rPr lang="en-GB" sz="2500" b="1" dirty="0"/>
              <a:t>8.84 </a:t>
            </a:r>
            <a:r>
              <a:rPr lang="en-GB" sz="2500" b="1" dirty="0">
                <a:sym typeface="Wingdings" panose="05000000000000000000" pitchFamily="2" charset="2"/>
              </a:rPr>
              <a:t></a:t>
            </a:r>
            <a:r>
              <a:rPr lang="en-GB" sz="2500" b="1" dirty="0"/>
              <a:t> 9</a:t>
            </a:r>
            <a:endParaRPr lang="en-GB" sz="2500" dirty="0"/>
          </a:p>
          <a:p>
            <a:pPr lvl="0" algn="just" eaLnBrk="0" fontAlgn="base" hangingPunct="0">
              <a:spcBef>
                <a:spcPct val="0"/>
              </a:spcBef>
              <a:spcAft>
                <a:spcPct val="0"/>
              </a:spcAft>
              <a:tabLst>
                <a:tab pos="5106988" algn="l"/>
              </a:tabLst>
            </a:pPr>
            <a:endParaRPr kumimoji="0" lang="it-IT" altLang="en-US" b="0" i="0" u="none" strike="noStrike" cap="none" normalizeH="0" baseline="0" dirty="0" smtClean="0">
              <a:ln>
                <a:noFill/>
              </a:ln>
              <a:solidFill>
                <a:schemeClr val="tx1"/>
              </a:solidFill>
              <a:effectLst/>
              <a:ea typeface="Times New Roman" panose="02020603050405020304" pitchFamily="18" charset="0"/>
            </a:endParaRPr>
          </a:p>
          <a:p>
            <a:pPr algn="just" eaLnBrk="0" fontAlgn="base" hangingPunct="0">
              <a:spcBef>
                <a:spcPct val="0"/>
              </a:spcBef>
              <a:spcAft>
                <a:spcPct val="0"/>
              </a:spcAft>
              <a:tabLst>
                <a:tab pos="5106988" algn="l"/>
              </a:tabLst>
            </a:pPr>
            <a:r>
              <a:rPr kumimoji="0" lang="en-GB" altLang="en-US" b="0" i="0" u="none" strike="noStrike" cap="none" normalizeH="0" baseline="0" dirty="0" smtClean="0">
                <a:ln>
                  <a:noFill/>
                </a:ln>
                <a:solidFill>
                  <a:schemeClr val="tx1"/>
                </a:solidFill>
                <a:effectLst/>
                <a:latin typeface="Comic Sans MS" panose="030F0702030302020204" pitchFamily="66" charset="0"/>
                <a:ea typeface="Times New Roman" panose="02020603050405020304" pitchFamily="18" charset="0"/>
                <a:cs typeface="Arial" panose="020B0604020202020204" pitchFamily="34" charset="0"/>
              </a:rPr>
              <a:t>The duration estimated by these computations is not similar to how the reality is. It is also truth that in our project we had just to do the documentation. Probably if we were to do also the implementation and development of the entire application, the duration of the global project could be about 9 months. </a:t>
            </a:r>
          </a:p>
          <a:p>
            <a:pPr algn="just" eaLnBrk="0" fontAlgn="base" hangingPunct="0">
              <a:spcBef>
                <a:spcPct val="0"/>
              </a:spcBef>
              <a:spcAft>
                <a:spcPct val="0"/>
              </a:spcAft>
              <a:tabLst>
                <a:tab pos="5106988" algn="l"/>
              </a:tabLst>
            </a:pPr>
            <a:endParaRPr lang="it-IT" altLang="en-US" sz="2800" dirty="0">
              <a:latin typeface="Comic Sans MS" panose="030F0702030302020204" pitchFamily="66" charset="0"/>
              <a:cs typeface="Arial" panose="020B0604020202020204" pitchFamily="34" charset="0"/>
            </a:endParaRPr>
          </a:p>
          <a:p>
            <a:pPr algn="ctr" eaLnBrk="0" fontAlgn="base" hangingPunct="0">
              <a:spcBef>
                <a:spcPct val="0"/>
              </a:spcBef>
              <a:spcAft>
                <a:spcPct val="0"/>
              </a:spcAft>
              <a:tabLst>
                <a:tab pos="5106988" algn="l"/>
              </a:tabLst>
            </a:pPr>
            <a:r>
              <a:rPr lang="en-GB" sz="2500" dirty="0"/>
              <a:t>P = Effort/ Duration = 17.8008/9 = </a:t>
            </a:r>
            <a:r>
              <a:rPr lang="en-GB" sz="2500" b="1" dirty="0"/>
              <a:t>1.98 </a:t>
            </a:r>
            <a:r>
              <a:rPr lang="en-GB" sz="2500" b="1" dirty="0">
                <a:sym typeface="Wingdings" panose="05000000000000000000" pitchFamily="2" charset="2"/>
              </a:rPr>
              <a:t></a:t>
            </a:r>
            <a:r>
              <a:rPr lang="en-GB" sz="2500" b="1" dirty="0"/>
              <a:t> </a:t>
            </a:r>
            <a:r>
              <a:rPr lang="en-GB" sz="2500" b="1" dirty="0" smtClean="0"/>
              <a:t>2</a:t>
            </a:r>
          </a:p>
          <a:p>
            <a:pPr eaLnBrk="0" fontAlgn="base" hangingPunct="0">
              <a:spcBef>
                <a:spcPct val="0"/>
              </a:spcBef>
              <a:spcAft>
                <a:spcPct val="0"/>
              </a:spcAft>
              <a:tabLst>
                <a:tab pos="5106988" algn="l"/>
              </a:tabLst>
            </a:pPr>
            <a:endParaRPr kumimoji="0" lang="it-IT" altLang="en-US" sz="2500" b="1"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tabLst>
                <a:tab pos="5106988" algn="l"/>
              </a:tabLst>
            </a:pPr>
            <a:endParaRPr kumimoji="0" lang="en-GB" altLang="en-US" sz="2500" b="0" i="0" u="none" strike="noStrike" cap="none" normalizeH="0" baseline="0" dirty="0" smtClean="0">
              <a:ln>
                <a:noFill/>
              </a:ln>
              <a:solidFill>
                <a:schemeClr val="tx1"/>
              </a:solidFill>
              <a:effectLst/>
              <a:latin typeface="Arial" panose="020B0604020202020204" pitchFamily="34" charset="0"/>
            </a:endParaRPr>
          </a:p>
          <a:p>
            <a:pPr lvl="0" algn="just" eaLnBrk="0" fontAlgn="base" hangingPunct="0">
              <a:spcBef>
                <a:spcPct val="0"/>
              </a:spcBef>
              <a:spcAft>
                <a:spcPct val="0"/>
              </a:spcAft>
              <a:tabLst>
                <a:tab pos="5106988" algn="l"/>
              </a:tabLst>
            </a:pPr>
            <a:endParaRPr kumimoji="0" lang="en-GB" altLang="en-US" b="0" i="0" u="none" strike="noStrike" cap="none" normalizeH="0" baseline="0" dirty="0" smtClean="0">
              <a:ln>
                <a:noFill/>
              </a:ln>
              <a:solidFill>
                <a:schemeClr val="tx1"/>
              </a:solidFill>
              <a:effectLst/>
              <a:ea typeface="Times New Roman" panose="02020603050405020304" pitchFamily="18" charset="0"/>
            </a:endParaRPr>
          </a:p>
        </p:txBody>
      </p:sp>
      <p:sp>
        <p:nvSpPr>
          <p:cNvPr id="3" name="Rectangle 2"/>
          <p:cNvSpPr>
            <a:spLocks noChangeArrowheads="1"/>
          </p:cNvSpPr>
          <p:nvPr/>
        </p:nvSpPr>
        <p:spPr bwMode="auto">
          <a:xfrm>
            <a:off x="0" y="67017"/>
            <a:ext cx="6463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4"/>
          <p:cNvSpPr>
            <a:spLocks noChangeArrowheads="1"/>
          </p:cNvSpPr>
          <p:nvPr/>
        </p:nvSpPr>
        <p:spPr bwMode="auto">
          <a:xfrm>
            <a:off x="6003634" y="67018"/>
            <a:ext cx="184731"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TextBox 6"/>
          <p:cNvSpPr txBox="1"/>
          <p:nvPr/>
        </p:nvSpPr>
        <p:spPr>
          <a:xfrm>
            <a:off x="75812" y="14663"/>
            <a:ext cx="1524776" cy="523220"/>
          </a:xfrm>
          <a:prstGeom prst="rect">
            <a:avLst/>
          </a:prstGeom>
          <a:noFill/>
        </p:spPr>
        <p:txBody>
          <a:bodyPr wrap="none" rtlCol="0">
            <a:spAutoFit/>
          </a:bodyPr>
          <a:lstStyle/>
          <a:p>
            <a:r>
              <a:rPr lang="en-GB" sz="2800" dirty="0" smtClean="0"/>
              <a:t>Section 1</a:t>
            </a:r>
            <a:endParaRPr lang="en-GB" sz="2800" dirty="0"/>
          </a:p>
        </p:txBody>
      </p:sp>
    </p:spTree>
    <p:extLst>
      <p:ext uri="{BB962C8B-B14F-4D97-AF65-F5344CB8AC3E}">
        <p14:creationId xmlns:p14="http://schemas.microsoft.com/office/powerpoint/2010/main" val="88462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p:cNvPicPr>
            <a:picLocks noChangeAspect="1"/>
          </p:cNvPicPr>
          <p:nvPr/>
        </p:nvPicPr>
        <p:blipFill>
          <a:blip r:embed="rId3"/>
          <a:stretch>
            <a:fillRect/>
          </a:stretch>
        </p:blipFill>
        <p:spPr>
          <a:xfrm>
            <a:off x="373961" y="2959583"/>
            <a:ext cx="11325225" cy="2714625"/>
          </a:xfrm>
          <a:prstGeom prst="rect">
            <a:avLst/>
          </a:prstGeom>
        </p:spPr>
      </p:pic>
      <p:sp>
        <p:nvSpPr>
          <p:cNvPr id="8" name="TextBox 6"/>
          <p:cNvSpPr txBox="1"/>
          <p:nvPr/>
        </p:nvSpPr>
        <p:spPr>
          <a:xfrm>
            <a:off x="75812" y="14663"/>
            <a:ext cx="1524776" cy="523220"/>
          </a:xfrm>
          <a:prstGeom prst="rect">
            <a:avLst/>
          </a:prstGeom>
          <a:noFill/>
        </p:spPr>
        <p:txBody>
          <a:bodyPr wrap="none" rtlCol="0">
            <a:spAutoFit/>
          </a:bodyPr>
          <a:lstStyle/>
          <a:p>
            <a:r>
              <a:rPr lang="en-GB" sz="2800" dirty="0" smtClean="0"/>
              <a:t>Section 2</a:t>
            </a:r>
            <a:endParaRPr lang="en-GB" sz="2800" dirty="0"/>
          </a:p>
        </p:txBody>
      </p:sp>
      <p:sp>
        <p:nvSpPr>
          <p:cNvPr id="9"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Task chart </a:t>
            </a:r>
            <a:r>
              <a:rPr lang="it-IT" sz="4200" dirty="0" err="1" smtClean="0"/>
              <a:t>diagram</a:t>
            </a:r>
            <a:endParaRPr lang="it-IT" sz="4200" dirty="0" smtClean="0"/>
          </a:p>
          <a:p>
            <a:endParaRPr lang="en-GB" sz="2500" dirty="0" smtClean="0"/>
          </a:p>
          <a:p>
            <a:pPr lvl="1" algn="just"/>
            <a:endParaRPr lang="en-US" sz="3200" dirty="0"/>
          </a:p>
          <a:p>
            <a:pPr lvl="1"/>
            <a:endParaRPr lang="en-GB" sz="3200" dirty="0"/>
          </a:p>
        </p:txBody>
      </p:sp>
      <p:sp>
        <p:nvSpPr>
          <p:cNvPr id="10" name="Rettangolo 9"/>
          <p:cNvSpPr/>
          <p:nvPr/>
        </p:nvSpPr>
        <p:spPr>
          <a:xfrm>
            <a:off x="1581954" y="1142638"/>
            <a:ext cx="9234152" cy="923330"/>
          </a:xfrm>
          <a:prstGeom prst="rect">
            <a:avLst/>
          </a:prstGeom>
        </p:spPr>
        <p:txBody>
          <a:bodyPr wrap="square">
            <a:spAutoFit/>
          </a:bodyPr>
          <a:lstStyle/>
          <a:p>
            <a:pPr lvl="0" algn="just" eaLnBrk="0" fontAlgn="base" hangingPunct="0">
              <a:spcBef>
                <a:spcPct val="0"/>
              </a:spcBef>
              <a:spcAft>
                <a:spcPct val="0"/>
              </a:spcAft>
              <a:tabLst>
                <a:tab pos="5106988" algn="l"/>
              </a:tabLst>
            </a:pP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On the right part of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diagram</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we</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can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find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 list of task for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Requirements</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Analysis and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Specification</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Document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on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left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it’s</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shown</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«work in progress»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during</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project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period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a:t>
            </a:r>
            <a:endParaRPr kumimoji="0" lang="en-GB" altLang="en-US" sz="2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9814797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3"/>
          <a:stretch>
            <a:fillRect/>
          </a:stretch>
        </p:blipFill>
        <p:spPr>
          <a:xfrm>
            <a:off x="522130" y="2584025"/>
            <a:ext cx="11353800" cy="2266950"/>
          </a:xfrm>
          <a:prstGeom prst="rect">
            <a:avLst/>
          </a:prstGeom>
        </p:spPr>
      </p:pic>
      <p:sp>
        <p:nvSpPr>
          <p:cNvPr id="5" name="TextBox 6"/>
          <p:cNvSpPr txBox="1"/>
          <p:nvPr/>
        </p:nvSpPr>
        <p:spPr>
          <a:xfrm>
            <a:off x="75812" y="14663"/>
            <a:ext cx="1524776" cy="523220"/>
          </a:xfrm>
          <a:prstGeom prst="rect">
            <a:avLst/>
          </a:prstGeom>
          <a:noFill/>
        </p:spPr>
        <p:txBody>
          <a:bodyPr wrap="none" rtlCol="0">
            <a:spAutoFit/>
          </a:bodyPr>
          <a:lstStyle/>
          <a:p>
            <a:r>
              <a:rPr lang="en-GB" sz="2800" dirty="0" smtClean="0"/>
              <a:t>Section 2</a:t>
            </a:r>
            <a:endParaRPr lang="en-GB" sz="2800" dirty="0"/>
          </a:p>
        </p:txBody>
      </p:sp>
      <p:sp>
        <p:nvSpPr>
          <p:cNvPr id="6"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Task chart </a:t>
            </a:r>
            <a:r>
              <a:rPr lang="it-IT" sz="4200" dirty="0" err="1" smtClean="0"/>
              <a:t>diagram</a:t>
            </a:r>
            <a:endParaRPr lang="it-IT" sz="4200" dirty="0" smtClean="0"/>
          </a:p>
          <a:p>
            <a:endParaRPr lang="en-GB" sz="2500" dirty="0" smtClean="0"/>
          </a:p>
          <a:p>
            <a:pPr lvl="1" algn="just"/>
            <a:endParaRPr lang="en-US" sz="3200" dirty="0"/>
          </a:p>
          <a:p>
            <a:pPr lvl="1"/>
            <a:endParaRPr lang="en-GB" sz="3200" dirty="0"/>
          </a:p>
        </p:txBody>
      </p:sp>
      <p:sp>
        <p:nvSpPr>
          <p:cNvPr id="7" name="Rettangolo 6"/>
          <p:cNvSpPr/>
          <p:nvPr/>
        </p:nvSpPr>
        <p:spPr>
          <a:xfrm>
            <a:off x="1581954" y="1142638"/>
            <a:ext cx="9234152" cy="646331"/>
          </a:xfrm>
          <a:prstGeom prst="rect">
            <a:avLst/>
          </a:prstGeom>
        </p:spPr>
        <p:txBody>
          <a:bodyPr wrap="square">
            <a:spAutoFit/>
          </a:bodyPr>
          <a:lstStyle/>
          <a:p>
            <a:pPr lvl="0" algn="just" eaLnBrk="0" fontAlgn="base" hangingPunct="0">
              <a:spcBef>
                <a:spcPct val="0"/>
              </a:spcBef>
              <a:spcAft>
                <a:spcPct val="0"/>
              </a:spcAft>
              <a:tabLst>
                <a:tab pos="5106988" algn="l"/>
              </a:tabLst>
            </a:pP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On the right part of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diagram</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we</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can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find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 list of task for the Design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Document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on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left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it’s</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shown</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«work in progress»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during</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project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period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a:t>
            </a:r>
            <a:endParaRPr kumimoji="0" lang="en-GB" altLang="en-US" sz="2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269839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p:cNvPicPr>
            <a:picLocks noChangeAspect="1"/>
          </p:cNvPicPr>
          <p:nvPr/>
        </p:nvPicPr>
        <p:blipFill>
          <a:blip r:embed="rId3"/>
          <a:stretch>
            <a:fillRect/>
          </a:stretch>
        </p:blipFill>
        <p:spPr>
          <a:xfrm>
            <a:off x="1141255" y="2457238"/>
            <a:ext cx="10115550" cy="1343025"/>
          </a:xfrm>
          <a:prstGeom prst="rect">
            <a:avLst/>
          </a:prstGeom>
        </p:spPr>
      </p:pic>
      <p:sp>
        <p:nvSpPr>
          <p:cNvPr id="7" name="TextBox 6"/>
          <p:cNvSpPr txBox="1"/>
          <p:nvPr/>
        </p:nvSpPr>
        <p:spPr>
          <a:xfrm>
            <a:off x="75812" y="14663"/>
            <a:ext cx="1524776" cy="523220"/>
          </a:xfrm>
          <a:prstGeom prst="rect">
            <a:avLst/>
          </a:prstGeom>
          <a:noFill/>
        </p:spPr>
        <p:txBody>
          <a:bodyPr wrap="none" rtlCol="0">
            <a:spAutoFit/>
          </a:bodyPr>
          <a:lstStyle/>
          <a:p>
            <a:r>
              <a:rPr lang="en-GB" sz="2800" dirty="0" smtClean="0"/>
              <a:t>Section 2</a:t>
            </a:r>
            <a:endParaRPr lang="en-GB" sz="2800" dirty="0"/>
          </a:p>
        </p:txBody>
      </p:sp>
      <p:sp>
        <p:nvSpPr>
          <p:cNvPr id="8"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Task chart </a:t>
            </a:r>
            <a:r>
              <a:rPr lang="it-IT" sz="4200" dirty="0" err="1" smtClean="0"/>
              <a:t>diagram</a:t>
            </a:r>
            <a:endParaRPr lang="it-IT" sz="4200" dirty="0" smtClean="0"/>
          </a:p>
          <a:p>
            <a:endParaRPr lang="en-GB" sz="2500" dirty="0" smtClean="0"/>
          </a:p>
          <a:p>
            <a:pPr lvl="1" algn="just"/>
            <a:endParaRPr lang="en-US" sz="3200" dirty="0"/>
          </a:p>
          <a:p>
            <a:pPr lvl="1"/>
            <a:endParaRPr lang="en-GB" sz="3200" dirty="0"/>
          </a:p>
        </p:txBody>
      </p:sp>
      <p:sp>
        <p:nvSpPr>
          <p:cNvPr id="9" name="Rettangolo 8"/>
          <p:cNvSpPr/>
          <p:nvPr/>
        </p:nvSpPr>
        <p:spPr>
          <a:xfrm>
            <a:off x="1581954" y="1142638"/>
            <a:ext cx="9234152" cy="646331"/>
          </a:xfrm>
          <a:prstGeom prst="rect">
            <a:avLst/>
          </a:prstGeom>
        </p:spPr>
        <p:txBody>
          <a:bodyPr wrap="square">
            <a:spAutoFit/>
          </a:bodyPr>
          <a:lstStyle/>
          <a:p>
            <a:pPr lvl="0" algn="just" eaLnBrk="0" fontAlgn="base" hangingPunct="0">
              <a:spcBef>
                <a:spcPct val="0"/>
              </a:spcBef>
              <a:spcAft>
                <a:spcPct val="0"/>
              </a:spcAft>
              <a:tabLst>
                <a:tab pos="5106988" algn="l"/>
              </a:tabLst>
            </a:pP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On the right part of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diagram</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we</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can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find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 list of task for the Test Plan, on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left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it’s</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shown</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«work in progress»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during</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project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period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a:t>
            </a:r>
            <a:endParaRPr kumimoji="0" lang="en-GB" altLang="en-US" sz="2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14822320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75812" y="14663"/>
            <a:ext cx="1524776" cy="523220"/>
          </a:xfrm>
          <a:prstGeom prst="rect">
            <a:avLst/>
          </a:prstGeom>
          <a:noFill/>
        </p:spPr>
        <p:txBody>
          <a:bodyPr wrap="none" rtlCol="0">
            <a:spAutoFit/>
          </a:bodyPr>
          <a:lstStyle/>
          <a:p>
            <a:r>
              <a:rPr lang="en-GB" sz="2800" dirty="0" smtClean="0"/>
              <a:t>Section 2</a:t>
            </a:r>
            <a:endParaRPr lang="en-GB" sz="2800" dirty="0"/>
          </a:p>
        </p:txBody>
      </p:sp>
      <p:sp>
        <p:nvSpPr>
          <p:cNvPr id="5"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Task chart </a:t>
            </a:r>
            <a:r>
              <a:rPr lang="it-IT" sz="4200" dirty="0" err="1" smtClean="0"/>
              <a:t>diagram</a:t>
            </a:r>
            <a:endParaRPr lang="it-IT" sz="4200" dirty="0" smtClean="0"/>
          </a:p>
          <a:p>
            <a:endParaRPr lang="en-GB" sz="2500" dirty="0" smtClean="0"/>
          </a:p>
          <a:p>
            <a:pPr lvl="1" algn="just"/>
            <a:endParaRPr lang="en-US" sz="3200" dirty="0"/>
          </a:p>
          <a:p>
            <a:pPr lvl="1"/>
            <a:endParaRPr lang="en-GB" sz="3200" dirty="0"/>
          </a:p>
        </p:txBody>
      </p:sp>
      <p:sp>
        <p:nvSpPr>
          <p:cNvPr id="6" name="Rettangolo 5"/>
          <p:cNvSpPr/>
          <p:nvPr/>
        </p:nvSpPr>
        <p:spPr>
          <a:xfrm>
            <a:off x="1581954" y="1142638"/>
            <a:ext cx="9234152" cy="646331"/>
          </a:xfrm>
          <a:prstGeom prst="rect">
            <a:avLst/>
          </a:prstGeom>
        </p:spPr>
        <p:txBody>
          <a:bodyPr wrap="square">
            <a:spAutoFit/>
          </a:bodyPr>
          <a:lstStyle/>
          <a:p>
            <a:pPr lvl="0" algn="just" eaLnBrk="0" fontAlgn="base" hangingPunct="0">
              <a:spcBef>
                <a:spcPct val="0"/>
              </a:spcBef>
              <a:spcAft>
                <a:spcPct val="0"/>
              </a:spcAft>
              <a:tabLst>
                <a:tab pos="5106988" algn="l"/>
              </a:tabLst>
            </a:pP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On the right part of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diagram</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we</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can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find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 list of task for the Project Plan, on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left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it’s</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shown</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«work in progress»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during</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the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project</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 </a:t>
            </a:r>
            <a:r>
              <a:rPr lang="it-IT" altLang="en-US" dirty="0" err="1" smtClean="0">
                <a:latin typeface="Comic Sans MS" panose="030F0702030302020204" pitchFamily="66" charset="0"/>
                <a:ea typeface="Times New Roman" panose="02020603050405020304" pitchFamily="18" charset="0"/>
                <a:cs typeface="Arial" panose="020B0604020202020204" pitchFamily="34" charset="0"/>
              </a:rPr>
              <a:t>period</a:t>
            </a:r>
            <a:r>
              <a:rPr lang="it-IT" altLang="en-US" dirty="0" smtClean="0">
                <a:latin typeface="Comic Sans MS" panose="030F0702030302020204" pitchFamily="66" charset="0"/>
                <a:ea typeface="Times New Roman" panose="02020603050405020304" pitchFamily="18" charset="0"/>
                <a:cs typeface="Arial" panose="020B0604020202020204" pitchFamily="34" charset="0"/>
              </a:rPr>
              <a:t>.</a:t>
            </a:r>
            <a:endParaRPr kumimoji="0" lang="en-GB" altLang="en-US" sz="25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p:txBody>
      </p:sp>
      <p:pic>
        <p:nvPicPr>
          <p:cNvPr id="7" name="Immagine 6"/>
          <p:cNvPicPr>
            <a:picLocks noChangeAspect="1"/>
          </p:cNvPicPr>
          <p:nvPr/>
        </p:nvPicPr>
        <p:blipFill>
          <a:blip r:embed="rId3"/>
          <a:stretch>
            <a:fillRect/>
          </a:stretch>
        </p:blipFill>
        <p:spPr>
          <a:xfrm>
            <a:off x="1950880" y="2491066"/>
            <a:ext cx="8496300" cy="2000250"/>
          </a:xfrm>
          <a:prstGeom prst="rect">
            <a:avLst/>
          </a:prstGeom>
        </p:spPr>
      </p:pic>
    </p:spTree>
    <p:extLst>
      <p:ext uri="{BB962C8B-B14F-4D97-AF65-F5344CB8AC3E}">
        <p14:creationId xmlns:p14="http://schemas.microsoft.com/office/powerpoint/2010/main" val="16932876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75812" y="14663"/>
            <a:ext cx="1524776" cy="523220"/>
          </a:xfrm>
          <a:prstGeom prst="rect">
            <a:avLst/>
          </a:prstGeom>
          <a:noFill/>
        </p:spPr>
        <p:txBody>
          <a:bodyPr wrap="none" rtlCol="0">
            <a:spAutoFit/>
          </a:bodyPr>
          <a:lstStyle/>
          <a:p>
            <a:r>
              <a:rPr lang="en-GB" sz="2800" dirty="0" smtClean="0"/>
              <a:t>Section </a:t>
            </a:r>
            <a:r>
              <a:rPr lang="en-GB" sz="2800" dirty="0"/>
              <a:t>3</a:t>
            </a:r>
          </a:p>
        </p:txBody>
      </p:sp>
      <p:sp>
        <p:nvSpPr>
          <p:cNvPr id="6" name="Content Placeholder 2"/>
          <p:cNvSpPr txBox="1">
            <a:spLocks/>
          </p:cNvSpPr>
          <p:nvPr/>
        </p:nvSpPr>
        <p:spPr>
          <a:xfrm>
            <a:off x="698875" y="351734"/>
            <a:ext cx="11000311" cy="720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it-IT" sz="4200" dirty="0" smtClean="0"/>
              <a:t>Project </a:t>
            </a:r>
            <a:r>
              <a:rPr lang="it-IT" sz="4200" dirty="0" err="1" smtClean="0"/>
              <a:t>risk</a:t>
            </a:r>
            <a:r>
              <a:rPr lang="it-IT" sz="4200" dirty="0" smtClean="0"/>
              <a:t> management</a:t>
            </a:r>
          </a:p>
          <a:p>
            <a:endParaRPr lang="en-GB" sz="2500" dirty="0" smtClean="0"/>
          </a:p>
          <a:p>
            <a:pPr lvl="1" algn="just"/>
            <a:endParaRPr lang="en-US" sz="3200" dirty="0"/>
          </a:p>
          <a:p>
            <a:pPr lvl="1"/>
            <a:endParaRPr lang="en-GB" sz="3200" dirty="0"/>
          </a:p>
        </p:txBody>
      </p:sp>
      <p:graphicFrame>
        <p:nvGraphicFramePr>
          <p:cNvPr id="8" name="Tabella 7"/>
          <p:cNvGraphicFramePr>
            <a:graphicFrameLocks noGrp="1"/>
          </p:cNvGraphicFramePr>
          <p:nvPr>
            <p:extLst/>
          </p:nvPr>
        </p:nvGraphicFramePr>
        <p:xfrm>
          <a:off x="-2" y="1072248"/>
          <a:ext cx="12192004" cy="5544312"/>
        </p:xfrm>
        <a:graphic>
          <a:graphicData uri="http://schemas.openxmlformats.org/drawingml/2006/table">
            <a:tbl>
              <a:tblPr firstRow="1" firstCol="1" bandRow="1">
                <a:tableStyleId>{9DCAF9ED-07DC-4A11-8D7F-57B35C25682E}</a:tableStyleId>
              </a:tblPr>
              <a:tblGrid>
                <a:gridCol w="3048001"/>
                <a:gridCol w="3048001"/>
                <a:gridCol w="3048001"/>
                <a:gridCol w="3048001"/>
              </a:tblGrid>
              <a:tr h="118077">
                <a:tc>
                  <a:txBody>
                    <a:bodyPr/>
                    <a:lstStyle/>
                    <a:p>
                      <a:pPr algn="ctr">
                        <a:lnSpc>
                          <a:spcPct val="107000"/>
                        </a:lnSpc>
                        <a:spcAft>
                          <a:spcPts val="0"/>
                        </a:spcAft>
                      </a:pPr>
                      <a:r>
                        <a:rPr lang="en-GB" sz="2000" dirty="0">
                          <a:effectLst/>
                        </a:rPr>
                        <a:t>Risk</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ctr">
                        <a:lnSpc>
                          <a:spcPct val="107000"/>
                        </a:lnSpc>
                        <a:spcAft>
                          <a:spcPts val="0"/>
                        </a:spcAft>
                      </a:pPr>
                      <a:r>
                        <a:rPr lang="en-GB" sz="2000" dirty="0">
                          <a:effectLst/>
                        </a:rPr>
                        <a:t>Probability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107000"/>
                        </a:lnSpc>
                        <a:spcAft>
                          <a:spcPts val="0"/>
                        </a:spcAft>
                      </a:pPr>
                      <a:r>
                        <a:rPr lang="en-GB" sz="2000" dirty="0">
                          <a:effectLst/>
                        </a:rPr>
                        <a:t>Effect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107000"/>
                        </a:lnSpc>
                        <a:spcAft>
                          <a:spcPts val="0"/>
                        </a:spcAft>
                      </a:pPr>
                      <a:r>
                        <a:rPr lang="en-GB" sz="2000" dirty="0">
                          <a:effectLst/>
                        </a:rPr>
                        <a:t>Strategy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r h="826536">
                <a:tc>
                  <a:txBody>
                    <a:bodyPr/>
                    <a:lstStyle/>
                    <a:p>
                      <a:pPr algn="just">
                        <a:lnSpc>
                          <a:spcPct val="107000"/>
                        </a:lnSpc>
                        <a:spcAft>
                          <a:spcPts val="0"/>
                        </a:spcAft>
                      </a:pPr>
                      <a:r>
                        <a:rPr lang="en-GB" sz="2000" b="0" dirty="0">
                          <a:effectLst/>
                        </a:rPr>
                        <a:t>The database used in the system cannot process and manage all the transactions per second as expected</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Moderate.</a:t>
                      </a:r>
                    </a:p>
                    <a:p>
                      <a:pPr algn="just">
                        <a:lnSpc>
                          <a:spcPct val="107000"/>
                        </a:lnSpc>
                        <a:spcAft>
                          <a:spcPts val="0"/>
                        </a:spcAft>
                      </a:pPr>
                      <a:r>
                        <a:rPr lang="en-GB" sz="2000" dirty="0">
                          <a:effectLst/>
                        </a:rPr>
                        <a:t>It depends on how much the application will be used in the market.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Serious. </a:t>
                      </a:r>
                      <a:br>
                        <a:rPr lang="en-GB" sz="2000" dirty="0">
                          <a:effectLst/>
                        </a:rPr>
                      </a:br>
                      <a:r>
                        <a:rPr lang="en-GB" sz="2000" dirty="0">
                          <a:effectLst/>
                        </a:rPr>
                        <a:t>The system can go down and cannot process some requests from the users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Alert the customer when the capacity of database is running out fast. Two alternatives:</a:t>
                      </a:r>
                    </a:p>
                    <a:p>
                      <a:pPr algn="just">
                        <a:lnSpc>
                          <a:spcPct val="107000"/>
                        </a:lnSpc>
                        <a:spcAft>
                          <a:spcPts val="0"/>
                        </a:spcAft>
                      </a:pPr>
                      <a:r>
                        <a:rPr lang="en-GB" sz="2000" dirty="0">
                          <a:effectLst/>
                        </a:rPr>
                        <a:t>Delete the oldest data.</a:t>
                      </a:r>
                    </a:p>
                    <a:p>
                      <a:pPr algn="just">
                        <a:lnSpc>
                          <a:spcPct val="107000"/>
                        </a:lnSpc>
                        <a:spcAft>
                          <a:spcPts val="0"/>
                        </a:spcAft>
                      </a:pPr>
                      <a:r>
                        <a:rPr lang="en-GB" sz="2000" dirty="0">
                          <a:effectLst/>
                        </a:rPr>
                        <a:t>Adding a new database to the system.</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r h="118077">
                <a:tc>
                  <a:txBody>
                    <a:bodyPr/>
                    <a:lstStyle/>
                    <a:p>
                      <a:pPr algn="r">
                        <a:lnSpc>
                          <a:spcPct val="107000"/>
                        </a:lnSpc>
                        <a:spcAft>
                          <a:spcPts val="0"/>
                        </a:spcAft>
                      </a:pPr>
                      <a:r>
                        <a:rPr lang="en-GB" sz="2000" b="0" dirty="0">
                          <a:effectLst/>
                        </a:rPr>
                        <a:t> </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a:effectLst/>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r h="1062688">
                <a:tc>
                  <a:txBody>
                    <a:bodyPr/>
                    <a:lstStyle/>
                    <a:p>
                      <a:pPr algn="just">
                        <a:lnSpc>
                          <a:spcPct val="107000"/>
                        </a:lnSpc>
                        <a:spcAft>
                          <a:spcPts val="0"/>
                        </a:spcAft>
                      </a:pPr>
                      <a:r>
                        <a:rPr lang="en-GB" sz="2000" b="0" dirty="0">
                          <a:effectLst/>
                        </a:rPr>
                        <a:t>The server has a data overload.</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Low. </a:t>
                      </a:r>
                    </a:p>
                    <a:p>
                      <a:pPr algn="just">
                        <a:lnSpc>
                          <a:spcPct val="107000"/>
                        </a:lnSpc>
                        <a:spcAft>
                          <a:spcPts val="0"/>
                        </a:spcAft>
                      </a:pPr>
                      <a:r>
                        <a:rPr lang="en-GB" sz="2000" dirty="0">
                          <a:effectLst/>
                        </a:rPr>
                        <a:t>This risk has a pre-strategy used to manage it because tests about stress were done.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Catastrophic. </a:t>
                      </a:r>
                    </a:p>
                    <a:p>
                      <a:pPr algn="just">
                        <a:lnSpc>
                          <a:spcPct val="107000"/>
                        </a:lnSpc>
                        <a:spcAft>
                          <a:spcPts val="0"/>
                        </a:spcAft>
                      </a:pPr>
                      <a:r>
                        <a:rPr lang="en-GB" sz="2000" dirty="0">
                          <a:effectLst/>
                        </a:rPr>
                        <a:t>If this case occur, the entire system goes down not only by processing the last requests but it is also impossible to access into the system while the system is still down.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This can happen principally during the rush hour. It is useful to increase the server capability during these hours.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306723617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a 3"/>
          <p:cNvGraphicFramePr>
            <a:graphicFrameLocks noGrp="1"/>
          </p:cNvGraphicFramePr>
          <p:nvPr>
            <p:extLst/>
          </p:nvPr>
        </p:nvGraphicFramePr>
        <p:xfrm>
          <a:off x="0" y="721214"/>
          <a:ext cx="12192004" cy="5544312"/>
        </p:xfrm>
        <a:graphic>
          <a:graphicData uri="http://schemas.openxmlformats.org/drawingml/2006/table">
            <a:tbl>
              <a:tblPr firstRow="1" firstCol="1" bandRow="1">
                <a:tableStyleId>{9DCAF9ED-07DC-4A11-8D7F-57B35C25682E}</a:tableStyleId>
              </a:tblPr>
              <a:tblGrid>
                <a:gridCol w="3048001"/>
                <a:gridCol w="3048001"/>
                <a:gridCol w="3048001"/>
                <a:gridCol w="3048001"/>
              </a:tblGrid>
              <a:tr h="118077">
                <a:tc>
                  <a:txBody>
                    <a:bodyPr/>
                    <a:lstStyle/>
                    <a:p>
                      <a:pPr algn="ctr">
                        <a:lnSpc>
                          <a:spcPct val="107000"/>
                        </a:lnSpc>
                        <a:spcAft>
                          <a:spcPts val="0"/>
                        </a:spcAft>
                      </a:pPr>
                      <a:r>
                        <a:rPr lang="en-GB" sz="2000" dirty="0">
                          <a:effectLst/>
                        </a:rPr>
                        <a:t>Risk</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c>
                  <a:txBody>
                    <a:bodyPr/>
                    <a:lstStyle/>
                    <a:p>
                      <a:pPr algn="ctr">
                        <a:lnSpc>
                          <a:spcPct val="107000"/>
                        </a:lnSpc>
                        <a:spcAft>
                          <a:spcPts val="0"/>
                        </a:spcAft>
                      </a:pPr>
                      <a:r>
                        <a:rPr lang="en-GB" sz="2000" dirty="0">
                          <a:effectLst/>
                        </a:rPr>
                        <a:t>Probability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c>
                  <a:txBody>
                    <a:bodyPr/>
                    <a:lstStyle/>
                    <a:p>
                      <a:pPr algn="ctr">
                        <a:lnSpc>
                          <a:spcPct val="107000"/>
                        </a:lnSpc>
                        <a:spcAft>
                          <a:spcPts val="0"/>
                        </a:spcAft>
                      </a:pPr>
                      <a:r>
                        <a:rPr lang="en-GB" sz="2000" dirty="0">
                          <a:effectLst/>
                        </a:rPr>
                        <a:t>Effect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c>
                  <a:txBody>
                    <a:bodyPr/>
                    <a:lstStyle/>
                    <a:p>
                      <a:pPr algn="ctr">
                        <a:lnSpc>
                          <a:spcPct val="107000"/>
                        </a:lnSpc>
                        <a:spcAft>
                          <a:spcPts val="0"/>
                        </a:spcAft>
                      </a:pPr>
                      <a:r>
                        <a:rPr lang="en-GB" sz="2000" dirty="0">
                          <a:effectLst/>
                        </a:rPr>
                        <a:t>Strategy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tc>
              </a:tr>
              <a:tr h="590383">
                <a:tc>
                  <a:txBody>
                    <a:bodyPr/>
                    <a:lstStyle/>
                    <a:p>
                      <a:pPr algn="just">
                        <a:lnSpc>
                          <a:spcPct val="107000"/>
                        </a:lnSpc>
                        <a:spcAft>
                          <a:spcPts val="0"/>
                        </a:spcAft>
                      </a:pPr>
                      <a:r>
                        <a:rPr lang="en-GB" sz="2000" b="0" dirty="0">
                          <a:effectLst/>
                        </a:rPr>
                        <a:t>A user’s request considered by him as sent, it is actually never been sent due to a network error.</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Low.</a:t>
                      </a:r>
                    </a:p>
                    <a:p>
                      <a:pPr algn="just">
                        <a:lnSpc>
                          <a:spcPct val="107000"/>
                        </a:lnSpc>
                        <a:spcAft>
                          <a:spcPts val="0"/>
                        </a:spcAft>
                      </a:pPr>
                      <a:r>
                        <a:rPr lang="en-GB" sz="2000" dirty="0">
                          <a:effectLst/>
                        </a:rPr>
                        <a:t>This can happen only if people are in a place with little cellular coverage.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Serious. </a:t>
                      </a:r>
                    </a:p>
                    <a:p>
                      <a:pPr algn="just">
                        <a:lnSpc>
                          <a:spcPct val="107000"/>
                        </a:lnSpc>
                        <a:spcAft>
                          <a:spcPts val="0"/>
                        </a:spcAft>
                      </a:pPr>
                      <a:r>
                        <a:rPr lang="en-GB" sz="2000" dirty="0">
                          <a:effectLst/>
                        </a:rPr>
                        <a:t>A user believes he has sent a request, but in reality, it is not true.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a:effectLst/>
                        </a:rPr>
                        <a:t>Force a minimum cellular coverage to all the users for using correctly the application.</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r h="118077">
                <a:tc>
                  <a:txBody>
                    <a:bodyPr/>
                    <a:lstStyle/>
                    <a:p>
                      <a:pPr algn="just">
                        <a:lnSpc>
                          <a:spcPct val="107000"/>
                        </a:lnSpc>
                        <a:spcAft>
                          <a:spcPts val="0"/>
                        </a:spcAft>
                      </a:pPr>
                      <a:r>
                        <a:rPr lang="en-GB" sz="2000" b="0" dirty="0">
                          <a:effectLst/>
                        </a:rPr>
                        <a:t> </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a:effectLst/>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r h="1534995">
                <a:tc>
                  <a:txBody>
                    <a:bodyPr/>
                    <a:lstStyle/>
                    <a:p>
                      <a:pPr algn="just">
                        <a:lnSpc>
                          <a:spcPct val="107000"/>
                        </a:lnSpc>
                        <a:spcAft>
                          <a:spcPts val="0"/>
                        </a:spcAft>
                      </a:pPr>
                      <a:r>
                        <a:rPr lang="en-GB" sz="2000" b="0" dirty="0">
                          <a:effectLst/>
                        </a:rPr>
                        <a:t>Market risk. </a:t>
                      </a:r>
                    </a:p>
                    <a:p>
                      <a:pPr algn="just">
                        <a:lnSpc>
                          <a:spcPct val="107000"/>
                        </a:lnSpc>
                        <a:spcAft>
                          <a:spcPts val="0"/>
                        </a:spcAft>
                      </a:pPr>
                      <a:r>
                        <a:rPr lang="en-GB" sz="2000" b="0" dirty="0">
                          <a:effectLst/>
                        </a:rPr>
                        <a:t>This is meant as the possibility to not have an expected number of downloads due to the age of the population in relation to those who use the service. </a:t>
                      </a:r>
                    </a:p>
                    <a:p>
                      <a:pPr algn="just">
                        <a:lnSpc>
                          <a:spcPct val="107000"/>
                        </a:lnSpc>
                        <a:spcAft>
                          <a:spcPts val="0"/>
                        </a:spcAft>
                      </a:pPr>
                      <a:r>
                        <a:rPr lang="en-GB" sz="2000" b="0" dirty="0">
                          <a:effectLst/>
                        </a:rPr>
                        <a:t>The teenager and the part of the population that is young, use much more the railways services than the taxi.</a:t>
                      </a:r>
                      <a:endParaRPr lang="en-GB"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Moderate.</a:t>
                      </a:r>
                    </a:p>
                    <a:p>
                      <a:pPr algn="just">
                        <a:lnSpc>
                          <a:spcPct val="107000"/>
                        </a:lnSpc>
                        <a:spcAft>
                          <a:spcPts val="0"/>
                        </a:spcAft>
                      </a:pPr>
                      <a:r>
                        <a:rPr lang="en-GB" sz="2000" dirty="0">
                          <a:effectLst/>
                        </a:rPr>
                        <a:t>This risk can be taken into consideration based on what the city is smart. Integrate a service like this in a city whose population is old would make little sense.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Moderate. </a:t>
                      </a:r>
                    </a:p>
                    <a:p>
                      <a:pPr algn="just">
                        <a:lnSpc>
                          <a:spcPct val="107000"/>
                        </a:lnSpc>
                        <a:spcAft>
                          <a:spcPts val="0"/>
                        </a:spcAft>
                      </a:pPr>
                      <a:r>
                        <a:rPr lang="en-GB" sz="2000" dirty="0">
                          <a:effectLst/>
                        </a:rPr>
                        <a:t>Probably the money coverage spent on the project will has much time to be regained.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just">
                        <a:lnSpc>
                          <a:spcPct val="107000"/>
                        </a:lnSpc>
                        <a:spcAft>
                          <a:spcPts val="0"/>
                        </a:spcAft>
                      </a:pPr>
                      <a:r>
                        <a:rPr lang="en-GB" sz="2000" dirty="0">
                          <a:effectLst/>
                        </a:rPr>
                        <a:t>It is useful to study accurately the target population before staring to develop the app. It is a good thing make a survey by which obtain the habits of the citizens.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33949" marR="33949" marT="0" marB="0">
                    <a:lnL w="12700" cap="flat" cmpd="sng" algn="ctr">
                      <a:solidFill>
                        <a:schemeClr val="tx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1401367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7240</Words>
  <Application>Microsoft Office PowerPoint</Application>
  <PresentationFormat>Widescreen</PresentationFormat>
  <Paragraphs>948</Paragraphs>
  <Slides>100</Slides>
  <Notes>96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100</vt:i4>
      </vt:variant>
    </vt:vector>
  </HeadingPairs>
  <TitlesOfParts>
    <vt:vector size="109" baseType="lpstr">
      <vt:lpstr>Arial</vt:lpstr>
      <vt:lpstr>Calibri</vt:lpstr>
      <vt:lpstr>Calibri Light</vt:lpstr>
      <vt:lpstr>CMSY10</vt:lpstr>
      <vt:lpstr>Comic Sans MS</vt:lpstr>
      <vt:lpstr>F15</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Introduction</vt:lpstr>
      <vt:lpstr>Introduction</vt:lpstr>
      <vt:lpstr>Architectural design</vt:lpstr>
      <vt:lpstr>High level components</vt:lpstr>
      <vt:lpstr>High level components</vt:lpstr>
      <vt:lpstr>High level components</vt:lpstr>
      <vt:lpstr>High level components</vt:lpstr>
      <vt:lpstr>High level components</vt:lpstr>
      <vt:lpstr>High level components</vt:lpstr>
      <vt:lpstr>Component view</vt:lpstr>
      <vt:lpstr>Deployment view</vt:lpstr>
      <vt:lpstr>Component interfaces</vt:lpstr>
      <vt:lpstr>Component interfaces</vt:lpstr>
      <vt:lpstr>Component interfaces</vt:lpstr>
      <vt:lpstr>Component interfaces</vt:lpstr>
      <vt:lpstr>Selected architectural styles and patterns</vt:lpstr>
      <vt:lpstr>Selected architectural styles and patterns</vt:lpstr>
      <vt:lpstr>Selected architectural styles and patterns</vt:lpstr>
      <vt:lpstr>Selected architectural styles and patterns</vt:lpstr>
      <vt:lpstr> </vt:lpstr>
      <vt:lpstr>Other design decisions</vt:lpstr>
      <vt:lpstr>Other design decisions</vt:lpstr>
      <vt:lpstr>Runtime view </vt:lpstr>
      <vt:lpstr>Runtime view </vt:lpstr>
      <vt:lpstr>Runtime view </vt:lpstr>
      <vt:lpstr>Runtime view </vt:lpstr>
      <vt:lpstr>Runtime view </vt:lpstr>
      <vt:lpstr>Runtime view </vt:lpstr>
      <vt:lpstr>Runtime view </vt:lpstr>
      <vt:lpstr>Log in page</vt:lpstr>
      <vt:lpstr>Registration page</vt:lpstr>
      <vt:lpstr>User page</vt:lpstr>
      <vt:lpstr>Detailed request</vt:lpstr>
      <vt:lpstr>User notification page</vt:lpstr>
      <vt:lpstr>Driver page</vt:lpstr>
      <vt:lpstr>Guests requirements</vt:lpstr>
      <vt:lpstr>Users requirements</vt:lpstr>
      <vt:lpstr>Drivers requirements</vt:lpstr>
      <vt:lpstr>System requirements</vt:lpstr>
      <vt:lpstr>System requirements</vt:lpstr>
      <vt:lpstr>PowerPoint Presentation</vt:lpstr>
      <vt:lpstr>Summary</vt:lpstr>
      <vt:lpstr>Introduction</vt:lpstr>
      <vt:lpstr>Entry criteria</vt:lpstr>
      <vt:lpstr>Elements to be integrated</vt:lpstr>
      <vt:lpstr>Integration testing strategy</vt:lpstr>
      <vt:lpstr>Integration test I1</vt:lpstr>
      <vt:lpstr>Integration test I2</vt:lpstr>
      <vt:lpstr>Integration test I2</vt:lpstr>
      <vt:lpstr>Integration test I3</vt:lpstr>
      <vt:lpstr>Integration test I4</vt:lpstr>
      <vt:lpstr>Stubs and data test required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Edoardo Cittar</dc:creator>
  <cp:lastModifiedBy>Marco Edoardo Cittar</cp:lastModifiedBy>
  <cp:revision>1</cp:revision>
  <dcterms:created xsi:type="dcterms:W3CDTF">2016-02-28T14:02:00Z</dcterms:created>
  <dcterms:modified xsi:type="dcterms:W3CDTF">2016-02-28T14:10:43Z</dcterms:modified>
</cp:coreProperties>
</file>