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58" r:id="rId5"/>
    <p:sldId id="260" r:id="rId6"/>
    <p:sldId id="261" r:id="rId7"/>
    <p:sldId id="262" r:id="rId8"/>
    <p:sldId id="264" r:id="rId9"/>
    <p:sldId id="265" r:id="rId10"/>
    <p:sldId id="266" r:id="rId11"/>
    <p:sldId id="263"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AA9C7-73B9-483B-A10A-5B8DFA16D558}" type="datetimeFigureOut">
              <a:rPr lang="en-GB" smtClean="0"/>
              <a:t>26/02/2016</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F2A71-F702-4587-A595-4B90FF918C1E}" type="slidenum">
              <a:rPr lang="en-GB" smtClean="0"/>
              <a:t>‹N›</a:t>
            </a:fld>
            <a:endParaRPr lang="en-GB"/>
          </a:p>
        </p:txBody>
      </p:sp>
    </p:spTree>
    <p:extLst>
      <p:ext uri="{BB962C8B-B14F-4D97-AF65-F5344CB8AC3E}">
        <p14:creationId xmlns:p14="http://schemas.microsoft.com/office/powerpoint/2010/main" val="363993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a:t>
            </a:fld>
            <a:endParaRPr lang="en-GB"/>
          </a:p>
        </p:txBody>
      </p:sp>
    </p:spTree>
    <p:extLst>
      <p:ext uri="{BB962C8B-B14F-4D97-AF65-F5344CB8AC3E}">
        <p14:creationId xmlns:p14="http://schemas.microsoft.com/office/powerpoint/2010/main" val="1612941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10</a:t>
            </a:fld>
            <a:endParaRPr lang="en-GB"/>
          </a:p>
        </p:txBody>
      </p:sp>
    </p:spTree>
    <p:extLst>
      <p:ext uri="{BB962C8B-B14F-4D97-AF65-F5344CB8AC3E}">
        <p14:creationId xmlns:p14="http://schemas.microsoft.com/office/powerpoint/2010/main" val="332865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11</a:t>
            </a:fld>
            <a:endParaRPr lang="en-GB"/>
          </a:p>
        </p:txBody>
      </p:sp>
    </p:spTree>
    <p:extLst>
      <p:ext uri="{BB962C8B-B14F-4D97-AF65-F5344CB8AC3E}">
        <p14:creationId xmlns:p14="http://schemas.microsoft.com/office/powerpoint/2010/main" val="404295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12</a:t>
            </a:fld>
            <a:endParaRPr lang="en-GB"/>
          </a:p>
        </p:txBody>
      </p:sp>
    </p:spTree>
    <p:extLst>
      <p:ext uri="{BB962C8B-B14F-4D97-AF65-F5344CB8AC3E}">
        <p14:creationId xmlns:p14="http://schemas.microsoft.com/office/powerpoint/2010/main" val="141608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13</a:t>
            </a:fld>
            <a:endParaRPr lang="en-GB"/>
          </a:p>
        </p:txBody>
      </p:sp>
    </p:spTree>
    <p:extLst>
      <p:ext uri="{BB962C8B-B14F-4D97-AF65-F5344CB8AC3E}">
        <p14:creationId xmlns:p14="http://schemas.microsoft.com/office/powerpoint/2010/main" val="82162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14</a:t>
            </a:fld>
            <a:endParaRPr lang="en-GB"/>
          </a:p>
        </p:txBody>
      </p:sp>
    </p:spTree>
    <p:extLst>
      <p:ext uri="{BB962C8B-B14F-4D97-AF65-F5344CB8AC3E}">
        <p14:creationId xmlns:p14="http://schemas.microsoft.com/office/powerpoint/2010/main" val="3065119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15</a:t>
            </a:fld>
            <a:endParaRPr lang="en-GB"/>
          </a:p>
        </p:txBody>
      </p:sp>
    </p:spTree>
    <p:extLst>
      <p:ext uri="{BB962C8B-B14F-4D97-AF65-F5344CB8AC3E}">
        <p14:creationId xmlns:p14="http://schemas.microsoft.com/office/powerpoint/2010/main" val="1952406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16</a:t>
            </a:fld>
            <a:endParaRPr lang="en-GB"/>
          </a:p>
        </p:txBody>
      </p:sp>
    </p:spTree>
    <p:extLst>
      <p:ext uri="{BB962C8B-B14F-4D97-AF65-F5344CB8AC3E}">
        <p14:creationId xmlns:p14="http://schemas.microsoft.com/office/powerpoint/2010/main" val="257723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17</a:t>
            </a:fld>
            <a:endParaRPr lang="en-GB"/>
          </a:p>
        </p:txBody>
      </p:sp>
    </p:spTree>
    <p:extLst>
      <p:ext uri="{BB962C8B-B14F-4D97-AF65-F5344CB8AC3E}">
        <p14:creationId xmlns:p14="http://schemas.microsoft.com/office/powerpoint/2010/main" val="283856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2</a:t>
            </a:fld>
            <a:endParaRPr lang="en-GB"/>
          </a:p>
        </p:txBody>
      </p:sp>
    </p:spTree>
    <p:extLst>
      <p:ext uri="{BB962C8B-B14F-4D97-AF65-F5344CB8AC3E}">
        <p14:creationId xmlns:p14="http://schemas.microsoft.com/office/powerpoint/2010/main" val="366903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3</a:t>
            </a:fld>
            <a:endParaRPr lang="en-GB"/>
          </a:p>
        </p:txBody>
      </p:sp>
    </p:spTree>
    <p:extLst>
      <p:ext uri="{BB962C8B-B14F-4D97-AF65-F5344CB8AC3E}">
        <p14:creationId xmlns:p14="http://schemas.microsoft.com/office/powerpoint/2010/main" val="156338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4</a:t>
            </a:fld>
            <a:endParaRPr lang="en-GB"/>
          </a:p>
        </p:txBody>
      </p:sp>
    </p:spTree>
    <p:extLst>
      <p:ext uri="{BB962C8B-B14F-4D97-AF65-F5344CB8AC3E}">
        <p14:creationId xmlns:p14="http://schemas.microsoft.com/office/powerpoint/2010/main" val="112104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5</a:t>
            </a:fld>
            <a:endParaRPr lang="en-GB"/>
          </a:p>
        </p:txBody>
      </p:sp>
    </p:spTree>
    <p:extLst>
      <p:ext uri="{BB962C8B-B14F-4D97-AF65-F5344CB8AC3E}">
        <p14:creationId xmlns:p14="http://schemas.microsoft.com/office/powerpoint/2010/main" val="30628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6</a:t>
            </a:fld>
            <a:endParaRPr lang="en-GB"/>
          </a:p>
        </p:txBody>
      </p:sp>
    </p:spTree>
    <p:extLst>
      <p:ext uri="{BB962C8B-B14F-4D97-AF65-F5344CB8AC3E}">
        <p14:creationId xmlns:p14="http://schemas.microsoft.com/office/powerpoint/2010/main" val="69256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7</a:t>
            </a:fld>
            <a:endParaRPr lang="en-GB"/>
          </a:p>
        </p:txBody>
      </p:sp>
    </p:spTree>
    <p:extLst>
      <p:ext uri="{BB962C8B-B14F-4D97-AF65-F5344CB8AC3E}">
        <p14:creationId xmlns:p14="http://schemas.microsoft.com/office/powerpoint/2010/main" val="36352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a:t>
            </a:fld>
            <a:endParaRPr lang="en-GB"/>
          </a:p>
        </p:txBody>
      </p:sp>
    </p:spTree>
    <p:extLst>
      <p:ext uri="{BB962C8B-B14F-4D97-AF65-F5344CB8AC3E}">
        <p14:creationId xmlns:p14="http://schemas.microsoft.com/office/powerpoint/2010/main" val="426112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a:t>
            </a:fld>
            <a:endParaRPr lang="en-GB"/>
          </a:p>
        </p:txBody>
      </p:sp>
    </p:spTree>
    <p:extLst>
      <p:ext uri="{BB962C8B-B14F-4D97-AF65-F5344CB8AC3E}">
        <p14:creationId xmlns:p14="http://schemas.microsoft.com/office/powerpoint/2010/main" val="163130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GB"/>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9EA350BE-2DF1-4FA4-B4F1-5593AA41495F}" type="datetimeFigureOut">
              <a:rPr lang="en-GB" smtClean="0"/>
              <a:t>26/02/2016</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214913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EA350BE-2DF1-4FA4-B4F1-5593AA41495F}" type="datetimeFigureOut">
              <a:rPr lang="en-GB" smtClean="0"/>
              <a:t>26/02/2016</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428478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EA350BE-2DF1-4FA4-B4F1-5593AA41495F}" type="datetimeFigureOut">
              <a:rPr lang="en-GB" smtClean="0"/>
              <a:t>26/02/2016</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73049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EA350BE-2DF1-4FA4-B4F1-5593AA41495F}" type="datetimeFigureOut">
              <a:rPr lang="en-GB" smtClean="0"/>
              <a:t>26/02/2016</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146322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GB"/>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EA350BE-2DF1-4FA4-B4F1-5593AA41495F}" type="datetimeFigureOut">
              <a:rPr lang="en-GB" smtClean="0"/>
              <a:t>26/02/2016</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102390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9EA350BE-2DF1-4FA4-B4F1-5593AA41495F}" type="datetimeFigureOut">
              <a:rPr lang="en-GB" smtClean="0"/>
              <a:t>26/02/2016</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348796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GB"/>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9EA350BE-2DF1-4FA4-B4F1-5593AA41495F}" type="datetimeFigureOut">
              <a:rPr lang="en-GB" smtClean="0"/>
              <a:t>26/02/2016</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38945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9EA350BE-2DF1-4FA4-B4F1-5593AA41495F}" type="datetimeFigureOut">
              <a:rPr lang="en-GB" smtClean="0"/>
              <a:t>26/02/2016</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12439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EA350BE-2DF1-4FA4-B4F1-5593AA41495F}" type="datetimeFigureOut">
              <a:rPr lang="en-GB" smtClean="0"/>
              <a:t>26/02/2016</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320145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GB"/>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A350BE-2DF1-4FA4-B4F1-5593AA41495F}" type="datetimeFigureOut">
              <a:rPr lang="en-GB" smtClean="0"/>
              <a:t>26/02/2016</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170209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GB"/>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A350BE-2DF1-4FA4-B4F1-5593AA41495F}" type="datetimeFigureOut">
              <a:rPr lang="en-GB" smtClean="0"/>
              <a:t>26/02/2016</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15C91B0B-3865-4AD4-8C0A-6FE29505C7E5}" type="slidenum">
              <a:rPr lang="en-GB" smtClean="0"/>
              <a:t>‹N›</a:t>
            </a:fld>
            <a:endParaRPr lang="en-GB"/>
          </a:p>
        </p:txBody>
      </p:sp>
    </p:spTree>
    <p:extLst>
      <p:ext uri="{BB962C8B-B14F-4D97-AF65-F5344CB8AC3E}">
        <p14:creationId xmlns:p14="http://schemas.microsoft.com/office/powerpoint/2010/main" val="99449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350BE-2DF1-4FA4-B4F1-5593AA41495F}" type="datetimeFigureOut">
              <a:rPr lang="en-GB" smtClean="0"/>
              <a:t>26/02/2016</a:t>
            </a:fld>
            <a:endParaRPr lang="en-GB"/>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91B0B-3865-4AD4-8C0A-6FE29505C7E5}" type="slidenum">
              <a:rPr lang="en-GB" smtClean="0"/>
              <a:t>‹N›</a:t>
            </a:fld>
            <a:endParaRPr lang="en-GB"/>
          </a:p>
        </p:txBody>
      </p:sp>
    </p:spTree>
    <p:extLst>
      <p:ext uri="{BB962C8B-B14F-4D97-AF65-F5344CB8AC3E}">
        <p14:creationId xmlns:p14="http://schemas.microsoft.com/office/powerpoint/2010/main" val="297563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2857881" y="-1"/>
            <a:ext cx="6712802" cy="6858001"/>
          </a:xfrm>
          <a:prstGeom prst="rect">
            <a:avLst/>
          </a:prstGeom>
        </p:spPr>
      </p:pic>
    </p:spTree>
    <p:extLst>
      <p:ext uri="{BB962C8B-B14F-4D97-AF65-F5344CB8AC3E}">
        <p14:creationId xmlns:p14="http://schemas.microsoft.com/office/powerpoint/2010/main" val="2772329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21468" y="3257485"/>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Shedule</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8450620" y="5385479"/>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2187261" y="1294557"/>
            <a:ext cx="8023537" cy="1000274"/>
          </a:xfrm>
          <a:prstGeom prst="rect">
            <a:avLst/>
          </a:prstGeom>
        </p:spPr>
        <p:txBody>
          <a:bodyPr wrap="square">
            <a:spAutoFit/>
          </a:bodyPr>
          <a:lstStyle/>
          <a:p>
            <a:pPr lvl="0" indent="457200" eaLnBrk="0" fontAlgn="base" hangingPunct="0">
              <a:spcBef>
                <a:spcPct val="0"/>
              </a:spcBef>
              <a:spcAft>
                <a:spcPct val="0"/>
              </a:spcAf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We are going to use this formula to compute the estimated duration:</a:t>
            </a:r>
          </a:p>
          <a:p>
            <a:pPr lvl="0" indent="457200" eaLnBrk="0" fontAlgn="base" hangingPunct="0">
              <a:spcBef>
                <a:spcPct val="0"/>
              </a:spcBef>
              <a:spcAft>
                <a:spcPct val="0"/>
              </a:spcAft>
            </a:pPr>
            <a:r>
              <a:rPr kumimoji="0" lang="en-GB" altLang="en-US" sz="1600" b="0" i="0" u="none" strike="noStrike" cap="none" normalizeH="0" baseline="0" dirty="0" smtClean="0">
                <a:ln>
                  <a:noFill/>
                </a:ln>
                <a:solidFill>
                  <a:schemeClr val="tx1"/>
                </a:solidFill>
                <a:effectLst/>
              </a:rPr>
              <a:t> </a:t>
            </a:r>
            <a:endParaRPr kumimoji="0" lang="en-GB"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lvl="0" indent="457200" algn="ctr" eaLnBrk="0" fontAlgn="base" hangingPunct="0">
              <a:spcBef>
                <a:spcPct val="0"/>
              </a:spcBef>
              <a:spcAft>
                <a:spcPct val="0"/>
              </a:spcAf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Duration := 3.67 * </a:t>
            </a:r>
            <a:r>
              <a:rPr kumimoji="0" lang="en-GB" altLang="en-US" sz="2500"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a:t>
            </a:r>
            <a:r>
              <a:rPr kumimoji="0" lang="en-GB" altLang="en-US" sz="2500" b="0" i="0" u="none" strike="noStrike" cap="none" normalizeH="0" baseline="3000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F</a:t>
            </a:r>
            <a:endParaRPr kumimoji="0" lang="en-GB" altLang="en-US" sz="2500" b="0" i="0" u="none" strike="noStrike" cap="none" normalizeH="0" baseline="0" dirty="0" smtClean="0">
              <a:ln>
                <a:noFill/>
              </a:ln>
              <a:solidFill>
                <a:schemeClr val="tx1"/>
              </a:solidFill>
              <a:effectLst/>
            </a:endParaRPr>
          </a:p>
        </p:txBody>
      </p:sp>
      <p:sp>
        <p:nvSpPr>
          <p:cNvPr id="6" name="Rettangolo 5"/>
          <p:cNvSpPr/>
          <p:nvPr/>
        </p:nvSpPr>
        <p:spPr>
          <a:xfrm>
            <a:off x="1909508" y="2559909"/>
            <a:ext cx="9324304" cy="4278094"/>
          </a:xfrm>
          <a:prstGeom prst="rect">
            <a:avLst/>
          </a:prstGeom>
        </p:spPr>
        <p:txBody>
          <a:bodyPr wrap="square">
            <a:spAutoFit/>
          </a:bodyPr>
          <a:lstStyle/>
          <a:p>
            <a:pPr algn="just"/>
            <a:r>
              <a:rPr lang="en-GB" dirty="0"/>
              <a:t>Where F = 0.28 + 0.2 * (E-B) = 0.28 + 0.2 * (1.0384-0.91) = </a:t>
            </a:r>
            <a:r>
              <a:rPr lang="en-GB" b="1" dirty="0"/>
              <a:t>0.3057</a:t>
            </a:r>
            <a:endParaRPr lang="en-GB" dirty="0"/>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ctr" eaLnBrk="0" fontAlgn="base" hangingPunct="0">
              <a:spcBef>
                <a:spcPct val="0"/>
              </a:spcBef>
              <a:spcAft>
                <a:spcPct val="0"/>
              </a:spcAft>
              <a:tabLst>
                <a:tab pos="5106988" algn="l"/>
              </a:tabLst>
            </a:pPr>
            <a:r>
              <a:rPr lang="en-GB" sz="2500" dirty="0"/>
              <a:t>So </a:t>
            </a:r>
            <a:r>
              <a:rPr lang="en-GB" sz="2500" dirty="0">
                <a:sym typeface="Wingdings" panose="05000000000000000000" pitchFamily="2" charset="2"/>
              </a:rPr>
              <a:t></a:t>
            </a:r>
            <a:r>
              <a:rPr lang="en-GB" sz="2500" dirty="0"/>
              <a:t> Duration = 3.67 * 17.8008</a:t>
            </a:r>
            <a:r>
              <a:rPr lang="en-GB" sz="2500" baseline="30000" dirty="0"/>
              <a:t>0.3057</a:t>
            </a:r>
            <a:r>
              <a:rPr lang="en-GB" sz="2500" dirty="0"/>
              <a:t> = </a:t>
            </a:r>
            <a:r>
              <a:rPr lang="en-GB" sz="2500" b="1" dirty="0"/>
              <a:t>8.84 </a:t>
            </a:r>
            <a:r>
              <a:rPr lang="en-GB" sz="2500" b="1" dirty="0">
                <a:sym typeface="Wingdings" panose="05000000000000000000" pitchFamily="2" charset="2"/>
              </a:rPr>
              <a:t></a:t>
            </a:r>
            <a:r>
              <a:rPr lang="en-GB" sz="2500" b="1" dirty="0"/>
              <a:t> 9</a:t>
            </a:r>
            <a:endParaRPr lang="en-GB" sz="2500" dirty="0"/>
          </a:p>
          <a:p>
            <a:pPr lvl="0" algn="just" eaLnBrk="0" fontAlgn="base" hangingPunct="0">
              <a:spcBef>
                <a:spcPct val="0"/>
              </a:spcBef>
              <a:spcAft>
                <a:spcPct val="0"/>
              </a:spcAft>
              <a:tabLst>
                <a:tab pos="5106988" algn="l"/>
              </a:tabLst>
            </a:pPr>
            <a:endParaRPr kumimoji="0" lang="it-IT" altLang="en-US" b="0" i="0" u="none" strike="noStrike" cap="none" normalizeH="0" baseline="0" dirty="0" smtClean="0">
              <a:ln>
                <a:noFill/>
              </a:ln>
              <a:solidFill>
                <a:schemeClr val="tx1"/>
              </a:solidFill>
              <a:effectLst/>
              <a:ea typeface="Times New Roman" panose="02020603050405020304" pitchFamily="18"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duration estimated by these computations is not similar to how the reality is. It is also truth that in our project we had just to do the documentation. Probably if we were to do also the implementation and development of the entire application, the duration of the global project could be about 9 months. </a:t>
            </a:r>
          </a:p>
          <a:p>
            <a:pPr algn="just" eaLnBrk="0" fontAlgn="base" hangingPunct="0">
              <a:spcBef>
                <a:spcPct val="0"/>
              </a:spcBef>
              <a:spcAft>
                <a:spcPct val="0"/>
              </a:spcAft>
              <a:tabLst>
                <a:tab pos="5106988" algn="l"/>
              </a:tabLst>
            </a:pPr>
            <a:endParaRPr lang="it-IT" altLang="en-US" sz="2800" dirty="0">
              <a:latin typeface="Comic Sans MS" panose="030F0702030302020204" pitchFamily="66" charset="0"/>
              <a:cs typeface="Arial" panose="020B0604020202020204" pitchFamily="34" charset="0"/>
            </a:endParaRPr>
          </a:p>
          <a:p>
            <a:pPr algn="ctr" eaLnBrk="0" fontAlgn="base" hangingPunct="0">
              <a:spcBef>
                <a:spcPct val="0"/>
              </a:spcBef>
              <a:spcAft>
                <a:spcPct val="0"/>
              </a:spcAft>
              <a:tabLst>
                <a:tab pos="5106988" algn="l"/>
              </a:tabLst>
            </a:pPr>
            <a:r>
              <a:rPr lang="en-GB" sz="2500" dirty="0"/>
              <a:t>P = Effort/ Duration = 17.8008/9 = </a:t>
            </a:r>
            <a:r>
              <a:rPr lang="en-GB" sz="2500" b="1" dirty="0"/>
              <a:t>1.98 </a:t>
            </a:r>
            <a:r>
              <a:rPr lang="en-GB" sz="2500" b="1" dirty="0">
                <a:sym typeface="Wingdings" panose="05000000000000000000" pitchFamily="2" charset="2"/>
              </a:rPr>
              <a:t></a:t>
            </a:r>
            <a:r>
              <a:rPr lang="en-GB" sz="2500" b="1" dirty="0"/>
              <a:t> </a:t>
            </a:r>
            <a:r>
              <a:rPr lang="en-GB" sz="2500" b="1" dirty="0" smtClean="0"/>
              <a:t>2</a:t>
            </a:r>
          </a:p>
          <a:p>
            <a:pPr eaLnBrk="0" fontAlgn="base" hangingPunct="0">
              <a:spcBef>
                <a:spcPct val="0"/>
              </a:spcBef>
              <a:spcAft>
                <a:spcPct val="0"/>
              </a:spcAft>
              <a:tabLst>
                <a:tab pos="5106988" algn="l"/>
              </a:tabLst>
            </a:pPr>
            <a:endParaRPr kumimoji="0" lang="it-IT" altLang="en-US" sz="25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tabLst>
                <a:tab pos="5106988" algn="l"/>
              </a:tabLst>
            </a:pPr>
            <a:endParaRPr kumimoji="0" lang="en-GB" altLang="en-US" sz="2500"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3" name="Rectangle 2"/>
          <p:cNvSpPr>
            <a:spLocks noChangeArrowheads="1"/>
          </p:cNvSpPr>
          <p:nvPr/>
        </p:nvSpPr>
        <p:spPr bwMode="auto">
          <a:xfrm>
            <a:off x="0" y="67017"/>
            <a:ext cx="6463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6003634" y="67018"/>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42660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3"/>
          <a:stretch>
            <a:fillRect/>
          </a:stretch>
        </p:blipFill>
        <p:spPr>
          <a:xfrm>
            <a:off x="373961" y="2959583"/>
            <a:ext cx="11325225" cy="2714625"/>
          </a:xfrm>
          <a:prstGeom prst="rect">
            <a:avLst/>
          </a:prstGeom>
        </p:spPr>
      </p:pic>
      <p:sp>
        <p:nvSpPr>
          <p:cNvPr id="8"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smtClean="0"/>
              <a:t>2</a:t>
            </a:r>
            <a:endParaRPr lang="en-GB" sz="2800"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10" name="Rettangolo 9"/>
          <p:cNvSpPr/>
          <p:nvPr/>
        </p:nvSpPr>
        <p:spPr>
          <a:xfrm>
            <a:off x="1581954" y="1142638"/>
            <a:ext cx="9234152" cy="923330"/>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Requirements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Analysis and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Specification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10474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522130" y="2584025"/>
            <a:ext cx="11353800" cy="2266950"/>
          </a:xfrm>
          <a:prstGeom prst="rect">
            <a:avLst/>
          </a:prstGeom>
        </p:spPr>
      </p:pic>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smtClean="0"/>
              <a:t>2</a:t>
            </a:r>
            <a:endParaRPr lang="en-GB" sz="2800" dirty="0"/>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7" name="Rettangolo 6"/>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Design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414478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1141255" y="2457238"/>
            <a:ext cx="10115550" cy="1343025"/>
          </a:xfrm>
          <a:prstGeom prst="rect">
            <a:avLst/>
          </a:prstGeom>
        </p:spPr>
      </p:pic>
      <p:sp>
        <p:nvSpPr>
          <p:cNvPr id="7"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smtClean="0"/>
              <a:t>2</a:t>
            </a:r>
            <a:endParaRPr lang="en-GB" sz="2800" dirty="0"/>
          </a:p>
        </p:txBody>
      </p:sp>
      <p:sp>
        <p:nvSpPr>
          <p:cNvPr id="8"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9" name="Rettangolo 8"/>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Test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12757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smtClean="0"/>
              <a:t>2</a:t>
            </a:r>
            <a:endParaRPr lang="en-GB" sz="2800" dirty="0"/>
          </a:p>
        </p:txBody>
      </p:sp>
      <p:sp>
        <p:nvSpPr>
          <p:cNvPr id="5"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6" name="Rettangolo 5"/>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Project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pic>
        <p:nvPicPr>
          <p:cNvPr id="7" name="Immagine 6"/>
          <p:cNvPicPr>
            <a:picLocks noChangeAspect="1"/>
          </p:cNvPicPr>
          <p:nvPr/>
        </p:nvPicPr>
        <p:blipFill>
          <a:blip r:embed="rId3"/>
          <a:stretch>
            <a:fillRect/>
          </a:stretch>
        </p:blipFill>
        <p:spPr>
          <a:xfrm>
            <a:off x="1950880" y="2491066"/>
            <a:ext cx="8496300" cy="2000250"/>
          </a:xfrm>
          <a:prstGeom prst="rect">
            <a:avLst/>
          </a:prstGeom>
        </p:spPr>
      </p:pic>
    </p:spTree>
    <p:extLst>
      <p:ext uri="{BB962C8B-B14F-4D97-AF65-F5344CB8AC3E}">
        <p14:creationId xmlns:p14="http://schemas.microsoft.com/office/powerpoint/2010/main" val="2031176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a:t>3</a:t>
            </a:r>
            <a:endParaRPr lang="en-GB" sz="2800" dirty="0"/>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Project </a:t>
            </a:r>
            <a:r>
              <a:rPr lang="it-IT" sz="4200" dirty="0" err="1" smtClean="0"/>
              <a:t>risk</a:t>
            </a:r>
            <a:r>
              <a:rPr lang="it-IT" sz="4200" dirty="0" smtClean="0"/>
              <a:t> management</a:t>
            </a:r>
          </a:p>
          <a:p>
            <a:endParaRPr lang="en-GB" sz="2500" dirty="0" smtClean="0"/>
          </a:p>
          <a:p>
            <a:pPr lvl="1" algn="just"/>
            <a:endParaRPr lang="en-US" sz="3200" dirty="0"/>
          </a:p>
          <a:p>
            <a:pPr lvl="1"/>
            <a:endParaRPr lang="en-GB" sz="3200" dirty="0"/>
          </a:p>
        </p:txBody>
      </p:sp>
      <p:graphicFrame>
        <p:nvGraphicFramePr>
          <p:cNvPr id="8" name="Tabella 7"/>
          <p:cNvGraphicFramePr>
            <a:graphicFrameLocks noGrp="1"/>
          </p:cNvGraphicFramePr>
          <p:nvPr>
            <p:extLst>
              <p:ext uri="{D42A27DB-BD31-4B8C-83A1-F6EECF244321}">
                <p14:modId xmlns:p14="http://schemas.microsoft.com/office/powerpoint/2010/main" val="2265859665"/>
              </p:ext>
            </p:extLst>
          </p:nvPr>
        </p:nvGraphicFramePr>
        <p:xfrm>
          <a:off x="-2" y="1072248"/>
          <a:ext cx="12192004" cy="5544312"/>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826536">
                <a:tc>
                  <a:txBody>
                    <a:bodyPr/>
                    <a:lstStyle/>
                    <a:p>
                      <a:pPr algn="just">
                        <a:lnSpc>
                          <a:spcPct val="107000"/>
                        </a:lnSpc>
                        <a:spcAft>
                          <a:spcPts val="0"/>
                        </a:spcAft>
                      </a:pPr>
                      <a:r>
                        <a:rPr lang="en-GB" sz="2000" b="0" dirty="0">
                          <a:effectLst/>
                        </a:rPr>
                        <a:t>The database used in the system cannot process and manage all the transactions per second as expected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It depends on how much the application will be used in the market.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br>
                        <a:rPr lang="en-GB" sz="2000" dirty="0">
                          <a:effectLst/>
                        </a:rPr>
                      </a:br>
                      <a:r>
                        <a:rPr lang="en-GB" sz="2000" dirty="0">
                          <a:effectLst/>
                        </a:rPr>
                        <a:t>The system can go down and cannot process some requests from the users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Alert the customer when the capacity of database is running out fast. Two alternatives:</a:t>
                      </a:r>
                    </a:p>
                    <a:p>
                      <a:pPr algn="just">
                        <a:lnSpc>
                          <a:spcPct val="107000"/>
                        </a:lnSpc>
                        <a:spcAft>
                          <a:spcPts val="0"/>
                        </a:spcAft>
                      </a:pPr>
                      <a:r>
                        <a:rPr lang="en-GB" sz="2000" dirty="0">
                          <a:effectLst/>
                        </a:rPr>
                        <a:t>Delete the oldest data.</a:t>
                      </a:r>
                    </a:p>
                    <a:p>
                      <a:pPr algn="just">
                        <a:lnSpc>
                          <a:spcPct val="107000"/>
                        </a:lnSpc>
                        <a:spcAft>
                          <a:spcPts val="0"/>
                        </a:spcAft>
                      </a:pPr>
                      <a:r>
                        <a:rPr lang="en-GB" sz="2000" dirty="0">
                          <a:effectLst/>
                        </a:rPr>
                        <a:t>Adding a new database to the system.</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r">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062688">
                <a:tc>
                  <a:txBody>
                    <a:bodyPr/>
                    <a:lstStyle/>
                    <a:p>
                      <a:pPr algn="just">
                        <a:lnSpc>
                          <a:spcPct val="107000"/>
                        </a:lnSpc>
                        <a:spcAft>
                          <a:spcPts val="0"/>
                        </a:spcAft>
                      </a:pPr>
                      <a:r>
                        <a:rPr lang="en-GB" sz="2000" b="0" dirty="0">
                          <a:effectLst/>
                        </a:rPr>
                        <a:t>The server has a data overload.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 </a:t>
                      </a:r>
                    </a:p>
                    <a:p>
                      <a:pPr algn="just">
                        <a:lnSpc>
                          <a:spcPct val="107000"/>
                        </a:lnSpc>
                        <a:spcAft>
                          <a:spcPts val="0"/>
                        </a:spcAft>
                      </a:pPr>
                      <a:r>
                        <a:rPr lang="en-GB" sz="2000" dirty="0">
                          <a:effectLst/>
                        </a:rPr>
                        <a:t>This risk has a pre-strategy used to manage it because tests about stress were done.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Catastrophic. </a:t>
                      </a:r>
                    </a:p>
                    <a:p>
                      <a:pPr algn="just">
                        <a:lnSpc>
                          <a:spcPct val="107000"/>
                        </a:lnSpc>
                        <a:spcAft>
                          <a:spcPts val="0"/>
                        </a:spcAft>
                      </a:pPr>
                      <a:r>
                        <a:rPr lang="en-GB" sz="2000" dirty="0">
                          <a:effectLst/>
                        </a:rPr>
                        <a:t>If this case occur, the entire system goes down not only by processing the last requests but it is also impossible to access into the system while the system is still down.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This can happen principally during the rush hour. It is useful to increase the server capability during these hours.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122508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ext uri="{D42A27DB-BD31-4B8C-83A1-F6EECF244321}">
                <p14:modId xmlns:p14="http://schemas.microsoft.com/office/powerpoint/2010/main" val="2294738518"/>
              </p:ext>
            </p:extLst>
          </p:nvPr>
        </p:nvGraphicFramePr>
        <p:xfrm>
          <a:off x="0" y="721214"/>
          <a:ext cx="12192004" cy="5529834"/>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590383">
                <a:tc>
                  <a:txBody>
                    <a:bodyPr/>
                    <a:lstStyle/>
                    <a:p>
                      <a:pPr algn="just">
                        <a:lnSpc>
                          <a:spcPct val="107000"/>
                        </a:lnSpc>
                        <a:spcAft>
                          <a:spcPts val="0"/>
                        </a:spcAft>
                      </a:pPr>
                      <a:r>
                        <a:rPr lang="en-GB" sz="2000" b="0" dirty="0">
                          <a:effectLst/>
                        </a:rPr>
                        <a:t>A user’s request considered by him as sent, it is actually never been sent due to a network error.</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This can happen only if people are in a place with little cellular coverage.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p>
                    <a:p>
                      <a:pPr algn="just">
                        <a:lnSpc>
                          <a:spcPct val="107000"/>
                        </a:lnSpc>
                        <a:spcAft>
                          <a:spcPts val="0"/>
                        </a:spcAft>
                      </a:pPr>
                      <a:r>
                        <a:rPr lang="en-GB" sz="2000" dirty="0">
                          <a:effectLst/>
                        </a:rPr>
                        <a:t>A user believes he has sent a request, but in reality, it is not true.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Force a minimum cellular coverage to all the users for using correctly the application.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just">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534995">
                <a:tc>
                  <a:txBody>
                    <a:bodyPr/>
                    <a:lstStyle/>
                    <a:p>
                      <a:pPr algn="just">
                        <a:lnSpc>
                          <a:spcPct val="107000"/>
                        </a:lnSpc>
                        <a:spcAft>
                          <a:spcPts val="0"/>
                        </a:spcAft>
                      </a:pPr>
                      <a:r>
                        <a:rPr lang="en-GB" sz="2000" b="0" dirty="0">
                          <a:effectLst/>
                        </a:rPr>
                        <a:t>Market risk. </a:t>
                      </a:r>
                    </a:p>
                    <a:p>
                      <a:pPr algn="just">
                        <a:lnSpc>
                          <a:spcPct val="107000"/>
                        </a:lnSpc>
                        <a:spcAft>
                          <a:spcPts val="0"/>
                        </a:spcAft>
                      </a:pPr>
                      <a:r>
                        <a:rPr lang="en-GB" sz="2000" b="0" dirty="0">
                          <a:effectLst/>
                        </a:rPr>
                        <a:t>This is meant as the possibility to not have an expected number of downloads due to the age of the population in relation to those who use the service. </a:t>
                      </a:r>
                    </a:p>
                    <a:p>
                      <a:pPr algn="just">
                        <a:lnSpc>
                          <a:spcPct val="107000"/>
                        </a:lnSpc>
                        <a:spcAft>
                          <a:spcPts val="0"/>
                        </a:spcAft>
                      </a:pPr>
                      <a:r>
                        <a:rPr lang="en-GB" sz="2000" b="0" dirty="0">
                          <a:effectLst/>
                        </a:rPr>
                        <a:t>The teenager and the part of the population that is young, use much more the railways services than the taxi.</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This risk can be taken into consideration based on what the city is smart. Integrate a service like this in a city whose population is old would make little sense.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 </a:t>
                      </a:r>
                    </a:p>
                    <a:p>
                      <a:pPr algn="just">
                        <a:lnSpc>
                          <a:spcPct val="107000"/>
                        </a:lnSpc>
                        <a:spcAft>
                          <a:spcPts val="0"/>
                        </a:spcAft>
                      </a:pPr>
                      <a:r>
                        <a:rPr lang="en-GB" sz="2000" dirty="0">
                          <a:effectLst/>
                        </a:rPr>
                        <a:t>Probably the money coverage spent on the project will has much time to be regained.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It is useful to study accurately the target population before staring to develop the app. It is a good thing make a survey by which obtain the habits of the citizens.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89366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ext uri="{D42A27DB-BD31-4B8C-83A1-F6EECF244321}">
                <p14:modId xmlns:p14="http://schemas.microsoft.com/office/powerpoint/2010/main" val="3737657344"/>
              </p:ext>
            </p:extLst>
          </p:nvPr>
        </p:nvGraphicFramePr>
        <p:xfrm>
          <a:off x="-4" y="1918951"/>
          <a:ext cx="12192004" cy="2935224"/>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1180766">
                <a:tc>
                  <a:txBody>
                    <a:bodyPr/>
                    <a:lstStyle/>
                    <a:p>
                      <a:pPr algn="just">
                        <a:lnSpc>
                          <a:spcPct val="107000"/>
                        </a:lnSpc>
                        <a:spcAft>
                          <a:spcPts val="0"/>
                        </a:spcAft>
                      </a:pPr>
                      <a:r>
                        <a:rPr lang="en-GB" sz="2000" b="0" dirty="0">
                          <a:effectLst/>
                        </a:rPr>
                        <a:t>People risks.</a:t>
                      </a:r>
                    </a:p>
                    <a:p>
                      <a:pPr algn="just">
                        <a:lnSpc>
                          <a:spcPct val="107000"/>
                        </a:lnSpc>
                        <a:spcAft>
                          <a:spcPts val="0"/>
                        </a:spcAft>
                      </a:pPr>
                      <a:r>
                        <a:rPr lang="en-GB" sz="2000" b="0" dirty="0">
                          <a:effectLst/>
                        </a:rPr>
                        <a:t>This is associated with the availability, skill level, and retention of the people on the development team. </a:t>
                      </a:r>
                    </a:p>
                    <a:p>
                      <a:pPr algn="just">
                        <a:lnSpc>
                          <a:spcPct val="107000"/>
                        </a:lnSpc>
                        <a:spcAft>
                          <a:spcPts val="0"/>
                        </a:spcAft>
                      </a:pPr>
                      <a:r>
                        <a:rPr lang="en-GB" sz="2000" b="0" dirty="0">
                          <a:effectLst/>
                        </a:rPr>
                        <a:t>Probably it could be useful to have a programmer and a designer in our team</a:t>
                      </a: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High.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Probably the absence of these two figures mean a low palatability level of the application in terms of design. The functional use of the application is anyway guaranteed.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The customer can inform about these two figures to include in the project team only during the development part according of course to the estimated cost.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411343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1412559" y="345257"/>
            <a:ext cx="8705320" cy="31649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200" dirty="0" smtClean="0"/>
              <a:t>Purpose</a:t>
            </a:r>
          </a:p>
          <a:p>
            <a:pPr algn="just"/>
            <a:r>
              <a:rPr lang="en-US" dirty="0" smtClean="0"/>
              <a:t>In the first part of this document we are going to show through two different procedures, the size of our app and the estimated cost. </a:t>
            </a:r>
          </a:p>
          <a:p>
            <a:pPr algn="just"/>
            <a:endParaRPr lang="en-US" dirty="0"/>
          </a:p>
          <a:p>
            <a:pPr algn="just"/>
            <a:r>
              <a:rPr lang="en-US" dirty="0" smtClean="0"/>
              <a:t>In the second part instead we are going to show the project tasks and their relative division during the project. </a:t>
            </a:r>
          </a:p>
          <a:p>
            <a:pPr algn="just"/>
            <a:endParaRPr lang="en-US" dirty="0"/>
          </a:p>
          <a:p>
            <a:pPr algn="just"/>
            <a:r>
              <a:rPr lang="en-US" dirty="0" smtClean="0"/>
              <a:t>In the last part we will show our risk project management.</a:t>
            </a:r>
          </a:p>
          <a:p>
            <a:pPr lvl="1" algn="just"/>
            <a:endParaRPr lang="en-US" sz="3200" dirty="0"/>
          </a:p>
          <a:p>
            <a:pPr lvl="1"/>
            <a:endParaRPr lang="en-GB" sz="3200" dirty="0"/>
          </a:p>
        </p:txBody>
      </p:sp>
      <p:sp>
        <p:nvSpPr>
          <p:cNvPr id="6" name="Content Placeholder 2"/>
          <p:cNvSpPr txBox="1">
            <a:spLocks/>
          </p:cNvSpPr>
          <p:nvPr/>
        </p:nvSpPr>
        <p:spPr>
          <a:xfrm>
            <a:off x="3517792" y="4293417"/>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How did we do this?</a:t>
            </a:r>
          </a:p>
          <a:p>
            <a:pPr algn="just"/>
            <a:endParaRPr lang="en-US" dirty="0" smtClean="0"/>
          </a:p>
          <a:p>
            <a:pPr lvl="1" algn="just"/>
            <a:endParaRPr lang="en-US" sz="3200" dirty="0"/>
          </a:p>
          <a:p>
            <a:pPr lvl="1"/>
            <a:endParaRPr lang="en-GB" sz="3200" dirty="0"/>
          </a:p>
        </p:txBody>
      </p:sp>
      <p:sp>
        <p:nvSpPr>
          <p:cNvPr id="15" name="Content Placeholder 2"/>
          <p:cNvSpPr txBox="1">
            <a:spLocks/>
          </p:cNvSpPr>
          <p:nvPr/>
        </p:nvSpPr>
        <p:spPr>
          <a:xfrm>
            <a:off x="683689" y="5642044"/>
            <a:ext cx="3163250" cy="48100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smtClean="0"/>
              <a:t>Functional Points</a:t>
            </a:r>
          </a:p>
          <a:p>
            <a:pPr algn="just"/>
            <a:endParaRPr lang="en-US" dirty="0" smtClean="0"/>
          </a:p>
          <a:p>
            <a:pPr lvl="1" algn="just"/>
            <a:endParaRPr lang="en-US" sz="3200" dirty="0"/>
          </a:p>
          <a:p>
            <a:pPr lvl="1"/>
            <a:endParaRPr lang="en-GB" sz="3200" dirty="0"/>
          </a:p>
        </p:txBody>
      </p:sp>
      <p:sp>
        <p:nvSpPr>
          <p:cNvPr id="16" name="Content Placeholder 2"/>
          <p:cNvSpPr txBox="1">
            <a:spLocks/>
          </p:cNvSpPr>
          <p:nvPr/>
        </p:nvSpPr>
        <p:spPr>
          <a:xfrm>
            <a:off x="4084163"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COCOMO II</a:t>
            </a:r>
            <a:endParaRPr lang="en-US" sz="3200" dirty="0"/>
          </a:p>
          <a:p>
            <a:pPr lvl="1"/>
            <a:endParaRPr lang="en-GB" sz="3200" dirty="0"/>
          </a:p>
        </p:txBody>
      </p:sp>
      <p:sp>
        <p:nvSpPr>
          <p:cNvPr id="18" name="Content Placeholder 2"/>
          <p:cNvSpPr txBox="1">
            <a:spLocks/>
          </p:cNvSpPr>
          <p:nvPr/>
        </p:nvSpPr>
        <p:spPr>
          <a:xfrm>
            <a:off x="7683499"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Task chart </a:t>
            </a:r>
            <a:r>
              <a:rPr lang="it-IT" sz="3200" dirty="0" err="1" smtClean="0"/>
              <a:t>diagram</a:t>
            </a:r>
            <a:endParaRPr lang="en-US" sz="3200" dirty="0"/>
          </a:p>
          <a:p>
            <a:pPr lvl="1"/>
            <a:endParaRPr lang="en-GB" sz="3200" dirty="0"/>
          </a:p>
        </p:txBody>
      </p:sp>
      <p:cxnSp>
        <p:nvCxnSpPr>
          <p:cNvPr id="20" name="Connettore 2 19"/>
          <p:cNvCxnSpPr/>
          <p:nvPr/>
        </p:nvCxnSpPr>
        <p:spPr>
          <a:xfrm>
            <a:off x="5765219" y="4652232"/>
            <a:ext cx="0"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a:endCxn id="15" idx="0"/>
          </p:cNvCxnSpPr>
          <p:nvPr/>
        </p:nvCxnSpPr>
        <p:spPr>
          <a:xfrm flipH="1">
            <a:off x="2265314" y="4652232"/>
            <a:ext cx="1795914"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p:cNvCxnSpPr>
            <a:endCxn id="18" idx="0"/>
          </p:cNvCxnSpPr>
          <p:nvPr/>
        </p:nvCxnSpPr>
        <p:spPr>
          <a:xfrm>
            <a:off x="7446275" y="4652232"/>
            <a:ext cx="1918280" cy="1004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17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Functional</a:t>
            </a:r>
            <a:r>
              <a:rPr lang="it-IT" sz="4200" dirty="0" smtClean="0"/>
              <a:t> </a:t>
            </a:r>
            <a:r>
              <a:rPr lang="it-IT" sz="4200" dirty="0" err="1" smtClean="0"/>
              <a:t>Points</a:t>
            </a:r>
            <a:endParaRPr lang="it-IT" sz="4200" dirty="0" smtClean="0"/>
          </a:p>
          <a:p>
            <a:endParaRPr lang="en-GB" sz="2500" dirty="0" smtClean="0"/>
          </a:p>
          <a:p>
            <a:pPr lvl="1" algn="just"/>
            <a:r>
              <a:rPr lang="en-GB" sz="2200" dirty="0"/>
              <a:t>A </a:t>
            </a:r>
            <a:r>
              <a:rPr lang="en-GB" sz="2200" b="1" dirty="0"/>
              <a:t>function point</a:t>
            </a:r>
            <a:r>
              <a:rPr lang="en-GB" sz="2200" dirty="0"/>
              <a:t> is a "unit of measurement" to express the amount of business functionality an information system provides to a user. Function points measure software size. The table below shows the weights values that we have used to calculate the FP value</a:t>
            </a:r>
            <a:r>
              <a:rPr lang="en-GB" sz="2200" dirty="0" smtClean="0"/>
              <a:t>.</a:t>
            </a:r>
            <a:endParaRPr lang="en-GB" sz="2200" dirty="0"/>
          </a:p>
          <a:p>
            <a:pPr lvl="1" algn="just"/>
            <a:endParaRPr lang="en-US" sz="3200" dirty="0"/>
          </a:p>
          <a:p>
            <a:pPr lvl="1"/>
            <a:endParaRPr lang="en-GB" sz="3200" dirty="0"/>
          </a:p>
        </p:txBody>
      </p:sp>
      <p:pic>
        <p:nvPicPr>
          <p:cNvPr id="11" name="Immagine 10"/>
          <p:cNvPicPr/>
          <p:nvPr/>
        </p:nvPicPr>
        <p:blipFill>
          <a:blip r:embed="rId3"/>
          <a:stretch>
            <a:fillRect/>
          </a:stretch>
        </p:blipFill>
        <p:spPr>
          <a:xfrm>
            <a:off x="507636" y="2942318"/>
            <a:ext cx="7130013" cy="2747282"/>
          </a:xfrm>
          <a:prstGeom prst="rect">
            <a:avLst/>
          </a:prstGeom>
        </p:spPr>
      </p:pic>
      <p:sp>
        <p:nvSpPr>
          <p:cNvPr id="13" name="Content Placeholder 2"/>
          <p:cNvSpPr txBox="1">
            <a:spLocks/>
          </p:cNvSpPr>
          <p:nvPr/>
        </p:nvSpPr>
        <p:spPr>
          <a:xfrm>
            <a:off x="7637649" y="3598328"/>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We have used this table to find the functional points of our app.</a:t>
            </a:r>
          </a:p>
          <a:p>
            <a:pPr algn="just"/>
            <a:endParaRPr lang="en-US" dirty="0" smtClean="0"/>
          </a:p>
          <a:p>
            <a:pPr lvl="1" algn="just"/>
            <a:endParaRPr lang="en-US" sz="3200" dirty="0"/>
          </a:p>
          <a:p>
            <a:pPr lvl="1"/>
            <a:endParaRPr lang="en-GB" sz="3200" dirty="0"/>
          </a:p>
        </p:txBody>
      </p:sp>
      <p:sp>
        <p:nvSpPr>
          <p:cNvPr id="14"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75963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a:p>
            <a:pPr lvl="1" algn="just"/>
            <a:r>
              <a:rPr lang="en-US" sz="3200" dirty="0"/>
              <a:t>We have taken into consideration these aspects:</a:t>
            </a:r>
          </a:p>
          <a:p>
            <a:pPr lvl="1" algn="just"/>
            <a:endParaRPr lang="en-US" sz="3200" dirty="0"/>
          </a:p>
          <a:p>
            <a:pPr lvl="1"/>
            <a:endParaRPr lang="en-GB" sz="3200" dirty="0"/>
          </a:p>
        </p:txBody>
      </p:sp>
      <p:sp>
        <p:nvSpPr>
          <p:cNvPr id="5" name="Content Placeholder 2"/>
          <p:cNvSpPr txBox="1">
            <a:spLocks/>
          </p:cNvSpPr>
          <p:nvPr/>
        </p:nvSpPr>
        <p:spPr>
          <a:xfrm>
            <a:off x="265063" y="2432577"/>
            <a:ext cx="7166923" cy="388982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r>
              <a:rPr lang="en-GB" sz="3200" dirty="0" smtClean="0"/>
              <a:t>Internal Logic Files (ILFs)</a:t>
            </a:r>
          </a:p>
          <a:p>
            <a:pPr lvl="1" algn="just"/>
            <a:endParaRPr lang="en-GB" sz="3500" dirty="0" smtClean="0"/>
          </a:p>
          <a:p>
            <a:pPr lvl="1" algn="just"/>
            <a:r>
              <a:rPr lang="en-GB" sz="3200" dirty="0" smtClean="0"/>
              <a:t>External Logic Files (EIFs)</a:t>
            </a:r>
          </a:p>
          <a:p>
            <a:pPr lvl="1" algn="just"/>
            <a:endParaRPr lang="en-GB" sz="3200" dirty="0" smtClean="0"/>
          </a:p>
          <a:p>
            <a:pPr lvl="1" algn="just"/>
            <a:r>
              <a:rPr lang="en-GB" sz="3200" dirty="0" smtClean="0"/>
              <a:t>External Inputs (EIs)</a:t>
            </a:r>
          </a:p>
          <a:p>
            <a:pPr lvl="1" algn="just"/>
            <a:endParaRPr lang="en-GB" sz="3200" dirty="0" smtClean="0"/>
          </a:p>
          <a:p>
            <a:pPr lvl="1" algn="just"/>
            <a:r>
              <a:rPr lang="en-GB" sz="3200" dirty="0" smtClean="0"/>
              <a:t>External Inquiries (EIQs)</a:t>
            </a:r>
          </a:p>
          <a:p>
            <a:pPr lvl="1" algn="just"/>
            <a:endParaRPr lang="en-GB" sz="3800" dirty="0" smtClean="0"/>
          </a:p>
          <a:p>
            <a:pPr lvl="1" algn="just"/>
            <a:r>
              <a:rPr lang="en-GB" sz="3200" dirty="0" smtClean="0"/>
              <a:t>External Outputs (Eos)</a:t>
            </a:r>
          </a:p>
          <a:p>
            <a:pPr algn="just"/>
            <a:endParaRPr lang="en-US" dirty="0" smtClean="0"/>
          </a:p>
          <a:p>
            <a:pPr lvl="1" algn="just"/>
            <a:endParaRPr lang="en-US" sz="3200" dirty="0"/>
          </a:p>
          <a:p>
            <a:pPr lvl="1"/>
            <a:endParaRPr lang="en-GB" sz="3200" dirty="0"/>
          </a:p>
        </p:txBody>
      </p:sp>
      <p:sp>
        <p:nvSpPr>
          <p:cNvPr id="6" name="Rettangolo 5"/>
          <p:cNvSpPr/>
          <p:nvPr/>
        </p:nvSpPr>
        <p:spPr>
          <a:xfrm>
            <a:off x="5662859" y="2312612"/>
            <a:ext cx="6096000" cy="646331"/>
          </a:xfrm>
          <a:prstGeom prst="rect">
            <a:avLst/>
          </a:prstGeom>
        </p:spPr>
        <p:txBody>
          <a:bodyPr>
            <a:spAutoFit/>
          </a:bodyPr>
          <a:lstStyle/>
          <a:p>
            <a:r>
              <a:rPr lang="en-GB" b="0" i="0" dirty="0" smtClean="0">
                <a:solidFill>
                  <a:srgbClr val="000000"/>
                </a:solidFill>
                <a:effectLst/>
              </a:rPr>
              <a:t>It’s a user identifiable group of logically related data that resides entirely within the application.</a:t>
            </a:r>
            <a:endParaRPr lang="en-GB" dirty="0"/>
          </a:p>
        </p:txBody>
      </p:sp>
      <p:sp>
        <p:nvSpPr>
          <p:cNvPr id="7" name="Rettangolo 6"/>
          <p:cNvSpPr/>
          <p:nvPr/>
        </p:nvSpPr>
        <p:spPr>
          <a:xfrm>
            <a:off x="5662859" y="3047699"/>
            <a:ext cx="6096000" cy="646331"/>
          </a:xfrm>
          <a:prstGeom prst="rect">
            <a:avLst/>
          </a:prstGeom>
        </p:spPr>
        <p:txBody>
          <a:bodyPr>
            <a:spAutoFit/>
          </a:bodyPr>
          <a:lstStyle/>
          <a:p>
            <a:r>
              <a:rPr lang="en-GB" dirty="0" smtClean="0">
                <a:solidFill>
                  <a:srgbClr val="000000"/>
                </a:solidFill>
              </a:rPr>
              <a:t>It’s a </a:t>
            </a:r>
            <a:r>
              <a:rPr lang="en-GB" dirty="0">
                <a:solidFill>
                  <a:srgbClr val="000000"/>
                </a:solidFill>
              </a:rPr>
              <a:t>user identifiable group of logically related data that is used for reference purposes only.</a:t>
            </a:r>
          </a:p>
        </p:txBody>
      </p:sp>
      <p:sp>
        <p:nvSpPr>
          <p:cNvPr id="8" name="Rettangolo 7"/>
          <p:cNvSpPr/>
          <p:nvPr/>
        </p:nvSpPr>
        <p:spPr>
          <a:xfrm>
            <a:off x="5662859" y="3813995"/>
            <a:ext cx="6096000" cy="646331"/>
          </a:xfrm>
          <a:prstGeom prst="rect">
            <a:avLst/>
          </a:prstGeom>
        </p:spPr>
        <p:txBody>
          <a:bodyPr>
            <a:spAutoFit/>
          </a:bodyPr>
          <a:lstStyle/>
          <a:p>
            <a:r>
              <a:rPr lang="en-GB" dirty="0" smtClean="0">
                <a:solidFill>
                  <a:srgbClr val="000000"/>
                </a:solidFill>
              </a:rPr>
              <a:t>It is </a:t>
            </a:r>
            <a:r>
              <a:rPr lang="en-GB" dirty="0">
                <a:solidFill>
                  <a:srgbClr val="000000"/>
                </a:solidFill>
              </a:rPr>
              <a:t>an elementary process in which data crosses the boundary from outside to inside. </a:t>
            </a:r>
          </a:p>
        </p:txBody>
      </p:sp>
      <p:sp>
        <p:nvSpPr>
          <p:cNvPr id="9" name="Rettangolo 8"/>
          <p:cNvSpPr/>
          <p:nvPr/>
        </p:nvSpPr>
        <p:spPr>
          <a:xfrm>
            <a:off x="5662859" y="4526092"/>
            <a:ext cx="6096000" cy="923330"/>
          </a:xfrm>
          <a:prstGeom prst="rect">
            <a:avLst/>
          </a:prstGeom>
        </p:spPr>
        <p:txBody>
          <a:bodyPr>
            <a:spAutoFit/>
          </a:bodyPr>
          <a:lstStyle/>
          <a:p>
            <a:r>
              <a:rPr lang="en-GB" dirty="0" smtClean="0">
                <a:solidFill>
                  <a:srgbClr val="000000"/>
                </a:solidFill>
              </a:rPr>
              <a:t>It‘s an </a:t>
            </a:r>
            <a:r>
              <a:rPr lang="en-GB" dirty="0">
                <a:solidFill>
                  <a:srgbClr val="000000"/>
                </a:solidFill>
              </a:rPr>
              <a:t>elementary process with both input and output components that result in data retrieval from one or more internal logical files and external interface files. </a:t>
            </a:r>
          </a:p>
        </p:txBody>
      </p:sp>
      <p:sp>
        <p:nvSpPr>
          <p:cNvPr id="10" name="Rettangolo 9"/>
          <p:cNvSpPr/>
          <p:nvPr/>
        </p:nvSpPr>
        <p:spPr>
          <a:xfrm>
            <a:off x="5662859" y="5480718"/>
            <a:ext cx="6096000" cy="646331"/>
          </a:xfrm>
          <a:prstGeom prst="rect">
            <a:avLst/>
          </a:prstGeom>
        </p:spPr>
        <p:txBody>
          <a:bodyPr>
            <a:spAutoFit/>
          </a:bodyPr>
          <a:lstStyle/>
          <a:p>
            <a:r>
              <a:rPr lang="en-GB" dirty="0" smtClean="0">
                <a:solidFill>
                  <a:srgbClr val="000000"/>
                </a:solidFill>
              </a:rPr>
              <a:t>It is an </a:t>
            </a:r>
            <a:r>
              <a:rPr lang="en-GB" dirty="0">
                <a:solidFill>
                  <a:srgbClr val="000000"/>
                </a:solidFill>
              </a:rPr>
              <a:t>elementary process in which derived data passes across the boundary from inside to outside.</a:t>
            </a:r>
          </a:p>
        </p:txBody>
      </p:sp>
      <p:sp>
        <p:nvSpPr>
          <p:cNvPr id="11"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04814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ext uri="{D42A27DB-BD31-4B8C-83A1-F6EECF244321}">
                <p14:modId xmlns:p14="http://schemas.microsoft.com/office/powerpoint/2010/main" val="2047229493"/>
              </p:ext>
            </p:extLst>
          </p:nvPr>
        </p:nvGraphicFramePr>
        <p:xfrm>
          <a:off x="0" y="0"/>
          <a:ext cx="12192000" cy="6936201"/>
        </p:xfrm>
        <a:graphic>
          <a:graphicData uri="http://schemas.openxmlformats.org/drawingml/2006/table">
            <a:tbl>
              <a:tblPr firstRow="1" bandRow="1">
                <a:tableStyleId>{5C22544A-7EE6-4342-B048-85BDC9FD1C3A}</a:tableStyleId>
              </a:tblPr>
              <a:tblGrid>
                <a:gridCol w="4064000"/>
                <a:gridCol w="1476671"/>
                <a:gridCol w="6651329"/>
              </a:tblGrid>
              <a:tr h="561880">
                <a:tc>
                  <a:txBody>
                    <a:bodyPr/>
                    <a:lstStyle/>
                    <a:p>
                      <a:pPr algn="ctr"/>
                      <a:r>
                        <a:rPr lang="it-IT" dirty="0" err="1" smtClean="0"/>
                        <a:t>Aspect</a:t>
                      </a:r>
                      <a:endParaRPr lang="en-GB" dirty="0"/>
                    </a:p>
                  </a:txBody>
                  <a:tcPr/>
                </a:tc>
                <a:tc>
                  <a:txBody>
                    <a:bodyPr/>
                    <a:lstStyle/>
                    <a:p>
                      <a:pPr algn="ctr"/>
                      <a:r>
                        <a:rPr lang="it-IT" dirty="0" smtClean="0"/>
                        <a:t>Total</a:t>
                      </a:r>
                      <a:r>
                        <a:rPr lang="it-IT" baseline="0" dirty="0" smtClean="0"/>
                        <a:t> </a:t>
                      </a:r>
                      <a:r>
                        <a:rPr lang="it-IT" baseline="0" dirty="0" err="1" smtClean="0"/>
                        <a:t>cost</a:t>
                      </a:r>
                      <a:endParaRPr lang="en-GB" dirty="0"/>
                    </a:p>
                  </a:txBody>
                  <a:tcPr/>
                </a:tc>
                <a:tc>
                  <a:txBody>
                    <a:bodyPr/>
                    <a:lstStyle/>
                    <a:p>
                      <a:pPr algn="ctr"/>
                      <a:r>
                        <a:rPr lang="it-IT" dirty="0" err="1" smtClean="0"/>
                        <a:t>Description</a:t>
                      </a:r>
                      <a:endParaRPr lang="en-GB" dirty="0"/>
                    </a:p>
                  </a:txBody>
                  <a:tcPr/>
                </a:tc>
              </a:tr>
              <a:tr h="1123757">
                <a:tc>
                  <a:txBody>
                    <a:bodyPr/>
                    <a:lstStyle/>
                    <a:p>
                      <a:r>
                        <a:rPr lang="it-IT" dirty="0" err="1" smtClean="0"/>
                        <a:t>Internal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56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stores</a:t>
                      </a:r>
                      <a:r>
                        <a:rPr lang="it-IT" dirty="0" smtClean="0"/>
                        <a:t> information </a:t>
                      </a:r>
                      <a:r>
                        <a:rPr lang="it-IT" dirty="0" err="1" smtClean="0"/>
                        <a:t>about</a:t>
                      </a:r>
                      <a:r>
                        <a:rPr lang="it-IT" dirty="0" smtClean="0"/>
                        <a:t>: </a:t>
                      </a:r>
                      <a:r>
                        <a:rPr lang="it-IT" dirty="0" err="1" smtClean="0"/>
                        <a:t>Users</a:t>
                      </a:r>
                      <a:r>
                        <a:rPr lang="it-IT" dirty="0" smtClean="0"/>
                        <a:t>, Drivers, </a:t>
                      </a:r>
                      <a:r>
                        <a:rPr lang="it-IT" dirty="0" err="1" smtClean="0"/>
                        <a:t>Requests</a:t>
                      </a:r>
                      <a:r>
                        <a:rPr lang="it-IT" dirty="0" smtClean="0"/>
                        <a:t>,</a:t>
                      </a:r>
                      <a:r>
                        <a:rPr lang="it-IT" baseline="0" dirty="0" smtClean="0"/>
                        <a:t> </a:t>
                      </a:r>
                      <a:r>
                        <a:rPr lang="it-IT" baseline="0" dirty="0" err="1" smtClean="0"/>
                        <a:t>TaxiQueue</a:t>
                      </a:r>
                      <a:r>
                        <a:rPr lang="it-IT" baseline="0" dirty="0" smtClean="0"/>
                        <a:t>, Taxis and </a:t>
                      </a:r>
                      <a:r>
                        <a:rPr lang="it-IT" baseline="0" dirty="0" err="1" smtClean="0"/>
                        <a:t>Locations</a:t>
                      </a:r>
                      <a:r>
                        <a:rPr lang="it-IT" baseline="0" dirty="0" smtClean="0"/>
                        <a:t>.</a:t>
                      </a:r>
                    </a:p>
                  </a:txBody>
                  <a:tcPr/>
                </a:tc>
              </a:tr>
              <a:tr h="1123757">
                <a:tc>
                  <a:txBody>
                    <a:bodyPr/>
                    <a:lstStyle/>
                    <a:p>
                      <a:r>
                        <a:rPr lang="it-IT" dirty="0" err="1" smtClean="0"/>
                        <a:t>External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10</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has to manage the position of each taxis from an external service based on GPS locations</a:t>
                      </a:r>
                      <a:endParaRPr lang="en-GB" dirty="0"/>
                    </a:p>
                  </a:txBody>
                  <a:tcPr/>
                </a:tc>
              </a:tr>
              <a:tr h="1123757">
                <a:tc>
                  <a:txBody>
                    <a:bodyPr/>
                    <a:lstStyle/>
                    <a:p>
                      <a:r>
                        <a:rPr lang="it-IT" dirty="0" err="1" smtClean="0"/>
                        <a:t>External</a:t>
                      </a:r>
                      <a:r>
                        <a:rPr lang="it-IT" dirty="0" smtClean="0"/>
                        <a:t> </a:t>
                      </a:r>
                      <a:r>
                        <a:rPr lang="it-IT" dirty="0" err="1" smtClean="0"/>
                        <a:t>Inputs</a:t>
                      </a:r>
                      <a:endParaRPr lang="en-GB" dirty="0"/>
                    </a:p>
                  </a:txBody>
                  <a:tcPr anchor="ctr"/>
                </a:tc>
                <a:tc>
                  <a:txBody>
                    <a:bodyPr/>
                    <a:lstStyle/>
                    <a:p>
                      <a:pPr algn="ctr"/>
                      <a:r>
                        <a:rPr lang="it-IT" dirty="0" smtClean="0"/>
                        <a:t>26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has</a:t>
                      </a:r>
                      <a:r>
                        <a:rPr lang="it-IT" dirty="0" smtClean="0"/>
                        <a:t> to </a:t>
                      </a:r>
                      <a:r>
                        <a:rPr lang="it-IT" dirty="0" err="1" smtClean="0"/>
                        <a:t>manage</a:t>
                      </a:r>
                      <a:r>
                        <a:rPr lang="it-IT" dirty="0" smtClean="0"/>
                        <a:t> </a:t>
                      </a:r>
                      <a:r>
                        <a:rPr lang="it-IT" dirty="0" err="1" smtClean="0"/>
                        <a:t>all</a:t>
                      </a:r>
                      <a:r>
                        <a:rPr lang="it-IT" dirty="0" smtClean="0"/>
                        <a:t> the </a:t>
                      </a:r>
                      <a:r>
                        <a:rPr lang="it-IT" dirty="0" err="1" smtClean="0"/>
                        <a:t>interactions</a:t>
                      </a:r>
                      <a:r>
                        <a:rPr lang="it-IT" baseline="0" dirty="0" smtClean="0"/>
                        <a:t> </a:t>
                      </a:r>
                      <a:r>
                        <a:rPr lang="it-IT" baseline="0" dirty="0" err="1" smtClean="0"/>
                        <a:t>between</a:t>
                      </a:r>
                      <a:r>
                        <a:rPr lang="it-IT" baseline="0" dirty="0" smtClean="0"/>
                        <a:t> </a:t>
                      </a:r>
                      <a:r>
                        <a:rPr lang="it-IT" baseline="0" dirty="0" err="1" smtClean="0"/>
                        <a:t>users</a:t>
                      </a:r>
                      <a:r>
                        <a:rPr lang="it-IT" baseline="0" dirty="0" smtClean="0"/>
                        <a:t> and driver.</a:t>
                      </a:r>
                      <a:endParaRPr lang="en-GB" dirty="0"/>
                    </a:p>
                  </a:txBody>
                  <a:tcPr/>
                </a:tc>
              </a:tr>
              <a:tr h="1801090">
                <a:tc>
                  <a:txBody>
                    <a:bodyPr/>
                    <a:lstStyle/>
                    <a:p>
                      <a:r>
                        <a:rPr lang="it-IT" dirty="0" err="1" smtClean="0"/>
                        <a:t>External</a:t>
                      </a:r>
                      <a:r>
                        <a:rPr lang="it-IT" dirty="0" smtClean="0"/>
                        <a:t> </a:t>
                      </a:r>
                      <a:r>
                        <a:rPr lang="it-IT" dirty="0" err="1" smtClean="0"/>
                        <a:t>Inquiries</a:t>
                      </a:r>
                      <a:endParaRPr lang="en-GB" dirty="0"/>
                    </a:p>
                  </a:txBody>
                  <a:tcPr anchor="ctr"/>
                </a:tc>
                <a:tc>
                  <a:txBody>
                    <a:bodyPr/>
                    <a:lstStyle/>
                    <a:p>
                      <a:pPr algn="ctr"/>
                      <a:r>
                        <a:rPr lang="it-IT" dirty="0" smtClean="0"/>
                        <a:t>13</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allows a user to view the number of taxi available in his zone according to his phone GPS location</a:t>
                      </a:r>
                      <a:r>
                        <a:rPr lang="en-GB" sz="1800" kern="1200" baseline="0" dirty="0" smtClean="0">
                          <a:solidFill>
                            <a:schemeClr val="dk1"/>
                          </a:solidFill>
                          <a:effectLst/>
                          <a:latin typeface="+mn-lt"/>
                          <a:ea typeface="+mn-ea"/>
                          <a:cs typeface="+mn-cs"/>
                        </a:rPr>
                        <a:t> and </a:t>
                      </a:r>
                      <a:r>
                        <a:rPr lang="en-GB" sz="1800" kern="1200" dirty="0" smtClean="0">
                          <a:solidFill>
                            <a:schemeClr val="dk1"/>
                          </a:solidFill>
                          <a:effectLst/>
                          <a:latin typeface="+mn-lt"/>
                          <a:ea typeface="+mn-ea"/>
                          <a:cs typeface="+mn-cs"/>
                        </a:rPr>
                        <a:t>the application allows a driver to view the pending user’s requests in order to confirm them. </a:t>
                      </a:r>
                      <a:endParaRPr lang="en-GB" dirty="0"/>
                    </a:p>
                  </a:txBody>
                  <a:tcPr/>
                </a:tc>
              </a:tr>
              <a:tr h="561880">
                <a:tc>
                  <a:txBody>
                    <a:bodyPr/>
                    <a:lstStyle/>
                    <a:p>
                      <a:r>
                        <a:rPr lang="it-IT" dirty="0" err="1" smtClean="0"/>
                        <a:t>External</a:t>
                      </a:r>
                      <a:r>
                        <a:rPr lang="it-IT" dirty="0" smtClean="0"/>
                        <a:t> </a:t>
                      </a:r>
                      <a:r>
                        <a:rPr lang="it-IT" dirty="0" err="1" smtClean="0"/>
                        <a:t>Outputs</a:t>
                      </a:r>
                      <a:endParaRPr lang="en-GB" dirty="0"/>
                    </a:p>
                  </a:txBody>
                  <a:tcPr/>
                </a:tc>
                <a:tc>
                  <a:txBody>
                    <a:bodyPr/>
                    <a:lstStyle/>
                    <a:p>
                      <a:pPr algn="ctr"/>
                      <a:r>
                        <a:rPr lang="it-IT" dirty="0" smtClean="0"/>
                        <a:t>0</a:t>
                      </a:r>
                      <a:endParaRPr lang="en-GB" dirty="0"/>
                    </a:p>
                  </a:txBody>
                  <a:tcPr/>
                </a:tc>
                <a:tc>
                  <a:txBody>
                    <a:bodyPr/>
                    <a:lstStyle/>
                    <a:p>
                      <a:pPr algn="just"/>
                      <a:r>
                        <a:rPr lang="it-IT" dirty="0" err="1" smtClean="0"/>
                        <a:t>There</a:t>
                      </a:r>
                      <a:r>
                        <a:rPr lang="it-IT" dirty="0" smtClean="0"/>
                        <a:t> </a:t>
                      </a:r>
                      <a:r>
                        <a:rPr lang="it-IT" dirty="0" err="1" smtClean="0"/>
                        <a:t>is</a:t>
                      </a:r>
                      <a:r>
                        <a:rPr lang="it-IT" dirty="0" smtClean="0"/>
                        <a:t> no </a:t>
                      </a:r>
                      <a:r>
                        <a:rPr lang="it-IT" dirty="0" err="1" smtClean="0"/>
                        <a:t>external</a:t>
                      </a:r>
                      <a:r>
                        <a:rPr lang="it-IT" dirty="0" smtClean="0"/>
                        <a:t> output</a:t>
                      </a:r>
                      <a:endParaRPr lang="en-GB" dirty="0"/>
                    </a:p>
                  </a:txBody>
                  <a:tcPr/>
                </a:tc>
              </a:tr>
              <a:tr h="561880">
                <a:tc>
                  <a:txBody>
                    <a:bodyPr/>
                    <a:lstStyle/>
                    <a:p>
                      <a:pPr algn="r"/>
                      <a:r>
                        <a:rPr lang="it-IT" sz="3600" b="1" dirty="0" smtClean="0"/>
                        <a:t>TOTAL</a:t>
                      </a:r>
                      <a:endParaRPr lang="en-GB" sz="3600" b="1" dirty="0"/>
                    </a:p>
                  </a:txBody>
                  <a:tcPr anchor="b"/>
                </a:tc>
                <a:tc>
                  <a:txBody>
                    <a:bodyPr/>
                    <a:lstStyle/>
                    <a:p>
                      <a:pPr algn="ctr"/>
                      <a:r>
                        <a:rPr lang="it-IT" sz="3600" b="1" dirty="0" smtClean="0"/>
                        <a:t>105</a:t>
                      </a:r>
                      <a:endParaRPr lang="en-GB" sz="3600" b="1" dirty="0"/>
                    </a:p>
                  </a:txBody>
                  <a:tcPr anchor="b"/>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we can hypostasize the size of the project in terms of lines of code. </a:t>
                      </a:r>
                    </a:p>
                    <a:p>
                      <a:pPr marL="0" marR="0" indent="0" algn="just" defTabSz="9144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dk1"/>
                          </a:solidFill>
                          <a:effectLst/>
                          <a:latin typeface="+mn-lt"/>
                          <a:ea typeface="+mn-ea"/>
                          <a:cs typeface="+mn-cs"/>
                        </a:rPr>
                        <a:t>LOC = 105 * 46 = 4830 Lines Of Code.</a:t>
                      </a:r>
                    </a:p>
                  </a:txBody>
                  <a:tcPr/>
                </a:tc>
              </a:tr>
            </a:tbl>
          </a:graphicData>
        </a:graphic>
      </p:graphicFrame>
    </p:spTree>
    <p:extLst>
      <p:ext uri="{BB962C8B-B14F-4D97-AF65-F5344CB8AC3E}">
        <p14:creationId xmlns:p14="http://schemas.microsoft.com/office/powerpoint/2010/main" val="85767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COCOMO II</a:t>
            </a:r>
          </a:p>
          <a:p>
            <a:endParaRPr lang="en-GB" sz="2500" dirty="0" smtClean="0"/>
          </a:p>
          <a:p>
            <a:pPr lvl="1" algn="just"/>
            <a:r>
              <a:rPr lang="en-GB" sz="2400" b="1" dirty="0" err="1"/>
              <a:t>CO</a:t>
            </a:r>
            <a:r>
              <a:rPr lang="en-GB" sz="2400" dirty="0" err="1"/>
              <a:t>nstructive</a:t>
            </a:r>
            <a:r>
              <a:rPr lang="en-GB" sz="2400" dirty="0"/>
              <a:t> </a:t>
            </a:r>
            <a:r>
              <a:rPr lang="en-GB" sz="2400" b="1" dirty="0" err="1"/>
              <a:t>CO</a:t>
            </a:r>
            <a:r>
              <a:rPr lang="en-GB" sz="2400" dirty="0" err="1"/>
              <a:t>st</a:t>
            </a:r>
            <a:r>
              <a:rPr lang="en-GB" sz="2400" dirty="0"/>
              <a:t> </a:t>
            </a:r>
            <a:r>
              <a:rPr lang="en-GB" sz="2400" b="1" dirty="0" err="1"/>
              <a:t>MO</a:t>
            </a:r>
            <a:r>
              <a:rPr lang="en-GB" sz="2400" dirty="0" err="1"/>
              <a:t>del</a:t>
            </a:r>
            <a:r>
              <a:rPr lang="en-GB" sz="2400" dirty="0"/>
              <a:t> II </a:t>
            </a:r>
            <a:r>
              <a:rPr lang="en-GB" sz="2400" dirty="0" smtClean="0"/>
              <a:t>is </a:t>
            </a:r>
            <a:r>
              <a:rPr lang="en-GB" sz="2400" dirty="0"/>
              <a:t>a model that allows one to estimate the cost, effort, and schedule when planning a new software development activity. </a:t>
            </a:r>
            <a:r>
              <a:rPr lang="en-GB" sz="2200" dirty="0" smtClean="0"/>
              <a:t>.</a:t>
            </a:r>
            <a:endParaRPr lang="en-GB" sz="2200" dirty="0"/>
          </a:p>
          <a:p>
            <a:pPr lvl="1" algn="just"/>
            <a:endParaRPr lang="en-US" sz="3200" dirty="0"/>
          </a:p>
          <a:p>
            <a:pPr lvl="1"/>
            <a:endParaRPr lang="en-GB" sz="3200" dirty="0"/>
          </a:p>
        </p:txBody>
      </p:sp>
      <p:sp>
        <p:nvSpPr>
          <p:cNvPr id="11" name="Content Placeholder 2"/>
          <p:cNvSpPr txBox="1">
            <a:spLocks/>
          </p:cNvSpPr>
          <p:nvPr/>
        </p:nvSpPr>
        <p:spPr>
          <a:xfrm>
            <a:off x="7907598" y="3563695"/>
            <a:ext cx="4139259" cy="78689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9900" dirty="0" smtClean="0"/>
              <a:t>We have used this table for the first part and all the other table relative to the different aspects found in the manual of this model.</a:t>
            </a:r>
            <a:endParaRPr lang="en-US" sz="9900" dirty="0" smtClean="0"/>
          </a:p>
          <a:p>
            <a:pPr lvl="1" algn="just"/>
            <a:endParaRPr lang="en-US" sz="3200" dirty="0"/>
          </a:p>
          <a:p>
            <a:pPr lvl="1"/>
            <a:endParaRPr lang="en-GB" sz="3200" dirty="0"/>
          </a:p>
        </p:txBody>
      </p:sp>
      <p:pic>
        <p:nvPicPr>
          <p:cNvPr id="12" name="Immagine 11"/>
          <p:cNvPicPr/>
          <p:nvPr/>
        </p:nvPicPr>
        <p:blipFill>
          <a:blip r:embed="rId3"/>
          <a:stretch>
            <a:fillRect/>
          </a:stretch>
        </p:blipFill>
        <p:spPr>
          <a:xfrm>
            <a:off x="497292" y="2140156"/>
            <a:ext cx="7372586" cy="4351606"/>
          </a:xfrm>
          <a:prstGeom prst="rect">
            <a:avLst/>
          </a:prstGeom>
        </p:spPr>
      </p:pic>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40517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0"/>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p:txBody>
      </p:sp>
      <p:graphicFrame>
        <p:nvGraphicFramePr>
          <p:cNvPr id="11" name="Segnaposto contenuto 3"/>
          <p:cNvGraphicFramePr>
            <a:graphicFrameLocks noGrp="1"/>
          </p:cNvGraphicFramePr>
          <p:nvPr>
            <p:ph idx="1"/>
            <p:extLst>
              <p:ext uri="{D42A27DB-BD31-4B8C-83A1-F6EECF244321}">
                <p14:modId xmlns:p14="http://schemas.microsoft.com/office/powerpoint/2010/main" val="45516867"/>
              </p:ext>
            </p:extLst>
          </p:nvPr>
        </p:nvGraphicFramePr>
        <p:xfrm>
          <a:off x="1" y="615436"/>
          <a:ext cx="12191999" cy="6263640"/>
        </p:xfrm>
        <a:graphic>
          <a:graphicData uri="http://schemas.openxmlformats.org/drawingml/2006/table">
            <a:tbl>
              <a:tblPr firstRow="1" bandRow="1">
                <a:tableStyleId>{93296810-A885-4BE3-A3E7-6D5BEEA58F35}</a:tableStyleId>
              </a:tblPr>
              <a:tblGrid>
                <a:gridCol w="3624953"/>
                <a:gridCol w="1317141"/>
                <a:gridCol w="1008763"/>
                <a:gridCol w="6241142"/>
              </a:tblGrid>
              <a:tr h="157320">
                <a:tc>
                  <a:txBody>
                    <a:bodyPr/>
                    <a:lstStyle/>
                    <a:p>
                      <a:pPr algn="ctr"/>
                      <a:r>
                        <a:rPr lang="it-IT" dirty="0" err="1" smtClean="0"/>
                        <a:t>Aspect</a:t>
                      </a:r>
                      <a:endParaRPr lang="en-GB" dirty="0"/>
                    </a:p>
                  </a:txBody>
                  <a:tcPr/>
                </a:tc>
                <a:tc>
                  <a:txBody>
                    <a:bodyPr/>
                    <a:lstStyle/>
                    <a:p>
                      <a:pPr algn="ctr"/>
                      <a:r>
                        <a:rPr lang="it-IT" dirty="0" err="1" smtClean="0"/>
                        <a:t>Incidence</a:t>
                      </a:r>
                      <a:endParaRPr lang="en-GB" dirty="0"/>
                    </a:p>
                  </a:txBody>
                  <a:tcPr/>
                </a:tc>
                <a:tc>
                  <a:txBody>
                    <a:bodyPr/>
                    <a:lstStyle/>
                    <a:p>
                      <a:pPr algn="ctr"/>
                      <a:r>
                        <a:rPr lang="it-IT" dirty="0" smtClean="0"/>
                        <a:t>Value</a:t>
                      </a:r>
                      <a:endParaRPr lang="en-GB" dirty="0"/>
                    </a:p>
                  </a:txBody>
                  <a:tcPr/>
                </a:tc>
                <a:tc>
                  <a:txBody>
                    <a:bodyPr/>
                    <a:lstStyle/>
                    <a:p>
                      <a:pPr algn="ctr"/>
                      <a:r>
                        <a:rPr lang="it-IT" dirty="0" err="1" smtClean="0"/>
                        <a:t>Description</a:t>
                      </a:r>
                      <a:endParaRPr lang="en-GB" dirty="0"/>
                    </a:p>
                  </a:txBody>
                  <a:tcPr/>
                </a:tc>
              </a:tr>
              <a:tr h="393300">
                <a:tc>
                  <a:txBody>
                    <a:bodyPr/>
                    <a:lstStyle/>
                    <a:p>
                      <a:pPr lvl="1" algn="l"/>
                      <a:r>
                        <a:rPr lang="en-GB" sz="2000" dirty="0" smtClean="0"/>
                        <a:t>PRECEDENTNESS</a:t>
                      </a:r>
                      <a:endParaRPr lang="en-GB" sz="2000" dirty="0" smtClean="0"/>
                    </a:p>
                  </a:txBody>
                  <a:tcPr anchor="ctr"/>
                </a:tc>
                <a:tc>
                  <a:txBody>
                    <a:bodyPr/>
                    <a:lstStyle/>
                    <a:p>
                      <a:pPr algn="ctr"/>
                      <a:r>
                        <a:rPr lang="it-IT" dirty="0" err="1" smtClean="0"/>
                        <a:t>Very</a:t>
                      </a:r>
                      <a:r>
                        <a:rPr lang="it-IT" dirty="0" smtClean="0"/>
                        <a:t> </a:t>
                      </a:r>
                      <a:r>
                        <a:rPr lang="it-IT" dirty="0" err="1" smtClean="0"/>
                        <a:t>low</a:t>
                      </a:r>
                      <a:endParaRPr lang="en-GB" dirty="0"/>
                    </a:p>
                  </a:txBody>
                  <a:tcPr anchor="ctr"/>
                </a:tc>
                <a:tc>
                  <a:txBody>
                    <a:bodyPr/>
                    <a:lstStyle/>
                    <a:p>
                      <a:pPr algn="ctr"/>
                      <a:r>
                        <a:rPr lang="it-IT" dirty="0" smtClean="0"/>
                        <a:t>6,20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previous experience in past project like this. For us, this kind of project is the first in our life we are doing and that’s why this value will be very low.</a:t>
                      </a:r>
                      <a:endParaRPr lang="en-GB" sz="1800" kern="1200" dirty="0">
                        <a:solidFill>
                          <a:schemeClr val="dk1"/>
                        </a:solidFill>
                        <a:effectLst/>
                        <a:latin typeface="+mn-lt"/>
                        <a:ea typeface="+mn-ea"/>
                        <a:cs typeface="+mn-cs"/>
                      </a:endParaRPr>
                    </a:p>
                  </a:txBody>
                  <a:tcPr/>
                </a:tc>
              </a:tr>
              <a:tr h="511290">
                <a:tc>
                  <a:txBody>
                    <a:bodyPr/>
                    <a:lstStyle/>
                    <a:p>
                      <a:pPr lvl="1" algn="l"/>
                      <a:r>
                        <a:rPr lang="it-IT" sz="2000" dirty="0" smtClean="0"/>
                        <a:t>DEVELOPMENT FLEXIBILITY</a:t>
                      </a:r>
                      <a:endParaRPr lang="en-GB" sz="2000" dirty="0" smtClean="0"/>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1,01</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degree of flexibility in the development process. The professor left us a large space of flexibility without forcing us with too much details, that’s why this value is going to be very high.</a:t>
                      </a:r>
                      <a:endParaRPr lang="en-GB" sz="1800" kern="1200" dirty="0">
                        <a:solidFill>
                          <a:schemeClr val="dk1"/>
                        </a:solidFill>
                        <a:effectLst/>
                        <a:latin typeface="+mn-lt"/>
                        <a:ea typeface="+mn-ea"/>
                        <a:cs typeface="+mn-cs"/>
                      </a:endParaRPr>
                    </a:p>
                  </a:txBody>
                  <a:tcPr/>
                </a:tc>
              </a:tr>
              <a:tr h="272212">
                <a:tc>
                  <a:txBody>
                    <a:bodyPr/>
                    <a:lstStyle/>
                    <a:p>
                      <a:pPr lvl="1" algn="l"/>
                      <a:r>
                        <a:rPr lang="en-GB" sz="2000" dirty="0" smtClean="0"/>
                        <a:t>RISK RESOLUTION</a:t>
                      </a:r>
                      <a:endParaRPr lang="en-GB" sz="2000" dirty="0" smtClean="0"/>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1,41</a:t>
                      </a:r>
                      <a:endParaRPr lang="en-GB" dirty="0"/>
                    </a:p>
                  </a:txBody>
                  <a:tcPr anchor="ctr"/>
                </a:tc>
                <a:tc>
                  <a:txBody>
                    <a:bodyPr/>
                    <a:lstStyle/>
                    <a:p>
                      <a:pPr algn="just"/>
                      <a:r>
                        <a:rPr lang="it-IT" dirty="0" err="1" smtClean="0"/>
                        <a:t>According</a:t>
                      </a:r>
                      <a:r>
                        <a:rPr lang="it-IT" baseline="0" dirty="0" smtClean="0"/>
                        <a:t> to </a:t>
                      </a:r>
                      <a:r>
                        <a:rPr lang="it-IT" baseline="0" dirty="0" err="1" smtClean="0"/>
                        <a:t>our</a:t>
                      </a:r>
                      <a:r>
                        <a:rPr lang="it-IT" baseline="0" dirty="0" smtClean="0"/>
                        <a:t> </a:t>
                      </a:r>
                      <a:r>
                        <a:rPr lang="it-IT" baseline="0" dirty="0" err="1" smtClean="0"/>
                        <a:t>project</a:t>
                      </a:r>
                      <a:r>
                        <a:rPr lang="it-IT" baseline="0" dirty="0" smtClean="0"/>
                        <a:t> </a:t>
                      </a:r>
                      <a:r>
                        <a:rPr lang="it-IT" baseline="0" dirty="0" err="1" smtClean="0"/>
                        <a:t>risk</a:t>
                      </a:r>
                      <a:r>
                        <a:rPr lang="it-IT" baseline="0" dirty="0" smtClean="0"/>
                        <a:t> management.</a:t>
                      </a:r>
                      <a:endParaRPr lang="en-GB" dirty="0"/>
                    </a:p>
                  </a:txBody>
                  <a:tcPr/>
                </a:tc>
              </a:tr>
              <a:tr h="747271">
                <a:tc>
                  <a:txBody>
                    <a:bodyPr/>
                    <a:lstStyle/>
                    <a:p>
                      <a:pPr lvl="1" algn="l"/>
                      <a:r>
                        <a:rPr lang="en-GB" sz="2000" dirty="0" smtClean="0"/>
                        <a:t>TEAM COHESION</a:t>
                      </a:r>
                      <a:endParaRPr lang="en-GB" sz="2000" dirty="0" smtClean="0"/>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1,10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how well the development team know each other and work together. At the beginning of the project we didn’t know each other and both of us did not know how the other worked. Although this aspect, we hadn’t any problems on work’s organization and division of tasks. Due to these considerations, this value will be very high.</a:t>
                      </a:r>
                      <a:endParaRPr lang="en-GB" sz="1800" kern="1200" dirty="0">
                        <a:solidFill>
                          <a:schemeClr val="dk1"/>
                        </a:solidFill>
                        <a:effectLst/>
                        <a:latin typeface="+mn-lt"/>
                        <a:ea typeface="+mn-ea"/>
                        <a:cs typeface="+mn-cs"/>
                      </a:endParaRPr>
                    </a:p>
                  </a:txBody>
                  <a:tcPr/>
                </a:tc>
              </a:tr>
              <a:tr h="511290">
                <a:tc>
                  <a:txBody>
                    <a:bodyPr/>
                    <a:lstStyle/>
                    <a:p>
                      <a:pPr lvl="1" algn="l"/>
                      <a:r>
                        <a:rPr lang="en-GB" sz="2000" dirty="0" smtClean="0"/>
                        <a:t>PROCESS MATURITY</a:t>
                      </a:r>
                      <a:endParaRPr lang="en-GB" sz="2000" dirty="0" smtClean="0"/>
                    </a:p>
                  </a:txBody>
                  <a:tcPr/>
                </a:tc>
                <a:tc>
                  <a:txBody>
                    <a:bodyPr/>
                    <a:lstStyle/>
                    <a:p>
                      <a:pPr algn="ctr"/>
                      <a:r>
                        <a:rPr lang="it-IT" dirty="0" smtClean="0"/>
                        <a:t>High</a:t>
                      </a:r>
                      <a:endParaRPr lang="en-GB" dirty="0"/>
                    </a:p>
                  </a:txBody>
                  <a:tcPr/>
                </a:tc>
                <a:tc>
                  <a:txBody>
                    <a:bodyPr/>
                    <a:lstStyle/>
                    <a:p>
                      <a:pPr algn="ctr"/>
                      <a:r>
                        <a:rPr lang="it-IT" dirty="0" smtClean="0"/>
                        <a:t>3,12</a:t>
                      </a:r>
                      <a:endParaRPr lang="en-GB" dirty="0"/>
                    </a:p>
                  </a:txBody>
                  <a:tcPr/>
                </a:tc>
                <a:tc>
                  <a:txBody>
                    <a:bodyPr/>
                    <a:lstStyle/>
                    <a:p>
                      <a:pPr algn="just"/>
                      <a:r>
                        <a:rPr lang="en-GB" sz="1800" kern="1200" dirty="0" smtClean="0">
                          <a:solidFill>
                            <a:schemeClr val="dk1"/>
                          </a:solidFill>
                          <a:effectLst/>
                          <a:latin typeface="+mn-lt"/>
                          <a:ea typeface="+mn-ea"/>
                          <a:cs typeface="+mn-cs"/>
                        </a:rPr>
                        <a:t>There are two ways of rating Process Maturity. We have chosen the second that s organized around the 18 Key Process Areas (KPAs) in the SEI Capability Maturity Model. We can consider this value as high.</a:t>
                      </a:r>
                      <a:endParaRPr lang="en-GB" sz="1800" kern="1200" dirty="0">
                        <a:solidFill>
                          <a:schemeClr val="dk1"/>
                        </a:solidFill>
                        <a:effectLst/>
                        <a:latin typeface="+mn-lt"/>
                        <a:ea typeface="+mn-ea"/>
                        <a:cs typeface="+mn-cs"/>
                      </a:endParaRPr>
                    </a:p>
                  </a:txBody>
                  <a:tcPr/>
                </a:tc>
              </a:tr>
              <a:tr h="275310">
                <a:tc gridSpan="2">
                  <a:txBody>
                    <a:bodyPr/>
                    <a:lstStyle/>
                    <a:p>
                      <a:pPr algn="r"/>
                      <a:r>
                        <a:rPr lang="it-IT" sz="2500" dirty="0" smtClean="0"/>
                        <a:t>TOTAL</a:t>
                      </a:r>
                      <a:endParaRPr lang="en-GB" sz="2500" b="1" dirty="0"/>
                    </a:p>
                  </a:txBody>
                  <a:tcPr anchor="b"/>
                </a:tc>
                <a:tc hMerge="1">
                  <a:txBody>
                    <a:bodyPr/>
                    <a:lstStyle/>
                    <a:p>
                      <a:pPr algn="ctr"/>
                      <a:endParaRPr lang="en-GB" sz="3600" b="1" dirty="0"/>
                    </a:p>
                  </a:txBody>
                  <a:tcPr anchor="b"/>
                </a:tc>
                <a:tc>
                  <a:txBody>
                    <a:bodyPr/>
                    <a:lstStyle/>
                    <a:p>
                      <a:pPr algn="ctr"/>
                      <a:r>
                        <a:rPr lang="it-IT" sz="2500" b="1" dirty="0" smtClean="0"/>
                        <a:t>12,84</a:t>
                      </a:r>
                      <a:endParaRPr lang="en-GB" sz="2500" b="1"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b="1"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902164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4"/>
          <p:cNvGraphicFramePr>
            <a:graphicFrameLocks noGrp="1"/>
          </p:cNvGraphicFramePr>
          <p:nvPr>
            <p:ph idx="1"/>
            <p:extLst>
              <p:ext uri="{D42A27DB-BD31-4B8C-83A1-F6EECF244321}">
                <p14:modId xmlns:p14="http://schemas.microsoft.com/office/powerpoint/2010/main" val="2989811440"/>
              </p:ext>
            </p:extLst>
          </p:nvPr>
        </p:nvGraphicFramePr>
        <p:xfrm>
          <a:off x="0" y="-6"/>
          <a:ext cx="12192000" cy="7201809"/>
        </p:xfrm>
        <a:graphic>
          <a:graphicData uri="http://schemas.openxmlformats.org/drawingml/2006/table">
            <a:tbl>
              <a:tblPr firstRow="1" bandRow="1">
                <a:tableStyleId>{93296810-A885-4BE3-A3E7-6D5BEEA58F35}</a:tableStyleId>
              </a:tblPr>
              <a:tblGrid>
                <a:gridCol w="4064000"/>
                <a:gridCol w="4064000"/>
                <a:gridCol w="4064000"/>
              </a:tblGrid>
              <a:tr h="480610">
                <a:tc>
                  <a:txBody>
                    <a:bodyPr/>
                    <a:lstStyle/>
                    <a:p>
                      <a:pPr algn="ctr"/>
                      <a:r>
                        <a:rPr lang="it-IT" dirty="0" smtClean="0"/>
                        <a:t>Driver </a:t>
                      </a:r>
                      <a:r>
                        <a:rPr lang="it-IT" dirty="0" err="1" smtClean="0"/>
                        <a:t>factor</a:t>
                      </a:r>
                      <a:endParaRPr lang="en-GB" dirty="0"/>
                    </a:p>
                  </a:txBody>
                  <a:tcPr/>
                </a:tc>
                <a:tc>
                  <a:txBody>
                    <a:bodyPr/>
                    <a:lstStyle/>
                    <a:p>
                      <a:pPr algn="ctr"/>
                      <a:r>
                        <a:rPr lang="it-IT" dirty="0" err="1" smtClean="0"/>
                        <a:t>Incidence</a:t>
                      </a:r>
                      <a:endParaRPr lang="en-GB" dirty="0"/>
                    </a:p>
                  </a:txBody>
                  <a:tcPr/>
                </a:tc>
                <a:tc>
                  <a:txBody>
                    <a:bodyPr/>
                    <a:lstStyle/>
                    <a:p>
                      <a:pPr algn="ctr"/>
                      <a:r>
                        <a:rPr lang="it-IT" dirty="0" err="1" smtClean="0"/>
                        <a:t>value</a:t>
                      </a:r>
                      <a:endParaRPr lang="en-GB" dirty="0"/>
                    </a:p>
                  </a:txBody>
                  <a:tcPr/>
                </a:tc>
              </a:tr>
              <a:tr h="397671">
                <a:tc>
                  <a:txBody>
                    <a:bodyPr/>
                    <a:lstStyle/>
                    <a:p>
                      <a:r>
                        <a:rPr lang="en-GB" sz="1800" dirty="0">
                          <a:effectLst/>
                          <a:latin typeface="Comic Sans MS" panose="030F0702030302020204" pitchFamily="66" charset="0"/>
                          <a:cs typeface="Arial" panose="020B0604020202020204" pitchFamily="34" charset="0"/>
                        </a:rPr>
                        <a:t>Required software reliability</a:t>
                      </a:r>
                      <a:endParaRPr lang="en-GB" sz="18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Very high</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1.26</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Database size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Product complexity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Required reusability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1.07</a:t>
                      </a:r>
                      <a:endParaRPr lang="en-GB" sz="2000">
                        <a:effectLst/>
                        <a:latin typeface="Calibri" panose="020F0502020204030204" pitchFamily="34" charset="0"/>
                      </a:endParaRPr>
                    </a:p>
                  </a:txBody>
                  <a:tcPr marL="68580" marR="68580" marT="0" marB="0"/>
                </a:tc>
              </a:tr>
              <a:tr h="580440">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Documentation match to life-cycle needs</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Execution time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Main storage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volatility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0.87</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Analyst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high</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0.71</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Personnel continuity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1.29</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Application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1.10</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Programmer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81924">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Language and tool experience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99823">
                <a:tc>
                  <a:txBody>
                    <a:bodyPr/>
                    <a:lstStyle/>
                    <a:p>
                      <a:pPr marL="0" algn="r" defTabSz="914400" rtl="0" eaLnBrk="1" latinLnBrk="0" hangingPunct="1"/>
                      <a:r>
                        <a:rPr lang="it-IT" sz="2500" b="1" kern="1200" dirty="0" smtClean="0">
                          <a:solidFill>
                            <a:schemeClr val="dk1"/>
                          </a:solidFill>
                          <a:effectLst/>
                          <a:latin typeface="Comic Sans MS" panose="030F0702030302020204" pitchFamily="66" charset="0"/>
                          <a:ea typeface="+mn-ea"/>
                          <a:cs typeface="Arial" panose="020B0604020202020204" pitchFamily="34" charset="0"/>
                        </a:rPr>
                        <a:t>TOTAL (PRODUCT)</a:t>
                      </a:r>
                      <a:endParaRPr lang="en-GB" sz="25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sz="2500" dirty="0"/>
                    </a:p>
                  </a:txBody>
                  <a:tcPr/>
                </a:tc>
                <a:tc>
                  <a:txBody>
                    <a:bodyPr/>
                    <a:lstStyle/>
                    <a:p>
                      <a:pPr algn="ctr"/>
                      <a:r>
                        <a:rPr lang="it-IT" sz="2500" b="1" dirty="0" smtClean="0"/>
                        <a:t>1.18</a:t>
                      </a:r>
                      <a:endParaRPr lang="en-GB" sz="2500" b="1" dirty="0"/>
                    </a:p>
                  </a:txBody>
                  <a:tcPr/>
                </a:tc>
              </a:tr>
              <a:tr h="386960">
                <a:tc>
                  <a:txBody>
                    <a:bodyPr/>
                    <a:lstStyle/>
                    <a:p>
                      <a:pPr marL="0" algn="r" defTabSz="914400" rtl="0" eaLnBrk="1" latinLnBrk="0" hangingPunct="1"/>
                      <a:endParaRPr lang="en-GB" sz="18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474897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Effort</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6441515" y="5295840"/>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1581954" y="1142638"/>
            <a:ext cx="9234152" cy="1308050"/>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final equation gives us the effort estimation measured in Person-Months (PM)	</a:t>
            </a:r>
          </a:p>
          <a:p>
            <a:pPr lvl="0" algn="just" eaLnBrk="0" fontAlgn="base" hangingPunct="0">
              <a:spcBef>
                <a:spcPct val="0"/>
              </a:spcBef>
              <a:spcAft>
                <a:spcPct val="0"/>
              </a:spcAft>
              <a:tabLst>
                <a:tab pos="5106988" algn="l"/>
              </a:tabLst>
            </a:pPr>
            <a:endParaRPr lang="en-GB" altLang="en-US" dirty="0">
              <a:latin typeface="Comic Sans MS" panose="030F0702030302020204" pitchFamily="66" charset="0"/>
              <a:ea typeface="Times New Roman" panose="02020603050405020304" pitchFamily="18" charset="0"/>
              <a:cs typeface="Arial" panose="020B0604020202020204" pitchFamily="34"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A * EAF * KSLOC</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t>
            </a:r>
            <a:r>
              <a:rPr kumimoji="0" lang="en-GB" altLang="en-US" sz="2500" b="0" i="0" u="none" strike="noStrike" cap="none" normalizeH="0" baseline="0" dirty="0" smtClean="0">
                <a:ln>
                  <a:noFill/>
                </a:ln>
                <a:solidFill>
                  <a:schemeClr val="tx1"/>
                </a:solidFill>
                <a:effectLst/>
              </a:rPr>
              <a:t> </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6" name="Rettangolo 5"/>
          <p:cNvSpPr/>
          <p:nvPr/>
        </p:nvSpPr>
        <p:spPr>
          <a:xfrm>
            <a:off x="1964094" y="2563418"/>
            <a:ext cx="9324304" cy="2585323"/>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values of A, B, C, and D in the COCOMO II.2000 calibration are: </a:t>
            </a:r>
            <a:endParaRPr kumimoji="0" lang="en-GB" altLang="en-US" sz="1600" b="0" i="0" u="none" strike="noStrike" cap="none" normalizeH="0" baseline="0" dirty="0" smtClean="0">
              <a:ln>
                <a:noFill/>
              </a:ln>
              <a:solidFill>
                <a:schemeClr val="tx1"/>
              </a:solidFill>
              <a:effectLst/>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A = 2.94 </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 = 0.91</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C = 3.67</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 = 0.28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EAF is the product of all the cost drivers that is equal to: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1.18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KSLOC represents the estimated lines of code obtained from the FP analysis: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4830</a:t>
            </a:r>
            <a:endParaRPr kumimoji="0" lang="en-GB" altLang="en-US" b="1"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7" name="Rettangolo 6"/>
          <p:cNvSpPr/>
          <p:nvPr/>
        </p:nvSpPr>
        <p:spPr>
          <a:xfrm>
            <a:off x="1964094" y="4857155"/>
            <a:ext cx="8583703" cy="2046714"/>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 is the exponent derived from the Scale Drivers with the equation below:</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B+0.01* sum{</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SF[</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 0.91 + 0.01 * 12.84 =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With all of these parameters we can calculate the final effort:</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2.94*1.18*4.830</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 </a:t>
            </a: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a:t>
            </a:r>
            <a:r>
              <a:rPr kumimoji="0" lang="en-GB" altLang="en-US" sz="2500"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17.8008 PM</a:t>
            </a:r>
            <a:endParaRPr kumimoji="0" lang="en-GB" altLang="en-US" sz="2500" b="1" i="0" u="none" strike="noStrike" cap="none" normalizeH="0" baseline="0" dirty="0" smtClean="0">
              <a:ln>
                <a:noFill/>
              </a:ln>
              <a:solidFill>
                <a:schemeClr val="tx1"/>
              </a:solidFill>
              <a:effectLst/>
              <a:latin typeface="Arial" panose="020B0604020202020204" pitchFamily="34" charset="0"/>
            </a:endParaRPr>
          </a:p>
        </p:txBody>
      </p:sp>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136786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1608</Words>
  <Application>Microsoft Office PowerPoint</Application>
  <PresentationFormat>Widescreen</PresentationFormat>
  <Paragraphs>269</Paragraphs>
  <Slides>17</Slides>
  <Notes>17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Calibri Light</vt:lpstr>
      <vt:lpstr>Comic Sans MS</vt:lpstr>
      <vt:lpstr>Times New Roman</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massimo schiavo</dc:creator>
  <cp:lastModifiedBy>massimo schiavo</cp:lastModifiedBy>
  <cp:revision>13</cp:revision>
  <dcterms:created xsi:type="dcterms:W3CDTF">2016-02-26T15:15:50Z</dcterms:created>
  <dcterms:modified xsi:type="dcterms:W3CDTF">2016-02-26T16:47:14Z</dcterms:modified>
</cp:coreProperties>
</file>