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imo schiavo" initials="ms" lastIdx="1" clrIdx="0">
    <p:extLst>
      <p:ext uri="{19B8F6BF-5375-455C-9EA6-DF929625EA0E}">
        <p15:presenceInfo xmlns:p15="http://schemas.microsoft.com/office/powerpoint/2012/main" userId="bd2b2969725495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6FDB-1AB2-4052-B5F1-9B284A544B1F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83525-3C74-4FD3-80AB-09ED18316F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4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3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45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2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07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872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49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4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76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90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71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59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23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98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330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61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67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10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466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381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386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4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06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220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8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6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4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0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8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9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8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09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51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3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94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85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2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1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37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0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09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55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6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0"/>
            <a:ext cx="6243638" cy="68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EXTERNAL INTERFACE 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1617642"/>
            <a:ext cx="2862274" cy="4567615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2364588" y="6185257"/>
            <a:ext cx="64770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</a:rPr>
              <a:t>1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5750718" y="6153150"/>
            <a:ext cx="64770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</a:rPr>
              <a:t>2</a:t>
            </a:r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1" y="1591543"/>
            <a:ext cx="2862274" cy="459371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61" y="1585878"/>
            <a:ext cx="2862274" cy="4599379"/>
          </a:xfrm>
          <a:prstGeom prst="rect">
            <a:avLst/>
          </a:prstGeom>
        </p:spPr>
      </p:pic>
      <p:sp>
        <p:nvSpPr>
          <p:cNvPr id="11" name="Ovale 10"/>
          <p:cNvSpPr/>
          <p:nvPr/>
        </p:nvSpPr>
        <p:spPr>
          <a:xfrm>
            <a:off x="9136848" y="6147157"/>
            <a:ext cx="64770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</a:rPr>
              <a:t>3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FUNCTIONAL 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100137" y="1617642"/>
            <a:ext cx="1072515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[G1] Register themselves into the system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Guests can only see the login page.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R2] Guests can only access to the registration form.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D1] All the </a:t>
            </a:r>
            <a:r>
              <a:rPr lang="en-GB" sz="2000" dirty="0" smtClean="0">
                <a:latin typeface="Comic Sans MS" panose="030F0702030302020204" pitchFamily="66" charset="0"/>
              </a:rPr>
              <a:t>fields </a:t>
            </a:r>
            <a:r>
              <a:rPr lang="en-GB" sz="2000" dirty="0">
                <a:latin typeface="Comic Sans MS" panose="030F0702030302020204" pitchFamily="66" charset="0"/>
              </a:rPr>
              <a:t>must be completed in a formal correct way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[G2] Log into the system</a:t>
            </a: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Guests have to provide valid username a password in order to </a:t>
            </a:r>
            <a:r>
              <a:rPr lang="en-GB" sz="2000" dirty="0" smtClean="0">
                <a:latin typeface="Comic Sans MS" panose="030F0702030302020204" pitchFamily="66" charset="0"/>
              </a:rPr>
              <a:t>log themselves 	        into </a:t>
            </a:r>
            <a:r>
              <a:rPr lang="en-GB" sz="2000" dirty="0">
                <a:latin typeface="Comic Sans MS" panose="030F0702030302020204" pitchFamily="66" charset="0"/>
              </a:rPr>
              <a:t>the system.</a:t>
            </a: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[R2] The </a:t>
            </a:r>
            <a:r>
              <a:rPr lang="en-GB" sz="2000" dirty="0">
                <a:latin typeface="Comic Sans MS" panose="030F0702030302020204" pitchFamily="66" charset="0"/>
              </a:rPr>
              <a:t>wrong insertion of one's own credentials will not allow to </a:t>
            </a:r>
            <a:r>
              <a:rPr lang="en-GB" sz="2000" dirty="0" smtClean="0">
                <a:latin typeface="Comic Sans MS" panose="030F0702030302020204" pitchFamily="66" charset="0"/>
              </a:rPr>
              <a:t>log himself 	        into the system</a:t>
            </a:r>
            <a:r>
              <a:rPr lang="en-GB" sz="2000" dirty="0">
                <a:latin typeface="Comic Sans MS" panose="030F0702030302020204" pitchFamily="66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[G3] See number of available taxis of the zone he's in</a:t>
            </a: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The system has to visualize on the personal page the number of </a:t>
            </a:r>
            <a:r>
              <a:rPr lang="en-GB" sz="2000" dirty="0" smtClean="0">
                <a:latin typeface="Comic Sans MS" panose="030F0702030302020204" pitchFamily="66" charset="0"/>
              </a:rPr>
              <a:t>taxi 	    	        available </a:t>
            </a:r>
            <a:r>
              <a:rPr lang="en-GB" sz="2000" dirty="0">
                <a:latin typeface="Comic Sans MS" panose="030F0702030302020204" pitchFamily="66" charset="0"/>
              </a:rPr>
              <a:t>in the zone</a:t>
            </a:r>
            <a:r>
              <a:rPr lang="en-GB" sz="2000" dirty="0">
                <a:latin typeface="F15"/>
              </a:rPr>
              <a:t>.</a:t>
            </a: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FUNCTIONAL 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074379" y="1617642"/>
            <a:ext cx="1072515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[G4] Make a request for a simple ride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Users have to insert the correct departure's address.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D1] The inserted address has to be formed by a street and a civic number.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[G5] Make a request for a detailed ride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Users have to insert the correct departure's address.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R2] Users have to insert the correct destination's address.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R3] Users have to insert feasible date and time for the reservation.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D1] The inserted address has to be formed by a street and a civic number.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D2] Date must look like this: DD/MM/YY, and time like this: HH:MM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en-GB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[G6] Set themselves as available</a:t>
            </a:r>
          </a:p>
          <a:p>
            <a:r>
              <a:rPr lang="en-GB" sz="2000" dirty="0">
                <a:latin typeface="CMSY10"/>
              </a:rPr>
              <a:t> </a:t>
            </a:r>
            <a:r>
              <a:rPr lang="en-GB" sz="2000" dirty="0" smtClean="0">
                <a:latin typeface="CMSY10"/>
              </a:rPr>
              <a:t>	</a:t>
            </a:r>
            <a:r>
              <a:rPr lang="en-GB" sz="2000" dirty="0">
                <a:latin typeface="Comic Sans MS" panose="030F0702030302020204" pitchFamily="66" charset="0"/>
              </a:rPr>
              <a:t>[</a:t>
            </a:r>
            <a:r>
              <a:rPr lang="en-GB" sz="2000" dirty="0">
                <a:latin typeface="Comic Sans MS" panose="030F0702030302020204" pitchFamily="66" charset="0"/>
              </a:rPr>
              <a:t>R1] The system has to provide a function through which drivers </a:t>
            </a:r>
            <a:r>
              <a:rPr lang="en-GB" sz="2000" dirty="0">
                <a:latin typeface="Comic Sans MS" panose="030F0702030302020204" pitchFamily="66" charset="0"/>
              </a:rPr>
              <a:t>can inform </a:t>
            </a:r>
            <a:r>
              <a:rPr lang="en-GB" sz="2000" dirty="0">
                <a:latin typeface="Comic Sans MS" panose="030F0702030302020204" pitchFamily="66" charset="0"/>
              </a:rPr>
              <a:t>it of </a:t>
            </a:r>
            <a:r>
              <a:rPr lang="en-GB" sz="2000" dirty="0" smtClean="0">
                <a:latin typeface="Comic Sans MS" panose="030F0702030302020204" pitchFamily="66" charset="0"/>
              </a:rPr>
              <a:t>	        their availability</a:t>
            </a:r>
            <a:r>
              <a:rPr lang="en-GB" sz="2000" dirty="0">
                <a:latin typeface="Comic Sans MS" panose="030F0702030302020204" pitchFamily="66" charset="0"/>
              </a:rPr>
              <a:t>.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R2] Once they're available, the system has to insert them into the </a:t>
            </a:r>
            <a:r>
              <a:rPr lang="en-GB" sz="2000" dirty="0">
                <a:latin typeface="Comic Sans MS" panose="030F0702030302020204" pitchFamily="66" charset="0"/>
              </a:rPr>
              <a:t>Taxi Queue </a:t>
            </a:r>
            <a:r>
              <a:rPr lang="en-GB" sz="2000" dirty="0" smtClean="0">
                <a:latin typeface="Comic Sans MS" panose="030F0702030302020204" pitchFamily="66" charset="0"/>
              </a:rPr>
              <a:t>	        of their own </a:t>
            </a:r>
            <a:r>
              <a:rPr lang="en-GB" sz="2000" dirty="0">
                <a:latin typeface="Comic Sans MS" panose="030F0702030302020204" pitchFamily="66" charset="0"/>
              </a:rPr>
              <a:t>zone.</a:t>
            </a: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FUNCTIONAL 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985836" y="1750992"/>
            <a:ext cx="1063466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[G7] Read and accept ride requests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The system has to provide a function to read and accept </a:t>
            </a:r>
            <a:r>
              <a:rPr lang="en-GB" sz="2000" dirty="0" smtClean="0">
                <a:latin typeface="Comic Sans MS" panose="030F0702030302020204" pitchFamily="66" charset="0"/>
              </a:rPr>
              <a:t>request</a:t>
            </a:r>
          </a:p>
          <a:p>
            <a:endParaRPr lang="it-IT" sz="20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Comic Sans MS" panose="030F0702030302020204" pitchFamily="66" charset="0"/>
              </a:rPr>
              <a:t>[</a:t>
            </a:r>
            <a:r>
              <a:rPr lang="en-GB" sz="2000" b="1" dirty="0">
                <a:latin typeface="Comic Sans MS" panose="030F0702030302020204" pitchFamily="66" charset="0"/>
              </a:rPr>
              <a:t>G8] Notify passengers after the </a:t>
            </a:r>
            <a:r>
              <a:rPr lang="en-GB" sz="2000" b="1" dirty="0" smtClean="0">
                <a:latin typeface="Comic Sans MS" panose="030F0702030302020204" pitchFamily="66" charset="0"/>
              </a:rPr>
              <a:t>confirmation </a:t>
            </a:r>
            <a:r>
              <a:rPr lang="en-GB" sz="2000" b="1" dirty="0">
                <a:latin typeface="Comic Sans MS" panose="030F0702030302020204" pitchFamily="66" charset="0"/>
              </a:rPr>
              <a:t>of a simple </a:t>
            </a:r>
            <a:r>
              <a:rPr lang="en-GB" sz="2000" b="1" dirty="0" smtClean="0">
                <a:latin typeface="Comic Sans MS" panose="030F0702030302020204" pitchFamily="66" charset="0"/>
              </a:rPr>
              <a:t>request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F15"/>
              </a:rPr>
              <a:t>	</a:t>
            </a:r>
            <a:r>
              <a:rPr lang="en-GB" sz="2000" dirty="0">
                <a:latin typeface="Comic Sans MS" panose="030F0702030302020204" pitchFamily="66" charset="0"/>
              </a:rPr>
              <a:t>[</a:t>
            </a:r>
            <a:r>
              <a:rPr lang="en-GB" sz="2000" dirty="0">
                <a:latin typeface="Comic Sans MS" panose="030F0702030302020204" pitchFamily="66" charset="0"/>
              </a:rPr>
              <a:t>R1] The system has to notify the user who made a simple request as </a:t>
            </a:r>
            <a:r>
              <a:rPr lang="en-GB" sz="2000" dirty="0">
                <a:latin typeface="Comic Sans MS" panose="030F0702030302020204" pitchFamily="66" charset="0"/>
              </a:rPr>
              <a:t>soon as        	         possible</a:t>
            </a:r>
            <a:r>
              <a:rPr lang="en-GB" sz="2000" dirty="0">
                <a:latin typeface="Comic Sans MS" panose="030F0702030302020204" pitchFamily="66" charset="0"/>
              </a:rPr>
              <a:t>, this means as a taxi is available, informing him about </a:t>
            </a:r>
            <a:r>
              <a:rPr lang="en-GB" sz="2000" dirty="0">
                <a:latin typeface="Comic Sans MS" panose="030F0702030302020204" pitchFamily="66" charset="0"/>
              </a:rPr>
              <a:t>the waiting 	         </a:t>
            </a:r>
            <a:r>
              <a:rPr lang="en-GB" sz="2000" dirty="0" smtClean="0">
                <a:latin typeface="Comic Sans MS" panose="030F0702030302020204" pitchFamily="66" charset="0"/>
              </a:rPr>
              <a:t>time</a:t>
            </a:r>
            <a:r>
              <a:rPr lang="en-GB" sz="2000" dirty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it-IT" sz="2000" dirty="0">
              <a:latin typeface="F1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[G9] Notify passengers 10 minutes before the ride </a:t>
            </a:r>
            <a:r>
              <a:rPr lang="en-GB" sz="2000" b="1" dirty="0" smtClean="0">
                <a:latin typeface="Comic Sans MS" panose="030F0702030302020204" pitchFamily="66" charset="0"/>
              </a:rPr>
              <a:t>reserved through </a:t>
            </a:r>
            <a:r>
              <a:rPr lang="en-GB" sz="2000" b="1" dirty="0">
                <a:latin typeface="Comic Sans MS" panose="030F0702030302020204" pitchFamily="66" charset="0"/>
              </a:rPr>
              <a:t>a detailed </a:t>
            </a:r>
            <a:r>
              <a:rPr lang="en-GB" sz="2000" b="1" dirty="0" smtClean="0">
                <a:latin typeface="Comic Sans MS" panose="030F0702030302020204" pitchFamily="66" charset="0"/>
              </a:rPr>
              <a:t>	request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r>
              <a:rPr lang="en-GB" sz="2000" b="1" dirty="0">
                <a:latin typeface="Comic Sans MS" panose="030F0702030302020204" pitchFamily="66" charset="0"/>
              </a:rPr>
              <a:t>	</a:t>
            </a:r>
            <a:r>
              <a:rPr lang="en-GB" sz="2000" dirty="0" smtClean="0">
                <a:latin typeface="Comic Sans MS" panose="030F0702030302020204" pitchFamily="66" charset="0"/>
              </a:rPr>
              <a:t>[</a:t>
            </a:r>
            <a:r>
              <a:rPr lang="en-GB" sz="2000" dirty="0">
                <a:latin typeface="Comic Sans MS" panose="030F0702030302020204" pitchFamily="66" charset="0"/>
              </a:rPr>
              <a:t>R1] The system has to notify the user who reserved a taxi within </a:t>
            </a:r>
            <a:r>
              <a:rPr lang="en-GB" sz="2000" dirty="0" smtClean="0">
                <a:latin typeface="Comic Sans MS" panose="030F0702030302020204" pitchFamily="66" charset="0"/>
              </a:rPr>
              <a:t>ten minutes 	before </a:t>
            </a:r>
            <a:r>
              <a:rPr lang="en-GB" sz="2000" dirty="0">
                <a:latin typeface="Comic Sans MS" panose="030F0702030302020204" pitchFamily="66" charset="0"/>
              </a:rPr>
              <a:t>the time of the ride.</a:t>
            </a:r>
          </a:p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FUNCTIONAL 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[G10] Forward requests to the </a:t>
            </a:r>
            <a:r>
              <a:rPr lang="en-GB" sz="2000" b="1" dirty="0" smtClean="0">
                <a:latin typeface="Comic Sans MS" panose="030F0702030302020204" pitchFamily="66" charset="0"/>
              </a:rPr>
              <a:t>first </a:t>
            </a:r>
            <a:r>
              <a:rPr lang="en-GB" sz="2000" b="1" dirty="0">
                <a:latin typeface="Comic Sans MS" panose="030F0702030302020204" pitchFamily="66" charset="0"/>
              </a:rPr>
              <a:t>taxi in </a:t>
            </a:r>
            <a:r>
              <a:rPr lang="en-GB" sz="2000" b="1" dirty="0" smtClean="0">
                <a:latin typeface="Comic Sans MS" panose="030F0702030302020204" pitchFamily="66" charset="0"/>
              </a:rPr>
              <a:t>queue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The system has to forward requests to the </a:t>
            </a:r>
            <a:r>
              <a:rPr lang="en-GB" sz="2000" dirty="0" smtClean="0">
                <a:latin typeface="Comic Sans MS" panose="030F0702030302020204" pitchFamily="66" charset="0"/>
              </a:rPr>
              <a:t>first </a:t>
            </a:r>
            <a:r>
              <a:rPr lang="en-GB" sz="2000" dirty="0">
                <a:latin typeface="Comic Sans MS" panose="030F0702030302020204" pitchFamily="66" charset="0"/>
              </a:rPr>
              <a:t>taxi in queue </a:t>
            </a:r>
            <a:r>
              <a:rPr lang="en-GB" sz="2000" dirty="0" smtClean="0">
                <a:latin typeface="Comic Sans MS" panose="030F0702030302020204" pitchFamily="66" charset="0"/>
              </a:rPr>
              <a:t>allowing him 	        to accept </a:t>
            </a:r>
            <a:r>
              <a:rPr lang="en-GB" sz="2000" dirty="0">
                <a:latin typeface="Comic Sans MS" panose="030F0702030302020204" pitchFamily="66" charset="0"/>
              </a:rPr>
              <a:t>the request.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R2] After a </a:t>
            </a:r>
            <a:r>
              <a:rPr lang="en-GB" sz="2000" dirty="0" smtClean="0">
                <a:latin typeface="Comic Sans MS" panose="030F0702030302020204" pitchFamily="66" charset="0"/>
              </a:rPr>
              <a:t>confirmation </a:t>
            </a:r>
            <a:r>
              <a:rPr lang="en-GB" sz="2000" dirty="0">
                <a:latin typeface="Comic Sans MS" panose="030F0702030302020204" pitchFamily="66" charset="0"/>
              </a:rPr>
              <a:t>by a driver the system has to move the </a:t>
            </a:r>
            <a:r>
              <a:rPr lang="en-GB" sz="2000" dirty="0" smtClean="0">
                <a:latin typeface="Comic Sans MS" panose="030F0702030302020204" pitchFamily="66" charset="0"/>
              </a:rPr>
              <a:t>driver at </a:t>
            </a:r>
            <a:r>
              <a:rPr lang="en-GB" sz="2000" dirty="0">
                <a:latin typeface="Comic Sans MS" panose="030F0702030302020204" pitchFamily="66" charset="0"/>
              </a:rPr>
              <a:t>the </a:t>
            </a:r>
            <a:r>
              <a:rPr lang="en-GB" sz="2000" dirty="0" smtClean="0">
                <a:latin typeface="Comic Sans MS" panose="030F0702030302020204" pitchFamily="66" charset="0"/>
              </a:rPr>
              <a:t>	        end </a:t>
            </a:r>
            <a:r>
              <a:rPr lang="en-GB" sz="2000" dirty="0">
                <a:latin typeface="Comic Sans MS" panose="030F0702030302020204" pitchFamily="66" charset="0"/>
              </a:rPr>
              <a:t>of the queue and set him as not available.</a:t>
            </a:r>
          </a:p>
          <a:p>
            <a:pPr algn="just"/>
            <a:endParaRPr lang="it-IT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[G11] After 30 seconds, forward the request to the </a:t>
            </a:r>
            <a:r>
              <a:rPr lang="en-GB" sz="2000" b="1" dirty="0" smtClean="0">
                <a:latin typeface="Comic Sans MS" panose="030F0702030302020204" pitchFamily="66" charset="0"/>
              </a:rPr>
              <a:t>second taxi </a:t>
            </a:r>
            <a:r>
              <a:rPr lang="en-GB" sz="2000" b="1" dirty="0">
                <a:latin typeface="Comic Sans MS" panose="030F0702030302020204" pitchFamily="66" charset="0"/>
              </a:rPr>
              <a:t>in queue and </a:t>
            </a:r>
            <a:r>
              <a:rPr lang="en-GB" sz="2000" b="1" dirty="0" smtClean="0">
                <a:latin typeface="Comic Sans MS" panose="030F0702030302020204" pitchFamily="66" charset="0"/>
              </a:rPr>
              <a:t>	  put </a:t>
            </a:r>
            <a:r>
              <a:rPr lang="en-GB" sz="2000" b="1" dirty="0">
                <a:latin typeface="Comic Sans MS" panose="030F0702030302020204" pitchFamily="66" charset="0"/>
              </a:rPr>
              <a:t>the </a:t>
            </a:r>
            <a:r>
              <a:rPr lang="en-GB" sz="2000" b="1" dirty="0" smtClean="0">
                <a:latin typeface="Comic Sans MS" panose="030F0702030302020204" pitchFamily="66" charset="0"/>
              </a:rPr>
              <a:t>first </a:t>
            </a:r>
            <a:r>
              <a:rPr lang="en-GB" sz="2000" b="1" dirty="0">
                <a:latin typeface="Comic Sans MS" panose="030F0702030302020204" pitchFamily="66" charset="0"/>
              </a:rPr>
              <a:t>at the </a:t>
            </a:r>
            <a:r>
              <a:rPr lang="en-GB" sz="2000" b="1" dirty="0" smtClean="0">
                <a:latin typeface="Comic Sans MS" panose="030F0702030302020204" pitchFamily="66" charset="0"/>
              </a:rPr>
              <a:t>end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CMSY10"/>
              </a:rPr>
              <a:t>	 </a:t>
            </a:r>
            <a:r>
              <a:rPr lang="en-GB" sz="2000" dirty="0">
                <a:latin typeface="F15"/>
              </a:rPr>
              <a:t>[R1</a:t>
            </a:r>
            <a:r>
              <a:rPr lang="en-GB" sz="2000" dirty="0">
                <a:latin typeface="Comic Sans MS" panose="030F0702030302020204" pitchFamily="66" charset="0"/>
              </a:rPr>
              <a:t>] After a missed </a:t>
            </a:r>
            <a:r>
              <a:rPr lang="en-GB" sz="2000" dirty="0" smtClean="0">
                <a:latin typeface="Comic Sans MS" panose="030F0702030302020204" pitchFamily="66" charset="0"/>
              </a:rPr>
              <a:t>confirmation </a:t>
            </a:r>
            <a:r>
              <a:rPr lang="en-GB" sz="2000" dirty="0">
                <a:latin typeface="Comic Sans MS" panose="030F0702030302020204" pitchFamily="66" charset="0"/>
              </a:rPr>
              <a:t>the system has to move the </a:t>
            </a:r>
            <a:r>
              <a:rPr lang="en-GB" sz="2000" dirty="0" smtClean="0">
                <a:latin typeface="Comic Sans MS" panose="030F0702030302020204" pitchFamily="66" charset="0"/>
              </a:rPr>
              <a:t>first driver in 	         queue to the </a:t>
            </a:r>
            <a:r>
              <a:rPr lang="en-GB" sz="2000" dirty="0">
                <a:latin typeface="Comic Sans MS" panose="030F0702030302020204" pitchFamily="66" charset="0"/>
              </a:rPr>
              <a:t>last position and forward the request to the second </a:t>
            </a:r>
            <a:r>
              <a:rPr lang="en-GB" sz="2000" dirty="0" smtClean="0">
                <a:latin typeface="Comic Sans MS" panose="030F0702030302020204" pitchFamily="66" charset="0"/>
              </a:rPr>
              <a:t>until one 	         driver confirm the </a:t>
            </a:r>
            <a:r>
              <a:rPr lang="en-GB" sz="2000" dirty="0">
                <a:latin typeface="Comic Sans MS" panose="030F0702030302020204" pitchFamily="66" charset="0"/>
              </a:rPr>
              <a:t>request.</a:t>
            </a:r>
          </a:p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80" y="589181"/>
            <a:ext cx="9238139" cy="62746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924300" y="0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600" b="1" dirty="0" smtClean="0">
                <a:latin typeface="Comic Sans MS" panose="030F0702030302020204" pitchFamily="66" charset="0"/>
              </a:rPr>
              <a:t>THE WORLD AND THE MACHINE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SCENARIOS: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71536" y="1941492"/>
            <a:ext cx="106346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latin typeface="Comic Sans MS" panose="030F0702030302020204" pitchFamily="66" charset="0"/>
              </a:rPr>
              <a:t>Scenario </a:t>
            </a:r>
            <a:r>
              <a:rPr lang="en-GB" sz="2200" b="1" dirty="0" smtClean="0">
                <a:latin typeface="Comic Sans MS" panose="030F0702030302020204" pitchFamily="66" charset="0"/>
              </a:rPr>
              <a:t>1</a:t>
            </a:r>
          </a:p>
          <a:p>
            <a:pPr algn="just"/>
            <a:endParaRPr lang="it-IT" sz="2200" b="1" dirty="0">
              <a:latin typeface="Comic Sans MS" panose="030F0702030302020204" pitchFamily="66" charset="0"/>
            </a:endParaRPr>
          </a:p>
          <a:p>
            <a:pPr algn="just"/>
            <a:endParaRPr lang="en-GB" sz="22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Bob has planned to go to a workshop that will take place on the other side </a:t>
            </a:r>
            <a:r>
              <a:rPr lang="en-GB" sz="2000" dirty="0" smtClean="0">
                <a:latin typeface="Comic Sans MS" panose="030F0702030302020204" pitchFamily="66" charset="0"/>
              </a:rPr>
              <a:t>of Milan</a:t>
            </a:r>
            <a:r>
              <a:rPr lang="en-GB" sz="2000" dirty="0">
                <a:latin typeface="Comic Sans MS" panose="030F0702030302020204" pitchFamily="66" charset="0"/>
              </a:rPr>
              <a:t>. He woke up early because he knows that there's always so much </a:t>
            </a:r>
            <a:r>
              <a:rPr lang="en-GB" sz="2000" dirty="0" smtClean="0">
                <a:latin typeface="Comic Sans MS" panose="030F0702030302020204" pitchFamily="66" charset="0"/>
              </a:rPr>
              <a:t>traffic in the </a:t>
            </a:r>
            <a:r>
              <a:rPr lang="en-GB" sz="2000" dirty="0">
                <a:latin typeface="Comic Sans MS" panose="030F0702030302020204" pitchFamily="66" charset="0"/>
              </a:rPr>
              <a:t>city. Bob is ready to go with his car when the unexpected happens: the </a:t>
            </a:r>
            <a:r>
              <a:rPr lang="en-GB" sz="2000" dirty="0" smtClean="0">
                <a:latin typeface="Comic Sans MS" panose="030F0702030302020204" pitchFamily="66" charset="0"/>
              </a:rPr>
              <a:t>car seems </a:t>
            </a:r>
            <a:r>
              <a:rPr lang="en-GB" sz="2000" dirty="0">
                <a:latin typeface="Comic Sans MS" panose="030F0702030302020204" pitchFamily="66" charset="0"/>
              </a:rPr>
              <a:t>broken. Without wasting any time he opens </a:t>
            </a:r>
            <a:r>
              <a:rPr lang="en-GB" sz="2000" dirty="0" err="1">
                <a:latin typeface="Comic Sans MS" panose="030F0702030302020204" pitchFamily="66" charset="0"/>
              </a:rPr>
              <a:t>myTaxi</a:t>
            </a:r>
            <a:r>
              <a:rPr lang="en-GB" sz="2000" dirty="0">
                <a:latin typeface="Comic Sans MS" panose="030F0702030302020204" pitchFamily="66" charset="0"/>
              </a:rPr>
              <a:t> app on his phone. </a:t>
            </a:r>
            <a:r>
              <a:rPr lang="en-GB" sz="2000" dirty="0" smtClean="0">
                <a:latin typeface="Comic Sans MS" panose="030F0702030302020204" pitchFamily="66" charset="0"/>
              </a:rPr>
              <a:t>He logs </a:t>
            </a:r>
            <a:r>
              <a:rPr lang="en-GB" sz="2000" dirty="0">
                <a:latin typeface="Comic Sans MS" panose="030F0702030302020204" pitchFamily="66" charset="0"/>
              </a:rPr>
              <a:t>into the system and request a Taxi for a simple ride. John, already </a:t>
            </a:r>
            <a:r>
              <a:rPr lang="en-GB" sz="2000" dirty="0" smtClean="0">
                <a:latin typeface="Comic Sans MS" panose="030F0702030302020204" pitchFamily="66" charset="0"/>
              </a:rPr>
              <a:t>logged into </a:t>
            </a:r>
            <a:r>
              <a:rPr lang="en-GB" sz="2000" dirty="0">
                <a:latin typeface="Comic Sans MS" panose="030F0702030302020204" pitchFamily="66" charset="0"/>
              </a:rPr>
              <a:t>the system as driver, sees the simple request on his phone and </a:t>
            </a:r>
            <a:r>
              <a:rPr lang="en-GB" sz="2000" dirty="0" smtClean="0">
                <a:latin typeface="Comic Sans MS" panose="030F0702030302020204" pitchFamily="66" charset="0"/>
              </a:rPr>
              <a:t>accepts it</a:t>
            </a:r>
            <a:r>
              <a:rPr lang="en-GB" sz="2000" dirty="0">
                <a:latin typeface="Comic Sans MS" panose="030F0702030302020204" pitchFamily="66" charset="0"/>
              </a:rPr>
              <a:t>. The system immediately </a:t>
            </a:r>
            <a:r>
              <a:rPr lang="en-GB" sz="2000" dirty="0" smtClean="0">
                <a:latin typeface="Comic Sans MS" panose="030F0702030302020204" pitchFamily="66" charset="0"/>
              </a:rPr>
              <a:t>notifies </a:t>
            </a:r>
            <a:r>
              <a:rPr lang="en-GB" sz="2000" dirty="0">
                <a:latin typeface="Comic Sans MS" panose="030F0702030302020204" pitchFamily="66" charset="0"/>
              </a:rPr>
              <a:t>Bob telling him John's taxi code and </a:t>
            </a:r>
            <a:r>
              <a:rPr lang="en-GB" sz="2000" dirty="0" smtClean="0">
                <a:latin typeface="Comic Sans MS" panose="030F0702030302020204" pitchFamily="66" charset="0"/>
              </a:rPr>
              <a:t>the relative </a:t>
            </a:r>
            <a:r>
              <a:rPr lang="en-GB" sz="2000" dirty="0">
                <a:latin typeface="Comic Sans MS" panose="030F0702030302020204" pitchFamily="66" charset="0"/>
              </a:rPr>
              <a:t>waiting time. Bob has to attend just a few minutes because John's </a:t>
            </a:r>
            <a:r>
              <a:rPr lang="en-GB" sz="2000" dirty="0" smtClean="0">
                <a:latin typeface="Comic Sans MS" panose="030F0702030302020204" pitchFamily="66" charset="0"/>
              </a:rPr>
              <a:t>Taxi is </a:t>
            </a:r>
            <a:r>
              <a:rPr lang="en-GB" sz="2000" dirty="0">
                <a:latin typeface="Comic Sans MS" panose="030F0702030302020204" pitchFamily="66" charset="0"/>
              </a:rPr>
              <a:t>only one </a:t>
            </a:r>
            <a:r>
              <a:rPr lang="en-GB" sz="2000" dirty="0" smtClean="0">
                <a:latin typeface="Comic Sans MS" panose="030F0702030302020204" pitchFamily="66" charset="0"/>
              </a:rPr>
              <a:t>kilometre </a:t>
            </a:r>
            <a:r>
              <a:rPr lang="en-GB" sz="2000" dirty="0">
                <a:latin typeface="Comic Sans MS" panose="030F0702030302020204" pitchFamily="66" charset="0"/>
              </a:rPr>
              <a:t>away from him. Bob is happy because he will arrive </a:t>
            </a:r>
            <a:r>
              <a:rPr lang="en-GB" sz="2000" dirty="0" smtClean="0">
                <a:latin typeface="Comic Sans MS" panose="030F0702030302020204" pitchFamily="66" charset="0"/>
              </a:rPr>
              <a:t>on time </a:t>
            </a:r>
            <a:r>
              <a:rPr lang="en-GB" sz="2000" dirty="0">
                <a:latin typeface="Comic Sans MS" panose="030F0702030302020204" pitchFamily="66" charset="0"/>
              </a:rPr>
              <a:t>despite the unexpected discovery of having his car broken.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SCENARIOS: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71536" y="1941492"/>
            <a:ext cx="1063466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latin typeface="Comic Sans MS" panose="030F0702030302020204" pitchFamily="66" charset="0"/>
              </a:rPr>
              <a:t>Scenario 2</a:t>
            </a:r>
            <a:endParaRPr lang="en-GB" sz="22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200" b="1" dirty="0">
              <a:latin typeface="Comic Sans MS" panose="030F0702030302020204" pitchFamily="66" charset="0"/>
            </a:endParaRPr>
          </a:p>
          <a:p>
            <a:pPr algn="just"/>
            <a:endParaRPr lang="en-GB" sz="22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Bob, during the lunch break at the workshop, realizes that at the end of </a:t>
            </a:r>
            <a:r>
              <a:rPr lang="en-GB" sz="2000" dirty="0" smtClean="0">
                <a:latin typeface="Comic Sans MS" panose="030F0702030302020204" pitchFamily="66" charset="0"/>
              </a:rPr>
              <a:t>the event </a:t>
            </a:r>
            <a:r>
              <a:rPr lang="en-GB" sz="2000" dirty="0">
                <a:latin typeface="Comic Sans MS" panose="030F0702030302020204" pitchFamily="66" charset="0"/>
              </a:rPr>
              <a:t>he doesn't have his car because he arrived in taxi. He also realizes </a:t>
            </a:r>
            <a:r>
              <a:rPr lang="en-GB" sz="2000" dirty="0" smtClean="0">
                <a:latin typeface="Comic Sans MS" panose="030F0702030302020204" pitchFamily="66" charset="0"/>
              </a:rPr>
              <a:t>that the </a:t>
            </a:r>
            <a:r>
              <a:rPr lang="en-GB" sz="2000" dirty="0">
                <a:latin typeface="Comic Sans MS" panose="030F0702030302020204" pitchFamily="66" charset="0"/>
              </a:rPr>
              <a:t>end of the workshop is scheduled at 6p.m, critical time for </a:t>
            </a:r>
            <a:r>
              <a:rPr lang="en-GB" sz="2000" dirty="0" smtClean="0">
                <a:latin typeface="Comic Sans MS" panose="030F0702030302020204" pitchFamily="66" charset="0"/>
              </a:rPr>
              <a:t>traffic </a:t>
            </a:r>
            <a:r>
              <a:rPr lang="en-GB" sz="2000" dirty="0">
                <a:latin typeface="Comic Sans MS" panose="030F0702030302020204" pitchFamily="66" charset="0"/>
              </a:rPr>
              <a:t>in the </a:t>
            </a:r>
            <a:r>
              <a:rPr lang="en-GB" sz="2000" dirty="0" smtClean="0">
                <a:latin typeface="Comic Sans MS" panose="030F0702030302020204" pitchFamily="66" charset="0"/>
              </a:rPr>
              <a:t>city with </a:t>
            </a:r>
            <a:r>
              <a:rPr lang="en-GB" sz="2000" dirty="0">
                <a:latin typeface="Comic Sans MS" panose="030F0702030302020204" pitchFamily="66" charset="0"/>
              </a:rPr>
              <a:t>several waiting time for taxis. In order to this consideration, Bob </a:t>
            </a:r>
            <a:r>
              <a:rPr lang="en-GB" sz="2000" dirty="0" smtClean="0">
                <a:latin typeface="Comic Sans MS" panose="030F0702030302020204" pitchFamily="66" charset="0"/>
              </a:rPr>
              <a:t>opens </a:t>
            </a:r>
            <a:r>
              <a:rPr lang="en-GB" sz="2000" dirty="0" err="1" smtClean="0">
                <a:latin typeface="Comic Sans MS" panose="030F0702030302020204" pitchFamily="66" charset="0"/>
              </a:rPr>
              <a:t>myTaxi</a:t>
            </a: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r>
              <a:rPr lang="en-GB" sz="2000" dirty="0">
                <a:latin typeface="Comic Sans MS" panose="030F0702030302020204" pitchFamily="66" charset="0"/>
              </a:rPr>
              <a:t>app and reserves a taxi for 6.15 p.m. to be sure that a taxi will be </a:t>
            </a:r>
            <a:r>
              <a:rPr lang="en-GB" sz="2000" dirty="0" smtClean="0">
                <a:latin typeface="Comic Sans MS" panose="030F0702030302020204" pitchFamily="66" charset="0"/>
              </a:rPr>
              <a:t>there at </a:t>
            </a:r>
            <a:r>
              <a:rPr lang="en-GB" sz="2000" dirty="0">
                <a:latin typeface="Comic Sans MS" panose="030F0702030302020204" pitchFamily="66" charset="0"/>
              </a:rPr>
              <a:t>that moment. At 6.05 p.m. Bob's phone rings. A </a:t>
            </a:r>
            <a:r>
              <a:rPr lang="en-GB" sz="2000" dirty="0" smtClean="0">
                <a:latin typeface="Comic Sans MS" panose="030F0702030302020204" pitchFamily="66" charset="0"/>
              </a:rPr>
              <a:t>notification </a:t>
            </a:r>
            <a:r>
              <a:rPr lang="en-GB" sz="2000" dirty="0">
                <a:latin typeface="Comic Sans MS" panose="030F0702030302020204" pitchFamily="66" charset="0"/>
              </a:rPr>
              <a:t>with the </a:t>
            </a:r>
            <a:r>
              <a:rPr lang="en-GB" sz="2000" dirty="0" smtClean="0">
                <a:latin typeface="Comic Sans MS" panose="030F0702030302020204" pitchFamily="66" charset="0"/>
              </a:rPr>
              <a:t>code of </a:t>
            </a:r>
            <a:r>
              <a:rPr lang="en-GB" sz="2000" dirty="0">
                <a:latin typeface="Comic Sans MS" panose="030F0702030302020204" pitchFamily="66" charset="0"/>
              </a:rPr>
              <a:t>taxi that will arrive to him has just been received from his phone.</a:t>
            </a: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SCENARIOS: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71536" y="1941492"/>
            <a:ext cx="106346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latin typeface="Comic Sans MS" panose="030F0702030302020204" pitchFamily="66" charset="0"/>
              </a:rPr>
              <a:t>Scenario </a:t>
            </a:r>
            <a:r>
              <a:rPr lang="en-GB" sz="2200" b="1" dirty="0" smtClean="0">
                <a:latin typeface="Comic Sans MS" panose="030F0702030302020204" pitchFamily="66" charset="0"/>
              </a:rPr>
              <a:t>3</a:t>
            </a:r>
          </a:p>
          <a:p>
            <a:pPr algn="just"/>
            <a:endParaRPr lang="it-IT" sz="2200" b="1" dirty="0">
              <a:latin typeface="Comic Sans MS" panose="030F0702030302020204" pitchFamily="66" charset="0"/>
            </a:endParaRPr>
          </a:p>
          <a:p>
            <a:pPr algn="just"/>
            <a:endParaRPr lang="en-GB" sz="22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It's 12a.m. and John, a taxi driver, decides to have a </a:t>
            </a:r>
            <a:r>
              <a:rPr lang="en-GB" sz="2000" dirty="0" smtClean="0">
                <a:latin typeface="Comic Sans MS" panose="030F0702030302020204" pitchFamily="66" charset="0"/>
              </a:rPr>
              <a:t>coffee </a:t>
            </a:r>
            <a:r>
              <a:rPr lang="en-GB" sz="2000" dirty="0">
                <a:latin typeface="Comic Sans MS" panose="030F0702030302020204" pitchFamily="66" charset="0"/>
              </a:rPr>
              <a:t>break but he </a:t>
            </a:r>
            <a:r>
              <a:rPr lang="en-GB" sz="2000" dirty="0" smtClean="0">
                <a:latin typeface="Comic Sans MS" panose="030F0702030302020204" pitchFamily="66" charset="0"/>
              </a:rPr>
              <a:t>also decides </a:t>
            </a:r>
            <a:r>
              <a:rPr lang="en-GB" sz="2000" dirty="0">
                <a:latin typeface="Comic Sans MS" panose="030F0702030302020204" pitchFamily="66" charset="0"/>
              </a:rPr>
              <a:t>to not log out from the app because he is the third in the Taxi </a:t>
            </a:r>
            <a:r>
              <a:rPr lang="en-GB" sz="2000" dirty="0" smtClean="0">
                <a:latin typeface="Comic Sans MS" panose="030F0702030302020204" pitchFamily="66" charset="0"/>
              </a:rPr>
              <a:t>Queue. He </a:t>
            </a:r>
            <a:r>
              <a:rPr lang="en-GB" sz="2000" dirty="0">
                <a:latin typeface="Comic Sans MS" panose="030F0702030302020204" pitchFamily="66" charset="0"/>
              </a:rPr>
              <a:t>thinks he can drink a </a:t>
            </a:r>
            <a:r>
              <a:rPr lang="en-GB" sz="2000" dirty="0" smtClean="0">
                <a:latin typeface="Comic Sans MS" panose="030F0702030302020204" pitchFamily="66" charset="0"/>
              </a:rPr>
              <a:t>coffee </a:t>
            </a:r>
            <a:r>
              <a:rPr lang="en-GB" sz="2000" dirty="0">
                <a:latin typeface="Comic Sans MS" panose="030F0702030302020204" pitchFamily="66" charset="0"/>
              </a:rPr>
              <a:t>and smoke a cigarette before he becomes </a:t>
            </a:r>
            <a:r>
              <a:rPr lang="en-GB" sz="2000" dirty="0" smtClean="0">
                <a:latin typeface="Comic Sans MS" panose="030F0702030302020204" pitchFamily="66" charset="0"/>
              </a:rPr>
              <a:t>the first </a:t>
            </a:r>
            <a:r>
              <a:rPr lang="en-GB" sz="2000" dirty="0">
                <a:latin typeface="Comic Sans MS" panose="030F0702030302020204" pitchFamily="66" charset="0"/>
              </a:rPr>
              <a:t>of the Taxi Queue. . . but he is wrong. The other two driver that were </a:t>
            </a:r>
            <a:r>
              <a:rPr lang="en-GB" sz="2000" dirty="0" smtClean="0">
                <a:latin typeface="Comic Sans MS" panose="030F0702030302020204" pitchFamily="66" charset="0"/>
              </a:rPr>
              <a:t>in list </a:t>
            </a:r>
            <a:r>
              <a:rPr lang="en-GB" sz="2000" dirty="0">
                <a:latin typeface="Comic Sans MS" panose="030F0702030302020204" pitchFamily="66" charset="0"/>
              </a:rPr>
              <a:t>before him log out from the system and John becomes the </a:t>
            </a:r>
            <a:r>
              <a:rPr lang="en-GB" sz="2000" dirty="0" smtClean="0">
                <a:latin typeface="Comic Sans MS" panose="030F0702030302020204" pitchFamily="66" charset="0"/>
              </a:rPr>
              <a:t>first </a:t>
            </a:r>
            <a:r>
              <a:rPr lang="en-GB" sz="2000" dirty="0">
                <a:latin typeface="Comic Sans MS" panose="030F0702030302020204" pitchFamily="66" charset="0"/>
              </a:rPr>
              <a:t>in the </a:t>
            </a:r>
            <a:r>
              <a:rPr lang="en-GB" sz="2000" dirty="0" smtClean="0">
                <a:latin typeface="Comic Sans MS" panose="030F0702030302020204" pitchFamily="66" charset="0"/>
              </a:rPr>
              <a:t>Taxi Queue</a:t>
            </a:r>
            <a:r>
              <a:rPr lang="en-GB" sz="2000" dirty="0">
                <a:latin typeface="Comic Sans MS" panose="030F0702030302020204" pitchFamily="66" charset="0"/>
              </a:rPr>
              <a:t>. A request arrives but Bob doesn't see it because he is still drinking </a:t>
            </a:r>
            <a:r>
              <a:rPr lang="en-GB" sz="2000" dirty="0" smtClean="0">
                <a:latin typeface="Comic Sans MS" panose="030F0702030302020204" pitchFamily="66" charset="0"/>
              </a:rPr>
              <a:t>his coffee</a:t>
            </a:r>
            <a:r>
              <a:rPr lang="en-GB" sz="2000" dirty="0">
                <a:latin typeface="Comic Sans MS" panose="030F0702030302020204" pitchFamily="66" charset="0"/>
              </a:rPr>
              <a:t>. After 30 seconds John hasn't accepted yet and the system puts him </a:t>
            </a:r>
            <a:r>
              <a:rPr lang="en-GB" sz="2000" dirty="0" smtClean="0">
                <a:latin typeface="Comic Sans MS" panose="030F0702030302020204" pitchFamily="66" charset="0"/>
              </a:rPr>
              <a:t>into the </a:t>
            </a:r>
            <a:r>
              <a:rPr lang="en-GB" sz="2000" dirty="0">
                <a:latin typeface="Comic Sans MS" panose="030F0702030302020204" pitchFamily="66" charset="0"/>
              </a:rPr>
              <a:t>last position forwarding the request to the second in list.</a:t>
            </a:r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SCENARIOS: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71536" y="1941492"/>
            <a:ext cx="1063466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latin typeface="Comic Sans MS" panose="030F0702030302020204" pitchFamily="66" charset="0"/>
              </a:rPr>
              <a:t>Scenario </a:t>
            </a:r>
            <a:r>
              <a:rPr lang="en-GB" sz="2200" b="1" dirty="0" smtClean="0">
                <a:latin typeface="Comic Sans MS" panose="030F0702030302020204" pitchFamily="66" charset="0"/>
              </a:rPr>
              <a:t>4</a:t>
            </a:r>
          </a:p>
          <a:p>
            <a:pPr algn="just"/>
            <a:endParaRPr lang="en-GB" sz="22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err="1" smtClean="0">
                <a:latin typeface="Comic Sans MS" panose="030F0702030302020204" pitchFamily="66" charset="0"/>
              </a:rPr>
              <a:t>Giuly</a:t>
            </a: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r>
              <a:rPr lang="en-GB" sz="2000" dirty="0">
                <a:latin typeface="Comic Sans MS" panose="030F0702030302020204" pitchFamily="66" charset="0"/>
              </a:rPr>
              <a:t>decides to go to EXPO in the evening. She knows that the queue </a:t>
            </a:r>
            <a:r>
              <a:rPr lang="en-GB" sz="2000" dirty="0" smtClean="0">
                <a:latin typeface="Comic Sans MS" panose="030F0702030302020204" pitchFamily="66" charset="0"/>
              </a:rPr>
              <a:t>to enter </a:t>
            </a:r>
            <a:r>
              <a:rPr lang="en-GB" sz="2000" dirty="0">
                <a:latin typeface="Comic Sans MS" panose="030F0702030302020204" pitchFamily="66" charset="0"/>
              </a:rPr>
              <a:t>is very long so she decides to go there at 5 pm in order to be in a </a:t>
            </a:r>
            <a:r>
              <a:rPr lang="en-GB" sz="2000" dirty="0" smtClean="0">
                <a:latin typeface="Comic Sans MS" panose="030F0702030302020204" pitchFamily="66" charset="0"/>
              </a:rPr>
              <a:t>good position </a:t>
            </a:r>
            <a:r>
              <a:rPr lang="en-GB" sz="2000" dirty="0">
                <a:latin typeface="Comic Sans MS" panose="030F0702030302020204" pitchFamily="66" charset="0"/>
              </a:rPr>
              <a:t>when the gate will open. </a:t>
            </a:r>
            <a:r>
              <a:rPr lang="en-GB" sz="2000" dirty="0" err="1">
                <a:latin typeface="Comic Sans MS" panose="030F0702030302020204" pitchFamily="66" charset="0"/>
              </a:rPr>
              <a:t>Giuly</a:t>
            </a:r>
            <a:r>
              <a:rPr lang="en-GB" sz="2000" dirty="0">
                <a:latin typeface="Comic Sans MS" panose="030F0702030302020204" pitchFamily="66" charset="0"/>
              </a:rPr>
              <a:t> is scared to take the train to go </a:t>
            </a:r>
            <a:r>
              <a:rPr lang="en-GB" sz="2000" dirty="0" smtClean="0">
                <a:latin typeface="Comic Sans MS" panose="030F0702030302020204" pitchFamily="66" charset="0"/>
              </a:rPr>
              <a:t>there because </a:t>
            </a:r>
            <a:r>
              <a:rPr lang="en-GB" sz="2000" dirty="0">
                <a:latin typeface="Comic Sans MS" panose="030F0702030302020204" pitchFamily="66" charset="0"/>
              </a:rPr>
              <a:t>she would be going back home alone. She decides to go there with </a:t>
            </a:r>
            <a:r>
              <a:rPr lang="en-GB" sz="2000" dirty="0" smtClean="0">
                <a:latin typeface="Comic Sans MS" panose="030F0702030302020204" pitchFamily="66" charset="0"/>
              </a:rPr>
              <a:t>a taxi </a:t>
            </a:r>
            <a:r>
              <a:rPr lang="en-GB" sz="2000" dirty="0">
                <a:latin typeface="Comic Sans MS" panose="030F0702030302020204" pitchFamily="66" charset="0"/>
              </a:rPr>
              <a:t>and simply she opens </a:t>
            </a:r>
            <a:r>
              <a:rPr lang="en-GB" sz="2000" dirty="0" err="1">
                <a:latin typeface="Comic Sans MS" panose="030F0702030302020204" pitchFamily="66" charset="0"/>
              </a:rPr>
              <a:t>myTaxi</a:t>
            </a:r>
            <a:r>
              <a:rPr lang="en-GB" sz="2000" dirty="0">
                <a:latin typeface="Comic Sans MS" panose="030F0702030302020204" pitchFamily="66" charset="0"/>
              </a:rPr>
              <a:t> app and requests a taxi for a simple </a:t>
            </a:r>
            <a:r>
              <a:rPr lang="en-GB" sz="2000" dirty="0" smtClean="0">
                <a:latin typeface="Comic Sans MS" panose="030F0702030302020204" pitchFamily="66" charset="0"/>
              </a:rPr>
              <a:t>ride. Unfortunately</a:t>
            </a:r>
            <a:r>
              <a:rPr lang="en-GB" sz="2000" dirty="0">
                <a:latin typeface="Comic Sans MS" panose="030F0702030302020204" pitchFamily="66" charset="0"/>
              </a:rPr>
              <a:t>, the system has detected that there is no one taxi available in </a:t>
            </a:r>
            <a:r>
              <a:rPr lang="en-GB" sz="2000" dirty="0" smtClean="0">
                <a:latin typeface="Comic Sans MS" panose="030F0702030302020204" pitchFamily="66" charset="0"/>
              </a:rPr>
              <a:t>her zone </a:t>
            </a:r>
            <a:r>
              <a:rPr lang="en-GB" sz="2000" dirty="0">
                <a:latin typeface="Comic Sans MS" panose="030F0702030302020204" pitchFamily="66" charset="0"/>
              </a:rPr>
              <a:t>at the moment. </a:t>
            </a:r>
            <a:r>
              <a:rPr lang="en-GB" sz="2000" dirty="0" err="1">
                <a:latin typeface="Comic Sans MS" panose="030F0702030302020204" pitchFamily="66" charset="0"/>
              </a:rPr>
              <a:t>Giuly</a:t>
            </a:r>
            <a:r>
              <a:rPr lang="en-GB" sz="2000" dirty="0">
                <a:latin typeface="Comic Sans MS" panose="030F0702030302020204" pitchFamily="66" charset="0"/>
              </a:rPr>
              <a:t> immediately receives a </a:t>
            </a:r>
            <a:r>
              <a:rPr lang="en-GB" sz="2000" dirty="0" smtClean="0">
                <a:latin typeface="Comic Sans MS" panose="030F0702030302020204" pitchFamily="66" charset="0"/>
              </a:rPr>
              <a:t>notification </a:t>
            </a:r>
            <a:r>
              <a:rPr lang="en-GB" sz="2000" dirty="0">
                <a:latin typeface="Comic Sans MS" panose="030F0702030302020204" pitchFamily="66" charset="0"/>
              </a:rPr>
              <a:t>that informs </a:t>
            </a:r>
            <a:r>
              <a:rPr lang="en-GB" sz="2000" dirty="0" smtClean="0">
                <a:latin typeface="Comic Sans MS" panose="030F0702030302020204" pitchFamily="66" charset="0"/>
              </a:rPr>
              <a:t>it of </a:t>
            </a:r>
            <a:r>
              <a:rPr lang="en-GB" sz="2000" dirty="0">
                <a:latin typeface="Comic Sans MS" panose="030F0702030302020204" pitchFamily="66" charset="0"/>
              </a:rPr>
              <a:t>the problem inviting her to attend for the </a:t>
            </a:r>
            <a:r>
              <a:rPr lang="en-GB" sz="2000" dirty="0" smtClean="0">
                <a:latin typeface="Comic Sans MS" panose="030F0702030302020204" pitchFamily="66" charset="0"/>
              </a:rPr>
              <a:t>first </a:t>
            </a:r>
            <a:r>
              <a:rPr lang="en-GB" sz="2000" dirty="0">
                <a:latin typeface="Comic Sans MS" panose="030F0702030302020204" pitchFamily="66" charset="0"/>
              </a:rPr>
              <a:t>available taxi.</a:t>
            </a:r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4762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SUMMARY</a:t>
            </a:r>
            <a:endParaRPr lang="en-GB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0" y="1847165"/>
            <a:ext cx="12192000" cy="766363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GB" dirty="0" smtClean="0"/>
          </a:p>
          <a:p>
            <a:endParaRPr lang="en-GB" b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latin typeface="Comic Sans MS" panose="030F0702030302020204" pitchFamily="66" charset="0"/>
              </a:rPr>
              <a:t>SECTION 1:</a:t>
            </a:r>
          </a:p>
          <a:p>
            <a:endParaRPr lang="en-GB" sz="1000" b="1" dirty="0" smtClean="0">
              <a:latin typeface="Comic Sans MS" panose="030F0702030302020204" pitchFamily="66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Description of the given problem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The identification of the actors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Our goals</a:t>
            </a:r>
          </a:p>
          <a:p>
            <a:pPr lvl="2"/>
            <a:endParaRPr lang="en-GB" sz="2400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latin typeface="Comic Sans MS" panose="030F0702030302020204" pitchFamily="66" charset="0"/>
              </a:rPr>
              <a:t>SECTION 2:</a:t>
            </a:r>
          </a:p>
          <a:p>
            <a:endParaRPr lang="en-GB" sz="1000" b="1" dirty="0" smtClean="0">
              <a:latin typeface="Comic Sans MS" panose="030F0702030302020204" pitchFamily="66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Overall Description</a:t>
            </a: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en-GB" sz="24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latin typeface="Comic Sans MS" panose="030F0702030302020204" pitchFamily="66" charset="0"/>
              </a:rPr>
              <a:t>SECTION 3:</a:t>
            </a:r>
          </a:p>
          <a:p>
            <a:endParaRPr lang="en-GB" sz="1000" b="1" dirty="0" smtClean="0">
              <a:latin typeface="Comic Sans MS" panose="030F0702030302020204" pitchFamily="66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External interface requirements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Functional requirements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The World and the Machine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Scenarios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UML Models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latin typeface="Comic Sans MS" panose="030F0702030302020204" pitchFamily="66" charset="0"/>
              </a:rPr>
              <a:t>SECTION 4:</a:t>
            </a:r>
          </a:p>
          <a:p>
            <a:endParaRPr lang="en-GB" sz="1000" b="1" dirty="0" smtClean="0"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Alloy</a:t>
            </a:r>
          </a:p>
        </p:txBody>
      </p:sp>
    </p:spTree>
    <p:extLst>
      <p:ext uri="{BB962C8B-B14F-4D97-AF65-F5344CB8AC3E}">
        <p14:creationId xmlns:p14="http://schemas.microsoft.com/office/powerpoint/2010/main" val="35776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666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40883" y="0"/>
            <a:ext cx="895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600" b="1" dirty="0" smtClean="0">
                <a:latin typeface="Comic Sans MS" panose="030F0702030302020204" pitchFamily="66" charset="0"/>
              </a:rPr>
              <a:t>USE CASE: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82" y="646331"/>
            <a:ext cx="6442075" cy="61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666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40883" y="0"/>
            <a:ext cx="895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600" b="1" dirty="0" smtClean="0">
                <a:latin typeface="Comic Sans MS" panose="030F0702030302020204" pitchFamily="66" charset="0"/>
              </a:rPr>
              <a:t>SIGN UP: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92" y="646331"/>
            <a:ext cx="74485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SIGN UP: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2" y="504825"/>
            <a:ext cx="61245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LOG IN: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243012"/>
            <a:ext cx="9451164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LOG IN: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515898"/>
            <a:ext cx="8796338" cy="59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MAKE SIMPLE REQUEST: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404937"/>
            <a:ext cx="104013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MAKE SIMPLE REQUEST: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515898"/>
            <a:ext cx="61341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291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SECTION 3</a:t>
            </a: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182100" y="-381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CLASS DIAGRAM: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23825"/>
            <a:ext cx="61722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291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SECTION 3</a:t>
            </a: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182100" y="-38100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STATE MACHINE DIAGRAM</a:t>
            </a:r>
          </a:p>
          <a:p>
            <a:pPr algn="ctr"/>
            <a:endParaRPr lang="it-IT" sz="3000" b="1" dirty="0">
              <a:latin typeface="Comic Sans MS" panose="030F0702030302020204" pitchFamily="66" charset="0"/>
            </a:endParaRP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USER FUNCTIONS: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159707"/>
            <a:ext cx="5314950" cy="66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291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SECTION 3</a:t>
            </a: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182100" y="-38100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STATE MACHINE DIAGRAM</a:t>
            </a:r>
          </a:p>
          <a:p>
            <a:pPr algn="ctr"/>
            <a:endParaRPr lang="it-IT" sz="3000" b="1" dirty="0">
              <a:latin typeface="Comic Sans MS" panose="030F0702030302020204" pitchFamily="66" charset="0"/>
            </a:endParaRP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DRIVER FUNCTIONS: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0"/>
            <a:ext cx="4829175" cy="69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1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238250" y="1664702"/>
            <a:ext cx="9982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latin typeface="Comic Sans MS" panose="030F0702030302020204" pitchFamily="66" charset="0"/>
              </a:rPr>
              <a:t>We will design and implement </a:t>
            </a:r>
            <a:r>
              <a:rPr lang="en-GB" sz="2000" dirty="0" err="1">
                <a:latin typeface="Comic Sans MS" panose="030F0702030302020204" pitchFamily="66" charset="0"/>
              </a:rPr>
              <a:t>myTaxiService</a:t>
            </a:r>
            <a:r>
              <a:rPr lang="en-GB" sz="2000" dirty="0">
                <a:latin typeface="Comic Sans MS" panose="030F0702030302020204" pitchFamily="66" charset="0"/>
              </a:rPr>
              <a:t>, a new web and mobile </a:t>
            </a:r>
            <a:r>
              <a:rPr lang="en-GB" sz="2000" dirty="0" smtClean="0">
                <a:latin typeface="Comic Sans MS" panose="030F0702030302020204" pitchFamily="66" charset="0"/>
              </a:rPr>
              <a:t>application </a:t>
            </a:r>
            <a:r>
              <a:rPr lang="en-GB" sz="2000" dirty="0">
                <a:latin typeface="Comic Sans MS" panose="030F0702030302020204" pitchFamily="66" charset="0"/>
              </a:rPr>
              <a:t>to optimize the taxi service in big cities. It should simplify the access </a:t>
            </a:r>
            <a:r>
              <a:rPr lang="en-GB" sz="2000" dirty="0" smtClean="0">
                <a:latin typeface="Comic Sans MS" panose="030F0702030302020204" pitchFamily="66" charset="0"/>
              </a:rPr>
              <a:t>of passengers </a:t>
            </a:r>
            <a:r>
              <a:rPr lang="en-GB" sz="2000" dirty="0">
                <a:latin typeface="Comic Sans MS" panose="030F0702030302020204" pitchFamily="66" charset="0"/>
              </a:rPr>
              <a:t>to the service and guarantee a fair management of taxi </a:t>
            </a:r>
            <a:r>
              <a:rPr lang="en-GB" sz="2000" dirty="0" smtClean="0">
                <a:latin typeface="Comic Sans MS" panose="030F0702030302020204" pitchFamily="66" charset="0"/>
              </a:rPr>
              <a:t>queues. The </a:t>
            </a:r>
            <a:r>
              <a:rPr lang="en-GB" sz="2000" dirty="0">
                <a:latin typeface="Comic Sans MS" panose="030F0702030302020204" pitchFamily="66" charset="0"/>
              </a:rPr>
              <a:t>users will have to register and login in order to use the application, </a:t>
            </a:r>
            <a:r>
              <a:rPr lang="en-GB" sz="2000" dirty="0" smtClean="0">
                <a:latin typeface="Comic Sans MS" panose="030F0702030302020204" pitchFamily="66" charset="0"/>
              </a:rPr>
              <a:t>then they </a:t>
            </a:r>
            <a:r>
              <a:rPr lang="en-GB" sz="2000" dirty="0">
                <a:latin typeface="Comic Sans MS" panose="030F0702030302020204" pitchFamily="66" charset="0"/>
              </a:rPr>
              <a:t>can request a taxi and be informed about the code of the incoming </a:t>
            </a:r>
            <a:r>
              <a:rPr lang="en-GB" sz="2000" dirty="0" smtClean="0">
                <a:latin typeface="Comic Sans MS" panose="030F0702030302020204" pitchFamily="66" charset="0"/>
              </a:rPr>
              <a:t>taxi and </a:t>
            </a:r>
            <a:r>
              <a:rPr lang="en-GB" sz="2000" dirty="0">
                <a:latin typeface="Comic Sans MS" panose="030F0702030302020204" pitchFamily="66" charset="0"/>
              </a:rPr>
              <a:t>the waiting time.</a:t>
            </a: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We suppose the city is divided in zones and every one of them has a </a:t>
            </a:r>
            <a:r>
              <a:rPr lang="en-GB" sz="2000" dirty="0" smtClean="0">
                <a:latin typeface="Comic Sans MS" panose="030F0702030302020204" pitchFamily="66" charset="0"/>
              </a:rPr>
              <a:t>queue of </a:t>
            </a:r>
            <a:r>
              <a:rPr lang="en-GB" sz="2000" dirty="0">
                <a:latin typeface="Comic Sans MS" panose="030F0702030302020204" pitchFamily="66" charset="0"/>
              </a:rPr>
              <a:t>available taxis present in the zone, whose position is calculated according </a:t>
            </a:r>
            <a:r>
              <a:rPr lang="en-GB" sz="2000" dirty="0" smtClean="0">
                <a:latin typeface="Comic Sans MS" panose="030F0702030302020204" pitchFamily="66" charset="0"/>
              </a:rPr>
              <a:t>to GPS</a:t>
            </a:r>
            <a:r>
              <a:rPr lang="en-GB" sz="2000" dirty="0">
                <a:latin typeface="Comic Sans MS" panose="030F0702030302020204" pitchFamily="66" charset="0"/>
              </a:rPr>
              <a:t>. After a request arrives, the system informs the </a:t>
            </a:r>
            <a:r>
              <a:rPr lang="en-GB" sz="2000" dirty="0" smtClean="0">
                <a:latin typeface="Comic Sans MS" panose="030F0702030302020204" pitchFamily="66" charset="0"/>
              </a:rPr>
              <a:t>first </a:t>
            </a:r>
            <a:r>
              <a:rPr lang="en-GB" sz="2000" dirty="0">
                <a:latin typeface="Comic Sans MS" panose="030F0702030302020204" pitchFamily="66" charset="0"/>
              </a:rPr>
              <a:t>taxi in the queue of</a:t>
            </a: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the zone from which the request came. If the taxi accept the request, the </a:t>
            </a:r>
            <a:r>
              <a:rPr lang="en-GB" sz="2000" dirty="0" smtClean="0">
                <a:latin typeface="Comic Sans MS" panose="030F0702030302020204" pitchFamily="66" charset="0"/>
              </a:rPr>
              <a:t>system sends </a:t>
            </a:r>
            <a:r>
              <a:rPr lang="en-GB" sz="2000" dirty="0">
                <a:latin typeface="Comic Sans MS" panose="030F0702030302020204" pitchFamily="66" charset="0"/>
              </a:rPr>
              <a:t>the </a:t>
            </a:r>
            <a:r>
              <a:rPr lang="en-GB" sz="2000" dirty="0" smtClean="0">
                <a:latin typeface="Comic Sans MS" panose="030F0702030302020204" pitchFamily="66" charset="0"/>
              </a:rPr>
              <a:t>confirmation </a:t>
            </a:r>
            <a:r>
              <a:rPr lang="en-GB" sz="2000" dirty="0">
                <a:latin typeface="Comic Sans MS" panose="030F0702030302020204" pitchFamily="66" charset="0"/>
              </a:rPr>
              <a:t>to the user. If not, the system will put it at the end </a:t>
            </a:r>
            <a:r>
              <a:rPr lang="en-GB" sz="2000" dirty="0" smtClean="0">
                <a:latin typeface="Comic Sans MS" panose="030F0702030302020204" pitchFamily="66" charset="0"/>
              </a:rPr>
              <a:t>of the </a:t>
            </a:r>
            <a:r>
              <a:rPr lang="en-GB" sz="2000" dirty="0">
                <a:latin typeface="Comic Sans MS" panose="030F0702030302020204" pitchFamily="66" charset="0"/>
              </a:rPr>
              <a:t>queue and forward the request to the next available </a:t>
            </a:r>
            <a:r>
              <a:rPr lang="en-GB" sz="2000" dirty="0" smtClean="0">
                <a:latin typeface="Comic Sans MS" panose="030F0702030302020204" pitchFamily="66" charset="0"/>
              </a:rPr>
              <a:t>taxi. To </a:t>
            </a:r>
            <a:r>
              <a:rPr lang="en-GB" sz="2000" dirty="0">
                <a:latin typeface="Comic Sans MS" panose="030F0702030302020204" pitchFamily="66" charset="0"/>
              </a:rPr>
              <a:t>accept ride requests, taxi drivers will have to login through the </a:t>
            </a:r>
            <a:r>
              <a:rPr lang="en-GB" sz="2000" dirty="0" smtClean="0">
                <a:latin typeface="Comic Sans MS" panose="030F0702030302020204" pitchFamily="66" charset="0"/>
              </a:rPr>
              <a:t>mobile app </a:t>
            </a:r>
            <a:r>
              <a:rPr lang="en-GB" sz="2000" dirty="0">
                <a:latin typeface="Comic Sans MS" panose="030F0702030302020204" pitchFamily="66" charset="0"/>
              </a:rPr>
              <a:t>like normal users. Then they can set themselves as available and </a:t>
            </a:r>
            <a:r>
              <a:rPr lang="en-GB" sz="2000" dirty="0" smtClean="0">
                <a:latin typeface="Comic Sans MS" panose="030F0702030302020204" pitchFamily="66" charset="0"/>
              </a:rPr>
              <a:t>receive ride requests. A </a:t>
            </a:r>
            <a:r>
              <a:rPr lang="en-GB" sz="2000" dirty="0">
                <a:latin typeface="Comic Sans MS" panose="030F0702030302020204" pitchFamily="66" charset="0"/>
              </a:rPr>
              <a:t>user can also reserve a taxi by inserting origin, destination and time </a:t>
            </a:r>
            <a:r>
              <a:rPr lang="en-GB" sz="2000" dirty="0" smtClean="0">
                <a:latin typeface="Comic Sans MS" panose="030F0702030302020204" pitchFamily="66" charset="0"/>
              </a:rPr>
              <a:t>of the </a:t>
            </a:r>
            <a:r>
              <a:rPr lang="en-GB" sz="2000" dirty="0">
                <a:latin typeface="Comic Sans MS" panose="030F0702030302020204" pitchFamily="66" charset="0"/>
              </a:rPr>
              <a:t>ride. The request must be submitted at least two hours before. The </a:t>
            </a:r>
            <a:r>
              <a:rPr lang="en-GB" sz="2000" dirty="0" smtClean="0">
                <a:latin typeface="Comic Sans MS" panose="030F0702030302020204" pitchFamily="66" charset="0"/>
              </a:rPr>
              <a:t>system will </a:t>
            </a:r>
            <a:r>
              <a:rPr lang="en-GB" sz="2000" dirty="0">
                <a:latin typeface="Comic Sans MS" panose="030F0702030302020204" pitchFamily="66" charset="0"/>
              </a:rPr>
              <a:t>allocate a taxi and notify the user 10 minutes before the ride.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0" y="8469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DESCRIPTION OF THE GIVEN PROBLEM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4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ALLOY METAMODEL: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40" y="606834"/>
            <a:ext cx="10464660" cy="62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4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EXAMPLE OF GENERATED WORLD: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74"/>
            <a:ext cx="12192000" cy="5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1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469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ACTORS: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104900" y="2007602"/>
            <a:ext cx="9982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000" b="1" dirty="0" smtClean="0">
                <a:latin typeface="Comic Sans MS" panose="030F0702030302020204" pitchFamily="66" charset="0"/>
              </a:rPr>
              <a:t>Guest</a:t>
            </a:r>
            <a:r>
              <a:rPr lang="en-GB" sz="2000" dirty="0">
                <a:latin typeface="Comic Sans MS" panose="030F0702030302020204" pitchFamily="66" charset="0"/>
              </a:rPr>
              <a:t>: the guests are users who are not registered yet. They must </a:t>
            </a:r>
            <a:r>
              <a:rPr lang="en-GB" sz="2000" dirty="0" smtClean="0">
                <a:latin typeface="Comic Sans MS" panose="030F0702030302020204" pitchFamily="66" charset="0"/>
              </a:rPr>
              <a:t>sign themselves </a:t>
            </a:r>
            <a:r>
              <a:rPr lang="en-GB" sz="2000" dirty="0">
                <a:latin typeface="Comic Sans MS" panose="030F0702030302020204" pitchFamily="66" charset="0"/>
              </a:rPr>
              <a:t>up into the system in order to use the features available </a:t>
            </a:r>
            <a:r>
              <a:rPr lang="en-GB" sz="2000" dirty="0" smtClean="0">
                <a:latin typeface="Comic Sans MS" panose="030F0702030302020204" pitchFamily="66" charset="0"/>
              </a:rPr>
              <a:t>to registered </a:t>
            </a:r>
            <a:r>
              <a:rPr lang="en-GB" sz="2000" dirty="0">
                <a:latin typeface="Comic Sans MS" panose="030F0702030302020204" pitchFamily="66" charset="0"/>
              </a:rPr>
              <a:t>users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en-GB" sz="2000" b="1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GB" sz="2000" b="1" dirty="0" smtClean="0">
                <a:latin typeface="Comic Sans MS" panose="030F0702030302020204" pitchFamily="66" charset="0"/>
              </a:rPr>
              <a:t>Registered </a:t>
            </a:r>
            <a:r>
              <a:rPr lang="en-GB" sz="2000" b="1" dirty="0">
                <a:latin typeface="Comic Sans MS" panose="030F0702030302020204" pitchFamily="66" charset="0"/>
              </a:rPr>
              <a:t>user</a:t>
            </a:r>
            <a:r>
              <a:rPr lang="en-GB" sz="2000" dirty="0">
                <a:latin typeface="Comic Sans MS" panose="030F0702030302020204" pitchFamily="66" charset="0"/>
              </a:rPr>
              <a:t>: this type of user, after successful login, has access to </a:t>
            </a:r>
            <a:r>
              <a:rPr lang="en-GB" sz="2000" dirty="0" smtClean="0">
                <a:latin typeface="Comic Sans MS" panose="030F0702030302020204" pitchFamily="66" charset="0"/>
              </a:rPr>
              <a:t>all the </a:t>
            </a:r>
            <a:r>
              <a:rPr lang="en-GB" sz="2000" dirty="0">
                <a:latin typeface="Comic Sans MS" panose="030F0702030302020204" pitchFamily="66" charset="0"/>
              </a:rPr>
              <a:t>features of the application as a customer. They can request rides, </a:t>
            </a:r>
            <a:r>
              <a:rPr lang="en-GB" sz="2000" dirty="0" smtClean="0">
                <a:latin typeface="Comic Sans MS" panose="030F0702030302020204" pitchFamily="66" charset="0"/>
              </a:rPr>
              <a:t>be them </a:t>
            </a:r>
            <a:r>
              <a:rPr lang="en-GB" sz="2000" dirty="0">
                <a:latin typeface="Comic Sans MS" panose="030F0702030302020204" pitchFamily="66" charset="0"/>
              </a:rPr>
              <a:t>simple or detailed, and receive </a:t>
            </a:r>
            <a:r>
              <a:rPr lang="en-GB" sz="2000" dirty="0" smtClean="0">
                <a:latin typeface="Comic Sans MS" panose="030F0702030302020204" pitchFamily="66" charset="0"/>
              </a:rPr>
              <a:t>notifications </a:t>
            </a:r>
            <a:r>
              <a:rPr lang="en-GB" sz="2000" dirty="0">
                <a:latin typeface="Comic Sans MS" panose="030F0702030302020204" pitchFamily="66" charset="0"/>
              </a:rPr>
              <a:t>after a ride has </a:t>
            </a:r>
            <a:r>
              <a:rPr lang="en-GB" sz="2000" dirty="0" smtClean="0">
                <a:latin typeface="Comic Sans MS" panose="030F0702030302020204" pitchFamily="66" charset="0"/>
              </a:rPr>
              <a:t>been confirmed.</a:t>
            </a:r>
          </a:p>
          <a:p>
            <a:pPr algn="just"/>
            <a:endParaRPr lang="en-GB" sz="2000" b="1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GB" sz="2000" b="1" dirty="0" smtClean="0">
                <a:latin typeface="Comic Sans MS" panose="030F0702030302020204" pitchFamily="66" charset="0"/>
              </a:rPr>
              <a:t>Driver</a:t>
            </a:r>
            <a:r>
              <a:rPr lang="en-GB" sz="2000" dirty="0">
                <a:latin typeface="Comic Sans MS" panose="030F0702030302020204" pitchFamily="66" charset="0"/>
              </a:rPr>
              <a:t>: </a:t>
            </a:r>
            <a:r>
              <a:rPr lang="en-GB" sz="2000" dirty="0" smtClean="0">
                <a:latin typeface="Comic Sans MS" panose="030F0702030302020204" pitchFamily="66" charset="0"/>
              </a:rPr>
              <a:t>this type of user, after a successful login, can </a:t>
            </a:r>
            <a:r>
              <a:rPr lang="en-GB" sz="2000" dirty="0">
                <a:latin typeface="Comic Sans MS" panose="030F0702030302020204" pitchFamily="66" charset="0"/>
              </a:rPr>
              <a:t>set </a:t>
            </a:r>
            <a:r>
              <a:rPr lang="en-GB" sz="2000" dirty="0" smtClean="0">
                <a:latin typeface="Comic Sans MS" panose="030F0702030302020204" pitchFamily="66" charset="0"/>
              </a:rPr>
              <a:t>himself </a:t>
            </a:r>
            <a:r>
              <a:rPr lang="en-GB" sz="2000" dirty="0">
                <a:latin typeface="Comic Sans MS" panose="030F0702030302020204" pitchFamily="66" charset="0"/>
              </a:rPr>
              <a:t>as available and so can be </a:t>
            </a:r>
            <a:r>
              <a:rPr lang="en-GB" sz="2000" dirty="0" smtClean="0">
                <a:latin typeface="Comic Sans MS" panose="030F0702030302020204" pitchFamily="66" charset="0"/>
              </a:rPr>
              <a:t>notified </a:t>
            </a:r>
            <a:r>
              <a:rPr lang="en-GB" sz="2000" dirty="0">
                <a:latin typeface="Comic Sans MS" panose="030F0702030302020204" pitchFamily="66" charset="0"/>
              </a:rPr>
              <a:t>when a </a:t>
            </a:r>
            <a:r>
              <a:rPr lang="en-GB" sz="2000" dirty="0" smtClean="0">
                <a:latin typeface="Comic Sans MS" panose="030F0702030302020204" pitchFamily="66" charset="0"/>
              </a:rPr>
              <a:t>new ride </a:t>
            </a:r>
            <a:r>
              <a:rPr lang="en-GB" sz="2000" dirty="0">
                <a:latin typeface="Comic Sans MS" panose="030F0702030302020204" pitchFamily="66" charset="0"/>
              </a:rPr>
              <a:t>request </a:t>
            </a:r>
            <a:r>
              <a:rPr lang="en-GB" sz="2000" dirty="0" smtClean="0">
                <a:latin typeface="Comic Sans MS" panose="030F0702030302020204" pitchFamily="66" charset="0"/>
              </a:rPr>
              <a:t>arrives and, if </a:t>
            </a:r>
            <a:r>
              <a:rPr lang="en-GB" sz="2000" smtClean="0">
                <a:latin typeface="Comic Sans MS" panose="030F0702030302020204" pitchFamily="66" charset="0"/>
              </a:rPr>
              <a:t>he sees </a:t>
            </a:r>
            <a:r>
              <a:rPr lang="en-GB" sz="2000" dirty="0" smtClean="0">
                <a:latin typeface="Comic Sans MS" panose="030F0702030302020204" pitchFamily="66" charset="0"/>
              </a:rPr>
              <a:t>it, </a:t>
            </a:r>
            <a:r>
              <a:rPr lang="en-GB" sz="2000" dirty="0" smtClean="0">
                <a:latin typeface="Comic Sans MS" panose="030F0702030302020204" pitchFamily="66" charset="0"/>
              </a:rPr>
              <a:t>to accepts it.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1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469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OUR GOALS: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104900" y="2007602"/>
            <a:ext cx="99822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We have divided the goals for every categories of actors we have identified.</a:t>
            </a:r>
          </a:p>
          <a:p>
            <a:pPr algn="just"/>
            <a:endParaRPr lang="en-GB" sz="2000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b="1" dirty="0" smtClean="0">
                <a:latin typeface="Comic Sans MS" panose="030F0702030302020204" pitchFamily="66" charset="0"/>
              </a:rPr>
              <a:t>Guests should be able to:</a:t>
            </a:r>
          </a:p>
          <a:p>
            <a:pPr algn="just">
              <a:lnSpc>
                <a:spcPct val="150000"/>
              </a:lnSpc>
            </a:pPr>
            <a:endParaRPr lang="en-GB" sz="1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[G1] </a:t>
            </a:r>
            <a:r>
              <a:rPr lang="en-GB" sz="2000" dirty="0" smtClean="0">
                <a:latin typeface="Comic Sans MS" panose="030F0702030302020204" pitchFamily="66" charset="0"/>
              </a:rPr>
              <a:t>Register themselves into the system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[G2] </a:t>
            </a:r>
            <a:r>
              <a:rPr lang="en-GB" sz="2000" dirty="0" smtClean="0">
                <a:latin typeface="Comic Sans MS" panose="030F0702030302020204" pitchFamily="66" charset="0"/>
              </a:rPr>
              <a:t>Log themselves into the system</a:t>
            </a:r>
          </a:p>
          <a:p>
            <a:pPr algn="just"/>
            <a:endParaRPr lang="en-GB" sz="2000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b="1" dirty="0" smtClean="0">
                <a:latin typeface="Comic Sans MS" panose="030F0702030302020204" pitchFamily="66" charset="0"/>
              </a:rPr>
              <a:t>Users should be able to:</a:t>
            </a:r>
          </a:p>
          <a:p>
            <a:pPr algn="just"/>
            <a:endParaRPr lang="en-GB" sz="1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[G3] </a:t>
            </a:r>
            <a:r>
              <a:rPr lang="en-GB" sz="2000" dirty="0" smtClean="0">
                <a:latin typeface="Comic Sans MS" panose="030F0702030302020204" pitchFamily="66" charset="0"/>
              </a:rPr>
              <a:t>See number of available taxis of the zone they’re in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[G4] </a:t>
            </a:r>
            <a:r>
              <a:rPr lang="en-GB" sz="2000" dirty="0" smtClean="0">
                <a:latin typeface="Comic Sans MS" panose="030F0702030302020204" pitchFamily="66" charset="0"/>
              </a:rPr>
              <a:t>Make a request for a simple ride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[G5] </a:t>
            </a:r>
            <a:r>
              <a:rPr lang="en-GB" sz="2000" dirty="0" smtClean="0">
                <a:latin typeface="Comic Sans MS" panose="030F0702030302020204" pitchFamily="66" charset="0"/>
              </a:rPr>
              <a:t>Make a request for a detailed ride</a:t>
            </a: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/>
            <a:endParaRPr lang="en-GB" sz="2000" dirty="0" smtClean="0">
              <a:latin typeface="Comic Sans MS" panose="030F0702030302020204" pitchFamily="66" charset="0"/>
            </a:endParaRPr>
          </a:p>
          <a:p>
            <a:pPr algn="just"/>
            <a:endParaRPr lang="en-GB" sz="2000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2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1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469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OUR GOALS: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14400" y="1693842"/>
            <a:ext cx="9982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 smtClean="0">
                <a:latin typeface="Comic Sans MS" panose="030F0702030302020204" pitchFamily="66" charset="0"/>
              </a:rPr>
              <a:t>Drivers should be able to:</a:t>
            </a:r>
          </a:p>
          <a:p>
            <a:pPr algn="just"/>
            <a:endParaRPr lang="en-GB" sz="1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[G6] </a:t>
            </a:r>
            <a:r>
              <a:rPr lang="en-GB" sz="2000" dirty="0" smtClean="0">
                <a:latin typeface="Comic Sans MS" panose="030F0702030302020204" pitchFamily="66" charset="0"/>
              </a:rPr>
              <a:t>Set themselves as available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[G7] </a:t>
            </a:r>
            <a:r>
              <a:rPr lang="en-GB" sz="2000" dirty="0" smtClean="0">
                <a:latin typeface="Comic Sans MS" panose="030F0702030302020204" pitchFamily="66" charset="0"/>
              </a:rPr>
              <a:t>Read and accept ride requests</a:t>
            </a: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/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b="1" dirty="0" smtClean="0">
                <a:latin typeface="Comic Sans MS" panose="030F0702030302020204" pitchFamily="66" charset="0"/>
              </a:rPr>
              <a:t>The system should:</a:t>
            </a:r>
          </a:p>
          <a:p>
            <a:pPr algn="just"/>
            <a:endParaRPr lang="en-GB" sz="1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[G8] </a:t>
            </a:r>
            <a:r>
              <a:rPr lang="en-GB" sz="2000" dirty="0" smtClean="0">
                <a:latin typeface="Comic Sans MS" panose="030F0702030302020204" pitchFamily="66" charset="0"/>
              </a:rPr>
              <a:t>Notify passengers after the confirmation of a simple request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[G9] </a:t>
            </a:r>
            <a:r>
              <a:rPr lang="en-GB" sz="2000" dirty="0" smtClean="0">
                <a:latin typeface="Comic Sans MS" panose="030F0702030302020204" pitchFamily="66" charset="0"/>
              </a:rPr>
              <a:t>Notify passenger ten minutes before the ride reserved through a detailed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       request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[G10]</a:t>
            </a:r>
            <a:r>
              <a:rPr lang="en-GB" sz="2000" dirty="0" smtClean="0">
                <a:latin typeface="Comic Sans MS" panose="030F0702030302020204" pitchFamily="66" charset="0"/>
              </a:rPr>
              <a:t> Forward request to the first taxi in queue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[G11] </a:t>
            </a:r>
            <a:r>
              <a:rPr lang="en-GB" sz="2000" dirty="0" smtClean="0">
                <a:latin typeface="Comic Sans MS" panose="030F0702030302020204" pitchFamily="66" charset="0"/>
              </a:rPr>
              <a:t>After 30 seconds, forward the request to the second taxi in queue and put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         the first at the end</a:t>
            </a: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1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2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OVERALL DESCRIPTION: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14400" y="1693842"/>
            <a:ext cx="99822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24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it-IT" sz="2400" b="1" dirty="0" smtClean="0">
                <a:latin typeface="Comic Sans MS" panose="030F0702030302020204" pitchFamily="66" charset="0"/>
              </a:rPr>
              <a:t>Product perspettive:</a:t>
            </a:r>
          </a:p>
          <a:p>
            <a:pPr algn="just"/>
            <a:endParaRPr lang="it-IT" sz="10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The application we will project is both a web application and a mobile </a:t>
            </a:r>
            <a:r>
              <a:rPr lang="en-GB" sz="2000" dirty="0" smtClean="0">
                <a:latin typeface="Comic Sans MS" panose="030F0702030302020204" pitchFamily="66" charset="0"/>
              </a:rPr>
              <a:t>application</a:t>
            </a:r>
            <a:r>
              <a:rPr lang="en-GB" sz="2000" dirty="0">
                <a:latin typeface="Comic Sans MS" panose="030F0702030302020204" pitchFamily="66" charset="0"/>
              </a:rPr>
              <a:t>. It will not interact with any other existing application or system. It </a:t>
            </a:r>
            <a:r>
              <a:rPr lang="en-GB" sz="2000" dirty="0" smtClean="0">
                <a:latin typeface="Comic Sans MS" panose="030F0702030302020204" pitchFamily="66" charset="0"/>
              </a:rPr>
              <a:t>will be </a:t>
            </a:r>
            <a:r>
              <a:rPr lang="en-GB" sz="2000" dirty="0">
                <a:latin typeface="Comic Sans MS" panose="030F0702030302020204" pitchFamily="66" charset="0"/>
              </a:rPr>
              <a:t>user based and we will not provide any internal interface for administration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/>
            <a:r>
              <a:rPr lang="it-IT" sz="2400" b="1" dirty="0" smtClean="0">
                <a:latin typeface="Comic Sans MS" panose="030F0702030302020204" pitchFamily="66" charset="0"/>
              </a:rPr>
              <a:t>User </a:t>
            </a:r>
            <a:r>
              <a:rPr lang="en-GB" sz="2400" b="1" dirty="0">
                <a:latin typeface="Comic Sans MS" panose="030F0702030302020204" pitchFamily="66" charset="0"/>
              </a:rPr>
              <a:t>characteristics</a:t>
            </a:r>
            <a:r>
              <a:rPr lang="it-IT" sz="2400" b="1" dirty="0" smtClean="0">
                <a:latin typeface="Comic Sans MS" panose="030F0702030302020204" pitchFamily="66" charset="0"/>
              </a:rPr>
              <a:t>:</a:t>
            </a:r>
          </a:p>
          <a:p>
            <a:pPr algn="just"/>
            <a:endParaRPr lang="it-IT" sz="10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People that will use our application are the ones interested in using the </a:t>
            </a:r>
            <a:r>
              <a:rPr lang="en-GB" sz="2000" dirty="0" smtClean="0">
                <a:latin typeface="Comic Sans MS" panose="030F0702030302020204" pitchFamily="66" charset="0"/>
              </a:rPr>
              <a:t>taxi service </a:t>
            </a:r>
            <a:r>
              <a:rPr lang="en-GB" sz="2000" dirty="0">
                <a:latin typeface="Comic Sans MS" panose="030F0702030302020204" pitchFamily="66" charset="0"/>
              </a:rPr>
              <a:t>in the city. They will be able to request a taxi for a ride without </a:t>
            </a:r>
            <a:r>
              <a:rPr lang="en-GB" sz="2000" dirty="0" smtClean="0">
                <a:latin typeface="Comic Sans MS" panose="030F0702030302020204" pitchFamily="66" charset="0"/>
              </a:rPr>
              <a:t>any voice </a:t>
            </a:r>
            <a:r>
              <a:rPr lang="en-GB" sz="2000" dirty="0">
                <a:latin typeface="Comic Sans MS" panose="030F0702030302020204" pitchFamily="66" charset="0"/>
              </a:rPr>
              <a:t>call but just with few clicks.</a:t>
            </a:r>
            <a:endParaRPr lang="it-IT" sz="2000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>
              <a:latin typeface="Comic Sans MS" panose="030F0702030302020204" pitchFamily="66" charset="0"/>
            </a:endParaRPr>
          </a:p>
          <a:p>
            <a:pPr algn="just"/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1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2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OVERALL DESCRIPTION: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33425" y="1617642"/>
            <a:ext cx="1072515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b="1" dirty="0" err="1" smtClean="0">
                <a:latin typeface="Comic Sans MS" panose="030F0702030302020204" pitchFamily="66" charset="0"/>
              </a:rPr>
              <a:t>Assumptions</a:t>
            </a:r>
            <a:r>
              <a:rPr lang="it-IT" sz="2400" b="1" dirty="0" smtClean="0">
                <a:latin typeface="Comic Sans MS" panose="030F0702030302020204" pitchFamily="66" charset="0"/>
              </a:rPr>
              <a:t>:</a:t>
            </a:r>
          </a:p>
          <a:p>
            <a:pPr algn="just"/>
            <a:endParaRPr lang="it-IT" sz="10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When the app or the web page is closed the user automatically logs out.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If a driver sees a ride request, he always accepts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Users can't cancel ride requests.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If the system sends a </a:t>
            </a:r>
            <a:r>
              <a:rPr lang="en-GB" sz="2000" dirty="0" smtClean="0">
                <a:latin typeface="Comic Sans MS" panose="030F0702030302020204" pitchFamily="66" charset="0"/>
              </a:rPr>
              <a:t>notification </a:t>
            </a:r>
            <a:r>
              <a:rPr lang="en-GB" sz="2000" dirty="0">
                <a:latin typeface="Comic Sans MS" panose="030F0702030302020204" pitchFamily="66" charset="0"/>
              </a:rPr>
              <a:t>the user will always receive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Users can make an unlimited number of daily ride requests.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In case of empty queue 10 minutes before a detailed ride, the </a:t>
            </a:r>
            <a:r>
              <a:rPr lang="en-GB" sz="2000" dirty="0" smtClean="0">
                <a:latin typeface="Comic Sans MS" panose="030F0702030302020204" pitchFamily="66" charset="0"/>
              </a:rPr>
              <a:t>application will always  </a:t>
            </a:r>
            <a:r>
              <a:rPr lang="en-GB" sz="2000" dirty="0" smtClean="0">
                <a:latin typeface="Comic Sans MS" panose="030F0702030302020204" pitchFamily="66" charset="0"/>
              </a:rPr>
              <a:t>             manage </a:t>
            </a:r>
            <a:r>
              <a:rPr lang="en-GB" sz="2000" dirty="0">
                <a:latin typeface="Comic Sans MS" panose="030F0702030302020204" pitchFamily="66" charset="0"/>
              </a:rPr>
              <a:t>to </a:t>
            </a:r>
            <a:r>
              <a:rPr lang="en-GB" sz="2000" dirty="0" smtClean="0">
                <a:latin typeface="Comic Sans MS" panose="030F0702030302020204" pitchFamily="66" charset="0"/>
              </a:rPr>
              <a:t>find </a:t>
            </a:r>
            <a:r>
              <a:rPr lang="en-GB" sz="2000" dirty="0">
                <a:latin typeface="Comic Sans MS" panose="030F0702030302020204" pitchFamily="66" charset="0"/>
              </a:rPr>
              <a:t>one within the time of the ride.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Users insert existing addresses when making requests.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The system knows if the credentials inserted during login belong to a </a:t>
            </a:r>
            <a:r>
              <a:rPr lang="en-GB" sz="2000" dirty="0" smtClean="0">
                <a:latin typeface="Comic Sans MS" panose="030F0702030302020204" pitchFamily="66" charset="0"/>
              </a:rPr>
              <a:t>user or </a:t>
            </a:r>
            <a:r>
              <a:rPr lang="en-GB" sz="2000" dirty="0">
                <a:latin typeface="Comic Sans MS" panose="030F0702030302020204" pitchFamily="66" charset="0"/>
              </a:rPr>
              <a:t>a driver, so it will display the correct personal page afterwards.</a:t>
            </a:r>
            <a:endParaRPr lang="it-IT" sz="2000" b="1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7326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EXTERNAL INTERFACE 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33425" y="1446192"/>
            <a:ext cx="1072515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latin typeface="Comic Sans MS" panose="030F0702030302020204" pitchFamily="66" charset="0"/>
              </a:rPr>
              <a:t>User interfaces</a:t>
            </a:r>
            <a:r>
              <a:rPr lang="it-IT" sz="2400" b="1" dirty="0" smtClean="0">
                <a:latin typeface="Comic Sans MS" panose="030F0702030302020204" pitchFamily="66" charset="0"/>
              </a:rPr>
              <a:t>:</a:t>
            </a:r>
          </a:p>
          <a:p>
            <a:endParaRPr lang="it-IT" sz="1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Here </a:t>
            </a:r>
            <a:r>
              <a:rPr lang="en-GB" sz="2000" dirty="0">
                <a:latin typeface="Comic Sans MS" panose="030F0702030302020204" pitchFamily="66" charset="0"/>
              </a:rPr>
              <a:t>are presented some drafts which represent how the application should </a:t>
            </a:r>
            <a:r>
              <a:rPr lang="en-GB" sz="2000" dirty="0" smtClean="0">
                <a:latin typeface="Comic Sans MS" panose="030F0702030302020204" pitchFamily="66" charset="0"/>
              </a:rPr>
              <a:t>look like</a:t>
            </a:r>
            <a:r>
              <a:rPr lang="en-GB" sz="2000" dirty="0">
                <a:latin typeface="Comic Sans MS" panose="030F0702030302020204" pitchFamily="66" charset="0"/>
              </a:rPr>
              <a:t>. We decided to represent only the mobile application but the web one </a:t>
            </a:r>
            <a:r>
              <a:rPr lang="en-GB" sz="2000" dirty="0" smtClean="0">
                <a:latin typeface="Comic Sans MS" panose="030F0702030302020204" pitchFamily="66" charset="0"/>
              </a:rPr>
              <a:t>will be </a:t>
            </a:r>
            <a:r>
              <a:rPr lang="en-GB" sz="2000" dirty="0">
                <a:latin typeface="Comic Sans MS" panose="030F0702030302020204" pitchFamily="66" charset="0"/>
              </a:rPr>
              <a:t>the same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it-IT" sz="2000" b="1" dirty="0">
              <a:latin typeface="Comic Sans MS" panose="030F0702030302020204" pitchFamily="66" charset="0"/>
            </a:endParaRPr>
          </a:p>
          <a:p>
            <a:pPr marL="457200" indent="-457200">
              <a:buAutoNum type="arabicParenR"/>
            </a:pPr>
            <a:r>
              <a:rPr lang="en-GB" sz="2200" b="1" dirty="0" smtClean="0">
                <a:latin typeface="Comic Sans MS" panose="030F0702030302020204" pitchFamily="66" charset="0"/>
              </a:rPr>
              <a:t>Login page</a:t>
            </a:r>
          </a:p>
          <a:p>
            <a:endParaRPr lang="en-GB" sz="1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This is the page that shows up when the application is started. It allows </a:t>
            </a:r>
            <a:r>
              <a:rPr lang="en-GB" sz="2000" dirty="0" smtClean="0">
                <a:latin typeface="Comic Sans MS" panose="030F0702030302020204" pitchFamily="66" charset="0"/>
              </a:rPr>
              <a:t>the guests </a:t>
            </a:r>
            <a:r>
              <a:rPr lang="en-GB" sz="2000" dirty="0">
                <a:latin typeface="Comic Sans MS" panose="030F0702030302020204" pitchFamily="66" charset="0"/>
              </a:rPr>
              <a:t>to log themselves into the system or register themselves if they don't </a:t>
            </a:r>
            <a:r>
              <a:rPr lang="en-GB" sz="2000" dirty="0" smtClean="0">
                <a:latin typeface="Comic Sans MS" panose="030F0702030302020204" pitchFamily="66" charset="0"/>
              </a:rPr>
              <a:t>have an </a:t>
            </a:r>
            <a:r>
              <a:rPr lang="en-GB" sz="2000" dirty="0">
                <a:latin typeface="Comic Sans MS" panose="030F0702030302020204" pitchFamily="66" charset="0"/>
              </a:rPr>
              <a:t>account yet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it-IT" sz="1000" dirty="0">
              <a:latin typeface="Comic Sans MS" panose="030F0702030302020204" pitchFamily="66" charset="0"/>
            </a:endParaRPr>
          </a:p>
          <a:p>
            <a:r>
              <a:rPr lang="en-GB" sz="2200" b="1" dirty="0" smtClean="0">
                <a:latin typeface="Comic Sans MS" panose="030F0702030302020204" pitchFamily="66" charset="0"/>
              </a:rPr>
              <a:t>2)  User page</a:t>
            </a:r>
          </a:p>
          <a:p>
            <a:endParaRPr lang="en-GB" sz="1000" b="1" dirty="0">
              <a:latin typeface="Comic Sans MS" panose="030F0702030302020204" pitchFamily="66" charset="0"/>
            </a:endParaRPr>
          </a:p>
          <a:p>
            <a:r>
              <a:rPr lang="en-GB" sz="2000" dirty="0">
                <a:latin typeface="Comic Sans MS" panose="030F0702030302020204" pitchFamily="66" charset="0"/>
              </a:rPr>
              <a:t>After login, this is what users will see. The graphic is minimal but really </a:t>
            </a:r>
            <a:r>
              <a:rPr lang="en-GB" sz="2000" dirty="0" smtClean="0">
                <a:latin typeface="Comic Sans MS" panose="030F0702030302020204" pitchFamily="66" charset="0"/>
              </a:rPr>
              <a:t>user friendly</a:t>
            </a:r>
            <a:r>
              <a:rPr lang="en-GB" sz="2000" dirty="0">
                <a:latin typeface="Comic Sans MS" panose="030F0702030302020204" pitchFamily="66" charset="0"/>
              </a:rPr>
              <a:t>, so that users can easily access to all of their functions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it-IT" sz="1000" dirty="0">
              <a:latin typeface="Comic Sans MS" panose="030F0702030302020204" pitchFamily="66" charset="0"/>
            </a:endParaRPr>
          </a:p>
          <a:p>
            <a:pPr marL="457200" indent="-457200">
              <a:buAutoNum type="arabicParenR" startAt="3"/>
            </a:pPr>
            <a:r>
              <a:rPr lang="en-GB" sz="2200" b="1" dirty="0" smtClean="0">
                <a:latin typeface="Comic Sans MS" panose="030F0702030302020204" pitchFamily="66" charset="0"/>
              </a:rPr>
              <a:t>Driver page</a:t>
            </a:r>
          </a:p>
          <a:p>
            <a:endParaRPr lang="en-GB" sz="1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After login, this is the page drivers will see. It allows them to set themselves </a:t>
            </a:r>
            <a:r>
              <a:rPr lang="en-GB" sz="2000" dirty="0" smtClean="0">
                <a:latin typeface="Comic Sans MS" panose="030F0702030302020204" pitchFamily="66" charset="0"/>
              </a:rPr>
              <a:t>as available </a:t>
            </a:r>
            <a:r>
              <a:rPr lang="en-GB" sz="2000" dirty="0">
                <a:latin typeface="Comic Sans MS" panose="030F0702030302020204" pitchFamily="66" charset="0"/>
              </a:rPr>
              <a:t>and start receiving requests and access to the page where the </a:t>
            </a:r>
            <a:r>
              <a:rPr lang="en-GB" sz="2000" dirty="0" smtClean="0">
                <a:latin typeface="Comic Sans MS" panose="030F0702030302020204" pitchFamily="66" charset="0"/>
              </a:rPr>
              <a:t>requests are</a:t>
            </a:r>
            <a:r>
              <a:rPr lang="en-GB" sz="2000" dirty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it-IT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1724</Words>
  <Application>Microsoft Office PowerPoint</Application>
  <PresentationFormat>Widescreen</PresentationFormat>
  <Paragraphs>346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CMSY10</vt:lpstr>
      <vt:lpstr>Comic Sans MS</vt:lpstr>
      <vt:lpstr>F15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massimo schiavo</dc:creator>
  <cp:lastModifiedBy>massimo schiavo</cp:lastModifiedBy>
  <cp:revision>22</cp:revision>
  <dcterms:created xsi:type="dcterms:W3CDTF">2015-11-10T07:39:04Z</dcterms:created>
  <dcterms:modified xsi:type="dcterms:W3CDTF">2015-11-10T15:21:00Z</dcterms:modified>
</cp:coreProperties>
</file>