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7.png"/><Relationship Id="rId9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4221150" y="543675"/>
            <a:ext cx="4333500" cy="87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Megamente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/>
              <a:t>Massimo Imparato</a:t>
            </a:r>
          </a:p>
          <a:p>
            <a:pPr lvl="0">
              <a:spcBef>
                <a:spcPts val="0"/>
              </a:spcBef>
              <a:buNone/>
            </a:pPr>
            <a:r>
              <a:rPr b="1" lang="es"/>
              <a:t>Diego De La Puente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725" y="1584925"/>
            <a:ext cx="1382525" cy="1793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Shape 137"/>
          <p:cNvGrpSpPr/>
          <p:nvPr/>
        </p:nvGrpSpPr>
        <p:grpSpPr>
          <a:xfrm flipH="1" rot="10800000">
            <a:off x="-1013638" y="3468685"/>
            <a:ext cx="143041" cy="26999"/>
            <a:chOff x="4659775" y="1599563"/>
            <a:chExt cx="3250925" cy="704938"/>
          </a:xfrm>
        </p:grpSpPr>
        <p:pic>
          <p:nvPicPr>
            <p:cNvPr id="138" name="Shape 1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19238" y="1902150"/>
              <a:ext cx="40013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Shape 1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29850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Shape 1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55298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Shape 1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49459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Shape 1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87775" y="2132754"/>
              <a:ext cx="400125" cy="171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Shape 1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4586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Shape 1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61545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Shape 1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55725" y="2132750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Shape 1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55725" y="1599575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Shape 1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7004600" y="1800738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Shape 1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05775" y="2001913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Shape 1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05775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Shape 150"/>
          <p:cNvGrpSpPr/>
          <p:nvPr/>
        </p:nvGrpSpPr>
        <p:grpSpPr>
          <a:xfrm>
            <a:off x="6" y="5067650"/>
            <a:ext cx="143041" cy="75851"/>
            <a:chOff x="4659775" y="1599563"/>
            <a:chExt cx="3250925" cy="704938"/>
          </a:xfrm>
        </p:grpSpPr>
        <p:pic>
          <p:nvPicPr>
            <p:cNvPr id="151" name="Shape 1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19238" y="1902150"/>
              <a:ext cx="40013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Shape 15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29850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Shape 15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55298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Shape 15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49459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Shape 15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87775" y="2132754"/>
              <a:ext cx="400125" cy="171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Shape 1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4586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Shape 1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61545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Shape 15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55725" y="2132750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Shape 15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55725" y="1599575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Shape 16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7004600" y="1800738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Shape 1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05775" y="2001913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Shape 16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05775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/>
        </p:nvSpPr>
        <p:spPr>
          <a:xfrm>
            <a:off x="1158525" y="100475"/>
            <a:ext cx="60723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Usando archivos: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025" y="652225"/>
            <a:ext cx="4057650" cy="343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Shape 331"/>
          <p:cNvGrpSpPr/>
          <p:nvPr/>
        </p:nvGrpSpPr>
        <p:grpSpPr>
          <a:xfrm>
            <a:off x="6" y="5067650"/>
            <a:ext cx="143041" cy="75851"/>
            <a:chOff x="4659775" y="1599563"/>
            <a:chExt cx="3250925" cy="704938"/>
          </a:xfrm>
        </p:grpSpPr>
        <p:pic>
          <p:nvPicPr>
            <p:cNvPr id="332" name="Shape 3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19238" y="1902150"/>
              <a:ext cx="40013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Shape 3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29850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Shape 3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55298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Shape 3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49459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Shape 3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87775" y="2132754"/>
              <a:ext cx="400125" cy="171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Shape 3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4586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Shape 3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61545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Shape 3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55725" y="2132750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Shape 3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55725" y="1599575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Shape 3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7004600" y="1800738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Shape 3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05775" y="2001913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Shape 3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05775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1158525" y="1016700"/>
            <a:ext cx="60723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Primero abrimos el archivo de distintas maneras para poder manipularlo.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- Se utiliza para escribir al final del archivo (append).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 - Se utiliza para solamente leer el archivo.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r+ - Se utiliza para leer y escribir en el archivo.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000" y="459350"/>
            <a:ext cx="27717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/>
          <p:nvPr/>
        </p:nvSpPr>
        <p:spPr>
          <a:xfrm>
            <a:off x="1158525" y="100475"/>
            <a:ext cx="60723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Usando archivos:</a:t>
            </a:r>
          </a:p>
        </p:txBody>
      </p:sp>
      <p:grpSp>
        <p:nvGrpSpPr>
          <p:cNvPr id="351" name="Shape 351"/>
          <p:cNvGrpSpPr/>
          <p:nvPr/>
        </p:nvGrpSpPr>
        <p:grpSpPr>
          <a:xfrm>
            <a:off x="6" y="5067650"/>
            <a:ext cx="143041" cy="75851"/>
            <a:chOff x="4659775" y="1599563"/>
            <a:chExt cx="3250925" cy="704938"/>
          </a:xfrm>
        </p:grpSpPr>
        <p:pic>
          <p:nvPicPr>
            <p:cNvPr id="352" name="Shape 35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19238" y="1902150"/>
              <a:ext cx="40013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Shape 35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29850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Shape 35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55298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Shape 35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49459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Shape 3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87775" y="2132754"/>
              <a:ext cx="400125" cy="171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Shape 3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4586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Shape 35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61545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Shape 35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55725" y="2132750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Shape 36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55725" y="1599575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Shape 3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7004600" y="1800738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Shape 36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05775" y="2001913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Shape 36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05775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4" name="Shape 3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50" y="2077450"/>
            <a:ext cx="4097500" cy="29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/>
        </p:nvSpPr>
        <p:spPr>
          <a:xfrm>
            <a:off x="4312400" y="2077450"/>
            <a:ext cx="45483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abre el archivo de distintas maneras, asignando variables para así poder manipularlo de distintas maneras mas adelante: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6" name="Shape 366"/>
          <p:cNvCxnSpPr/>
          <p:nvPr/>
        </p:nvCxnSpPr>
        <p:spPr>
          <a:xfrm flipH="1" rot="10800000">
            <a:off x="1595975" y="4668200"/>
            <a:ext cx="3605400" cy="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367" name="Shape 3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3775" y="3522250"/>
            <a:ext cx="2596548" cy="14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 txBox="1"/>
          <p:nvPr/>
        </p:nvSpPr>
        <p:spPr>
          <a:xfrm>
            <a:off x="4794375" y="2944175"/>
            <a:ext cx="45483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función sirve para revisar si se ha llegado a un nuevo récord de turnos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1287525" y="718625"/>
            <a:ext cx="5454000" cy="41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En esta parte del </a:t>
            </a:r>
            <a:r>
              <a:rPr lang="es"/>
              <a:t>código</a:t>
            </a:r>
            <a:r>
              <a:rPr lang="es"/>
              <a:t> se editan todas las partes del archivo necesarias: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38" y="1616300"/>
            <a:ext cx="7191375" cy="342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 flipH="1" rot="10800000">
            <a:off x="4823900" y="1625900"/>
            <a:ext cx="2876400" cy="2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376" name="Shape 3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2800" y="1460750"/>
            <a:ext cx="66675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 txBox="1"/>
          <p:nvPr>
            <p:ph idx="1" type="body"/>
          </p:nvPr>
        </p:nvSpPr>
        <p:spPr>
          <a:xfrm>
            <a:off x="7288825" y="1949675"/>
            <a:ext cx="1777800" cy="174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s"/>
              <a:t>Esta </a:t>
            </a:r>
            <a:r>
              <a:rPr lang="es"/>
              <a:t>función</a:t>
            </a:r>
            <a:r>
              <a:rPr lang="es"/>
              <a:t> se utiliza para pasar a la siguiente </a:t>
            </a:r>
            <a:r>
              <a:rPr lang="es"/>
              <a:t>línea</a:t>
            </a:r>
            <a:r>
              <a:rPr lang="es"/>
              <a:t> del archivo.</a:t>
            </a:r>
          </a:p>
        </p:txBody>
      </p:sp>
      <p:grpSp>
        <p:nvGrpSpPr>
          <p:cNvPr id="378" name="Shape 378"/>
          <p:cNvGrpSpPr/>
          <p:nvPr/>
        </p:nvGrpSpPr>
        <p:grpSpPr>
          <a:xfrm>
            <a:off x="6" y="5067650"/>
            <a:ext cx="143041" cy="75851"/>
            <a:chOff x="4659775" y="1599563"/>
            <a:chExt cx="3250925" cy="704938"/>
          </a:xfrm>
        </p:grpSpPr>
        <p:pic>
          <p:nvPicPr>
            <p:cNvPr id="379" name="Shape 37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19238" y="1902150"/>
              <a:ext cx="40013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Shape 38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29850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Shape 38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55298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Shape 38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49459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Shape 38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87775" y="2132754"/>
              <a:ext cx="400125" cy="171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Shape 38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44586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Shape 38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61545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Shape 38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55725" y="2132750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Shape 38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55725" y="1599575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Shape 38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7004600" y="1800738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Shape 38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05775" y="2001913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Shape 39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05775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Muchas Gracias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Ideación</a:t>
            </a:r>
            <a:r>
              <a:rPr lang="es"/>
              <a:t> del juego</a:t>
            </a:r>
          </a:p>
        </p:txBody>
      </p:sp>
      <p:sp>
        <p:nvSpPr>
          <p:cNvPr id="168" name="Shape 168"/>
          <p:cNvSpPr txBox="1"/>
          <p:nvPr>
            <p:ph idx="1" type="subTitle"/>
          </p:nvPr>
        </p:nvSpPr>
        <p:spPr>
          <a:xfrm>
            <a:off x="4382100" y="2651200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/>
              <a:t>Nuestros objetivos: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Juego basado en texto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Original</a:t>
            </a:r>
          </a:p>
          <a:p>
            <a:pPr indent="-317500" lvl="0" marL="457200">
              <a:spcBef>
                <a:spcPts val="0"/>
              </a:spcBef>
              <a:buSzPts val="1400"/>
              <a:buChar char="●"/>
            </a:pPr>
            <a:r>
              <a:rPr lang="es" sz="1400"/>
              <a:t>Fácil de entender y jugar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Introducción</a:t>
            </a:r>
            <a:r>
              <a:rPr lang="es"/>
              <a:t> al juego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5633" l="3165" r="51478" t="73213"/>
          <a:stretch/>
        </p:blipFill>
        <p:spPr>
          <a:xfrm>
            <a:off x="1264675" y="2755450"/>
            <a:ext cx="6247925" cy="163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699658">
            <a:off x="3037610" y="556748"/>
            <a:ext cx="66716" cy="3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1490775" y="1165775"/>
            <a:ext cx="4013100" cy="1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Objetivos del juego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Niveles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Reglas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77" name="Shape 177"/>
          <p:cNvGrpSpPr/>
          <p:nvPr/>
        </p:nvGrpSpPr>
        <p:grpSpPr>
          <a:xfrm>
            <a:off x="6" y="5067650"/>
            <a:ext cx="143041" cy="75851"/>
            <a:chOff x="4659775" y="1599563"/>
            <a:chExt cx="3250925" cy="704938"/>
          </a:xfrm>
        </p:grpSpPr>
        <p:pic>
          <p:nvPicPr>
            <p:cNvPr id="178" name="Shape 17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19238" y="1902150"/>
              <a:ext cx="40013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Shape 17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29850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Shape 1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55298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Shape 18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49459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Shape 18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87775" y="2132754"/>
              <a:ext cx="400125" cy="171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Shape 18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4586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Shape 18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61545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Shape 18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55725" y="2132750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Shape 18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55725" y="1599575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Shape 18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7004600" y="1800738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Shape 18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05775" y="2001913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Shape 18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05775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Componentes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Random: Biblioteca que permite escoger numeros, elementos de listas etc al azar.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uso:  Lo usamos para generar el </a:t>
            </a:r>
            <a:r>
              <a:rPr lang="es"/>
              <a:t>código</a:t>
            </a:r>
            <a:r>
              <a:rPr lang="es"/>
              <a:t> </a:t>
            </a:r>
            <a:r>
              <a:rPr lang="es"/>
              <a:t>secreto</a:t>
            </a:r>
            <a:r>
              <a:rPr lang="es"/>
              <a:t> en los 3 niveles.</a:t>
            </a:r>
          </a:p>
        </p:txBody>
      </p:sp>
      <p:grpSp>
        <p:nvGrpSpPr>
          <p:cNvPr id="196" name="Shape 196"/>
          <p:cNvGrpSpPr/>
          <p:nvPr/>
        </p:nvGrpSpPr>
        <p:grpSpPr>
          <a:xfrm>
            <a:off x="6" y="5067650"/>
            <a:ext cx="143041" cy="75851"/>
            <a:chOff x="4659775" y="1599563"/>
            <a:chExt cx="3250925" cy="704938"/>
          </a:xfrm>
        </p:grpSpPr>
        <p:pic>
          <p:nvPicPr>
            <p:cNvPr id="197" name="Shape 19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19238" y="1902150"/>
              <a:ext cx="40013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Shape 1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29850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Shape 19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55298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Shape 2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49459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Shape 2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87775" y="2132754"/>
              <a:ext cx="400125" cy="171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Shape 20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44586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Shape 20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61545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Shape 20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55725" y="2132750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Shape 2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55725" y="1599575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Shape 20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004600" y="1800738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Shape 20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05775" y="2001913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Shape 20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05775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" name="Shape 209"/>
          <p:cNvPicPr preferRelativeResize="0"/>
          <p:nvPr/>
        </p:nvPicPr>
        <p:blipFill rotWithShape="1">
          <a:blip r:embed="rId4">
            <a:alphaModFix/>
          </a:blip>
          <a:srcRect b="85521" l="14639" r="73385" t="11182"/>
          <a:stretch/>
        </p:blipFill>
        <p:spPr>
          <a:xfrm>
            <a:off x="4351154" y="768575"/>
            <a:ext cx="3067320" cy="4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3073375" y="393750"/>
            <a:ext cx="4069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5">
            <a:alphaModFix/>
          </a:blip>
          <a:srcRect b="59358" l="23519" r="60046" t="36430"/>
          <a:stretch/>
        </p:blipFill>
        <p:spPr>
          <a:xfrm>
            <a:off x="1297500" y="3933825"/>
            <a:ext cx="2996674" cy="4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6">
            <a:alphaModFix/>
          </a:blip>
          <a:srcRect b="64581" l="19263" r="64177" t="31096"/>
          <a:stretch/>
        </p:blipFill>
        <p:spPr>
          <a:xfrm>
            <a:off x="1297500" y="3370463"/>
            <a:ext cx="2996674" cy="4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7">
            <a:alphaModFix/>
          </a:blip>
          <a:srcRect b="63909" l="14566" r="68070" t="31782"/>
          <a:stretch/>
        </p:blipFill>
        <p:spPr>
          <a:xfrm>
            <a:off x="1297500" y="2814713"/>
            <a:ext cx="2996674" cy="4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4648925" y="2854350"/>
            <a:ext cx="17238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Nivel 1  (Linea 38)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648925" y="3433175"/>
            <a:ext cx="17238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Nivel 2   (</a:t>
            </a:r>
            <a:r>
              <a:rPr lang="es">
                <a:solidFill>
                  <a:srgbClr val="FFFFFF"/>
                </a:solidFill>
              </a:rPr>
              <a:t>Línea</a:t>
            </a:r>
            <a:r>
              <a:rPr lang="es">
                <a:solidFill>
                  <a:srgbClr val="FFFFFF"/>
                </a:solidFill>
              </a:rPr>
              <a:t> 72)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677200" y="4012000"/>
            <a:ext cx="20103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Nivel 3   (Linea 104)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La mayoria del codigo esta dentro de este while.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El juego solo tiene 10 turnos, este While permite poner todo lo perteneciente al juego mientras que los turnos no se hayan acabado.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s"/>
              <a:t>Este while se repite para los </a:t>
            </a:r>
            <a:r>
              <a:rPr lang="es"/>
              <a:t>próximos</a:t>
            </a:r>
            <a:r>
              <a:rPr lang="es"/>
              <a:t> dos niveles 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>
              <a:spcBef>
                <a:spcPts val="0"/>
              </a:spcBef>
              <a:buSzPts val="1300"/>
              <a:buChar char="-"/>
            </a:pPr>
            <a:r>
              <a:rPr lang="es"/>
              <a:t>Luego si pierdes, se indica </a:t>
            </a:r>
            <a:r>
              <a:rPr lang="es"/>
              <a:t>cuál</a:t>
            </a:r>
            <a:r>
              <a:rPr lang="es"/>
              <a:t> era el </a:t>
            </a:r>
            <a:r>
              <a:rPr lang="es"/>
              <a:t>código</a:t>
            </a:r>
            <a:r>
              <a:rPr lang="es"/>
              <a:t> cuando el </a:t>
            </a:r>
            <a:r>
              <a:rPr lang="es"/>
              <a:t>número</a:t>
            </a:r>
            <a:r>
              <a:rPr lang="es"/>
              <a:t> de turnos llega a 11.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55328" l="14864" r="72390" t="42611"/>
          <a:stretch/>
        </p:blipFill>
        <p:spPr>
          <a:xfrm>
            <a:off x="1773025" y="1190125"/>
            <a:ext cx="2840549" cy="25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4">
            <a:alphaModFix/>
          </a:blip>
          <a:srcRect b="42417" l="23212" r="59620" t="51824"/>
          <a:stretch/>
        </p:blipFill>
        <p:spPr>
          <a:xfrm>
            <a:off x="1731000" y="2813351"/>
            <a:ext cx="3347376" cy="631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Shape 224"/>
          <p:cNvGrpSpPr/>
          <p:nvPr/>
        </p:nvGrpSpPr>
        <p:grpSpPr>
          <a:xfrm>
            <a:off x="6" y="5067650"/>
            <a:ext cx="143041" cy="75851"/>
            <a:chOff x="4659775" y="1599563"/>
            <a:chExt cx="3250925" cy="704938"/>
          </a:xfrm>
        </p:grpSpPr>
        <p:pic>
          <p:nvPicPr>
            <p:cNvPr id="225" name="Shape 2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19238" y="1902150"/>
              <a:ext cx="40013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Shape 2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29850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Shape 2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55298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Shape 2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49459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Shape 2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87775" y="2132754"/>
              <a:ext cx="400125" cy="171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Shape 2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44586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Shape 2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61545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Shape 2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55725" y="2132750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Shape 2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55725" y="1599575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Shape 2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7004600" y="1800738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Shape 2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05775" y="2001913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Shape 2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05775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b="63348" l="15931" r="76307" t="34895"/>
          <a:stretch/>
        </p:blipFill>
        <p:spPr>
          <a:xfrm>
            <a:off x="1671550" y="960850"/>
            <a:ext cx="1309973" cy="2190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1271725" y="1356525"/>
            <a:ext cx="60408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Char char="-"/>
            </a:pPr>
            <a:r>
              <a:rPr lang="es">
                <a:solidFill>
                  <a:srgbClr val="FFFFFF"/>
                </a:solidFill>
              </a:rPr>
              <a:t>El if aplica a la mayoria del codigo, este asegura que el código ingresado (codadv) sea de 4 dígitos.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>
              <a:spcBef>
                <a:spcPts val="0"/>
              </a:spcBef>
              <a:buClr>
                <a:srgbClr val="FFFFFF"/>
              </a:buClr>
              <a:buSzPts val="1400"/>
              <a:buChar char="-"/>
            </a:pPr>
            <a:r>
              <a:rPr lang="es">
                <a:solidFill>
                  <a:srgbClr val="FFFFFF"/>
                </a:solidFill>
              </a:rPr>
              <a:t>Esta línea se repite para los tres niveles, es la que revisa si el código ingresado es igual al código generado, y si sale correcto, 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61649" l="15931" r="42384" t="36594"/>
          <a:stretch/>
        </p:blipFill>
        <p:spPr>
          <a:xfrm>
            <a:off x="1216250" y="2250225"/>
            <a:ext cx="7036526" cy="21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 b="58274" l="18987" r="73249" t="39922"/>
          <a:stretch/>
        </p:blipFill>
        <p:spPr>
          <a:xfrm>
            <a:off x="5793500" y="3779850"/>
            <a:ext cx="1639123" cy="219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542425" y="3172300"/>
            <a:ext cx="28200" cy="5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246" name="Shape 246"/>
          <p:cNvGrpSpPr/>
          <p:nvPr/>
        </p:nvGrpSpPr>
        <p:grpSpPr>
          <a:xfrm>
            <a:off x="6" y="5067650"/>
            <a:ext cx="143041" cy="75851"/>
            <a:chOff x="4659775" y="1599563"/>
            <a:chExt cx="3250925" cy="704938"/>
          </a:xfrm>
        </p:grpSpPr>
        <p:pic>
          <p:nvPicPr>
            <p:cNvPr id="247" name="Shape 2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19238" y="1902150"/>
              <a:ext cx="40013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Shape 2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29850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Shape 24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55298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Shape 25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49459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Shape 25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87775" y="2132754"/>
              <a:ext cx="400125" cy="171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Shape 25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44586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Shape 25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61545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Shape 25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55725" y="2132750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Shape 2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55725" y="1599575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Shape 25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7004600" y="1800738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Shape 25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05775" y="2001913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Shape 25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05775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4030575" y="308800"/>
            <a:ext cx="4962900" cy="43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Al comienzo del </a:t>
            </a:r>
            <a:r>
              <a:rPr lang="es"/>
              <a:t>código</a:t>
            </a:r>
            <a:r>
              <a:rPr lang="es"/>
              <a:t> de cada nivel se cambian / reinician las variables a sus valores originales.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Usos de las variables: 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gano / gano2 / gano3 - Contadores.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</a:t>
            </a:r>
            <a:r>
              <a:rPr lang="es"/>
              <a:t>ódigo</a:t>
            </a:r>
            <a:r>
              <a:rPr lang="es"/>
              <a:t> - codigo generado aleatoriamente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s"/>
              <a:t>c - contador de </a:t>
            </a:r>
            <a:r>
              <a:rPr lang="es"/>
              <a:t>números</a:t>
            </a:r>
            <a:r>
              <a:rPr lang="es"/>
              <a:t> en lugar correcto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rPr lang="es"/>
              <a:t>b - contador de </a:t>
            </a:r>
            <a:r>
              <a:rPr lang="es"/>
              <a:t>números</a:t>
            </a:r>
            <a:r>
              <a:rPr lang="es"/>
              <a:t> correctos pero no en lugar correcto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buSzPts val="1400"/>
              <a:buChar char="●"/>
            </a:pPr>
            <a:r>
              <a:rPr lang="es" sz="1400"/>
              <a:t>nturnos - contador de número de turnos</a:t>
            </a: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 b="0" l="0" r="12457" t="0"/>
          <a:stretch/>
        </p:blipFill>
        <p:spPr>
          <a:xfrm>
            <a:off x="1247374" y="243400"/>
            <a:ext cx="22764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13" y="2730388"/>
            <a:ext cx="227647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8325" y="2282027"/>
            <a:ext cx="4373700" cy="3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6575" y="3149000"/>
            <a:ext cx="6507418" cy="1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113" y="1961000"/>
            <a:ext cx="1354987" cy="714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3700" y="4012925"/>
            <a:ext cx="3622425" cy="36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Shape 270"/>
          <p:cNvGrpSpPr/>
          <p:nvPr/>
        </p:nvGrpSpPr>
        <p:grpSpPr>
          <a:xfrm>
            <a:off x="6" y="5067650"/>
            <a:ext cx="143041" cy="75851"/>
            <a:chOff x="4659775" y="1599563"/>
            <a:chExt cx="3250925" cy="704938"/>
          </a:xfrm>
        </p:grpSpPr>
        <p:pic>
          <p:nvPicPr>
            <p:cNvPr id="271" name="Shape 27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619238" y="1902150"/>
              <a:ext cx="40013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Shape 27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529850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Shape 27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55298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Shape 27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-5400000">
              <a:off x="49459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Shape 27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887775" y="2132754"/>
              <a:ext cx="400125" cy="171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Shape 27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4586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Shape 27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61545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Shape 27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355725" y="2132750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Shape 27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355725" y="1599575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Shape 28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7004600" y="1800738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Shape 28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205775" y="2001913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Shape 28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205775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1658450" y="173900"/>
            <a:ext cx="7038900" cy="188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/>
              <a:t>Uso de la variable “yaestan” :</a:t>
            </a:r>
          </a:p>
          <a:p>
            <a:pPr lvl="0">
              <a:spcBef>
                <a:spcPts val="0"/>
              </a:spcBef>
              <a:buNone/>
            </a:pPr>
            <a:r>
              <a:rPr lang="es" sz="1400"/>
              <a:t>Es una lista utilizada para revisar si el número (i) está posicionado, en el código adivinado, correctamente.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63" y="2120813"/>
            <a:ext cx="823912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675" y="284888"/>
            <a:ext cx="1485638" cy="2318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Shape 290"/>
          <p:cNvGrpSpPr/>
          <p:nvPr/>
        </p:nvGrpSpPr>
        <p:grpSpPr>
          <a:xfrm>
            <a:off x="6" y="5067650"/>
            <a:ext cx="143041" cy="75851"/>
            <a:chOff x="4659775" y="1599563"/>
            <a:chExt cx="3250925" cy="704938"/>
          </a:xfrm>
        </p:grpSpPr>
        <p:pic>
          <p:nvPicPr>
            <p:cNvPr id="291" name="Shape 29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19238" y="1902150"/>
              <a:ext cx="40013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Shape 29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29850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Shape 29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55298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Shape 29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49459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Shape 29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87775" y="2132754"/>
              <a:ext cx="400125" cy="171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Shape 29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44586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Shape 29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61545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Shape 29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55725" y="2132750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Shape 29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55725" y="1599575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Shape 30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7004600" y="1800738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Shape 30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05775" y="2001913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Shape 30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05775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1327450" y="24920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/>
              <a:t>Restricciones:</a:t>
            </a:r>
          </a:p>
          <a:p>
            <a:pPr lvl="0">
              <a:spcBef>
                <a:spcPts val="0"/>
              </a:spcBef>
              <a:buNone/>
            </a:pPr>
            <a:r>
              <a:rPr lang="es" sz="1400"/>
              <a:t>En el caso de que el usuario ingrese menor o mayor cantidad de dígitos en su codigo adivinado: se imprime un mensaje y no afectará su número de turnos.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s" sz="1400"/>
              <a:t>               Si el usuario se excede de 10 turnos: se perderá el nivel y te imprimirá el código.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75" y="3832150"/>
            <a:ext cx="35814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025" y="3851200"/>
            <a:ext cx="398145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Shape 310"/>
          <p:cNvCxnSpPr/>
          <p:nvPr/>
        </p:nvCxnSpPr>
        <p:spPr>
          <a:xfrm flipH="1">
            <a:off x="1428300" y="1436300"/>
            <a:ext cx="310200" cy="22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1" name="Shape 311"/>
          <p:cNvCxnSpPr/>
          <p:nvPr/>
        </p:nvCxnSpPr>
        <p:spPr>
          <a:xfrm>
            <a:off x="5296600" y="2303250"/>
            <a:ext cx="446100" cy="14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312" name="Shape 312"/>
          <p:cNvGrpSpPr/>
          <p:nvPr/>
        </p:nvGrpSpPr>
        <p:grpSpPr>
          <a:xfrm>
            <a:off x="6" y="5067650"/>
            <a:ext cx="143041" cy="75851"/>
            <a:chOff x="4659775" y="1599563"/>
            <a:chExt cx="3250925" cy="704938"/>
          </a:xfrm>
        </p:grpSpPr>
        <p:pic>
          <p:nvPicPr>
            <p:cNvPr id="313" name="Shape 3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19238" y="1902150"/>
              <a:ext cx="40013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Shape 3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29850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Shape 3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55298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Shape 3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49459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Shape 3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87775" y="2132754"/>
              <a:ext cx="400125" cy="171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Shape 3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445860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Shape 3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6154550" y="1800750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Shape 3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55725" y="2132750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Shape 3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55725" y="1599575"/>
              <a:ext cx="704925" cy="1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Shape 3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7004600" y="1800738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Shape 3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05775" y="2001913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Shape 3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05775" y="1599575"/>
              <a:ext cx="704925" cy="302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