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3" r:id="rId4"/>
    <p:sldId id="264" r:id="rId5"/>
    <p:sldId id="266" r:id="rId6"/>
    <p:sldId id="265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8E77"/>
    <a:srgbClr val="463A2D"/>
    <a:srgbClr val="FFD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02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44AE-3F3B-0740-94CB-CD4BF499DF16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300B-972A-F44E-AF68-4A13064A1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99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44AE-3F3B-0740-94CB-CD4BF499DF16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300B-972A-F44E-AF68-4A13064A1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11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44AE-3F3B-0740-94CB-CD4BF499DF16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300B-972A-F44E-AF68-4A13064A1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66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44AE-3F3B-0740-94CB-CD4BF499DF16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300B-972A-F44E-AF68-4A13064A1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5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44AE-3F3B-0740-94CB-CD4BF499DF16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300B-972A-F44E-AF68-4A13064A1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89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44AE-3F3B-0740-94CB-CD4BF499DF16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300B-972A-F44E-AF68-4A13064A1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64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44AE-3F3B-0740-94CB-CD4BF499DF16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300B-972A-F44E-AF68-4A13064A1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75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44AE-3F3B-0740-94CB-CD4BF499DF16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300B-972A-F44E-AF68-4A13064A1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04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44AE-3F3B-0740-94CB-CD4BF499DF16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300B-972A-F44E-AF68-4A13064A1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91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44AE-3F3B-0740-94CB-CD4BF499DF16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300B-972A-F44E-AF68-4A13064A1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60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44AE-3F3B-0740-94CB-CD4BF499DF16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300B-972A-F44E-AF68-4A13064A1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2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C44AE-3F3B-0740-94CB-CD4BF499DF16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9300B-972A-F44E-AF68-4A13064A1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29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483" y="128336"/>
            <a:ext cx="4969035" cy="678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26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74" name="Прямоугольник 47"/>
          <p:cNvSpPr>
            <a:spLocks noChangeArrowheads="1"/>
          </p:cNvSpPr>
          <p:nvPr/>
        </p:nvSpPr>
        <p:spPr bwMode="auto">
          <a:xfrm>
            <a:off x="111125" y="1017427"/>
            <a:ext cx="1801813" cy="4374717"/>
          </a:xfrm>
          <a:prstGeom prst="roundRect">
            <a:avLst>
              <a:gd name="adj" fmla="val 16667"/>
            </a:avLst>
          </a:prstGeom>
          <a:solidFill>
            <a:srgbClr val="4FBAE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548000" tIns="0" rIns="108000" bIns="0" anchor="ctr"/>
          <a:lstStyle/>
          <a:p>
            <a:pPr algn="r" eaLnBrk="1" hangingPunct="1">
              <a:lnSpc>
                <a:spcPct val="130000"/>
              </a:lnSpc>
            </a:pPr>
            <a:endParaRPr lang="en-US" sz="1600">
              <a:solidFill>
                <a:schemeClr val="bg1"/>
              </a:solidFill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3075" name="Прямоугольник 47"/>
          <p:cNvSpPr>
            <a:spLocks noChangeArrowheads="1"/>
          </p:cNvSpPr>
          <p:nvPr/>
        </p:nvSpPr>
        <p:spPr bwMode="auto">
          <a:xfrm>
            <a:off x="5988050" y="1017427"/>
            <a:ext cx="3062288" cy="4374717"/>
          </a:xfrm>
          <a:prstGeom prst="roundRect">
            <a:avLst>
              <a:gd name="adj" fmla="val 16667"/>
            </a:avLst>
          </a:prstGeom>
          <a:solidFill>
            <a:srgbClr val="F7947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548000" tIns="0" rIns="108000" bIns="0" anchor="ctr"/>
          <a:lstStyle/>
          <a:p>
            <a:pPr algn="r" eaLnBrk="1" hangingPunct="1">
              <a:lnSpc>
                <a:spcPct val="130000"/>
              </a:lnSpc>
            </a:pPr>
            <a:endParaRPr lang="en-US" sz="1600">
              <a:solidFill>
                <a:schemeClr val="bg1"/>
              </a:solidFill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3076" name="Прямоугольник 47"/>
          <p:cNvSpPr>
            <a:spLocks noChangeArrowheads="1"/>
          </p:cNvSpPr>
          <p:nvPr/>
        </p:nvSpPr>
        <p:spPr bwMode="auto">
          <a:xfrm>
            <a:off x="2011363" y="1017427"/>
            <a:ext cx="3695700" cy="43820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548000" tIns="0" rIns="108000" bIns="0" anchor="ctr"/>
          <a:lstStyle/>
          <a:p>
            <a:pPr algn="r" eaLnBrk="1" hangingPunct="1">
              <a:lnSpc>
                <a:spcPct val="130000"/>
              </a:lnSpc>
            </a:pPr>
            <a:endParaRPr lang="en-US" sz="1600">
              <a:solidFill>
                <a:schemeClr val="bg1"/>
              </a:solidFill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3077" name="Прямоугольник 47"/>
          <p:cNvSpPr>
            <a:spLocks noChangeArrowheads="1"/>
          </p:cNvSpPr>
          <p:nvPr/>
        </p:nvSpPr>
        <p:spPr bwMode="auto">
          <a:xfrm>
            <a:off x="161925" y="5539126"/>
            <a:ext cx="5548313" cy="1230313"/>
          </a:xfrm>
          <a:prstGeom prst="roundRect">
            <a:avLst>
              <a:gd name="adj" fmla="val 16667"/>
            </a:avLst>
          </a:prstGeom>
          <a:solidFill>
            <a:srgbClr val="FFD46A"/>
          </a:solidFill>
          <a:ln>
            <a:noFill/>
          </a:ln>
        </p:spPr>
        <p:txBody>
          <a:bodyPr lIns="1548000" tIns="0" rIns="108000" bIns="0" anchor="ctr"/>
          <a:lstStyle/>
          <a:p>
            <a:pPr algn="r" eaLnBrk="1" hangingPunct="1">
              <a:lnSpc>
                <a:spcPct val="130000"/>
              </a:lnSpc>
            </a:pPr>
            <a:endParaRPr lang="en-US" sz="1600">
              <a:solidFill>
                <a:schemeClr val="bg1"/>
              </a:solidFill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168275" y="1728788"/>
            <a:ext cx="1527175" cy="3226594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alibri" charset="0"/>
                <a:ea typeface="幼圆" charset="0"/>
                <a:cs typeface="幼圆" charset="0"/>
              </a:rPr>
              <a:t>Resources:</a:t>
            </a:r>
          </a:p>
          <a:p>
            <a:r>
              <a:rPr lang="es-ES" sz="1400" dirty="0" smtClean="0">
                <a:solidFill>
                  <a:schemeClr val="bg1"/>
                </a:solidFill>
                <a:latin typeface="Calibri" charset="0"/>
                <a:ea typeface="幼圆" charset="0"/>
                <a:cs typeface="幼圆" charset="0"/>
              </a:rPr>
              <a:t>A</a:t>
            </a:r>
            <a:r>
              <a:rPr lang="en-US" sz="1400" dirty="0" err="1" smtClean="0">
                <a:solidFill>
                  <a:schemeClr val="bg1"/>
                </a:solidFill>
                <a:latin typeface="Calibri" charset="0"/>
                <a:ea typeface="幼圆" charset="0"/>
                <a:cs typeface="幼圆" charset="0"/>
              </a:rPr>
              <a:t>rtic</a:t>
            </a:r>
            <a:r>
              <a:rPr lang="es-ES" sz="1400" dirty="0" smtClean="0">
                <a:solidFill>
                  <a:schemeClr val="bg1"/>
                </a:solidFill>
                <a:latin typeface="Calibri" charset="0"/>
                <a:ea typeface="幼圆" charset="0"/>
                <a:cs typeface="幼圆" charset="0"/>
              </a:rPr>
              <a:t>l</a:t>
            </a:r>
            <a:r>
              <a:rPr lang="en-US" sz="1400" dirty="0" err="1" smtClean="0">
                <a:solidFill>
                  <a:schemeClr val="bg1"/>
                </a:solidFill>
                <a:latin typeface="Calibri" charset="0"/>
                <a:ea typeface="幼圆" charset="0"/>
                <a:cs typeface="幼圆" charset="0"/>
              </a:rPr>
              <a:t>es</a:t>
            </a:r>
            <a:endParaRPr lang="es-ES" sz="1400" dirty="0">
              <a:solidFill>
                <a:schemeClr val="bg1"/>
              </a:solidFill>
              <a:latin typeface="Calibri" charset="0"/>
              <a:ea typeface="幼圆" charset="0"/>
              <a:cs typeface="幼圆" charset="0"/>
            </a:endParaRPr>
          </a:p>
          <a:p>
            <a:r>
              <a:rPr lang="es-ES" sz="1400" dirty="0" smtClean="0">
                <a:solidFill>
                  <a:schemeClr val="bg1"/>
                </a:solidFill>
                <a:latin typeface="Calibri" charset="0"/>
                <a:ea typeface="幼圆" charset="0"/>
                <a:cs typeface="幼圆" charset="0"/>
              </a:rPr>
              <a:t>J</a:t>
            </a:r>
            <a:r>
              <a:rPr lang="en-US" sz="1400" dirty="0" err="1" smtClean="0">
                <a:solidFill>
                  <a:schemeClr val="bg1"/>
                </a:solidFill>
                <a:latin typeface="Calibri" charset="0"/>
                <a:ea typeface="幼圆" charset="0"/>
                <a:cs typeface="幼圆" charset="0"/>
              </a:rPr>
              <a:t>ournals</a:t>
            </a:r>
            <a:r>
              <a:rPr lang="en-US" sz="1400" dirty="0" smtClean="0">
                <a:solidFill>
                  <a:schemeClr val="bg1"/>
                </a:solidFill>
                <a:latin typeface="Calibri" charset="0"/>
                <a:ea typeface="幼圆" charset="0"/>
                <a:cs typeface="幼圆" charset="0"/>
              </a:rPr>
              <a:t> </a:t>
            </a:r>
            <a:endParaRPr lang="en-US" sz="1400" dirty="0">
              <a:solidFill>
                <a:schemeClr val="bg1"/>
              </a:solidFill>
              <a:latin typeface="Calibri" charset="0"/>
              <a:ea typeface="幼圆" charset="0"/>
              <a:cs typeface="幼圆" charset="0"/>
            </a:endParaRPr>
          </a:p>
          <a:p>
            <a:r>
              <a:rPr lang="es-ES" sz="1400" dirty="0">
                <a:solidFill>
                  <a:schemeClr val="bg1"/>
                </a:solidFill>
                <a:latin typeface="Calibri" charset="0"/>
                <a:ea typeface="幼圆" charset="0"/>
                <a:cs typeface="幼圆" charset="0"/>
              </a:rPr>
              <a:t>B</a:t>
            </a:r>
            <a:r>
              <a:rPr lang="en-US" sz="1400" dirty="0" err="1">
                <a:solidFill>
                  <a:schemeClr val="bg1"/>
                </a:solidFill>
                <a:latin typeface="Calibri" charset="0"/>
                <a:ea typeface="幼圆" charset="0"/>
                <a:cs typeface="幼圆" charset="0"/>
              </a:rPr>
              <a:t>ooks</a:t>
            </a:r>
            <a:r>
              <a:rPr lang="en-US" sz="1400" dirty="0">
                <a:solidFill>
                  <a:schemeClr val="bg1"/>
                </a:solidFill>
                <a:latin typeface="Calibri" charset="0"/>
                <a:ea typeface="幼圆" charset="0"/>
                <a:cs typeface="幼圆" charset="0"/>
              </a:rPr>
              <a:t> </a:t>
            </a:r>
          </a:p>
          <a:p>
            <a:r>
              <a:rPr lang="es-ES" sz="1400" dirty="0">
                <a:solidFill>
                  <a:schemeClr val="bg1"/>
                </a:solidFill>
                <a:latin typeface="Calibri" charset="0"/>
                <a:ea typeface="幼圆" charset="0"/>
                <a:cs typeface="幼圆" charset="0"/>
              </a:rPr>
              <a:t>L</a:t>
            </a:r>
            <a:r>
              <a:rPr lang="en-US" sz="1400" dirty="0" err="1">
                <a:solidFill>
                  <a:schemeClr val="bg1"/>
                </a:solidFill>
                <a:latin typeface="Calibri" charset="0"/>
                <a:ea typeface="幼圆" charset="0"/>
                <a:cs typeface="幼圆" charset="0"/>
              </a:rPr>
              <a:t>ectures</a:t>
            </a:r>
            <a:r>
              <a:rPr lang="en-US" sz="1400" dirty="0">
                <a:solidFill>
                  <a:schemeClr val="bg1"/>
                </a:solidFill>
                <a:latin typeface="Calibri" charset="0"/>
                <a:ea typeface="幼圆" charset="0"/>
                <a:cs typeface="幼圆" charset="0"/>
              </a:rPr>
              <a:t> </a:t>
            </a:r>
          </a:p>
          <a:p>
            <a:r>
              <a:rPr lang="es-ES" sz="1400" dirty="0">
                <a:solidFill>
                  <a:schemeClr val="bg1"/>
                </a:solidFill>
                <a:latin typeface="Calibri" charset="0"/>
                <a:ea typeface="幼圆" charset="0"/>
                <a:cs typeface="幼圆" charset="0"/>
              </a:rPr>
              <a:t>V</a:t>
            </a:r>
            <a:r>
              <a:rPr lang="en-US" sz="1400" dirty="0" err="1">
                <a:solidFill>
                  <a:schemeClr val="bg1"/>
                </a:solidFill>
                <a:latin typeface="Calibri" charset="0"/>
                <a:ea typeface="幼圆" charset="0"/>
                <a:cs typeface="幼圆" charset="0"/>
              </a:rPr>
              <a:t>ideo</a:t>
            </a:r>
            <a:r>
              <a:rPr lang="es-ES" sz="1400" dirty="0">
                <a:solidFill>
                  <a:schemeClr val="bg1"/>
                </a:solidFill>
                <a:latin typeface="Calibri" charset="0"/>
                <a:ea typeface="幼圆" charset="0"/>
                <a:cs typeface="幼圆" charset="0"/>
              </a:rPr>
              <a:t>s</a:t>
            </a:r>
          </a:p>
          <a:p>
            <a:endParaRPr lang="es-ES" dirty="0">
              <a:solidFill>
                <a:schemeClr val="bg1"/>
              </a:solidFill>
              <a:latin typeface="Calibri" charset="0"/>
              <a:ea typeface="幼圆" charset="0"/>
              <a:cs typeface="幼圆" charset="0"/>
            </a:endParaRPr>
          </a:p>
          <a:p>
            <a:r>
              <a:rPr lang="es-ES" sz="2000" b="1" dirty="0">
                <a:solidFill>
                  <a:schemeClr val="bg1"/>
                </a:solidFill>
                <a:latin typeface="Calibri" charset="0"/>
                <a:ea typeface="幼圆" charset="0"/>
                <a:cs typeface="幼圆" charset="0"/>
              </a:rPr>
              <a:t>Time:</a:t>
            </a:r>
            <a:r>
              <a:rPr lang="es-ES" sz="2000" dirty="0">
                <a:solidFill>
                  <a:schemeClr val="bg1"/>
                </a:solidFill>
                <a:latin typeface="Calibri" charset="0"/>
                <a:ea typeface="幼圆" charset="0"/>
                <a:cs typeface="幼圆" charset="0"/>
              </a:rPr>
              <a:t> </a:t>
            </a:r>
          </a:p>
          <a:p>
            <a:r>
              <a:rPr lang="es-ES" sz="1400" dirty="0" err="1" smtClean="0">
                <a:solidFill>
                  <a:schemeClr val="bg1"/>
                </a:solidFill>
                <a:latin typeface="Calibri" charset="0"/>
                <a:ea typeface="幼圆" charset="0"/>
                <a:cs typeface="幼圆" charset="0"/>
              </a:rPr>
              <a:t>One</a:t>
            </a:r>
            <a:r>
              <a:rPr lang="es-ES" sz="1400" dirty="0" smtClean="0">
                <a:solidFill>
                  <a:schemeClr val="bg1"/>
                </a:solidFill>
                <a:latin typeface="Calibri" charset="0"/>
                <a:ea typeface="幼圆" charset="0"/>
                <a:cs typeface="幼圆" charset="0"/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  <a:latin typeface="Calibri" charset="0"/>
                <a:ea typeface="幼圆" charset="0"/>
                <a:cs typeface="幼圆" charset="0"/>
              </a:rPr>
              <a:t>semester</a:t>
            </a:r>
            <a:r>
              <a:rPr lang="es-ES" sz="1400" dirty="0" smtClean="0">
                <a:solidFill>
                  <a:schemeClr val="bg1"/>
                </a:solidFill>
                <a:latin typeface="Calibri" charset="0"/>
                <a:ea typeface="幼圆" charset="0"/>
                <a:cs typeface="幼圆" charset="0"/>
              </a:rPr>
              <a:t> </a:t>
            </a:r>
            <a:endParaRPr lang="es-ES" sz="1400" dirty="0">
              <a:solidFill>
                <a:schemeClr val="bg1"/>
              </a:solidFill>
              <a:latin typeface="Calibri" charset="0"/>
              <a:ea typeface="幼圆" charset="0"/>
              <a:cs typeface="幼圆" charset="0"/>
            </a:endParaRPr>
          </a:p>
          <a:p>
            <a:endParaRPr lang="es-ES" dirty="0">
              <a:solidFill>
                <a:schemeClr val="bg1"/>
              </a:solidFill>
              <a:latin typeface="Calibri" charset="0"/>
              <a:ea typeface="幼圆" charset="0"/>
              <a:cs typeface="幼圆" charset="0"/>
            </a:endParaRPr>
          </a:p>
          <a:p>
            <a:r>
              <a:rPr lang="es-ES" sz="2000" b="1" dirty="0" err="1">
                <a:solidFill>
                  <a:schemeClr val="bg1"/>
                </a:solidFill>
                <a:latin typeface="Calibri" charset="0"/>
                <a:ea typeface="幼圆" charset="0"/>
                <a:cs typeface="幼圆" charset="0"/>
              </a:rPr>
              <a:t>Assistance</a:t>
            </a:r>
            <a:r>
              <a:rPr lang="es-ES" sz="2000" b="1" dirty="0">
                <a:solidFill>
                  <a:schemeClr val="bg1"/>
                </a:solidFill>
                <a:latin typeface="Calibri" charset="0"/>
                <a:ea typeface="幼圆" charset="0"/>
                <a:cs typeface="幼圆" charset="0"/>
              </a:rPr>
              <a:t>:</a:t>
            </a:r>
            <a:r>
              <a:rPr lang="es-ES" sz="2000" dirty="0">
                <a:solidFill>
                  <a:schemeClr val="bg1"/>
                </a:solidFill>
                <a:latin typeface="Calibri" charset="0"/>
                <a:ea typeface="幼圆" charset="0"/>
                <a:cs typeface="幼圆" charset="0"/>
              </a:rPr>
              <a:t>  </a:t>
            </a:r>
          </a:p>
          <a:p>
            <a:r>
              <a:rPr lang="es-ES" sz="1400" dirty="0" err="1" smtClean="0">
                <a:solidFill>
                  <a:schemeClr val="bg1"/>
                </a:solidFill>
                <a:latin typeface="Calibri" charset="0"/>
                <a:ea typeface="幼圆" charset="0"/>
                <a:cs typeface="幼圆" charset="0"/>
              </a:rPr>
              <a:t>Professors</a:t>
            </a:r>
            <a:endParaRPr lang="es-ES" sz="800" dirty="0">
              <a:solidFill>
                <a:schemeClr val="bg1"/>
              </a:solidFill>
              <a:latin typeface="Calibri" charset="0"/>
              <a:ea typeface="幼圆" charset="0"/>
              <a:cs typeface="幼圆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1873810" y="1531418"/>
            <a:ext cx="2768939" cy="3795474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en-US" sz="2000" b="1" dirty="0">
                <a:solidFill>
                  <a:schemeClr val="bg1"/>
                </a:solidFill>
                <a:latin typeface="Calibri"/>
                <a:ea typeface="幼圆" charset="0"/>
                <a:cs typeface="Calibri"/>
                <a:sym typeface="Arial" charset="0"/>
              </a:rPr>
              <a:t>Market analysis</a:t>
            </a:r>
          </a:p>
          <a:p>
            <a:pPr algn="just"/>
            <a:r>
              <a:rPr lang="es-ES" sz="1300" dirty="0">
                <a:solidFill>
                  <a:schemeClr val="bg1"/>
                </a:solidFill>
                <a:latin typeface="Calibri"/>
                <a:cs typeface="Calibri"/>
              </a:rPr>
              <a:t>C</a:t>
            </a:r>
            <a:r>
              <a:rPr lang="en-US" altLang="en-US" sz="1300" dirty="0" err="1">
                <a:solidFill>
                  <a:schemeClr val="bg1"/>
                </a:solidFill>
                <a:latin typeface="Calibri"/>
                <a:cs typeface="Calibri"/>
              </a:rPr>
              <a:t>ompanies</a:t>
            </a:r>
            <a:r>
              <a:rPr lang="en-US" altLang="en-US" sz="1300" dirty="0">
                <a:solidFill>
                  <a:schemeClr val="bg1"/>
                </a:solidFill>
                <a:latin typeface="Calibri"/>
                <a:cs typeface="Calibri"/>
              </a:rPr>
              <a:t> and strategies </a:t>
            </a:r>
            <a:r>
              <a:rPr lang="es-ES" sz="1300" dirty="0" err="1">
                <a:solidFill>
                  <a:schemeClr val="bg1"/>
                </a:solidFill>
                <a:latin typeface="Calibri"/>
                <a:cs typeface="Calibri"/>
              </a:rPr>
              <a:t>around</a:t>
            </a:r>
            <a:r>
              <a:rPr lang="es-ES" sz="13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s-ES" sz="1300" dirty="0" err="1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lang="es-ES" sz="13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s-ES" sz="1300" dirty="0" err="1">
                <a:solidFill>
                  <a:schemeClr val="bg1"/>
                </a:solidFill>
                <a:latin typeface="Calibri"/>
                <a:cs typeface="Calibri"/>
              </a:rPr>
              <a:t>world</a:t>
            </a:r>
            <a:endParaRPr lang="en-US" altLang="en-US" sz="1300" dirty="0">
              <a:solidFill>
                <a:schemeClr val="bg1"/>
              </a:solidFill>
              <a:latin typeface="Calibri"/>
              <a:cs typeface="Calibri"/>
            </a:endParaRPr>
          </a:p>
          <a:p>
            <a:pPr algn="just"/>
            <a:endParaRPr lang="en-US" altLang="en-US" sz="1000" dirty="0">
              <a:solidFill>
                <a:schemeClr val="bg1"/>
              </a:solidFill>
            </a:endParaRPr>
          </a:p>
          <a:p>
            <a:pPr algn="just"/>
            <a:r>
              <a:rPr lang="en-US" altLang="en-US" sz="2000" b="1" dirty="0">
                <a:solidFill>
                  <a:schemeClr val="bg1"/>
                </a:solidFill>
                <a:latin typeface="Calibri" charset="0"/>
                <a:ea typeface="幼圆" charset="0"/>
                <a:cs typeface="幼圆" charset="0"/>
                <a:sym typeface="Arial" charset="0"/>
              </a:rPr>
              <a:t>Challenges</a:t>
            </a:r>
          </a:p>
          <a:p>
            <a:pPr algn="just"/>
            <a:r>
              <a:rPr lang="en-US" altLang="en-US" sz="1300" dirty="0">
                <a:solidFill>
                  <a:schemeClr val="bg1"/>
                </a:solidFill>
                <a:latin typeface="Calibri"/>
                <a:cs typeface="Calibri"/>
              </a:rPr>
              <a:t>The challenges that ridesharing companies, users and government are and will have to solve)</a:t>
            </a:r>
          </a:p>
          <a:p>
            <a:pPr algn="just"/>
            <a:endParaRPr lang="en-US" altLang="en-US" sz="800" dirty="0">
              <a:solidFill>
                <a:schemeClr val="bg1"/>
              </a:solidFill>
            </a:endParaRPr>
          </a:p>
          <a:p>
            <a:pPr algn="just"/>
            <a:r>
              <a:rPr lang="en-US" altLang="en-US" sz="1600" b="1" dirty="0">
                <a:solidFill>
                  <a:schemeClr val="bg1"/>
                </a:solidFill>
                <a:latin typeface="Calibri" charset="0"/>
                <a:ea typeface="幼圆" charset="0"/>
                <a:cs typeface="幼圆" charset="0"/>
                <a:sym typeface="Arial" charset="0"/>
              </a:rPr>
              <a:t>Technology analysis</a:t>
            </a:r>
          </a:p>
          <a:p>
            <a:pPr algn="just"/>
            <a:r>
              <a:rPr lang="en-US" altLang="en-US" sz="1300" dirty="0">
                <a:solidFill>
                  <a:schemeClr val="bg1"/>
                </a:solidFill>
                <a:latin typeface="Calibri"/>
                <a:cs typeface="Calibri"/>
              </a:rPr>
              <a:t>(the technological tools being used and that can be improved)</a:t>
            </a:r>
          </a:p>
          <a:p>
            <a:pPr algn="just"/>
            <a:endParaRPr lang="en-US" altLang="en-US" sz="1000" dirty="0">
              <a:solidFill>
                <a:schemeClr val="bg1"/>
              </a:solidFill>
            </a:endParaRPr>
          </a:p>
          <a:p>
            <a:pPr algn="just"/>
            <a:r>
              <a:rPr lang="en-US" altLang="en-US" sz="1600" b="1" dirty="0">
                <a:solidFill>
                  <a:schemeClr val="bg1"/>
                </a:solidFill>
                <a:latin typeface="Calibri" charset="0"/>
                <a:ea typeface="幼圆" charset="0"/>
                <a:cs typeface="幼圆" charset="0"/>
                <a:sym typeface="Arial" charset="0"/>
              </a:rPr>
              <a:t>Transportation analysis</a:t>
            </a:r>
          </a:p>
          <a:p>
            <a:pPr algn="just"/>
            <a:r>
              <a:rPr lang="en-US" altLang="en-US" sz="1600" b="1" dirty="0">
                <a:solidFill>
                  <a:schemeClr val="bg1"/>
                </a:solidFill>
                <a:latin typeface="Calibri" charset="0"/>
                <a:ea typeface="幼圆" charset="0"/>
                <a:cs typeface="幼圆" charset="0"/>
                <a:sym typeface="Arial" charset="0"/>
              </a:rPr>
              <a:t>Law and Public policy</a:t>
            </a:r>
          </a:p>
          <a:p>
            <a:pPr algn="just"/>
            <a:r>
              <a:rPr lang="en-US" altLang="en-US" sz="1600" b="1" dirty="0">
                <a:solidFill>
                  <a:schemeClr val="bg1"/>
                </a:solidFill>
                <a:latin typeface="Calibri" charset="0"/>
                <a:ea typeface="幼圆" charset="0"/>
                <a:cs typeface="幼圆" charset="0"/>
                <a:sym typeface="Arial" charset="0"/>
              </a:rPr>
              <a:t> Social awareness </a:t>
            </a: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4545013" y="1835150"/>
            <a:ext cx="1123950" cy="308788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>
                <a:solidFill>
                  <a:schemeClr val="bg1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sz="1200" b="1" dirty="0">
              <a:solidFill>
                <a:schemeClr val="bg1"/>
              </a:solidFill>
              <a:latin typeface="Calibri" charset="0"/>
              <a:ea typeface="幼圆" charset="0"/>
              <a:cs typeface="幼圆" charset="0"/>
              <a:sym typeface="Arial" charset="0"/>
            </a:endParaRPr>
          </a:p>
          <a:p>
            <a:endParaRPr lang="en-US" sz="1200" b="1" dirty="0">
              <a:solidFill>
                <a:schemeClr val="bg1"/>
              </a:solidFill>
              <a:latin typeface="Calibri" charset="0"/>
              <a:ea typeface="幼圆" charset="0"/>
              <a:cs typeface="幼圆" charset="0"/>
              <a:sym typeface="Arial" charset="0"/>
            </a:endParaRPr>
          </a:p>
          <a:p>
            <a:endParaRPr lang="en-US" sz="1200" b="1" dirty="0">
              <a:solidFill>
                <a:schemeClr val="bg1"/>
              </a:solidFill>
              <a:latin typeface="Calibri" charset="0"/>
              <a:ea typeface="幼圆" charset="0"/>
              <a:cs typeface="幼圆" charset="0"/>
              <a:sym typeface="Arial" charset="0"/>
            </a:endParaRPr>
          </a:p>
          <a:p>
            <a:r>
              <a:rPr lang="en-US" sz="1300" b="1" dirty="0">
                <a:solidFill>
                  <a:schemeClr val="bg1"/>
                </a:solidFill>
                <a:latin typeface="Calibri" charset="0"/>
                <a:ea typeface="幼圆" charset="0"/>
                <a:cs typeface="幼圆" charset="0"/>
                <a:sym typeface="Arial" charset="0"/>
              </a:rPr>
              <a:t>The team members</a:t>
            </a:r>
          </a:p>
          <a:p>
            <a:endParaRPr lang="en-US" sz="1300" b="1" dirty="0">
              <a:solidFill>
                <a:schemeClr val="bg1"/>
              </a:solidFill>
              <a:latin typeface="Calibri" charset="0"/>
              <a:ea typeface="幼圆" charset="0"/>
              <a:cs typeface="幼圆" charset="0"/>
              <a:sym typeface="Arial" charset="0"/>
            </a:endParaRPr>
          </a:p>
          <a:p>
            <a:r>
              <a:rPr lang="en-US" sz="1300" b="1" dirty="0">
                <a:solidFill>
                  <a:schemeClr val="bg1"/>
                </a:solidFill>
                <a:latin typeface="Calibri" charset="0"/>
                <a:ea typeface="幼圆" charset="0"/>
                <a:cs typeface="幼圆" charset="0"/>
                <a:sym typeface="Arial" charset="0"/>
              </a:rPr>
              <a:t>Professors </a:t>
            </a:r>
          </a:p>
          <a:p>
            <a:endParaRPr lang="en-US" sz="1300" b="1" dirty="0">
              <a:solidFill>
                <a:schemeClr val="bg1"/>
              </a:solidFill>
              <a:latin typeface="Calibri" charset="0"/>
              <a:ea typeface="幼圆" charset="0"/>
              <a:cs typeface="幼圆" charset="0"/>
              <a:sym typeface="Arial" charset="0"/>
            </a:endParaRPr>
          </a:p>
          <a:p>
            <a:r>
              <a:rPr lang="en-US" sz="1300" b="1" dirty="0">
                <a:solidFill>
                  <a:schemeClr val="bg1"/>
                </a:solidFill>
                <a:latin typeface="Calibri" charset="0"/>
                <a:ea typeface="幼圆" charset="0"/>
                <a:cs typeface="幼圆" charset="0"/>
                <a:sym typeface="Arial" charset="0"/>
              </a:rPr>
              <a:t>Teacher assistant</a:t>
            </a:r>
          </a:p>
          <a:p>
            <a:endParaRPr lang="en-US" sz="1300" b="1" dirty="0">
              <a:solidFill>
                <a:schemeClr val="bg1"/>
              </a:solidFill>
              <a:latin typeface="Calibri" charset="0"/>
              <a:ea typeface="幼圆" charset="0"/>
              <a:cs typeface="幼圆" charset="0"/>
              <a:sym typeface="Arial" charset="0"/>
            </a:endParaRPr>
          </a:p>
          <a:p>
            <a:r>
              <a:rPr lang="en-US" sz="1300" b="1" dirty="0">
                <a:solidFill>
                  <a:schemeClr val="bg1"/>
                </a:solidFill>
                <a:latin typeface="Calibri" charset="0"/>
                <a:ea typeface="幼圆" charset="0"/>
                <a:cs typeface="幼圆" charset="0"/>
                <a:sym typeface="Arial" charset="0"/>
              </a:rPr>
              <a:t>Classmates </a:t>
            </a:r>
          </a:p>
          <a:p>
            <a:endParaRPr lang="en-US" sz="1200" b="1" dirty="0">
              <a:solidFill>
                <a:schemeClr val="bg1"/>
              </a:solidFill>
              <a:latin typeface="Calibri" charset="0"/>
              <a:ea typeface="幼圆" charset="0"/>
              <a:cs typeface="幼圆" charset="0"/>
            </a:endParaRPr>
          </a:p>
          <a:p>
            <a:endParaRPr lang="en-US" sz="1200" b="1" dirty="0">
              <a:solidFill>
                <a:schemeClr val="bg1"/>
              </a:solidFill>
              <a:latin typeface="Calibri" charset="0"/>
              <a:ea typeface="幼圆" charset="0"/>
              <a:cs typeface="幼圆" charset="0"/>
            </a:endParaRPr>
          </a:p>
          <a:p>
            <a:endParaRPr lang="en-US" sz="1200" b="1" dirty="0">
              <a:solidFill>
                <a:schemeClr val="bg1"/>
              </a:solidFill>
              <a:latin typeface="Calibri" charset="0"/>
              <a:ea typeface="幼圆" charset="0"/>
              <a:cs typeface="幼圆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6213475" y="1515152"/>
            <a:ext cx="2771775" cy="4298394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>
                <a:solidFill>
                  <a:schemeClr val="bg1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1600" b="1" dirty="0" smtClean="0">
                <a:solidFill>
                  <a:schemeClr val="bg1"/>
                </a:solidFill>
                <a:latin typeface="Calibri"/>
                <a:ea typeface="幼圆" charset="0"/>
                <a:cs typeface="Calibri"/>
              </a:rPr>
              <a:t>Efficient transportation</a:t>
            </a:r>
          </a:p>
          <a:p>
            <a:pPr algn="just"/>
            <a:r>
              <a:rPr lang="es-ES" sz="1200" dirty="0" smtClean="0">
                <a:solidFill>
                  <a:schemeClr val="bg1"/>
                </a:solidFill>
                <a:latin typeface="Calibri"/>
                <a:ea typeface="幼圆" charset="0"/>
                <a:cs typeface="Calibri"/>
              </a:rPr>
              <a:t>T</a:t>
            </a:r>
            <a:r>
              <a:rPr lang="en-US" sz="1200" dirty="0" err="1" smtClean="0">
                <a:solidFill>
                  <a:schemeClr val="bg1"/>
                </a:solidFill>
                <a:latin typeface="Calibri"/>
                <a:ea typeface="幼圆" charset="0"/>
                <a:cs typeface="Calibri"/>
              </a:rPr>
              <a:t>raffic</a:t>
            </a:r>
            <a:r>
              <a:rPr lang="en-US" sz="1200" dirty="0" smtClean="0">
                <a:solidFill>
                  <a:schemeClr val="bg1"/>
                </a:solidFill>
                <a:latin typeface="Calibri"/>
                <a:ea typeface="幼圆" charset="0"/>
                <a:cs typeface="Calibri"/>
              </a:rPr>
              <a:t> flow</a:t>
            </a:r>
            <a:r>
              <a:rPr lang="es-ES" sz="1200" dirty="0" smtClean="0">
                <a:solidFill>
                  <a:schemeClr val="bg1"/>
                </a:solidFill>
                <a:latin typeface="Calibri"/>
                <a:ea typeface="幼圆" charset="0"/>
                <a:cs typeface="Calibri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Calibri"/>
                <a:ea typeface="幼圆" charset="0"/>
                <a:cs typeface="Calibri"/>
              </a:rPr>
              <a:t>and reduction of CO2 emissions.</a:t>
            </a:r>
            <a:r>
              <a:rPr lang="es-ES" sz="1200" dirty="0" smtClean="0">
                <a:solidFill>
                  <a:schemeClr val="bg1"/>
                </a:solidFill>
                <a:latin typeface="Calibri"/>
                <a:ea typeface="幼圆" charset="0"/>
                <a:cs typeface="Calibri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Calibri"/>
                <a:ea typeface="幼圆" charset="0"/>
                <a:cs typeface="Calibri"/>
              </a:rPr>
              <a:t>Reduce transportation cost.</a:t>
            </a:r>
          </a:p>
          <a:p>
            <a:pPr algn="just"/>
            <a:endParaRPr lang="en-US" sz="1000" dirty="0" smtClean="0">
              <a:solidFill>
                <a:schemeClr val="bg1"/>
              </a:solidFill>
              <a:latin typeface="Calibri"/>
              <a:ea typeface="幼圆" charset="0"/>
              <a:cs typeface="Calibri"/>
            </a:endParaRPr>
          </a:p>
          <a:p>
            <a:pPr algn="just"/>
            <a:r>
              <a:rPr lang="en-US" sz="1600" b="1" dirty="0" smtClean="0">
                <a:solidFill>
                  <a:schemeClr val="bg1"/>
                </a:solidFill>
                <a:latin typeface="Calibri"/>
                <a:ea typeface="幼圆" charset="0"/>
                <a:cs typeface="Calibri"/>
              </a:rPr>
              <a:t>Market – Economic</a:t>
            </a:r>
          </a:p>
          <a:p>
            <a:pPr algn="just"/>
            <a:r>
              <a:rPr lang="en-US" sz="1200" dirty="0" smtClean="0">
                <a:solidFill>
                  <a:schemeClr val="bg1"/>
                </a:solidFill>
                <a:latin typeface="Calibri"/>
                <a:ea typeface="幼圆" charset="0"/>
                <a:cs typeface="Calibri"/>
              </a:rPr>
              <a:t>Develop the market</a:t>
            </a:r>
            <a:r>
              <a:rPr lang="es-ES" sz="1200" dirty="0" smtClean="0">
                <a:solidFill>
                  <a:schemeClr val="bg1"/>
                </a:solidFill>
                <a:latin typeface="Calibri"/>
                <a:ea typeface="幼圆" charset="0"/>
                <a:cs typeface="Calibri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Calibri"/>
                <a:ea typeface="幼圆" charset="0"/>
                <a:cs typeface="Calibri"/>
              </a:rPr>
              <a:t>of carpooling </a:t>
            </a:r>
            <a:r>
              <a:rPr lang="es-ES" sz="1200" dirty="0" smtClean="0">
                <a:solidFill>
                  <a:schemeClr val="bg1"/>
                </a:solidFill>
                <a:latin typeface="Calibri"/>
                <a:ea typeface="幼圆" charset="0"/>
                <a:cs typeface="Calibri"/>
              </a:rPr>
              <a:t>and h</a:t>
            </a:r>
            <a:r>
              <a:rPr lang="en-US" sz="1200" dirty="0" err="1" smtClean="0">
                <a:solidFill>
                  <a:schemeClr val="bg1"/>
                </a:solidFill>
                <a:latin typeface="Calibri"/>
                <a:ea typeface="幼圆" charset="0"/>
                <a:cs typeface="Calibri"/>
              </a:rPr>
              <a:t>elp</a:t>
            </a:r>
            <a:r>
              <a:rPr lang="en-US" sz="1200" dirty="0" smtClean="0">
                <a:solidFill>
                  <a:schemeClr val="bg1"/>
                </a:solidFill>
                <a:latin typeface="Calibri"/>
                <a:ea typeface="幼圆" charset="0"/>
                <a:cs typeface="Calibri"/>
              </a:rPr>
              <a:t> new companies to take better decisions and strategies.</a:t>
            </a:r>
          </a:p>
          <a:p>
            <a:pPr algn="just"/>
            <a:endParaRPr lang="en-US" sz="1000" dirty="0" smtClean="0">
              <a:solidFill>
                <a:schemeClr val="bg1"/>
              </a:solidFill>
              <a:latin typeface="Calibri"/>
              <a:ea typeface="幼圆" charset="0"/>
              <a:cs typeface="Calibri"/>
            </a:endParaRPr>
          </a:p>
          <a:p>
            <a:pPr algn="just"/>
            <a:r>
              <a:rPr lang="en-US" sz="1600" b="1" dirty="0" smtClean="0">
                <a:solidFill>
                  <a:schemeClr val="bg1"/>
                </a:solidFill>
                <a:latin typeface="Calibri"/>
                <a:ea typeface="幼圆" charset="0"/>
                <a:cs typeface="Calibri"/>
              </a:rPr>
              <a:t>Social Impact</a:t>
            </a:r>
          </a:p>
          <a:p>
            <a:pPr algn="just"/>
            <a:r>
              <a:rPr lang="en-US" sz="1200" dirty="0" smtClean="0">
                <a:solidFill>
                  <a:schemeClr val="bg1"/>
                </a:solidFill>
                <a:latin typeface="Calibri"/>
                <a:ea typeface="幼圆" charset="0"/>
                <a:cs typeface="Calibri"/>
              </a:rPr>
              <a:t>Understand the behavior and practice of people carpooling</a:t>
            </a:r>
          </a:p>
          <a:p>
            <a:pPr algn="just"/>
            <a:endParaRPr lang="en-US" sz="1200" b="1" dirty="0" smtClean="0">
              <a:solidFill>
                <a:schemeClr val="bg1"/>
              </a:solidFill>
              <a:latin typeface="Calibri"/>
              <a:ea typeface="幼圆" charset="0"/>
              <a:cs typeface="Calibri"/>
            </a:endParaRPr>
          </a:p>
          <a:p>
            <a:pPr algn="just"/>
            <a:r>
              <a:rPr lang="en-US" sz="1600" b="1" dirty="0" smtClean="0">
                <a:solidFill>
                  <a:schemeClr val="bg1"/>
                </a:solidFill>
                <a:latin typeface="Calibri"/>
                <a:ea typeface="幼圆" charset="0"/>
                <a:cs typeface="Calibri"/>
              </a:rPr>
              <a:t>Policies</a:t>
            </a:r>
          </a:p>
          <a:p>
            <a:pPr algn="just"/>
            <a:r>
              <a:rPr lang="en-US" sz="1200" dirty="0" smtClean="0">
                <a:solidFill>
                  <a:schemeClr val="bg1"/>
                </a:solidFill>
                <a:latin typeface="Calibri"/>
                <a:ea typeface="幼圆" charset="0"/>
                <a:cs typeface="Calibri"/>
              </a:rPr>
              <a:t>Development of policies in order to </a:t>
            </a:r>
            <a:r>
              <a:rPr lang="es-ES" sz="1200" dirty="0" err="1" smtClean="0">
                <a:solidFill>
                  <a:schemeClr val="bg1"/>
                </a:solidFill>
                <a:latin typeface="Calibri"/>
                <a:ea typeface="幼圆" charset="0"/>
                <a:cs typeface="Calibri"/>
              </a:rPr>
              <a:t>regulate</a:t>
            </a:r>
            <a:r>
              <a:rPr lang="es-ES" sz="1200" dirty="0">
                <a:solidFill>
                  <a:schemeClr val="bg1"/>
                </a:solidFill>
                <a:latin typeface="Calibri"/>
                <a:ea typeface="幼圆" charset="0"/>
                <a:cs typeface="Calibri"/>
              </a:rPr>
              <a:t> </a:t>
            </a:r>
            <a:r>
              <a:rPr lang="es-ES" sz="1200" dirty="0" smtClean="0">
                <a:solidFill>
                  <a:schemeClr val="bg1"/>
                </a:solidFill>
                <a:latin typeface="Calibri"/>
                <a:ea typeface="幼圆" charset="0"/>
                <a:cs typeface="Calibri"/>
              </a:rPr>
              <a:t>and </a:t>
            </a:r>
            <a:r>
              <a:rPr lang="en-US" sz="1200" dirty="0" smtClean="0">
                <a:solidFill>
                  <a:schemeClr val="bg1"/>
                </a:solidFill>
                <a:latin typeface="Calibri"/>
                <a:ea typeface="幼圆" charset="0"/>
                <a:cs typeface="Calibri"/>
              </a:rPr>
              <a:t>increase the users of carpooling</a:t>
            </a:r>
            <a:r>
              <a:rPr lang="es-ES" sz="1200" dirty="0" smtClean="0">
                <a:solidFill>
                  <a:schemeClr val="bg1"/>
                </a:solidFill>
                <a:latin typeface="Calibri"/>
                <a:ea typeface="幼圆" charset="0"/>
                <a:cs typeface="Calibri"/>
              </a:rPr>
              <a:t>. </a:t>
            </a:r>
          </a:p>
          <a:p>
            <a:pPr algn="just"/>
            <a:r>
              <a:rPr lang="en-US" sz="1200" dirty="0" smtClean="0">
                <a:solidFill>
                  <a:schemeClr val="bg1"/>
                </a:solidFill>
                <a:latin typeface="Calibri"/>
                <a:ea typeface="幼圆" charset="0"/>
                <a:cs typeface="Calibri"/>
              </a:rPr>
              <a:t>Improve security in carpooling</a:t>
            </a:r>
          </a:p>
          <a:p>
            <a:endParaRPr lang="en-US" sz="1000" dirty="0">
              <a:solidFill>
                <a:schemeClr val="bg1"/>
              </a:solidFill>
              <a:latin typeface="Calibri" charset="0"/>
              <a:ea typeface="幼圆" charset="0"/>
              <a:cs typeface="幼圆" charset="0"/>
            </a:endParaRPr>
          </a:p>
          <a:p>
            <a:endParaRPr lang="en-US" sz="800" b="1" dirty="0">
              <a:solidFill>
                <a:schemeClr val="bg1"/>
              </a:solidFill>
              <a:latin typeface="Calibri" charset="0"/>
              <a:ea typeface="幼圆" charset="0"/>
              <a:cs typeface="幼圆" charset="0"/>
            </a:endParaRPr>
          </a:p>
        </p:txBody>
      </p:sp>
      <p:sp>
        <p:nvSpPr>
          <p:cNvPr id="3082" name="Freeform 12"/>
          <p:cNvSpPr>
            <a:spLocks noChangeArrowheads="1"/>
          </p:cNvSpPr>
          <p:nvPr/>
        </p:nvSpPr>
        <p:spPr bwMode="auto">
          <a:xfrm>
            <a:off x="1144588" y="996788"/>
            <a:ext cx="410175" cy="42859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st="23000" dir="5400000" algn="ctr" rotWithShape="0">
              <a:srgbClr val="000000">
                <a:alpha val="34000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rgbClr val="FFFFFF"/>
              </a:solidFill>
              <a:ea typeface="Microsoft YaHei" charset="0"/>
              <a:cs typeface="Microsoft YaHei" charset="0"/>
            </a:endParaRPr>
          </a:p>
        </p:txBody>
      </p:sp>
      <p:sp>
        <p:nvSpPr>
          <p:cNvPr id="3084" name="Freeform 12"/>
          <p:cNvSpPr>
            <a:spLocks noChangeArrowheads="1"/>
          </p:cNvSpPr>
          <p:nvPr/>
        </p:nvSpPr>
        <p:spPr bwMode="auto">
          <a:xfrm>
            <a:off x="2062911" y="1017425"/>
            <a:ext cx="410176" cy="42859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st="23000" dir="5400000" algn="ctr" rotWithShape="0">
              <a:srgbClr val="000000">
                <a:alpha val="34000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rgbClr val="FFFFFF"/>
              </a:solidFill>
              <a:ea typeface="Microsoft YaHei" charset="0"/>
              <a:cs typeface="Microsoft YaHei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 rot="240000">
            <a:off x="1332219" y="928110"/>
            <a:ext cx="1135782" cy="374388"/>
          </a:xfrm>
          <a:prstGeom prst="curvedDownArrow">
            <a:avLst>
              <a:gd name="adj1" fmla="val 58442"/>
              <a:gd name="adj2" fmla="val 108793"/>
              <a:gd name="adj3" fmla="val 41106"/>
            </a:avLst>
          </a:prstGeom>
          <a:solidFill>
            <a:schemeClr val="accent1"/>
          </a:solidFill>
          <a:ln w="9525" cmpd="sng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088" name="Line 16"/>
          <p:cNvSpPr>
            <a:spLocks noChangeShapeType="1"/>
          </p:cNvSpPr>
          <p:nvPr/>
        </p:nvSpPr>
        <p:spPr bwMode="auto">
          <a:xfrm>
            <a:off x="4448175" y="2009775"/>
            <a:ext cx="12700" cy="3036888"/>
          </a:xfrm>
          <a:prstGeom prst="line">
            <a:avLst/>
          </a:prstGeom>
          <a:noFill/>
          <a:ln w="9525" cmpd="sng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9" name="Text Box 17"/>
          <p:cNvSpPr txBox="1">
            <a:spLocks noChangeArrowheads="1"/>
          </p:cNvSpPr>
          <p:nvPr/>
        </p:nvSpPr>
        <p:spPr bwMode="auto">
          <a:xfrm>
            <a:off x="317500" y="1406374"/>
            <a:ext cx="1054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b="1" u="sng" dirty="0">
                <a:solidFill>
                  <a:schemeClr val="bg1"/>
                </a:solidFill>
                <a:latin typeface="Arial" charset="0"/>
              </a:rPr>
              <a:t>INPUTS</a:t>
            </a:r>
          </a:p>
        </p:txBody>
      </p:sp>
      <p:sp>
        <p:nvSpPr>
          <p:cNvPr id="3090" name="Text Box 18"/>
          <p:cNvSpPr txBox="1">
            <a:spLocks noChangeArrowheads="1"/>
          </p:cNvSpPr>
          <p:nvPr/>
        </p:nvSpPr>
        <p:spPr bwMode="auto">
          <a:xfrm>
            <a:off x="3886200" y="1054402"/>
            <a:ext cx="1123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ES" b="1" u="sng" dirty="0">
                <a:solidFill>
                  <a:schemeClr val="bg1"/>
                </a:solidFill>
              </a:rPr>
              <a:t>OUTPUTS</a:t>
            </a:r>
          </a:p>
        </p:txBody>
      </p:sp>
      <p:sp>
        <p:nvSpPr>
          <p:cNvPr id="3091" name="Text Box 19"/>
          <p:cNvSpPr txBox="1">
            <a:spLocks noChangeArrowheads="1"/>
          </p:cNvSpPr>
          <p:nvPr/>
        </p:nvSpPr>
        <p:spPr bwMode="auto">
          <a:xfrm>
            <a:off x="6805690" y="1311487"/>
            <a:ext cx="16573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" b="1" u="sng">
                <a:solidFill>
                  <a:schemeClr val="bg1"/>
                </a:solidFill>
              </a:rPr>
              <a:t>OUTCOMES</a:t>
            </a:r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317500" y="5539126"/>
            <a:ext cx="5351463" cy="1059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s-ES" sz="2000" b="1" u="sng" dirty="0">
                <a:solidFill>
                  <a:srgbClr val="463A2D"/>
                </a:solidFill>
              </a:rPr>
              <a:t>ASSUMPTIONS</a:t>
            </a:r>
          </a:p>
          <a:p>
            <a:pPr>
              <a:lnSpc>
                <a:spcPct val="80000"/>
              </a:lnSpc>
            </a:pPr>
            <a:endParaRPr lang="es-ES" sz="1600" b="1" dirty="0">
              <a:solidFill>
                <a:srgbClr val="463A2D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1400" dirty="0" err="1">
                <a:solidFill>
                  <a:srgbClr val="463A2D"/>
                </a:solidFill>
              </a:rPr>
              <a:t>External</a:t>
            </a:r>
            <a:r>
              <a:rPr lang="es-ES" sz="1400" dirty="0">
                <a:solidFill>
                  <a:srgbClr val="463A2D"/>
                </a:solidFill>
              </a:rPr>
              <a:t> </a:t>
            </a:r>
            <a:r>
              <a:rPr lang="es-ES" sz="1400" dirty="0" err="1">
                <a:solidFill>
                  <a:srgbClr val="463A2D"/>
                </a:solidFill>
              </a:rPr>
              <a:t>analysis</a:t>
            </a:r>
            <a:r>
              <a:rPr lang="es-ES" sz="1400" dirty="0">
                <a:solidFill>
                  <a:srgbClr val="463A2D"/>
                </a:solidFill>
              </a:rPr>
              <a:t> </a:t>
            </a:r>
            <a:r>
              <a:rPr lang="es-ES" sz="1400" dirty="0" err="1">
                <a:solidFill>
                  <a:srgbClr val="463A2D"/>
                </a:solidFill>
              </a:rPr>
              <a:t>report</a:t>
            </a:r>
            <a:endParaRPr lang="es-ES" sz="1400" dirty="0">
              <a:solidFill>
                <a:srgbClr val="463A2D"/>
              </a:solidFill>
            </a:endParaRPr>
          </a:p>
          <a:p>
            <a:pPr>
              <a:lnSpc>
                <a:spcPct val="80000"/>
              </a:lnSpc>
            </a:pPr>
            <a:endParaRPr lang="es-ES" sz="1400" dirty="0">
              <a:solidFill>
                <a:srgbClr val="463A2D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1400" dirty="0" err="1">
                <a:solidFill>
                  <a:srgbClr val="463A2D"/>
                </a:solidFill>
              </a:rPr>
              <a:t>Most</a:t>
            </a:r>
            <a:r>
              <a:rPr lang="es-ES" sz="1400" dirty="0">
                <a:solidFill>
                  <a:srgbClr val="463A2D"/>
                </a:solidFill>
              </a:rPr>
              <a:t> </a:t>
            </a:r>
            <a:r>
              <a:rPr lang="es-ES" sz="1400" dirty="0" err="1">
                <a:solidFill>
                  <a:srgbClr val="463A2D"/>
                </a:solidFill>
              </a:rPr>
              <a:t>part</a:t>
            </a:r>
            <a:r>
              <a:rPr lang="es-ES" sz="1400" dirty="0">
                <a:solidFill>
                  <a:srgbClr val="463A2D"/>
                </a:solidFill>
              </a:rPr>
              <a:t> of </a:t>
            </a:r>
            <a:r>
              <a:rPr lang="es-ES" sz="1400" dirty="0" err="1">
                <a:solidFill>
                  <a:srgbClr val="463A2D"/>
                </a:solidFill>
              </a:rPr>
              <a:t>statistics</a:t>
            </a:r>
            <a:r>
              <a:rPr lang="es-ES" sz="1400" dirty="0">
                <a:solidFill>
                  <a:srgbClr val="463A2D"/>
                </a:solidFill>
              </a:rPr>
              <a:t> </a:t>
            </a:r>
            <a:r>
              <a:rPr lang="es-ES" sz="1400" dirty="0" err="1">
                <a:solidFill>
                  <a:srgbClr val="463A2D"/>
                </a:solidFill>
              </a:rPr>
              <a:t>about</a:t>
            </a:r>
            <a:r>
              <a:rPr lang="es-ES" sz="1400" dirty="0">
                <a:solidFill>
                  <a:srgbClr val="463A2D"/>
                </a:solidFill>
              </a:rPr>
              <a:t> </a:t>
            </a:r>
            <a:r>
              <a:rPr lang="es-ES" sz="1400" dirty="0" err="1" smtClean="0">
                <a:solidFill>
                  <a:srgbClr val="463A2D"/>
                </a:solidFill>
              </a:rPr>
              <a:t>carpooling</a:t>
            </a:r>
            <a:r>
              <a:rPr lang="es-ES" sz="1400" smtClean="0">
                <a:solidFill>
                  <a:srgbClr val="463A2D"/>
                </a:solidFill>
              </a:rPr>
              <a:t> are </a:t>
            </a:r>
            <a:r>
              <a:rPr lang="es-ES" sz="1400" dirty="0" err="1">
                <a:solidFill>
                  <a:srgbClr val="463A2D"/>
                </a:solidFill>
              </a:rPr>
              <a:t>based</a:t>
            </a:r>
            <a:r>
              <a:rPr lang="es-ES" sz="1400" dirty="0">
                <a:solidFill>
                  <a:srgbClr val="463A2D"/>
                </a:solidFill>
              </a:rPr>
              <a:t> in USA </a:t>
            </a:r>
            <a:r>
              <a:rPr lang="es-ES" sz="1400" dirty="0" err="1">
                <a:solidFill>
                  <a:srgbClr val="463A2D"/>
                </a:solidFill>
              </a:rPr>
              <a:t>info</a:t>
            </a:r>
            <a:r>
              <a:rPr lang="es-ES" sz="1400" dirty="0">
                <a:solidFill>
                  <a:srgbClr val="463A2D"/>
                </a:solidFill>
              </a:rPr>
              <a:t>.</a:t>
            </a:r>
          </a:p>
        </p:txBody>
      </p:sp>
      <p:sp>
        <p:nvSpPr>
          <p:cNvPr id="3096" name="AutoShape 24"/>
          <p:cNvSpPr>
            <a:spLocks noChangeArrowheads="1"/>
          </p:cNvSpPr>
          <p:nvPr/>
        </p:nvSpPr>
        <p:spPr bwMode="auto">
          <a:xfrm>
            <a:off x="2479675" y="1359720"/>
            <a:ext cx="1416050" cy="39528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s-ES" sz="1600" b="1">
                <a:solidFill>
                  <a:schemeClr val="bg1"/>
                </a:solidFill>
                <a:latin typeface="Calibri" charset="0"/>
                <a:ea typeface="幼圆" charset="0"/>
                <a:cs typeface="幼圆" charset="0"/>
                <a:sym typeface="Arial" charset="0"/>
              </a:rPr>
              <a:t>Activities: IAR</a:t>
            </a:r>
          </a:p>
        </p:txBody>
      </p:sp>
      <p:sp>
        <p:nvSpPr>
          <p:cNvPr id="3097" name="AutoShape 25"/>
          <p:cNvSpPr>
            <a:spLocks noChangeArrowheads="1"/>
          </p:cNvSpPr>
          <p:nvPr/>
        </p:nvSpPr>
        <p:spPr bwMode="auto">
          <a:xfrm>
            <a:off x="4405313" y="1444625"/>
            <a:ext cx="1103312" cy="338138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" sz="1400" b="1">
                <a:solidFill>
                  <a:schemeClr val="bg1"/>
                </a:solidFill>
                <a:latin typeface="Calibri" charset="0"/>
                <a:ea typeface="幼圆" charset="0"/>
                <a:cs typeface="幼圆" charset="0"/>
                <a:sym typeface="Arial" charset="0"/>
              </a:rPr>
              <a:t>Participants</a:t>
            </a:r>
          </a:p>
        </p:txBody>
      </p:sp>
      <p:sp>
        <p:nvSpPr>
          <p:cNvPr id="28" name="Прямоугольник 47"/>
          <p:cNvSpPr>
            <a:spLocks noChangeArrowheads="1"/>
          </p:cNvSpPr>
          <p:nvPr/>
        </p:nvSpPr>
        <p:spPr bwMode="auto">
          <a:xfrm>
            <a:off x="5823559" y="5531845"/>
            <a:ext cx="3226779" cy="1230313"/>
          </a:xfrm>
          <a:prstGeom prst="roundRect">
            <a:avLst>
              <a:gd name="adj" fmla="val 16667"/>
            </a:avLst>
          </a:prstGeom>
          <a:solidFill>
            <a:srgbClr val="FFD46A"/>
          </a:solidFill>
          <a:ln>
            <a:noFill/>
          </a:ln>
        </p:spPr>
        <p:txBody>
          <a:bodyPr lIns="1548000" tIns="0" rIns="108000" bIns="0" anchor="ctr"/>
          <a:lstStyle/>
          <a:p>
            <a:pPr algn="r" eaLnBrk="1" hangingPunct="1">
              <a:lnSpc>
                <a:spcPct val="130000"/>
              </a:lnSpc>
            </a:pPr>
            <a:endParaRPr lang="en-US" sz="1600">
              <a:solidFill>
                <a:schemeClr val="bg1"/>
              </a:solidFill>
              <a:latin typeface="幼圆" charset="0"/>
              <a:ea typeface="幼圆" charset="0"/>
              <a:cs typeface="幼圆" charset="0"/>
            </a:endParaRPr>
          </a:p>
        </p:txBody>
      </p:sp>
      <p:sp>
        <p:nvSpPr>
          <p:cNvPr id="29" name="Text Box 22"/>
          <p:cNvSpPr txBox="1">
            <a:spLocks noChangeArrowheads="1"/>
          </p:cNvSpPr>
          <p:nvPr/>
        </p:nvSpPr>
        <p:spPr bwMode="auto">
          <a:xfrm>
            <a:off x="5896767" y="5531845"/>
            <a:ext cx="3112295" cy="1232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s-ES" sz="2000" b="1" u="sng" dirty="0" smtClean="0">
                <a:solidFill>
                  <a:srgbClr val="463A2D"/>
                </a:solidFill>
              </a:rPr>
              <a:t>EXTERNAL FACTORS</a:t>
            </a:r>
          </a:p>
          <a:p>
            <a:pPr>
              <a:lnSpc>
                <a:spcPct val="80000"/>
              </a:lnSpc>
            </a:pPr>
            <a:endParaRPr lang="es-ES" sz="1400" b="1" u="sng" dirty="0" smtClean="0">
              <a:solidFill>
                <a:srgbClr val="463A2D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1400" dirty="0" err="1" smtClean="0">
                <a:solidFill>
                  <a:srgbClr val="463A2D"/>
                </a:solidFill>
              </a:rPr>
              <a:t>Government</a:t>
            </a:r>
            <a:r>
              <a:rPr lang="es-ES" sz="1400" dirty="0" smtClean="0">
                <a:solidFill>
                  <a:srgbClr val="463A2D"/>
                </a:solidFill>
              </a:rPr>
              <a:t> </a:t>
            </a:r>
            <a:r>
              <a:rPr lang="es-ES" sz="1400" dirty="0" err="1" smtClean="0">
                <a:solidFill>
                  <a:srgbClr val="463A2D"/>
                </a:solidFill>
              </a:rPr>
              <a:t>laws</a:t>
            </a:r>
            <a:endParaRPr lang="es-ES" sz="1400" dirty="0" smtClean="0">
              <a:solidFill>
                <a:srgbClr val="463A2D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1400" dirty="0" err="1" smtClean="0">
                <a:solidFill>
                  <a:srgbClr val="463A2D"/>
                </a:solidFill>
              </a:rPr>
              <a:t>Public</a:t>
            </a:r>
            <a:r>
              <a:rPr lang="es-ES" sz="1400" dirty="0" smtClean="0">
                <a:solidFill>
                  <a:srgbClr val="463A2D"/>
                </a:solidFill>
              </a:rPr>
              <a:t> </a:t>
            </a:r>
            <a:r>
              <a:rPr lang="es-ES" sz="1400" dirty="0" err="1" smtClean="0">
                <a:solidFill>
                  <a:srgbClr val="463A2D"/>
                </a:solidFill>
              </a:rPr>
              <a:t>transportation</a:t>
            </a:r>
            <a:endParaRPr lang="es-ES" sz="1400" dirty="0" smtClean="0">
              <a:solidFill>
                <a:srgbClr val="463A2D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1400" dirty="0" smtClean="0">
                <a:solidFill>
                  <a:srgbClr val="463A2D"/>
                </a:solidFill>
              </a:rPr>
              <a:t>Price of </a:t>
            </a:r>
            <a:r>
              <a:rPr lang="es-ES" sz="1400" dirty="0" err="1" smtClean="0">
                <a:solidFill>
                  <a:srgbClr val="463A2D"/>
                </a:solidFill>
              </a:rPr>
              <a:t>energy</a:t>
            </a:r>
            <a:endParaRPr lang="es-ES" sz="1400" dirty="0" smtClean="0">
              <a:solidFill>
                <a:srgbClr val="463A2D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1400" dirty="0" smtClean="0">
                <a:solidFill>
                  <a:srgbClr val="463A2D"/>
                </a:solidFill>
              </a:rPr>
              <a:t>Security</a:t>
            </a:r>
          </a:p>
        </p:txBody>
      </p:sp>
      <p:sp>
        <p:nvSpPr>
          <p:cNvPr id="30" name="Freeform 12"/>
          <p:cNvSpPr>
            <a:spLocks noChangeArrowheads="1"/>
          </p:cNvSpPr>
          <p:nvPr/>
        </p:nvSpPr>
        <p:spPr bwMode="auto">
          <a:xfrm>
            <a:off x="5232528" y="996789"/>
            <a:ext cx="410175" cy="42859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st="23000" dir="5400000" algn="ctr" rotWithShape="0">
              <a:srgbClr val="000000">
                <a:alpha val="34000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rgbClr val="FFFFFF"/>
              </a:solidFill>
              <a:ea typeface="Microsoft YaHei" charset="0"/>
              <a:cs typeface="Microsoft YaHei" charset="0"/>
            </a:endParaRPr>
          </a:p>
        </p:txBody>
      </p:sp>
      <p:sp>
        <p:nvSpPr>
          <p:cNvPr id="31" name="Freeform 12"/>
          <p:cNvSpPr>
            <a:spLocks noChangeArrowheads="1"/>
          </p:cNvSpPr>
          <p:nvPr/>
        </p:nvSpPr>
        <p:spPr bwMode="auto">
          <a:xfrm>
            <a:off x="6150851" y="1017426"/>
            <a:ext cx="410176" cy="42859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st="23000" dir="5400000" algn="ctr" rotWithShape="0">
              <a:srgbClr val="000000">
                <a:alpha val="34000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rgbClr val="FFFFFF"/>
              </a:solidFill>
              <a:ea typeface="Microsoft YaHei" charset="0"/>
              <a:cs typeface="Microsoft YaHei" charset="0"/>
            </a:endParaRPr>
          </a:p>
        </p:txBody>
      </p:sp>
      <p:sp>
        <p:nvSpPr>
          <p:cNvPr id="32" name="AutoShape 14"/>
          <p:cNvSpPr>
            <a:spLocks noChangeArrowheads="1"/>
          </p:cNvSpPr>
          <p:nvPr/>
        </p:nvSpPr>
        <p:spPr bwMode="auto">
          <a:xfrm rot="240000">
            <a:off x="5420159" y="928111"/>
            <a:ext cx="1135782" cy="374388"/>
          </a:xfrm>
          <a:prstGeom prst="curvedDownArrow">
            <a:avLst>
              <a:gd name="adj1" fmla="val 58442"/>
              <a:gd name="adj2" fmla="val 108793"/>
              <a:gd name="adj3" fmla="val 41106"/>
            </a:avLst>
          </a:prstGeom>
          <a:solidFill>
            <a:schemeClr val="accent1"/>
          </a:solidFill>
          <a:ln w="9525" cmpd="sng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457200" y="0"/>
            <a:ext cx="8229600" cy="857250"/>
            <a:chOff x="457200" y="143177"/>
            <a:chExt cx="8229600" cy="857250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1500" y="143177"/>
              <a:ext cx="8001000" cy="857250"/>
            </a:xfrm>
            <a:prstGeom prst="rect">
              <a:avLst/>
            </a:prstGeom>
          </p:spPr>
        </p:pic>
        <p:sp>
          <p:nvSpPr>
            <p:cNvPr id="35" name="Title 1"/>
            <p:cNvSpPr txBox="1">
              <a:spLocks/>
            </p:cNvSpPr>
            <p:nvPr/>
          </p:nvSpPr>
          <p:spPr>
            <a:xfrm>
              <a:off x="457200" y="154752"/>
              <a:ext cx="8229600" cy="677902"/>
            </a:xfrm>
            <a:prstGeom prst="rect">
              <a:avLst/>
            </a:prstGeom>
          </p:spPr>
          <p:txBody>
            <a:bodyPr/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es-ES" dirty="0" smtClean="0">
                  <a:solidFill>
                    <a:srgbClr val="568E77"/>
                  </a:solidFill>
                </a:rPr>
                <a:t>Logic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97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4" name="Content Placeholder 2"/>
          <p:cNvSpPr txBox="1">
            <a:spLocks/>
          </p:cNvSpPr>
          <p:nvPr/>
        </p:nvSpPr>
        <p:spPr>
          <a:xfrm>
            <a:off x="457200" y="2325989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altLang="es-ES" sz="2400" dirty="0" smtClean="0"/>
              <a:t>In 2010 </a:t>
            </a:r>
            <a:r>
              <a:rPr lang="es-ES" altLang="es-ES" sz="2400" dirty="0" err="1" smtClean="0"/>
              <a:t>we</a:t>
            </a:r>
            <a:r>
              <a:rPr lang="es-ES" altLang="es-ES" sz="2400" dirty="0" smtClean="0"/>
              <a:t> </a:t>
            </a:r>
            <a:r>
              <a:rPr lang="en-US" altLang="es-ES" sz="2400" dirty="0" smtClean="0"/>
              <a:t>passed</a:t>
            </a:r>
            <a:r>
              <a:rPr lang="es-ES" altLang="es-ES" sz="2400" dirty="0" smtClean="0"/>
              <a:t> 1`000.000.000 </a:t>
            </a:r>
            <a:r>
              <a:rPr lang="es-ES" altLang="es-ES" sz="2400" dirty="0" err="1" smtClean="0"/>
              <a:t>vehicles</a:t>
            </a:r>
            <a:r>
              <a:rPr lang="es-ES" altLang="es-ES" sz="2400" dirty="0" smtClean="0"/>
              <a:t> in </a:t>
            </a:r>
            <a:r>
              <a:rPr lang="es-ES" altLang="es-ES" sz="2400" dirty="0" err="1" smtClean="0"/>
              <a:t>the</a:t>
            </a:r>
            <a:r>
              <a:rPr lang="es-ES" altLang="es-ES" sz="2400" dirty="0" smtClean="0"/>
              <a:t> </a:t>
            </a:r>
            <a:r>
              <a:rPr lang="es-ES" altLang="es-ES" sz="2400" dirty="0" err="1" smtClean="0"/>
              <a:t>world</a:t>
            </a:r>
            <a:r>
              <a:rPr lang="es-ES" altLang="es-ES" sz="2400" dirty="0" smtClean="0"/>
              <a:t>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s-ES" altLang="es-ES" sz="2400" dirty="0" smtClean="0"/>
          </a:p>
          <a:p>
            <a:pPr>
              <a:defRPr/>
            </a:pPr>
            <a:r>
              <a:rPr lang="es-ES" altLang="es-ES" sz="2400" dirty="0" smtClean="0"/>
              <a:t>In 2014 </a:t>
            </a:r>
            <a:r>
              <a:rPr lang="es-ES" altLang="es-ES" sz="2400" dirty="0" err="1" smtClean="0"/>
              <a:t>we</a:t>
            </a:r>
            <a:r>
              <a:rPr lang="es-ES" altLang="es-ES" sz="2400" dirty="0" smtClean="0"/>
              <a:t> </a:t>
            </a:r>
            <a:r>
              <a:rPr lang="es-ES" altLang="es-ES" sz="2400" dirty="0" err="1" smtClean="0"/>
              <a:t>produced</a:t>
            </a:r>
            <a:r>
              <a:rPr lang="es-ES" altLang="es-ES" sz="2400" dirty="0" smtClean="0"/>
              <a:t> 87`000.000 </a:t>
            </a:r>
            <a:r>
              <a:rPr lang="es-ES" altLang="es-ES" sz="2400" dirty="0" err="1" smtClean="0"/>
              <a:t>vehicles</a:t>
            </a:r>
            <a:r>
              <a:rPr lang="es-ES" altLang="es-ES" sz="2400" dirty="0" smtClean="0"/>
              <a:t> </a:t>
            </a:r>
            <a:r>
              <a:rPr lang="es-ES" altLang="es-ES" sz="2400" dirty="0" err="1" smtClean="0"/>
              <a:t>around</a:t>
            </a:r>
            <a:r>
              <a:rPr lang="es-ES" altLang="es-ES" sz="2400" dirty="0" smtClean="0"/>
              <a:t> </a:t>
            </a:r>
            <a:r>
              <a:rPr lang="es-ES" altLang="es-ES" sz="2400" dirty="0" err="1" smtClean="0"/>
              <a:t>the</a:t>
            </a:r>
            <a:r>
              <a:rPr lang="es-ES" altLang="es-ES" sz="2400" dirty="0" smtClean="0"/>
              <a:t> </a:t>
            </a:r>
            <a:r>
              <a:rPr lang="es-ES" altLang="es-ES" sz="2400" dirty="0" err="1" smtClean="0"/>
              <a:t>world</a:t>
            </a:r>
            <a:r>
              <a:rPr lang="es-ES" altLang="es-ES" sz="2400" dirty="0" smtClean="0"/>
              <a:t>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s-ES" altLang="es-ES" sz="2400" dirty="0" smtClean="0"/>
          </a:p>
          <a:p>
            <a:pPr>
              <a:defRPr/>
            </a:pPr>
            <a:r>
              <a:rPr lang="es-ES" altLang="es-ES" sz="2400" dirty="0" smtClean="0"/>
              <a:t>More tan 90% of </a:t>
            </a:r>
            <a:r>
              <a:rPr lang="es-ES" altLang="es-ES" sz="2400" dirty="0" err="1" smtClean="0"/>
              <a:t>the</a:t>
            </a:r>
            <a:r>
              <a:rPr lang="es-ES" altLang="es-ES" sz="2400" dirty="0" smtClean="0"/>
              <a:t> time, </a:t>
            </a:r>
            <a:r>
              <a:rPr lang="es-ES" altLang="es-ES" sz="2400" dirty="0" err="1" smtClean="0"/>
              <a:t>our</a:t>
            </a:r>
            <a:r>
              <a:rPr lang="es-ES" altLang="es-ES" sz="2400" dirty="0" smtClean="0"/>
              <a:t> </a:t>
            </a:r>
            <a:r>
              <a:rPr lang="es-ES" altLang="es-ES" sz="2400" dirty="0" err="1" smtClean="0"/>
              <a:t>vehicle</a:t>
            </a:r>
            <a:r>
              <a:rPr lang="es-ES" altLang="es-ES" sz="2400" dirty="0" smtClean="0"/>
              <a:t> </a:t>
            </a:r>
            <a:r>
              <a:rPr lang="es-ES" altLang="es-ES" sz="2400" dirty="0" err="1" smtClean="0"/>
              <a:t>is</a:t>
            </a:r>
            <a:r>
              <a:rPr lang="es-ES" altLang="es-ES" sz="2400" dirty="0" smtClean="0"/>
              <a:t> </a:t>
            </a:r>
            <a:r>
              <a:rPr lang="es-ES" altLang="es-ES" sz="2400" dirty="0" err="1" smtClean="0"/>
              <a:t>parked</a:t>
            </a:r>
            <a:r>
              <a:rPr lang="es-ES" altLang="es-ES" sz="2400" dirty="0" smtClean="0"/>
              <a:t>. </a:t>
            </a:r>
            <a:r>
              <a:rPr lang="en-US" altLang="es-ES" sz="2400" dirty="0" smtClean="0"/>
              <a:t>It highlights a crucial inefficiency of mass private car ownership.</a:t>
            </a:r>
          </a:p>
          <a:p>
            <a:pPr>
              <a:defRPr/>
            </a:pPr>
            <a:endParaRPr lang="en-US" altLang="es-ES" sz="2400" dirty="0" smtClean="0"/>
          </a:p>
          <a:p>
            <a:pPr>
              <a:defRPr/>
            </a:pPr>
            <a:endParaRPr lang="en-US" altLang="es-ES" sz="2400" dirty="0" smtClean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s-ES" sz="1200" b="1" dirty="0" smtClean="0"/>
              <a:t>Sources: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s-ES" sz="1200" dirty="0" smtClean="0"/>
              <a:t>OICA 2014 </a:t>
            </a:r>
            <a:r>
              <a:rPr lang="es-ES" sz="1200" dirty="0" err="1" smtClean="0"/>
              <a:t>Statistics</a:t>
            </a:r>
            <a:endParaRPr lang="es-ES" sz="1200" dirty="0" smtClean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s-ES" sz="1200" dirty="0" err="1" smtClean="0"/>
              <a:t>Journal</a:t>
            </a:r>
            <a:r>
              <a:rPr lang="es-ES" sz="1200" dirty="0" smtClean="0"/>
              <a:t> </a:t>
            </a:r>
            <a:r>
              <a:rPr lang="es-ES" sz="1200" i="1" dirty="0" err="1" smtClean="0"/>
              <a:t>Wards</a:t>
            </a:r>
            <a:r>
              <a:rPr lang="es-ES" sz="1200" i="1" dirty="0" smtClean="0"/>
              <a:t> Auto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s-ES" sz="1200" dirty="0" smtClean="0"/>
              <a:t>International Parking </a:t>
            </a:r>
            <a:r>
              <a:rPr lang="es-ES" sz="1200" dirty="0" err="1" smtClean="0"/>
              <a:t>Institute</a:t>
            </a:r>
            <a:endParaRPr lang="es-ES" sz="1200" dirty="0" smtClean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es-ES" sz="1000" dirty="0" smtClean="0"/>
          </a:p>
          <a:p>
            <a:pPr>
              <a:defRPr/>
            </a:pPr>
            <a:endParaRPr lang="es-ES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457200" y="0"/>
            <a:ext cx="8229600" cy="857250"/>
            <a:chOff x="457200" y="143177"/>
            <a:chExt cx="8229600" cy="85725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1500" y="143177"/>
              <a:ext cx="8001000" cy="857250"/>
            </a:xfrm>
            <a:prstGeom prst="rect">
              <a:avLst/>
            </a:prstGeom>
          </p:spPr>
        </p:pic>
        <p:sp>
          <p:nvSpPr>
            <p:cNvPr id="33" name="Title 1"/>
            <p:cNvSpPr txBox="1">
              <a:spLocks/>
            </p:cNvSpPr>
            <p:nvPr/>
          </p:nvSpPr>
          <p:spPr>
            <a:xfrm>
              <a:off x="457200" y="154752"/>
              <a:ext cx="8229600" cy="677902"/>
            </a:xfrm>
            <a:prstGeom prst="rect">
              <a:avLst/>
            </a:prstGeom>
          </p:spPr>
          <p:txBody>
            <a:bodyPr/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es-ES" dirty="0" smtClean="0">
                  <a:solidFill>
                    <a:srgbClr val="568E77"/>
                  </a:solidFill>
                </a:rPr>
                <a:t>Motivations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788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3" t="14098" r="17618" b="9612"/>
          <a:stretch>
            <a:fillRect/>
          </a:stretch>
        </p:blipFill>
        <p:spPr>
          <a:xfrm>
            <a:off x="777875" y="2074863"/>
            <a:ext cx="5594350" cy="4067175"/>
          </a:xfrm>
          <a:prstGeom prst="rect">
            <a:avLst/>
          </a:prstGeom>
        </p:spPr>
      </p:pic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7000875" y="2319338"/>
            <a:ext cx="1992313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9pPr>
          </a:lstStyle>
          <a:p>
            <a:pPr algn="just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s-ES" altLang="es-ES" sz="1800">
                <a:ea typeface="SimSun" panose="02010600030101010101" pitchFamily="2" charset="-122"/>
              </a:rPr>
              <a:t>Everyone is </a:t>
            </a:r>
            <a:r>
              <a:rPr lang="en-US" altLang="es-ES" sz="1800">
                <a:ea typeface="SimSun" panose="02010600030101010101" pitchFamily="2" charset="-122"/>
              </a:rPr>
              <a:t>working with each other and</a:t>
            </a:r>
          </a:p>
          <a:p>
            <a:pPr algn="just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s-ES" altLang="es-ES" sz="1800">
                <a:ea typeface="SimSun" panose="02010600030101010101" pitchFamily="2" charset="-122"/>
              </a:rPr>
              <a:t>working against each other.</a:t>
            </a:r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682625" y="6253163"/>
            <a:ext cx="46132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s-ES" sz="1200" b="1">
                <a:ea typeface="SimSun" panose="02010600030101010101" pitchFamily="2" charset="-122"/>
              </a:rPr>
              <a:t>Sources: </a:t>
            </a:r>
            <a:r>
              <a:rPr lang="en-US" altLang="es-ES" sz="1200">
                <a:ea typeface="SimSun" panose="02010600030101010101" pitchFamily="2" charset="-122"/>
              </a:rPr>
              <a:t>crunchbase.com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s-ES" sz="1800">
              <a:ea typeface="SimSun" panose="02010600030101010101" pitchFamily="2" charset="-122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57200" y="0"/>
            <a:ext cx="8229600" cy="857250"/>
            <a:chOff x="457200" y="143177"/>
            <a:chExt cx="8229600" cy="85725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1500" y="143177"/>
              <a:ext cx="8001000" cy="857250"/>
            </a:xfrm>
            <a:prstGeom prst="rect">
              <a:avLst/>
            </a:prstGeom>
          </p:spPr>
        </p:pic>
        <p:sp>
          <p:nvSpPr>
            <p:cNvPr id="12" name="Title 1"/>
            <p:cNvSpPr txBox="1">
              <a:spLocks/>
            </p:cNvSpPr>
            <p:nvPr/>
          </p:nvSpPr>
          <p:spPr>
            <a:xfrm>
              <a:off x="457200" y="154752"/>
              <a:ext cx="8229600" cy="677902"/>
            </a:xfrm>
            <a:prstGeom prst="rect">
              <a:avLst/>
            </a:prstGeom>
          </p:spPr>
          <p:txBody>
            <a:bodyPr/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es-ES" dirty="0" smtClean="0">
                  <a:solidFill>
                    <a:srgbClr val="568E77"/>
                  </a:solidFill>
                </a:rPr>
                <a:t>Market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238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457200" y="0"/>
            <a:ext cx="8229600" cy="857250"/>
            <a:chOff x="457200" y="143177"/>
            <a:chExt cx="8229600" cy="85725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1500" y="143177"/>
              <a:ext cx="8001000" cy="857250"/>
            </a:xfrm>
            <a:prstGeom prst="rect">
              <a:avLst/>
            </a:prstGeom>
          </p:spPr>
        </p:pic>
        <p:sp>
          <p:nvSpPr>
            <p:cNvPr id="12" name="Title 1"/>
            <p:cNvSpPr txBox="1">
              <a:spLocks/>
            </p:cNvSpPr>
            <p:nvPr/>
          </p:nvSpPr>
          <p:spPr>
            <a:xfrm>
              <a:off x="457200" y="154752"/>
              <a:ext cx="8229600" cy="677902"/>
            </a:xfrm>
            <a:prstGeom prst="rect">
              <a:avLst/>
            </a:prstGeom>
          </p:spPr>
          <p:txBody>
            <a:bodyPr/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es-ES" dirty="0" smtClean="0">
                  <a:solidFill>
                    <a:srgbClr val="568E77"/>
                  </a:solidFill>
                </a:rPr>
                <a:t>Transportation analysis</a:t>
              </a:r>
              <a:endParaRPr lang="en-US" altLang="es-ES" dirty="0" smtClean="0">
                <a:solidFill>
                  <a:srgbClr val="568E77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41672" y="857250"/>
            <a:ext cx="2895439" cy="1906930"/>
            <a:chOff x="571500" y="1148533"/>
            <a:chExt cx="2895439" cy="1906930"/>
          </a:xfrm>
        </p:grpSpPr>
        <p:grpSp>
          <p:nvGrpSpPr>
            <p:cNvPr id="15" name="Group 14"/>
            <p:cNvGrpSpPr/>
            <p:nvPr/>
          </p:nvGrpSpPr>
          <p:grpSpPr>
            <a:xfrm>
              <a:off x="571500" y="1377133"/>
              <a:ext cx="2222339" cy="1678330"/>
              <a:chOff x="5509549" y="1111169"/>
              <a:chExt cx="2222339" cy="1678330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4"/>
              <a:srcRect l="27872" t="32918" r="27405" b="42339"/>
              <a:stretch/>
            </p:blipFill>
            <p:spPr>
              <a:xfrm>
                <a:off x="5509549" y="1111169"/>
                <a:ext cx="2222339" cy="1678330"/>
              </a:xfrm>
              <a:prstGeom prst="rect">
                <a:avLst/>
              </a:prstGeom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5941993" y="1828800"/>
                <a:ext cx="15047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6,2 L/100km</a:t>
                </a:r>
                <a:endParaRPr lang="fr-FR" dirty="0"/>
              </a:p>
            </p:txBody>
          </p:sp>
        </p:grpSp>
        <p:sp>
          <p:nvSpPr>
            <p:cNvPr id="4" name="Oval 3"/>
            <p:cNvSpPr/>
            <p:nvPr/>
          </p:nvSpPr>
          <p:spPr>
            <a:xfrm>
              <a:off x="2120739" y="1148533"/>
              <a:ext cx="1346200" cy="1346200"/>
            </a:xfrm>
            <a:prstGeom prst="ellipse">
              <a:avLst/>
            </a:prstGeom>
            <a:gradFill flip="none" rotWithShape="1">
              <a:gsLst>
                <a:gs pos="0">
                  <a:srgbClr val="568E77">
                    <a:shade val="30000"/>
                    <a:satMod val="115000"/>
                  </a:srgbClr>
                </a:gs>
                <a:gs pos="50000">
                  <a:srgbClr val="568E77">
                    <a:shade val="67500"/>
                    <a:satMod val="115000"/>
                  </a:srgbClr>
                </a:gs>
                <a:gs pos="100000">
                  <a:srgbClr val="568E77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62% of the cars</a:t>
              </a:r>
              <a:endParaRPr lang="fr-FR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384800" y="894614"/>
            <a:ext cx="2895439" cy="1886767"/>
            <a:chOff x="5941993" y="940096"/>
            <a:chExt cx="2895439" cy="1886767"/>
          </a:xfrm>
        </p:grpSpPr>
        <p:grpSp>
          <p:nvGrpSpPr>
            <p:cNvPr id="3" name="Group 2"/>
            <p:cNvGrpSpPr/>
            <p:nvPr/>
          </p:nvGrpSpPr>
          <p:grpSpPr>
            <a:xfrm>
              <a:off x="5941993" y="1148533"/>
              <a:ext cx="2222339" cy="1678330"/>
              <a:chOff x="5509549" y="1111169"/>
              <a:chExt cx="2222339" cy="1678330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4"/>
              <a:srcRect l="27872" t="32918" r="27405" b="42339"/>
              <a:stretch/>
            </p:blipFill>
            <p:spPr>
              <a:xfrm>
                <a:off x="5509549" y="1111169"/>
                <a:ext cx="2222339" cy="1678330"/>
              </a:xfrm>
              <a:prstGeom prst="rect">
                <a:avLst/>
              </a:prstGeom>
            </p:spPr>
          </p:pic>
          <p:sp>
            <p:nvSpPr>
              <p:cNvPr id="2" name="TextBox 1"/>
              <p:cNvSpPr txBox="1"/>
              <p:nvPr/>
            </p:nvSpPr>
            <p:spPr>
              <a:xfrm>
                <a:off x="5941993" y="1828800"/>
                <a:ext cx="15047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7,5 L/100km</a:t>
                </a:r>
                <a:endParaRPr lang="fr-FR" dirty="0"/>
              </a:p>
            </p:txBody>
          </p:sp>
        </p:grpSp>
        <p:sp>
          <p:nvSpPr>
            <p:cNvPr id="18" name="Oval 17"/>
            <p:cNvSpPr/>
            <p:nvPr/>
          </p:nvSpPr>
          <p:spPr>
            <a:xfrm>
              <a:off x="7491232" y="940096"/>
              <a:ext cx="1346200" cy="1346200"/>
            </a:xfrm>
            <a:prstGeom prst="ellipse">
              <a:avLst/>
            </a:prstGeom>
            <a:gradFill flip="none" rotWithShape="1">
              <a:gsLst>
                <a:gs pos="0">
                  <a:srgbClr val="568E77">
                    <a:shade val="30000"/>
                    <a:satMod val="115000"/>
                  </a:srgbClr>
                </a:gs>
                <a:gs pos="50000">
                  <a:srgbClr val="568E77">
                    <a:shade val="67500"/>
                    <a:satMod val="115000"/>
                  </a:srgbClr>
                </a:gs>
                <a:gs pos="100000">
                  <a:srgbClr val="568E77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38% of the cars</a:t>
              </a:r>
              <a:endParaRPr lang="fr-FR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0800" y="2604671"/>
            <a:ext cx="3886200" cy="597016"/>
            <a:chOff x="50800" y="2903179"/>
            <a:chExt cx="3886200" cy="597016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5"/>
            <a:srcRect l="12626" t="-27020" r="17206"/>
            <a:stretch/>
          </p:blipFill>
          <p:spPr>
            <a:xfrm>
              <a:off x="50800" y="2903179"/>
              <a:ext cx="3886200" cy="597016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832897" y="3030062"/>
              <a:ext cx="1675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15477 km/</a:t>
              </a:r>
              <a:r>
                <a:rPr lang="fr-FR" dirty="0" err="1" smtClean="0"/>
                <a:t>Year</a:t>
              </a:r>
              <a:endParaRPr lang="fr-FR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165439" y="2579155"/>
            <a:ext cx="4673761" cy="653053"/>
            <a:chOff x="4165439" y="2877663"/>
            <a:chExt cx="4673761" cy="653053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5"/>
            <a:srcRect l="12626" t="-27019" r="17206" b="21616"/>
            <a:stretch/>
          </p:blipFill>
          <p:spPr>
            <a:xfrm rot="10800000">
              <a:off x="4165439" y="3035300"/>
              <a:ext cx="3886200" cy="495416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5"/>
            <a:srcRect l="24322" t="-37829" r="53433" b="10809"/>
            <a:stretch/>
          </p:blipFill>
          <p:spPr>
            <a:xfrm>
              <a:off x="7607139" y="2877663"/>
              <a:ext cx="1232061" cy="597016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5646197" y="3030062"/>
              <a:ext cx="1675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8225 km/</a:t>
              </a:r>
              <a:r>
                <a:rPr lang="fr-FR" dirty="0" err="1" smtClean="0"/>
                <a:t>Year</a:t>
              </a:r>
              <a:endParaRPr lang="fr-FR" dirty="0"/>
            </a:p>
          </p:txBody>
        </p:sp>
      </p:grpSp>
      <p:grpSp>
        <p:nvGrpSpPr>
          <p:cNvPr id="1027" name="Group 1026"/>
          <p:cNvGrpSpPr/>
          <p:nvPr/>
        </p:nvGrpSpPr>
        <p:grpSpPr>
          <a:xfrm>
            <a:off x="359344" y="3176171"/>
            <a:ext cx="1504950" cy="1504950"/>
            <a:chOff x="457200" y="3530716"/>
            <a:chExt cx="1504950" cy="1504950"/>
          </a:xfrm>
        </p:grpSpPr>
        <p:grpSp>
          <p:nvGrpSpPr>
            <p:cNvPr id="35" name="Group 34"/>
            <p:cNvGrpSpPr/>
            <p:nvPr/>
          </p:nvGrpSpPr>
          <p:grpSpPr>
            <a:xfrm>
              <a:off x="457200" y="3530716"/>
              <a:ext cx="1504950" cy="1504950"/>
              <a:chOff x="2508250" y="3638550"/>
              <a:chExt cx="2857500" cy="2857500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2508250" y="3638550"/>
                <a:ext cx="2857500" cy="2857500"/>
              </a:xfrm>
              <a:prstGeom prst="roundRect">
                <a:avLst>
                  <a:gd name="adj" fmla="val 12667"/>
                </a:avLst>
              </a:prstGeom>
              <a:solidFill>
                <a:srgbClr val="568E77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13086" y="3638550"/>
                <a:ext cx="1876424" cy="2352674"/>
              </a:xfrm>
              <a:prstGeom prst="rect">
                <a:avLst/>
              </a:prstGeom>
            </p:spPr>
          </p:pic>
        </p:grpSp>
        <p:sp>
          <p:nvSpPr>
            <p:cNvPr id="38" name="TextBox 37"/>
            <p:cNvSpPr txBox="1"/>
            <p:nvPr/>
          </p:nvSpPr>
          <p:spPr>
            <a:xfrm>
              <a:off x="686122" y="4666334"/>
              <a:ext cx="9394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chemeClr val="bg1"/>
                  </a:solidFill>
                </a:rPr>
                <a:t>1,39€/L</a:t>
              </a:r>
              <a:endParaRPr lang="fr-F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28" name="Group 1027"/>
          <p:cNvGrpSpPr/>
          <p:nvPr/>
        </p:nvGrpSpPr>
        <p:grpSpPr>
          <a:xfrm>
            <a:off x="7399461" y="3176171"/>
            <a:ext cx="1504950" cy="1504950"/>
            <a:chOff x="7299164" y="3530716"/>
            <a:chExt cx="1504950" cy="1504950"/>
          </a:xfrm>
        </p:grpSpPr>
        <p:grpSp>
          <p:nvGrpSpPr>
            <p:cNvPr id="1025" name="Group 1024"/>
            <p:cNvGrpSpPr/>
            <p:nvPr/>
          </p:nvGrpSpPr>
          <p:grpSpPr>
            <a:xfrm>
              <a:off x="7299164" y="3530716"/>
              <a:ext cx="1504950" cy="1504950"/>
              <a:chOff x="2508250" y="3638550"/>
              <a:chExt cx="2857500" cy="2857500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2508250" y="3638550"/>
                <a:ext cx="2857500" cy="2857500"/>
              </a:xfrm>
              <a:prstGeom prst="roundRect">
                <a:avLst>
                  <a:gd name="adj" fmla="val 12667"/>
                </a:avLst>
              </a:prstGeom>
              <a:solidFill>
                <a:srgbClr val="568E77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024" name="Picture 1023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13086" y="3638550"/>
                <a:ext cx="1876424" cy="2352674"/>
              </a:xfrm>
              <a:prstGeom prst="rect">
                <a:avLst/>
              </a:prstGeom>
            </p:spPr>
          </p:pic>
        </p:grpSp>
        <p:sp>
          <p:nvSpPr>
            <p:cNvPr id="40" name="TextBox 39"/>
            <p:cNvSpPr txBox="1"/>
            <p:nvPr/>
          </p:nvSpPr>
          <p:spPr>
            <a:xfrm>
              <a:off x="7581900" y="4666334"/>
              <a:ext cx="9394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chemeClr val="bg1"/>
                  </a:solidFill>
                </a:rPr>
                <a:t>1,60€/L</a:t>
              </a:r>
              <a:endParaRPr lang="fr-FR" dirty="0">
                <a:solidFill>
                  <a:schemeClr val="bg1"/>
                </a:solidFill>
              </a:endParaRPr>
            </a:p>
          </p:txBody>
        </p:sp>
      </p:grpSp>
      <p:sp>
        <p:nvSpPr>
          <p:cNvPr id="1029" name="Oval 1028"/>
          <p:cNvSpPr/>
          <p:nvPr/>
        </p:nvSpPr>
        <p:spPr>
          <a:xfrm>
            <a:off x="2816306" y="3187897"/>
            <a:ext cx="3511389" cy="1092200"/>
          </a:xfrm>
          <a:prstGeom prst="ellipse">
            <a:avLst/>
          </a:prstGeom>
          <a:gradFill flip="none" rotWithShape="1">
            <a:gsLst>
              <a:gs pos="0">
                <a:srgbClr val="568E77">
                  <a:shade val="30000"/>
                  <a:satMod val="115000"/>
                </a:srgbClr>
              </a:gs>
              <a:gs pos="50000">
                <a:srgbClr val="568E77">
                  <a:shade val="67500"/>
                  <a:satMod val="115000"/>
                </a:srgbClr>
              </a:gs>
              <a:gs pos="100000">
                <a:srgbClr val="568E77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Annual</a:t>
            </a:r>
            <a:r>
              <a:rPr lang="fr-FR" dirty="0" smtClean="0"/>
              <a:t> </a:t>
            </a:r>
            <a:r>
              <a:rPr lang="fr-FR" dirty="0" err="1" smtClean="0"/>
              <a:t>cost</a:t>
            </a:r>
            <a:r>
              <a:rPr lang="fr-FR" dirty="0"/>
              <a:t/>
            </a:r>
            <a:br>
              <a:rPr lang="fr-FR" dirty="0"/>
            </a:br>
            <a:r>
              <a:rPr lang="fr-FR" sz="4000" dirty="0" smtClean="0"/>
              <a:t>1002€</a:t>
            </a:r>
            <a:endParaRPr lang="fr-FR" sz="4000" dirty="0"/>
          </a:p>
        </p:txBody>
      </p:sp>
      <p:sp>
        <p:nvSpPr>
          <p:cNvPr id="1032" name="Explosion 1 1031"/>
          <p:cNvSpPr/>
          <p:nvPr/>
        </p:nvSpPr>
        <p:spPr>
          <a:xfrm>
            <a:off x="966655" y="4941273"/>
            <a:ext cx="2409256" cy="1828800"/>
          </a:xfrm>
          <a:prstGeom prst="irregularSeal1">
            <a:avLst/>
          </a:prstGeom>
          <a:gradFill flip="none" rotWithShape="1">
            <a:gsLst>
              <a:gs pos="0">
                <a:srgbClr val="568E77">
                  <a:shade val="30000"/>
                  <a:satMod val="115000"/>
                </a:srgbClr>
              </a:gs>
              <a:gs pos="50000">
                <a:srgbClr val="568E77">
                  <a:shade val="67500"/>
                  <a:satMod val="115000"/>
                </a:srgbClr>
              </a:gs>
              <a:gs pos="100000">
                <a:srgbClr val="568E77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 smtClean="0"/>
              <a:t>400€</a:t>
            </a:r>
            <a:endParaRPr lang="fr-FR" sz="4400" dirty="0"/>
          </a:p>
        </p:txBody>
      </p:sp>
      <p:sp>
        <p:nvSpPr>
          <p:cNvPr id="1033" name="TextBox 1032"/>
          <p:cNvSpPr txBox="1"/>
          <p:nvPr/>
        </p:nvSpPr>
        <p:spPr>
          <a:xfrm>
            <a:off x="3104005" y="4357955"/>
            <a:ext cx="2935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Increasing occupation rate to 2 person per car, will save: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104005" y="5057428"/>
            <a:ext cx="29359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568E77"/>
                </a:solidFill>
              </a:rPr>
              <a:t>&amp;</a:t>
            </a:r>
          </a:p>
        </p:txBody>
      </p:sp>
      <p:sp>
        <p:nvSpPr>
          <p:cNvPr id="1034" name="Cloud 1033"/>
          <p:cNvSpPr/>
          <p:nvPr/>
        </p:nvSpPr>
        <p:spPr>
          <a:xfrm>
            <a:off x="5756195" y="4941273"/>
            <a:ext cx="2816305" cy="1765787"/>
          </a:xfrm>
          <a:prstGeom prst="cloud">
            <a:avLst/>
          </a:prstGeom>
          <a:gradFill flip="none" rotWithShape="1">
            <a:gsLst>
              <a:gs pos="0">
                <a:srgbClr val="568E77">
                  <a:shade val="30000"/>
                  <a:satMod val="115000"/>
                </a:srgbClr>
              </a:gs>
              <a:gs pos="50000">
                <a:srgbClr val="568E77">
                  <a:shade val="67500"/>
                  <a:satMod val="115000"/>
                </a:srgbClr>
              </a:gs>
              <a:gs pos="100000">
                <a:srgbClr val="568E77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/>
              <a:t>-</a:t>
            </a:r>
            <a:r>
              <a:rPr lang="fr-FR" sz="4400" dirty="0" smtClean="0"/>
              <a:t>12</a:t>
            </a:r>
            <a:r>
              <a:rPr lang="fr-FR" sz="3600" dirty="0" smtClean="0"/>
              <a:t>% </a:t>
            </a:r>
            <a:br>
              <a:rPr lang="fr-FR" sz="3600" dirty="0" smtClean="0"/>
            </a:br>
            <a:r>
              <a:rPr lang="fr-FR" sz="1400" dirty="0" smtClean="0"/>
              <a:t>of CO2 </a:t>
            </a:r>
            <a:r>
              <a:rPr lang="fr-FR" sz="1400" dirty="0" err="1" smtClean="0"/>
              <a:t>from</a:t>
            </a:r>
            <a:r>
              <a:rPr lang="fr-FR" sz="1400" dirty="0" smtClean="0"/>
              <a:t> transportation 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31119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2346505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s-ES" sz="2000" smtClean="0"/>
              <a:t>Social benefits will make ridesharing and carpooling companies will work together with government policies.</a:t>
            </a:r>
          </a:p>
          <a:p>
            <a:r>
              <a:rPr lang="en-US" altLang="es-ES" sz="2000" smtClean="0"/>
              <a:t>Intelligent algorithms for real time ridesharing will make more efficient. Reducing cost and environmental impact.</a:t>
            </a:r>
          </a:p>
          <a:p>
            <a:r>
              <a:rPr lang="en-US" altLang="es-ES" sz="2000" smtClean="0"/>
              <a:t>The future is the share economy</a:t>
            </a:r>
          </a:p>
          <a:p>
            <a:endParaRPr lang="en-US" altLang="es-ES" sz="2000" smtClean="0"/>
          </a:p>
          <a:p>
            <a:endParaRPr lang="es-ES" altLang="es-ES" smtClean="0"/>
          </a:p>
          <a:p>
            <a:endParaRPr lang="es-ES" altLang="es-ES" dirty="0" smtClean="0"/>
          </a:p>
        </p:txBody>
      </p:sp>
      <p:grpSp>
        <p:nvGrpSpPr>
          <p:cNvPr id="15" name="Group 14"/>
          <p:cNvGrpSpPr/>
          <p:nvPr/>
        </p:nvGrpSpPr>
        <p:grpSpPr>
          <a:xfrm>
            <a:off x="457200" y="0"/>
            <a:ext cx="8229600" cy="857250"/>
            <a:chOff x="457200" y="143177"/>
            <a:chExt cx="8229600" cy="85725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1500" y="143177"/>
              <a:ext cx="8001000" cy="857250"/>
            </a:xfrm>
            <a:prstGeom prst="rect">
              <a:avLst/>
            </a:prstGeom>
          </p:spPr>
        </p:pic>
        <p:sp>
          <p:nvSpPr>
            <p:cNvPr id="17" name="Title 1"/>
            <p:cNvSpPr txBox="1">
              <a:spLocks/>
            </p:cNvSpPr>
            <p:nvPr/>
          </p:nvSpPr>
          <p:spPr>
            <a:xfrm>
              <a:off x="457200" y="154752"/>
              <a:ext cx="8229600" cy="677902"/>
            </a:xfrm>
            <a:prstGeom prst="rect">
              <a:avLst/>
            </a:prstGeom>
          </p:spPr>
          <p:txBody>
            <a:bodyPr/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es-ES" dirty="0" smtClean="0">
                  <a:solidFill>
                    <a:srgbClr val="568E77"/>
                  </a:solidFill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017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05623" y="1228711"/>
            <a:ext cx="8283575" cy="4967288"/>
            <a:chOff x="457200" y="1460500"/>
            <a:chExt cx="8283575" cy="4967288"/>
          </a:xfrm>
        </p:grpSpPr>
        <p:pic>
          <p:nvPicPr>
            <p:cNvPr id="9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57" t="46222" r="17274" b="24113"/>
            <a:stretch>
              <a:fillRect/>
            </a:stretch>
          </p:blipFill>
          <p:spPr bwMode="auto">
            <a:xfrm>
              <a:off x="457200" y="1460500"/>
              <a:ext cx="8283575" cy="2170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936" t="16742" r="36784" b="66280"/>
            <a:stretch>
              <a:fillRect/>
            </a:stretch>
          </p:blipFill>
          <p:spPr bwMode="auto">
            <a:xfrm>
              <a:off x="552450" y="5186363"/>
              <a:ext cx="3289300" cy="1241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358" t="42085" r="36365" b="42056"/>
            <a:stretch>
              <a:fillRect/>
            </a:stretch>
          </p:blipFill>
          <p:spPr bwMode="auto">
            <a:xfrm>
              <a:off x="2954338" y="3827463"/>
              <a:ext cx="3289300" cy="1160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358" t="66557" r="36365" b="16466"/>
            <a:stretch>
              <a:fillRect/>
            </a:stretch>
          </p:blipFill>
          <p:spPr bwMode="auto">
            <a:xfrm>
              <a:off x="5397500" y="5186363"/>
              <a:ext cx="3289300" cy="1241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457200" y="0"/>
            <a:ext cx="8229600" cy="857250"/>
            <a:chOff x="457200" y="143177"/>
            <a:chExt cx="8229600" cy="85725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1500" y="143177"/>
              <a:ext cx="8001000" cy="857250"/>
            </a:xfrm>
            <a:prstGeom prst="rect">
              <a:avLst/>
            </a:prstGeom>
          </p:spPr>
        </p:pic>
        <p:sp>
          <p:nvSpPr>
            <p:cNvPr id="15" name="Title 1"/>
            <p:cNvSpPr txBox="1">
              <a:spLocks/>
            </p:cNvSpPr>
            <p:nvPr/>
          </p:nvSpPr>
          <p:spPr>
            <a:xfrm>
              <a:off x="457200" y="154752"/>
              <a:ext cx="8229600" cy="677902"/>
            </a:xfrm>
            <a:prstGeom prst="rect">
              <a:avLst/>
            </a:prstGeom>
          </p:spPr>
          <p:txBody>
            <a:bodyPr/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es-ES" dirty="0" smtClean="0">
                  <a:solidFill>
                    <a:srgbClr val="568E77"/>
                  </a:solidFill>
                </a:rPr>
                <a:t>GitHub progress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242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83465"/>
          <a:stretch/>
        </p:blipFill>
        <p:spPr>
          <a:xfrm>
            <a:off x="2159000" y="128336"/>
            <a:ext cx="5193632" cy="11003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334663" y="3982618"/>
            <a:ext cx="446787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 smtClean="0">
                <a:solidFill>
                  <a:srgbClr val="463A2D"/>
                </a:solidFill>
              </a:rPr>
              <a:t>Thanks for your attention !</a:t>
            </a:r>
            <a:endParaRPr lang="en-US" sz="3000" dirty="0">
              <a:solidFill>
                <a:srgbClr val="463A2D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25944" t="42882" r="24883" b="33468"/>
          <a:stretch/>
        </p:blipFill>
        <p:spPr>
          <a:xfrm>
            <a:off x="3229915" y="2408763"/>
            <a:ext cx="2553901" cy="15738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t="32918" b="42339"/>
          <a:stretch/>
        </p:blipFill>
        <p:spPr>
          <a:xfrm>
            <a:off x="2087483" y="2361235"/>
            <a:ext cx="4969035" cy="167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29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343</Words>
  <Application>Microsoft Office PowerPoint</Application>
  <PresentationFormat>On-screen Show (4:3)</PresentationFormat>
  <Paragraphs>101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Microsoft YaHei</vt:lpstr>
      <vt:lpstr>SimSun</vt:lpstr>
      <vt:lpstr>幼圆</vt:lpstr>
      <vt:lpstr>Arial</vt:lpstr>
      <vt:lpstr>Arial Narrow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abc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Guillaume Striebel</dc:creator>
  <cp:lastModifiedBy>Massine Akilal</cp:lastModifiedBy>
  <cp:revision>13</cp:revision>
  <dcterms:created xsi:type="dcterms:W3CDTF">2015-05-20T02:15:23Z</dcterms:created>
  <dcterms:modified xsi:type="dcterms:W3CDTF">2015-06-14T09:33:09Z</dcterms:modified>
</cp:coreProperties>
</file>