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9" r:id="rId3"/>
    <p:sldId id="266" r:id="rId4"/>
    <p:sldId id="267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6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MyChe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For a better </a:t>
            </a:r>
            <a:r>
              <a:rPr lang="en-US" i="1" dirty="0" smtClean="0"/>
              <a:t>world </a:t>
            </a:r>
            <a:r>
              <a:rPr lang="en-US" i="1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47"/>
          <p:cNvSpPr>
            <a:spLocks noChangeArrowheads="1"/>
          </p:cNvSpPr>
          <p:nvPr/>
        </p:nvSpPr>
        <p:spPr bwMode="auto">
          <a:xfrm>
            <a:off x="111125" y="625475"/>
            <a:ext cx="1801813" cy="4586288"/>
          </a:xfrm>
          <a:prstGeom prst="roundRect">
            <a:avLst>
              <a:gd name="adj" fmla="val 16667"/>
            </a:avLst>
          </a:prstGeom>
          <a:solidFill>
            <a:srgbClr val="4FBA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548000" tIns="0" rIns="10800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endParaRPr lang="en-US" altLang="fr-FR" sz="1600">
              <a:solidFill>
                <a:schemeClr val="bg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3075" name="Прямоугольник 47"/>
          <p:cNvSpPr>
            <a:spLocks noChangeArrowheads="1"/>
          </p:cNvSpPr>
          <p:nvPr/>
        </p:nvSpPr>
        <p:spPr bwMode="auto">
          <a:xfrm>
            <a:off x="5988050" y="717550"/>
            <a:ext cx="3062288" cy="4533900"/>
          </a:xfrm>
          <a:prstGeom prst="roundRect">
            <a:avLst>
              <a:gd name="adj" fmla="val 16667"/>
            </a:avLst>
          </a:prstGeom>
          <a:solidFill>
            <a:srgbClr val="F794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548000" tIns="0" rIns="10800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endParaRPr lang="en-US" altLang="fr-FR" sz="1600">
              <a:solidFill>
                <a:schemeClr val="bg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3076" name="Прямоугольник 47"/>
          <p:cNvSpPr>
            <a:spLocks noChangeArrowheads="1"/>
          </p:cNvSpPr>
          <p:nvPr/>
        </p:nvSpPr>
        <p:spPr bwMode="auto">
          <a:xfrm>
            <a:off x="2011363" y="600075"/>
            <a:ext cx="3695700" cy="46482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548000" tIns="0" rIns="10800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endParaRPr lang="en-US" altLang="fr-FR" sz="1600">
              <a:solidFill>
                <a:schemeClr val="bg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3077" name="Прямоугольник 47"/>
          <p:cNvSpPr>
            <a:spLocks noChangeArrowheads="1"/>
          </p:cNvSpPr>
          <p:nvPr/>
        </p:nvSpPr>
        <p:spPr bwMode="auto">
          <a:xfrm>
            <a:off x="161925" y="5454650"/>
            <a:ext cx="5548313" cy="1370013"/>
          </a:xfrm>
          <a:prstGeom prst="roundRect">
            <a:avLst>
              <a:gd name="adj" fmla="val 16667"/>
            </a:avLst>
          </a:prstGeom>
          <a:solidFill>
            <a:srgbClr val="FFD4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548000" tIns="0" rIns="10800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endParaRPr lang="en-US" altLang="fr-FR" sz="1600">
              <a:solidFill>
                <a:schemeClr val="bg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168275" y="1728788"/>
            <a:ext cx="1527175" cy="34686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fr-FR" sz="1600" b="1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Resources:</a:t>
            </a:r>
          </a:p>
          <a:p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A</a:t>
            </a:r>
            <a:r>
              <a:rPr lang="en-US" altLang="fr-FR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rtic</a:t>
            </a:r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l</a:t>
            </a:r>
            <a:r>
              <a:rPr lang="en-US" altLang="fr-FR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es</a:t>
            </a:r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, J</a:t>
            </a:r>
            <a:r>
              <a:rPr lang="en-US" altLang="fr-FR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ournals</a:t>
            </a:r>
            <a:r>
              <a:rPr lang="en-US" altLang="fr-FR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</a:p>
          <a:p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B</a:t>
            </a:r>
            <a:r>
              <a:rPr lang="en-US" altLang="fr-FR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ooks</a:t>
            </a:r>
            <a:r>
              <a:rPr lang="en-US" altLang="fr-FR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</a:p>
          <a:p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L</a:t>
            </a:r>
            <a:r>
              <a:rPr lang="en-US" altLang="fr-FR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ectures</a:t>
            </a:r>
            <a:r>
              <a:rPr lang="en-US" altLang="fr-FR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</a:p>
          <a:p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V</a:t>
            </a:r>
            <a:r>
              <a:rPr lang="en-US" altLang="fr-FR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ideo</a:t>
            </a:r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s</a:t>
            </a:r>
          </a:p>
          <a:p>
            <a:endParaRPr lang="es-ES" altLang="en-US" sz="12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r>
              <a:rPr lang="es-ES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Time:</a:t>
            </a:r>
            <a:r>
              <a:rPr lang="es-ES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</a:p>
          <a:p>
            <a:r>
              <a:rPr lang="es-ES" altLang="en-US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one</a:t>
            </a:r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  <a:r>
              <a:rPr lang="es-ES" altLang="en-US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semester</a:t>
            </a:r>
            <a:r>
              <a:rPr lang="es-ES" altLang="en-US" sz="10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</a:p>
          <a:p>
            <a:endParaRPr lang="es-ES" altLang="en-US" sz="12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r>
              <a:rPr lang="es-ES" altLang="en-US" sz="1600" b="1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Assistance</a:t>
            </a:r>
            <a:r>
              <a:rPr lang="es-ES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:</a:t>
            </a:r>
            <a:r>
              <a:rPr lang="es-ES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  <a:r>
              <a:rPr lang="es-ES" altLang="en-US" sz="1200" dirty="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</a:p>
          <a:p>
            <a:r>
              <a:rPr lang="es-ES" altLang="en-US" sz="1000" dirty="0" err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Professors</a:t>
            </a:r>
            <a:endParaRPr lang="es-ES" altLang="en-US" sz="10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s-ES" altLang="en-US" sz="800" dirty="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1974850" y="1725613"/>
            <a:ext cx="2462213" cy="32813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fr-FR" altLang="en-US" sz="1600" b="1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  <a:sym typeface="Arial" panose="020B0604020202020204" pitchFamily="34" charset="0"/>
              </a:rPr>
              <a:t>Market analysis</a:t>
            </a:r>
          </a:p>
          <a:p>
            <a:pPr algn="just"/>
            <a:r>
              <a:rPr lang="es-ES" altLang="en-US" sz="100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fr-FR" altLang="en-US" sz="1000">
                <a:solidFill>
                  <a:schemeClr val="bg1"/>
                </a:solidFill>
                <a:latin typeface="Arial" panose="020B0604020202020204" pitchFamily="34" charset="0"/>
              </a:rPr>
              <a:t>ompanies and strategies </a:t>
            </a:r>
            <a:r>
              <a:rPr lang="es-ES" altLang="en-US" sz="1000">
                <a:solidFill>
                  <a:schemeClr val="bg1"/>
                </a:solidFill>
                <a:latin typeface="Arial" panose="020B0604020202020204" pitchFamily="34" charset="0"/>
              </a:rPr>
              <a:t>around the world</a:t>
            </a:r>
            <a:endParaRPr lang="fr-FR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/>
            <a:endParaRPr lang="fr-FR" altLang="en-US" sz="1000">
              <a:solidFill>
                <a:schemeClr val="bg1"/>
              </a:solidFill>
            </a:endParaRPr>
          </a:p>
          <a:p>
            <a:pPr algn="just"/>
            <a:r>
              <a:rPr lang="fr-FR" altLang="en-US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Challenges</a:t>
            </a:r>
          </a:p>
          <a:p>
            <a:pPr algn="just"/>
            <a:r>
              <a:rPr lang="fr-FR" altLang="en-US" sz="1000">
                <a:solidFill>
                  <a:schemeClr val="bg1"/>
                </a:solidFill>
                <a:latin typeface="Arial" panose="020B0604020202020204" pitchFamily="34" charset="0"/>
              </a:rPr>
              <a:t>The challenges that ridesharing companies, users and government are and will have to solve)</a:t>
            </a:r>
          </a:p>
          <a:p>
            <a:pPr algn="just"/>
            <a:endParaRPr lang="fr-FR" altLang="en-US" sz="800">
              <a:solidFill>
                <a:schemeClr val="bg1"/>
              </a:solidFill>
            </a:endParaRPr>
          </a:p>
          <a:p>
            <a:pPr algn="just"/>
            <a:r>
              <a:rPr lang="fr-FR" altLang="en-US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Technology analysis</a:t>
            </a:r>
          </a:p>
          <a:p>
            <a:pPr algn="just"/>
            <a:r>
              <a:rPr lang="fr-FR" altLang="en-US" sz="1000">
                <a:solidFill>
                  <a:schemeClr val="bg1"/>
                </a:solidFill>
                <a:latin typeface="Arial" panose="020B0604020202020204" pitchFamily="34" charset="0"/>
              </a:rPr>
              <a:t>(the technological tools being used and that can be improved)</a:t>
            </a:r>
          </a:p>
          <a:p>
            <a:pPr algn="just"/>
            <a:endParaRPr lang="fr-FR" altLang="en-US" sz="1000">
              <a:solidFill>
                <a:schemeClr val="bg1"/>
              </a:solidFill>
            </a:endParaRPr>
          </a:p>
          <a:p>
            <a:pPr algn="just"/>
            <a:r>
              <a:rPr lang="fr-FR" altLang="en-US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Transportation analysis</a:t>
            </a:r>
          </a:p>
          <a:p>
            <a:pPr algn="just"/>
            <a:r>
              <a:rPr lang="fr-FR" altLang="en-US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Law and Public policy</a:t>
            </a:r>
          </a:p>
          <a:p>
            <a:pPr algn="just"/>
            <a:r>
              <a:rPr lang="fr-FR" altLang="en-US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 Social awareness </a:t>
            </a: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4545013" y="1835150"/>
            <a:ext cx="985837" cy="29273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bg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  <a:sym typeface="Arial" panose="020B0604020202020204" pitchFamily="34" charset="0"/>
            </a:endParaRPr>
          </a:p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  <a:sym typeface="Arial" panose="020B0604020202020204" pitchFamily="34" charset="0"/>
            </a:endParaRPr>
          </a:p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  <a:sym typeface="Arial" panose="020B0604020202020204" pitchFamily="34" charset="0"/>
            </a:endParaRPr>
          </a:p>
          <a:p>
            <a:r>
              <a:rPr lang="en-US" altLang="fr-FR" sz="12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The team members</a:t>
            </a:r>
          </a:p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  <a:sym typeface="Arial" panose="020B0604020202020204" pitchFamily="34" charset="0"/>
            </a:endParaRPr>
          </a:p>
          <a:p>
            <a:r>
              <a:rPr lang="en-US" altLang="fr-FR" sz="12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Professors </a:t>
            </a:r>
          </a:p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  <a:sym typeface="Arial" panose="020B0604020202020204" pitchFamily="34" charset="0"/>
            </a:endParaRPr>
          </a:p>
          <a:p>
            <a:r>
              <a:rPr lang="en-US" altLang="fr-FR" sz="12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Teacher assistant</a:t>
            </a:r>
          </a:p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  <a:sym typeface="Arial" panose="020B0604020202020204" pitchFamily="34" charset="0"/>
            </a:endParaRPr>
          </a:p>
          <a:p>
            <a:r>
              <a:rPr lang="en-US" altLang="fr-FR" sz="12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Classmates </a:t>
            </a:r>
          </a:p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6213475" y="1625600"/>
            <a:ext cx="2771775" cy="3768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bg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fr-FR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Efficient transportation</a:t>
            </a:r>
          </a:p>
          <a:p>
            <a:pPr algn="just"/>
            <a:r>
              <a:rPr lang="es-ES" altLang="en-US" sz="100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T</a:t>
            </a:r>
            <a:r>
              <a:rPr lang="en-US" altLang="fr-FR" sz="100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raffic flow</a:t>
            </a:r>
            <a:r>
              <a:rPr lang="es-ES" altLang="en-US" sz="100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  <a:r>
              <a:rPr lang="en-US" altLang="fr-FR" sz="100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and reduction of CO2 emissions.</a:t>
            </a:r>
            <a:r>
              <a:rPr lang="es-ES" altLang="en-US" sz="100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</a:t>
            </a:r>
            <a:r>
              <a:rPr lang="en-US" altLang="fr-FR" sz="100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Reduce transportation cost.</a:t>
            </a:r>
          </a:p>
          <a:p>
            <a:pPr algn="just"/>
            <a:endParaRPr lang="en-US" altLang="fr-FR" sz="100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pPr algn="just"/>
            <a:r>
              <a:rPr lang="en-US" altLang="fr-FR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Market </a:t>
            </a:r>
            <a:r>
              <a:rPr lang="en-US" altLang="fr-FR" sz="1600" b="1">
                <a:solidFill>
                  <a:schemeClr val="bg1"/>
                </a:solidFill>
                <a:latin typeface="幼圆"/>
                <a:ea typeface="幼圆" pitchFamily="1" charset="-122"/>
              </a:rPr>
              <a:t>–</a:t>
            </a:r>
            <a:r>
              <a:rPr lang="en-US" altLang="fr-FR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 Economic</a:t>
            </a:r>
          </a:p>
          <a:p>
            <a:pPr algn="just"/>
            <a:r>
              <a:rPr lang="en-US" altLang="fr-FR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Develop the market</a:t>
            </a:r>
            <a:r>
              <a:rPr lang="es-ES" altLang="en-US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 </a:t>
            </a:r>
            <a:r>
              <a:rPr lang="en-US" altLang="fr-FR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of ridesharing</a:t>
            </a:r>
            <a:r>
              <a:rPr lang="es-ES" altLang="en-US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 and h</a:t>
            </a:r>
            <a:r>
              <a:rPr lang="en-US" altLang="fr-FR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elp new companies to take better decisions and strategies.</a:t>
            </a:r>
          </a:p>
          <a:p>
            <a:pPr algn="just"/>
            <a:endParaRPr lang="en-US" altLang="fr-FR" sz="100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pPr algn="just"/>
            <a:r>
              <a:rPr lang="en-US" altLang="fr-FR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Social Impact</a:t>
            </a:r>
          </a:p>
          <a:p>
            <a:pPr algn="just"/>
            <a:r>
              <a:rPr lang="en-US" altLang="fr-FR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Understand the behavior and practice of people ridesahring</a:t>
            </a:r>
          </a:p>
          <a:p>
            <a:pPr algn="just"/>
            <a:endParaRPr lang="en-US" altLang="fr-FR" sz="12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pPr algn="just"/>
            <a:r>
              <a:rPr lang="en-US" altLang="fr-FR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Policies</a:t>
            </a:r>
          </a:p>
          <a:p>
            <a:pPr algn="just"/>
            <a:r>
              <a:rPr lang="en-US" altLang="fr-FR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Development of policies in order to </a:t>
            </a:r>
            <a:r>
              <a:rPr lang="es-ES" altLang="en-US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regulate and </a:t>
            </a:r>
            <a:r>
              <a:rPr lang="en-US" altLang="fr-FR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increase the users of ridesharin</a:t>
            </a:r>
            <a:r>
              <a:rPr lang="es-ES" altLang="en-US" sz="1000">
                <a:solidFill>
                  <a:schemeClr val="bg1"/>
                </a:solidFill>
                <a:latin typeface="Arial" panose="020B0604020202020204" pitchFamily="34" charset="0"/>
                <a:ea typeface="幼圆" pitchFamily="1" charset="-122"/>
              </a:rPr>
              <a:t>g. </a:t>
            </a:r>
          </a:p>
          <a:p>
            <a:pPr algn="just"/>
            <a:r>
              <a:rPr lang="en-US" altLang="fr-FR" sz="1000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</a:rPr>
              <a:t>Improve security in ridesharing </a:t>
            </a:r>
          </a:p>
          <a:p>
            <a:endParaRPr lang="en-US" altLang="fr-FR" sz="1000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  <a:p>
            <a:endParaRPr lang="en-US" altLang="fr-FR" sz="800" b="1">
              <a:solidFill>
                <a:schemeClr val="bg1"/>
              </a:solidFill>
              <a:latin typeface="Calibri" panose="020F0502020204030204" pitchFamily="34" charset="0"/>
              <a:ea typeface="幼圆" pitchFamily="1" charset="-122"/>
            </a:endParaRPr>
          </a:p>
        </p:txBody>
      </p:sp>
      <p:sp>
        <p:nvSpPr>
          <p:cNvPr id="3082" name="Freeform 12"/>
          <p:cNvSpPr>
            <a:spLocks noChangeArrowheads="1"/>
          </p:cNvSpPr>
          <p:nvPr/>
        </p:nvSpPr>
        <p:spPr bwMode="auto">
          <a:xfrm>
            <a:off x="1144588" y="788988"/>
            <a:ext cx="563562" cy="5397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fr-FR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sp>
        <p:nvSpPr>
          <p:cNvPr id="3083" name="Freeform 12"/>
          <p:cNvSpPr>
            <a:spLocks noChangeArrowheads="1"/>
          </p:cNvSpPr>
          <p:nvPr/>
        </p:nvSpPr>
        <p:spPr bwMode="auto">
          <a:xfrm>
            <a:off x="6229350" y="869950"/>
            <a:ext cx="563563" cy="5413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fr-FR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sp>
        <p:nvSpPr>
          <p:cNvPr id="3084" name="Freeform 12"/>
          <p:cNvSpPr>
            <a:spLocks noChangeArrowheads="1"/>
          </p:cNvSpPr>
          <p:nvPr/>
        </p:nvSpPr>
        <p:spPr bwMode="auto">
          <a:xfrm>
            <a:off x="2311400" y="809625"/>
            <a:ext cx="563563" cy="5397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fr-FR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sp>
        <p:nvSpPr>
          <p:cNvPr id="3085" name="Freeform 12"/>
          <p:cNvSpPr>
            <a:spLocks noChangeArrowheads="1"/>
          </p:cNvSpPr>
          <p:nvPr/>
        </p:nvSpPr>
        <p:spPr bwMode="auto">
          <a:xfrm>
            <a:off x="4956175" y="796925"/>
            <a:ext cx="561975" cy="5397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fr-FR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 rot="240000">
            <a:off x="1335088" y="749300"/>
            <a:ext cx="1560512" cy="471488"/>
          </a:xfrm>
          <a:prstGeom prst="curvedDownArrow">
            <a:avLst>
              <a:gd name="adj1" fmla="val 58442"/>
              <a:gd name="adj2" fmla="val 108793"/>
              <a:gd name="adj3" fmla="val 41106"/>
            </a:avLst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 rot="240000">
            <a:off x="5083175" y="730250"/>
            <a:ext cx="1708150" cy="471488"/>
          </a:xfrm>
          <a:prstGeom prst="curvedDownArrow">
            <a:avLst>
              <a:gd name="adj1" fmla="val 63971"/>
              <a:gd name="adj2" fmla="val 119086"/>
              <a:gd name="adj3" fmla="val 41106"/>
            </a:avLst>
          </a:prstGeom>
          <a:solidFill>
            <a:schemeClr val="accent1"/>
          </a:solidFill>
          <a:ln w="9525" cap="flat" cmpd="sng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4448175" y="2009775"/>
            <a:ext cx="12700" cy="3036888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775" y="857250"/>
            <a:ext cx="1054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n-US" b="1" u="sng">
                <a:solidFill>
                  <a:schemeClr val="bg1"/>
                </a:solidFill>
                <a:latin typeface="Arial" panose="020B0604020202020204" pitchFamily="34" charset="0"/>
              </a:rPr>
              <a:t>INPUTS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3281363" y="87153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 b="1" u="sng">
                <a:solidFill>
                  <a:schemeClr val="bg1"/>
                </a:solidFill>
              </a:rPr>
              <a:t>OUTPUTS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7077075" y="942975"/>
            <a:ext cx="1657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 b="1" u="sng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3092" name="Прямоугольник 47"/>
          <p:cNvSpPr>
            <a:spLocks noChangeArrowheads="1"/>
          </p:cNvSpPr>
          <p:nvPr/>
        </p:nvSpPr>
        <p:spPr bwMode="auto">
          <a:xfrm>
            <a:off x="5991225" y="5413375"/>
            <a:ext cx="2855913" cy="1382713"/>
          </a:xfrm>
          <a:prstGeom prst="roundRect">
            <a:avLst>
              <a:gd name="adj" fmla="val 16667"/>
            </a:avLst>
          </a:prstGeom>
          <a:solidFill>
            <a:srgbClr val="FFD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48000" tIns="0" rIns="10800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endParaRPr lang="en-US" altLang="fr-FR" sz="1600">
              <a:solidFill>
                <a:schemeClr val="bg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6130925" y="5481638"/>
            <a:ext cx="29257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 sz="1200" b="1" u="sng">
                <a:solidFill>
                  <a:schemeClr val="bg1"/>
                </a:solidFill>
              </a:rPr>
              <a:t>EXTERNAL FACTORS</a:t>
            </a:r>
          </a:p>
          <a:p>
            <a:endParaRPr lang="es-ES" altLang="en-US" sz="1200">
              <a:solidFill>
                <a:schemeClr val="bg1"/>
              </a:solidFill>
            </a:endParaRPr>
          </a:p>
          <a:p>
            <a:r>
              <a:rPr lang="es-ES" altLang="en-US" sz="1000">
                <a:solidFill>
                  <a:schemeClr val="bg1"/>
                </a:solidFill>
              </a:rPr>
              <a:t>Government laws</a:t>
            </a:r>
          </a:p>
          <a:p>
            <a:r>
              <a:rPr lang="es-ES" altLang="en-US" sz="1000">
                <a:solidFill>
                  <a:schemeClr val="bg1"/>
                </a:solidFill>
              </a:rPr>
              <a:t>Public transportation</a:t>
            </a:r>
          </a:p>
          <a:p>
            <a:r>
              <a:rPr lang="es-ES" altLang="en-US" sz="1000">
                <a:solidFill>
                  <a:schemeClr val="bg1"/>
                </a:solidFill>
              </a:rPr>
              <a:t>Price of energy</a:t>
            </a:r>
          </a:p>
          <a:p>
            <a:r>
              <a:rPr lang="es-ES" altLang="en-US" sz="100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317500" y="5594350"/>
            <a:ext cx="53514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 sz="1200" b="1" u="sng">
                <a:solidFill>
                  <a:schemeClr val="bg1"/>
                </a:solidFill>
              </a:rPr>
              <a:t>ASSUMPTIONS</a:t>
            </a:r>
          </a:p>
          <a:p>
            <a:endParaRPr lang="es-ES" altLang="en-US" sz="1200" b="1">
              <a:solidFill>
                <a:schemeClr val="bg1"/>
              </a:solidFill>
            </a:endParaRPr>
          </a:p>
          <a:p>
            <a:r>
              <a:rPr lang="es-ES" altLang="en-US" sz="1000">
                <a:solidFill>
                  <a:schemeClr val="bg1"/>
                </a:solidFill>
              </a:rPr>
              <a:t>External analysis report</a:t>
            </a:r>
          </a:p>
          <a:p>
            <a:endParaRPr lang="es-ES" altLang="en-US" sz="1000">
              <a:solidFill>
                <a:schemeClr val="bg1"/>
              </a:solidFill>
            </a:endParaRPr>
          </a:p>
          <a:p>
            <a:r>
              <a:rPr lang="es-ES" altLang="en-US" sz="1000">
                <a:solidFill>
                  <a:schemeClr val="bg1"/>
                </a:solidFill>
              </a:rPr>
              <a:t>Most part of statistics about ridesharing are based in USA info.</a:t>
            </a:r>
            <a:endParaRPr lang="es-ES" altLang="en-US" sz="1000"/>
          </a:p>
        </p:txBody>
      </p:sp>
      <p:sp>
        <p:nvSpPr>
          <p:cNvPr id="3095" name="WordArt 23"/>
          <p:cNvSpPr>
            <a:spLocks noChangeArrowheads="1" noChangeShapeType="1"/>
          </p:cNvSpPr>
          <p:nvPr/>
        </p:nvSpPr>
        <p:spPr bwMode="auto">
          <a:xfrm>
            <a:off x="1635125" y="155575"/>
            <a:ext cx="5326063" cy="307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LOGIC MODEL: MyChe</a:t>
            </a:r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2479675" y="1428750"/>
            <a:ext cx="1416050" cy="3952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r>
              <a:rPr lang="es-ES" altLang="en-US" sz="16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Activities: IAR</a:t>
            </a: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4405313" y="1444625"/>
            <a:ext cx="1103312" cy="33813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r>
              <a:rPr lang="es-ES" altLang="en-US" sz="1400" b="1">
                <a:solidFill>
                  <a:schemeClr val="bg1"/>
                </a:solidFill>
                <a:latin typeface="Calibri" panose="020F0502020204030204" pitchFamily="34" charset="0"/>
                <a:ea typeface="幼圆" pitchFamily="1" charset="-122"/>
                <a:sym typeface="Arial" panose="020B0604020202020204" pitchFamily="34" charset="0"/>
              </a:rPr>
              <a:t>Participants</a:t>
            </a:r>
          </a:p>
        </p:txBody>
      </p:sp>
    </p:spTree>
    <p:extLst>
      <p:ext uri="{BB962C8B-B14F-4D97-AF65-F5344CB8AC3E}">
        <p14:creationId xmlns:p14="http://schemas.microsoft.com/office/powerpoint/2010/main" val="7170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collection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analysis</a:t>
            </a:r>
          </a:p>
          <a:p>
            <a:pPr lvl="1"/>
            <a:r>
              <a:rPr lang="en-US" dirty="0" smtClean="0"/>
              <a:t>Articles from different journals describing the market.</a:t>
            </a:r>
          </a:p>
          <a:p>
            <a:pPr lvl="1"/>
            <a:r>
              <a:rPr lang="en-US" dirty="0" smtClean="0"/>
              <a:t>Videos from specialists explaining a possible evolution.</a:t>
            </a:r>
          </a:p>
          <a:p>
            <a:pPr marL="342900" lvl="1" indent="-342900">
              <a:spcAft>
                <a:spcPts val="2000"/>
              </a:spcAft>
            </a:pPr>
            <a:r>
              <a:rPr lang="en-US" sz="2400"/>
              <a:t>Technology </a:t>
            </a:r>
            <a:r>
              <a:rPr lang="en-US" sz="2400" smtClean="0"/>
              <a:t>analysis</a:t>
            </a:r>
          </a:p>
          <a:p>
            <a:pPr marL="625475" lvl="2" indent="-342900">
              <a:spcAft>
                <a:spcPts val="2000"/>
              </a:spcAft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a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0893">
            <a:off x="4013816" y="4633513"/>
            <a:ext cx="2309165" cy="13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195</TotalTime>
  <Words>214</Words>
  <Application>Microsoft Office PowerPoint</Application>
  <PresentationFormat>On-screen Show (4:3)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Microsoft YaHei</vt:lpstr>
      <vt:lpstr>幼圆</vt:lpstr>
      <vt:lpstr>Arial</vt:lpstr>
      <vt:lpstr>Arial Black</vt:lpstr>
      <vt:lpstr>Arial Narrow</vt:lpstr>
      <vt:lpstr>Arial Rounded MT Bold</vt:lpstr>
      <vt:lpstr>Calibri</vt:lpstr>
      <vt:lpstr>Wingdings</vt:lpstr>
      <vt:lpstr>Sky</vt:lpstr>
      <vt:lpstr>MyChe </vt:lpstr>
      <vt:lpstr>PowerPoint Presentation</vt:lpstr>
      <vt:lpstr>Data collection</vt:lpstr>
      <vt:lpstr>Variables</vt:lpstr>
      <vt:lpstr>Thanks for your attention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Massine Akilal</cp:lastModifiedBy>
  <cp:revision>35</cp:revision>
  <dcterms:created xsi:type="dcterms:W3CDTF">2015-03-17T10:14:35Z</dcterms:created>
  <dcterms:modified xsi:type="dcterms:W3CDTF">2015-05-19T05:03:43Z</dcterms:modified>
</cp:coreProperties>
</file>