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82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78" r:id="rId21"/>
    <p:sldId id="280" r:id="rId22"/>
    <p:sldId id="275" r:id="rId23"/>
    <p:sldId id="276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D64"/>
    <a:srgbClr val="FF8153"/>
    <a:srgbClr val="463A2D"/>
    <a:srgbClr val="7E6950"/>
    <a:srgbClr val="6AACA4"/>
    <a:srgbClr val="F6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3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4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4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78366"/>
            <a:ext cx="6299200" cy="54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01" y="3598796"/>
            <a:ext cx="3077012" cy="3259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713" y="3598796"/>
            <a:ext cx="3016282" cy="3259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153" y="715896"/>
            <a:ext cx="6096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Technologies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21645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Technologies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18750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5" y="2931209"/>
            <a:ext cx="2293464" cy="3944432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46529" y="2929218"/>
            <a:ext cx="2304000" cy="39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210" y="575943"/>
            <a:ext cx="6561983" cy="50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0" y="1341794"/>
            <a:ext cx="2351691" cy="2528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673" y="1341794"/>
            <a:ext cx="672326" cy="7059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09999" y="1636219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63A2D"/>
                </a:solidFill>
                <a:latin typeface="Hoefler Text"/>
                <a:cs typeface="Hoefler Text"/>
              </a:rPr>
              <a:t>French leader of long-distance </a:t>
            </a:r>
            <a:r>
              <a:rPr lang="en-US" b="1" dirty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endParaRPr lang="en-US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68" y="2325354"/>
            <a:ext cx="421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Hoefler Text"/>
                <a:cs typeface="Hoefler Text"/>
              </a:rPr>
              <a:t>Uberpop</a:t>
            </a:r>
            <a:r>
              <a:rPr lang="en-US" i="1" dirty="0">
                <a:latin typeface="Hoefler Text"/>
                <a:cs typeface="Hoefler Text"/>
              </a:rPr>
              <a:t> is </a:t>
            </a:r>
            <a:r>
              <a:rPr lang="en-US" b="1" i="1" dirty="0">
                <a:latin typeface="Hoefler Text"/>
                <a:cs typeface="Hoefler Text"/>
              </a:rPr>
              <a:t>illegal</a:t>
            </a:r>
            <a:r>
              <a:rPr lang="en-US" i="1" dirty="0">
                <a:latin typeface="Hoefler Text"/>
                <a:cs typeface="Hoefler Text"/>
              </a:rPr>
              <a:t> and will be </a:t>
            </a:r>
            <a:r>
              <a:rPr lang="en-US" b="1" i="1" dirty="0">
                <a:latin typeface="Hoefler Text"/>
                <a:cs typeface="Hoefler Text"/>
              </a:rPr>
              <a:t>prohibited</a:t>
            </a:r>
            <a:endParaRPr lang="en-US" dirty="0"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9999" y="315635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>
                <a:solidFill>
                  <a:srgbClr val="463A2D"/>
                </a:solidFill>
                <a:latin typeface="Hoefler Text"/>
                <a:cs typeface="Hoefler Text"/>
              </a:rPr>
              <a:t>According to press reports, many </a:t>
            </a:r>
            <a:r>
              <a:rPr lang="en-US" b="1" i="1" u="sng" dirty="0" err="1" smtClean="0">
                <a:solidFill>
                  <a:srgbClr val="463A2D"/>
                </a:solidFill>
                <a:latin typeface="Hoefler Text"/>
                <a:cs typeface="Hoefler Text"/>
              </a:rPr>
              <a:t>Uberpop</a:t>
            </a:r>
            <a:r>
              <a:rPr lang="en-US" dirty="0" smtClean="0">
                <a:solidFill>
                  <a:srgbClr val="463A2D"/>
                </a:solidFill>
                <a:latin typeface="Hoefler Text"/>
                <a:cs typeface="Hoefler Text"/>
              </a:rPr>
              <a:t> drivers were arrested and face up </a:t>
            </a:r>
            <a:r>
              <a:rPr lang="en-US" b="1" dirty="0" smtClean="0">
                <a:solidFill>
                  <a:srgbClr val="463A2D"/>
                </a:solidFill>
                <a:latin typeface="Hoefler Text"/>
                <a:cs typeface="Hoefler Text"/>
              </a:rPr>
              <a:t>of 3 years in prison and 45,000 € fine.</a:t>
            </a:r>
            <a:endParaRPr lang="en-US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268" y="437976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There is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 when the trip could, anyway, was carried by the driver « </a:t>
            </a:r>
            <a:r>
              <a:rPr lang="en-US" sz="2000" dirty="0" err="1" smtClean="0">
                <a:solidFill>
                  <a:srgbClr val="463A2D"/>
                </a:solidFill>
                <a:latin typeface="Hoefler Text"/>
                <a:cs typeface="Hoefler Text"/>
              </a:rPr>
              <a:t>empthy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 ». 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3453" y="565200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There is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no carpool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when a driver as a taxi or VTC, realizes a trip specifically to serve the needs of a passenger.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40114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7" y="879060"/>
            <a:ext cx="2560495" cy="20599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93971" y="992947"/>
            <a:ext cx="6008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Offer or provide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paid transport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of persons using an automobile, a person must be 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authorized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 by a taxi owner's permit.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3972" y="2431215"/>
            <a:ext cx="6008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Passengers contribute to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compensate</a:t>
            </a:r>
            <a:r>
              <a:rPr lang="en-US" sz="2000" dirty="0" smtClean="0">
                <a:solidFill>
                  <a:srgbClr val="6AACA4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 driver to use the vehicle, such as the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sharing of costs of gasoline.</a:t>
            </a:r>
            <a:endParaRPr lang="en-US" sz="2000" b="1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9" y="4092752"/>
            <a:ext cx="2875465" cy="22026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67824" y="4140275"/>
            <a:ext cx="583440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8153"/>
                </a:solidFill>
                <a:latin typeface="Hoefler Text"/>
                <a:cs typeface="Hoefler Text"/>
              </a:rPr>
              <a:t>“Private cars will never operate as commercial cars.</a:t>
            </a:r>
            <a:r>
              <a:rPr lang="en-US" b="1" dirty="0" smtClean="0">
                <a:solidFill>
                  <a:srgbClr val="FF8153"/>
                </a:solidFill>
                <a:latin typeface="Hoefler Text"/>
                <a:cs typeface="Hoefler Text"/>
              </a:rPr>
              <a:t>”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– Transport Minister of China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4532" y="4783460"/>
            <a:ext cx="110977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2014</a:t>
            </a:r>
            <a:endParaRPr lang="en-US" sz="30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74310" y="4914294"/>
            <a:ext cx="5050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Beijing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 legalizes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endParaRPr lang="en-US" sz="2000" b="1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4812" y="5479763"/>
            <a:ext cx="6739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Passengers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can calculate 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the fee with reference to the taxi fee and </a:t>
            </a:r>
            <a:r>
              <a:rPr lang="en-US" sz="2000" b="1" dirty="0">
                <a:solidFill>
                  <a:srgbClr val="463A2D"/>
                </a:solidFill>
                <a:latin typeface="Hoefler Text"/>
                <a:cs typeface="Hoefler Text"/>
              </a:rPr>
              <a:t>divide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 it by the </a:t>
            </a:r>
            <a:r>
              <a:rPr lang="en-US" sz="2000" b="1" dirty="0">
                <a:solidFill>
                  <a:srgbClr val="463A2D"/>
                </a:solidFill>
                <a:latin typeface="Hoefler Text"/>
                <a:cs typeface="Hoefler Text"/>
              </a:rPr>
              <a:t>number of the passengers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.</a:t>
            </a:r>
          </a:p>
          <a:p>
            <a:pPr algn="just"/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just"/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GOAL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:  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ease traffic congestion and conserve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energy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41849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97"/>
            <a:ext cx="3316271" cy="20441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61900" y="176510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Using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lanes typically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saves</a:t>
            </a:r>
          </a:p>
          <a:p>
            <a:pPr algn="ctr"/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a minute per mile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over driving alone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271" y="3634078"/>
            <a:ext cx="2379030" cy="29029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70" y="4304442"/>
            <a:ext cx="3210306" cy="21090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789" y="4014883"/>
            <a:ext cx="3459211" cy="23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61" y="3192151"/>
            <a:ext cx="5753100" cy="386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29335"/>
            <a:ext cx="4991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48" y="965200"/>
            <a:ext cx="3940277" cy="1432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786" y="974083"/>
            <a:ext cx="3715370" cy="1431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276" y="2681459"/>
            <a:ext cx="1114617" cy="1168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426" y="4287795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500" dirty="0">
                <a:solidFill>
                  <a:srgbClr val="463A2D"/>
                </a:solidFill>
                <a:latin typeface="Hoefler Text"/>
                <a:cs typeface="Hoefler Text"/>
              </a:rPr>
              <a:t>Sharing vehicle </a:t>
            </a:r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expenses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>
                <a:solidFill>
                  <a:srgbClr val="463A2D"/>
                </a:solidFill>
                <a:latin typeface="Hoefler Text"/>
                <a:cs typeface="Hoefler Text"/>
              </a:rPr>
              <a:t>Access to HOV lanes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205" y="2681459"/>
            <a:ext cx="1114618" cy="11687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0" y="4287795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Difficult to find someone with the same location &amp; schedule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Prefer flexibility to drive alone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Need a vehicle during the day</a:t>
            </a:r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96335"/>
            <a:ext cx="3870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463A2D"/>
                </a:solidFill>
                <a:latin typeface="Hoefler Text"/>
                <a:cs typeface="Hoefler Text"/>
              </a:rPr>
              <a:t>Source : Who Chooses to Carpool and Why? Examination of Texas Carpoolers. Transportation Research Record, 2007</a:t>
            </a:r>
          </a:p>
        </p:txBody>
      </p:sp>
    </p:spTree>
    <p:extLst>
      <p:ext uri="{BB962C8B-B14F-4D97-AF65-F5344CB8AC3E}">
        <p14:creationId xmlns:p14="http://schemas.microsoft.com/office/powerpoint/2010/main" val="19040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1714500"/>
            <a:ext cx="4279900" cy="3416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01440" y="25236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b="1" dirty="0">
                <a:solidFill>
                  <a:srgbClr val="463A2D"/>
                </a:solidFill>
                <a:latin typeface="Hoefler Text"/>
                <a:cs typeface="Hoefler Text"/>
              </a:rPr>
              <a:t>Carpooling </a:t>
            </a:r>
            <a:r>
              <a:rPr lang="en-US" sz="3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Declines</a:t>
            </a:r>
          </a:p>
          <a:p>
            <a:pPr algn="ctr"/>
            <a:r>
              <a:rPr lang="en-US" sz="3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As Driving</a:t>
            </a:r>
          </a:p>
          <a:p>
            <a:pPr algn="ctr"/>
            <a:r>
              <a:rPr lang="en-US" sz="3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Becomes </a:t>
            </a:r>
            <a:r>
              <a:rPr lang="en-US" sz="3000" b="1" dirty="0">
                <a:solidFill>
                  <a:srgbClr val="6AACA4"/>
                </a:solidFill>
                <a:latin typeface="Hoefler Text"/>
                <a:cs typeface="Hoefler Text"/>
              </a:rPr>
              <a:t>Cheaper</a:t>
            </a:r>
            <a:endParaRPr lang="en-US" sz="3000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18074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LOGIC MODEL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4925"/>
          <a:stretch/>
        </p:blipFill>
        <p:spPr>
          <a:xfrm>
            <a:off x="-137370" y="1341794"/>
            <a:ext cx="4650845" cy="5430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539"/>
          <a:stretch/>
        </p:blipFill>
        <p:spPr>
          <a:xfrm>
            <a:off x="4472060" y="1341794"/>
            <a:ext cx="4685745" cy="54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72" y="2832862"/>
            <a:ext cx="2437327" cy="2416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" y="1025935"/>
            <a:ext cx="3908363" cy="25315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7499" y="2291712"/>
            <a:ext cx="2428870" cy="343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>
                <a:latin typeface="Hoefler Text"/>
                <a:cs typeface="Hoefler Text"/>
              </a:rPr>
              <a:t>30 %</a:t>
            </a:r>
          </a:p>
          <a:p>
            <a:pPr algn="ctr"/>
            <a:endParaRPr lang="en-US" sz="4000" b="1" dirty="0" smtClean="0">
              <a:latin typeface="Hoefler Text"/>
              <a:cs typeface="Hoefler Text"/>
            </a:endParaRPr>
          </a:p>
          <a:p>
            <a:pPr algn="ctr"/>
            <a:r>
              <a:rPr lang="en-US" sz="3500" dirty="0" smtClean="0">
                <a:latin typeface="Hoefler Text"/>
                <a:cs typeface="Hoefler Text"/>
              </a:rPr>
              <a:t>of users are</a:t>
            </a:r>
          </a:p>
          <a:p>
            <a:pPr algn="ctr"/>
            <a:r>
              <a:rPr lang="en-US" sz="3500" dirty="0" smtClean="0">
                <a:solidFill>
                  <a:srgbClr val="6AACA4"/>
                </a:solidFill>
                <a:latin typeface="Hoefler Text"/>
                <a:cs typeface="Hoefler Text"/>
              </a:rPr>
              <a:t>less</a:t>
            </a:r>
            <a:r>
              <a:rPr lang="en-US" sz="3500" dirty="0" smtClean="0">
                <a:latin typeface="Hoefler Text"/>
                <a:cs typeface="Hoefler Text"/>
              </a:rPr>
              <a:t> than</a:t>
            </a:r>
          </a:p>
          <a:p>
            <a:pPr algn="ctr"/>
            <a:r>
              <a:rPr lang="en-US" sz="35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35</a:t>
            </a:r>
            <a:r>
              <a:rPr lang="en-US" sz="3500" dirty="0" smtClean="0">
                <a:latin typeface="Hoefler Text"/>
                <a:cs typeface="Hoefler Text"/>
              </a:rPr>
              <a:t> years old</a:t>
            </a:r>
            <a:endParaRPr lang="en-US" sz="3500" dirty="0"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23807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234650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ES" sz="2000" smtClean="0"/>
              <a:t>Social benefits will make ridesharing and carpooling companies will work together with government policies.</a:t>
            </a:r>
          </a:p>
          <a:p>
            <a:r>
              <a:rPr lang="en-US" altLang="es-ES" sz="2000" smtClean="0"/>
              <a:t>Intelligent algorithms for real time ridesharing will make more efficient. Reducing cost and environmental impact.</a:t>
            </a:r>
          </a:p>
          <a:p>
            <a:r>
              <a:rPr lang="en-US" altLang="es-ES" sz="2000" smtClean="0"/>
              <a:t>The future is the share economy</a:t>
            </a:r>
          </a:p>
          <a:p>
            <a:endParaRPr lang="en-US" altLang="es-ES" sz="2000" smtClean="0"/>
          </a:p>
          <a:p>
            <a:endParaRPr lang="es-ES" altLang="es-ES" smtClean="0"/>
          </a:p>
          <a:p>
            <a:endParaRPr lang="es-ES" altLang="es-E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Conclusion</a:t>
            </a:r>
            <a:endParaRPr lang="en-US" sz="3200" dirty="0" smtClean="0">
              <a:solidFill>
                <a:srgbClr val="F6F1E5"/>
              </a:solidFill>
              <a:latin typeface="Hoefler Text"/>
              <a:cs typeface="Hoefler Text"/>
            </a:endParaRP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24353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17" y="1370947"/>
            <a:ext cx="3136900" cy="454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54" y="1739247"/>
            <a:ext cx="49403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7" t="46222" r="17274" b="24113"/>
          <a:stretch>
            <a:fillRect/>
          </a:stretch>
        </p:blipFill>
        <p:spPr bwMode="auto">
          <a:xfrm>
            <a:off x="63326" y="1594564"/>
            <a:ext cx="9010114" cy="23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6" t="16742" r="36784" b="66280"/>
          <a:stretch>
            <a:fillRect/>
          </a:stretch>
        </p:blipFill>
        <p:spPr bwMode="auto">
          <a:xfrm>
            <a:off x="596616" y="5401881"/>
            <a:ext cx="3577798" cy="13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t="42085" r="36365" b="42056"/>
          <a:stretch>
            <a:fillRect/>
          </a:stretch>
        </p:blipFill>
        <p:spPr bwMode="auto">
          <a:xfrm>
            <a:off x="2998504" y="4050081"/>
            <a:ext cx="3577798" cy="126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t="66557" r="36365" b="16466"/>
          <a:stretch>
            <a:fillRect/>
          </a:stretch>
        </p:blipFill>
        <p:spPr bwMode="auto">
          <a:xfrm>
            <a:off x="5441666" y="5401881"/>
            <a:ext cx="3577798" cy="13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259" y="538942"/>
            <a:ext cx="1456640" cy="21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3465"/>
          <a:stretch/>
        </p:blipFill>
        <p:spPr>
          <a:xfrm>
            <a:off x="2159000" y="128336"/>
            <a:ext cx="5193632" cy="1100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34663" y="3982618"/>
            <a:ext cx="446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463A2D"/>
                </a:solidFill>
              </a:rPr>
              <a:t>Thanks for your attention !</a:t>
            </a:r>
            <a:endParaRPr lang="en-US" sz="3000" dirty="0">
              <a:solidFill>
                <a:srgbClr val="463A2D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2991" t="32918" r="25613" b="42339"/>
          <a:stretch/>
        </p:blipFill>
        <p:spPr>
          <a:xfrm>
            <a:off x="-2553901" y="2361235"/>
            <a:ext cx="2553901" cy="16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1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20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63E-6 7.16632E-6 L 1.36674 -0.00508 " pathEditMode="relative" ptsTypes="AA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67934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512" y="1368636"/>
            <a:ext cx="233302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2010</a:t>
            </a:r>
            <a:endParaRPr lang="en-US" sz="72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534" y="1737968"/>
            <a:ext cx="4971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More than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1 000 000 000 </a:t>
            </a:r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vehicles</a:t>
            </a:r>
          </a:p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in the world</a:t>
            </a:r>
            <a:endParaRPr lang="en-US" sz="2000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512" y="3191530"/>
            <a:ext cx="233302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2014</a:t>
            </a:r>
            <a:endParaRPr lang="en-US" sz="72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1718" y="3588225"/>
            <a:ext cx="4895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87 000 000 </a:t>
            </a:r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vehicles produced</a:t>
            </a:r>
          </a:p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in the world</a:t>
            </a:r>
            <a:endParaRPr lang="en-US" sz="2000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6542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8" y="1008307"/>
            <a:ext cx="4813300" cy="4584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0" y="736600"/>
            <a:ext cx="4203700" cy="6121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646" y="554634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It highlights a crucial inefficiency of mass private car ownership.</a:t>
            </a:r>
          </a:p>
          <a:p>
            <a:endParaRPr lang="en-US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>
              <a:buFont typeface="Arial" charset="0"/>
              <a:buNone/>
            </a:pPr>
            <a:r>
              <a:rPr lang="en-US" sz="1100" b="1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Sources:</a:t>
            </a:r>
          </a:p>
          <a:p>
            <a:pPr>
              <a:buFont typeface="Arial" charset="0"/>
              <a:buNone/>
            </a:pP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OICA 2014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Statistics</a:t>
            </a:r>
            <a:endParaRPr lang="es-ES" sz="1100" i="1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>
              <a:buFont typeface="Arial" charset="0"/>
              <a:buNone/>
            </a:pP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Journal</a:t>
            </a: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Wards</a:t>
            </a: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 Auto</a:t>
            </a:r>
          </a:p>
          <a:p>
            <a:pPr>
              <a:buFont typeface="Arial" charset="0"/>
              <a:buNone/>
            </a:pP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International Parking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Institute</a:t>
            </a:r>
            <a:endParaRPr lang="es-ES" sz="1100" i="1" dirty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7132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6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3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Market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t="14098" r="17618" b="9612"/>
          <a:stretch>
            <a:fillRect/>
          </a:stretch>
        </p:blipFill>
        <p:spPr>
          <a:xfrm>
            <a:off x="432753" y="1660691"/>
            <a:ext cx="5594350" cy="40671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01303" y="3214626"/>
            <a:ext cx="2932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Everyone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is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n-U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working with each other and</a:t>
            </a:r>
          </a:p>
          <a:p>
            <a:pPr algn="ctr">
              <a:buFont typeface="Arial" charset="0"/>
              <a:buNone/>
            </a:pP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working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against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each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other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.</a:t>
            </a: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432753" y="6008949"/>
            <a:ext cx="2054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1pPr>
            <a:lvl2pPr>
              <a:defRPr sz="28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2pPr>
            <a:lvl3pPr>
              <a:defRPr sz="24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3pPr>
            <a:lvl4pPr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4pPr>
            <a:lvl5pPr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sz="1200" b="1" i="1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Sources: </a:t>
            </a:r>
            <a:r>
              <a:rPr lang="en-US" sz="1200" i="1" dirty="0" err="1" smtClean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crunchbase.com</a:t>
            </a:r>
            <a:endParaRPr lang="es-ES" sz="1800" i="1" dirty="0">
              <a:solidFill>
                <a:srgbClr val="463A2D"/>
              </a:solidFill>
              <a:latin typeface="Hoefler Text"/>
              <a:ea typeface="SimSun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9917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Market Analysis : Conclusion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2506" y="1599625"/>
            <a:ext cx="82115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Social benefits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will make ridesharing and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ea typeface="Microsoft YaHei" charset="0"/>
                <a:cs typeface="Hoefler Text"/>
              </a:rPr>
              <a:t>carpooling</a:t>
            </a:r>
            <a:r>
              <a:rPr lang="en-US" sz="2800" dirty="0" smtClean="0">
                <a:solidFill>
                  <a:srgbClr val="6AACA4"/>
                </a:solidFill>
                <a:latin typeface="Hoefler Text"/>
                <a:ea typeface="Microsoft YaHei" charset="0"/>
                <a:cs typeface="Hoefler Text"/>
              </a:rPr>
              <a:t>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companies will work together with government policies.</a:t>
            </a:r>
          </a:p>
          <a:p>
            <a:pPr algn="just"/>
            <a:endParaRPr lang="en-US" sz="2800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Intelligent algorithms for real time ridesharing will make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more efficient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.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Reducing cost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and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environmental impact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.</a:t>
            </a:r>
          </a:p>
          <a:p>
            <a:pPr algn="just"/>
            <a:endParaRPr lang="en-US" sz="2800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The future is the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share economy.</a:t>
            </a:r>
            <a:endParaRPr lang="en-US" sz="2800" dirty="0">
              <a:solidFill>
                <a:srgbClr val="FF8153"/>
              </a:solidFill>
              <a:latin typeface="Hoefler Text"/>
              <a:ea typeface="Microsoft YaHei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8332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187" r="39965"/>
          <a:stretch/>
        </p:blipFill>
        <p:spPr>
          <a:xfrm>
            <a:off x="4610725" y="2893150"/>
            <a:ext cx="3521195" cy="3964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42" y="2540000"/>
            <a:ext cx="3441700" cy="431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036"/>
          <a:stretch/>
        </p:blipFill>
        <p:spPr>
          <a:xfrm>
            <a:off x="436962" y="469941"/>
            <a:ext cx="5865245" cy="27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Tran</a:t>
            </a:r>
            <a:r>
              <a:rPr lang="en-US" sz="3200" dirty="0">
                <a:solidFill>
                  <a:srgbClr val="F6F1E5"/>
                </a:solidFill>
                <a:latin typeface="Hoefler Text"/>
                <a:cs typeface="Hoefler Text"/>
              </a:rPr>
              <a:t>sportatio</a:t>
            </a:r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n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9344" y="3271518"/>
            <a:ext cx="8545067" cy="3593902"/>
            <a:chOff x="359344" y="3176171"/>
            <a:chExt cx="8545067" cy="3593902"/>
          </a:xfrm>
        </p:grpSpPr>
        <p:grpSp>
          <p:nvGrpSpPr>
            <p:cNvPr id="13" name="Group 12"/>
            <p:cNvGrpSpPr/>
            <p:nvPr/>
          </p:nvGrpSpPr>
          <p:grpSpPr>
            <a:xfrm>
              <a:off x="359344" y="3176171"/>
              <a:ext cx="1504950" cy="1504950"/>
              <a:chOff x="457200" y="3530716"/>
              <a:chExt cx="1504950" cy="150495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57200" y="3530716"/>
                <a:ext cx="1504950" cy="1504950"/>
                <a:chOff x="2508250" y="3638550"/>
                <a:chExt cx="2857500" cy="2857500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2508250" y="3638550"/>
                  <a:ext cx="2857500" cy="2857500"/>
                </a:xfrm>
                <a:prstGeom prst="roundRect">
                  <a:avLst>
                    <a:gd name="adj" fmla="val 12667"/>
                  </a:avLst>
                </a:prstGeom>
                <a:solidFill>
                  <a:srgbClr val="568E77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3086" y="3638550"/>
                  <a:ext cx="1876424" cy="2352674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86121" y="4666334"/>
                <a:ext cx="1077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  <a:latin typeface="Hoefler Text"/>
                  </a:rPr>
                  <a:t>1,39€/L</a:t>
                </a:r>
                <a:endParaRPr lang="fr-FR" dirty="0">
                  <a:solidFill>
                    <a:schemeClr val="bg1"/>
                  </a:solidFill>
                  <a:latin typeface="Hoefler Text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99461" y="3176171"/>
              <a:ext cx="1504950" cy="1504950"/>
              <a:chOff x="7299164" y="3530716"/>
              <a:chExt cx="1504950" cy="150495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299164" y="3530716"/>
                <a:ext cx="1504950" cy="1504950"/>
                <a:chOff x="2508250" y="3638550"/>
                <a:chExt cx="2857500" cy="28575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2508250" y="3638550"/>
                  <a:ext cx="2857500" cy="2857500"/>
                </a:xfrm>
                <a:prstGeom prst="roundRect">
                  <a:avLst>
                    <a:gd name="adj" fmla="val 12667"/>
                  </a:avLst>
                </a:prstGeom>
                <a:solidFill>
                  <a:srgbClr val="568E77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3086" y="3638550"/>
                  <a:ext cx="1876424" cy="2352674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7581899" y="4666334"/>
                <a:ext cx="99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  <a:latin typeface="Hoefler Text"/>
                  </a:rPr>
                  <a:t>1,60€/L</a:t>
                </a:r>
                <a:endParaRPr lang="fr-FR" dirty="0">
                  <a:solidFill>
                    <a:schemeClr val="bg1"/>
                  </a:solidFill>
                  <a:latin typeface="Hoefler Text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2816306" y="3187897"/>
              <a:ext cx="3511389" cy="1092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latin typeface="Hoefler Text"/>
                </a:rPr>
                <a:t>Annual</a:t>
              </a:r>
              <a:r>
                <a:rPr lang="fr-FR" dirty="0" smtClean="0">
                  <a:latin typeface="Hoefler Text"/>
                </a:rPr>
                <a:t> </a:t>
              </a:r>
              <a:r>
                <a:rPr lang="fr-FR" dirty="0" err="1" smtClean="0">
                  <a:latin typeface="Hoefler Text"/>
                </a:rPr>
                <a:t>cost</a:t>
              </a:r>
              <a:r>
                <a:rPr lang="fr-FR" dirty="0">
                  <a:latin typeface="Hoefler Text"/>
                </a:rPr>
                <a:t/>
              </a:r>
              <a:br>
                <a:rPr lang="fr-FR" dirty="0">
                  <a:latin typeface="Hoefler Text"/>
                </a:rPr>
              </a:br>
              <a:r>
                <a:rPr lang="fr-FR" sz="4000" dirty="0" smtClean="0">
                  <a:latin typeface="Hoefler Text"/>
                </a:rPr>
                <a:t>1002€</a:t>
              </a:r>
              <a:endParaRPr lang="fr-FR" sz="4000" dirty="0">
                <a:latin typeface="Hoefler Text"/>
              </a:endParaRPr>
            </a:p>
          </p:txBody>
        </p:sp>
        <p:sp>
          <p:nvSpPr>
            <p:cNvPr id="16" name="Explosion 1 15"/>
            <p:cNvSpPr/>
            <p:nvPr/>
          </p:nvSpPr>
          <p:spPr>
            <a:xfrm>
              <a:off x="966655" y="4941273"/>
              <a:ext cx="2570456" cy="1828800"/>
            </a:xfrm>
            <a:prstGeom prst="irregularSeal1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 smtClean="0">
                  <a:latin typeface="Hoefler Text"/>
                </a:rPr>
                <a:t>400€</a:t>
              </a:r>
              <a:endParaRPr lang="fr-FR" sz="4400" dirty="0">
                <a:latin typeface="Hoefler Tex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4004" y="4357955"/>
              <a:ext cx="3134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Increasing occupation rate to 2 person per car, will </a:t>
              </a:r>
              <a:r>
                <a:rPr lang="en-US" dirty="0" smtClean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save</a:t>
              </a:r>
              <a:endParaRPr lang="en-US" dirty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4005" y="5369945"/>
              <a:ext cx="293599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&amp;</a:t>
              </a:r>
            </a:p>
          </p:txBody>
        </p:sp>
        <p:sp>
          <p:nvSpPr>
            <p:cNvPr id="19" name="Cloud 18"/>
            <p:cNvSpPr/>
            <p:nvPr/>
          </p:nvSpPr>
          <p:spPr>
            <a:xfrm>
              <a:off x="5756195" y="4941273"/>
              <a:ext cx="2816305" cy="1765787"/>
            </a:xfrm>
            <a:prstGeom prst="cloud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latin typeface="Hoefler Text"/>
                </a:rPr>
                <a:t>-</a:t>
              </a:r>
              <a:r>
                <a:rPr lang="fr-FR" sz="4400" dirty="0" smtClean="0">
                  <a:latin typeface="Hoefler Text"/>
                </a:rPr>
                <a:t>12</a:t>
              </a:r>
              <a:r>
                <a:rPr lang="fr-FR" sz="3600" dirty="0" smtClean="0">
                  <a:latin typeface="Hoefler Text"/>
                </a:rPr>
                <a:t>% </a:t>
              </a:r>
              <a:br>
                <a:rPr lang="fr-FR" sz="3600" dirty="0" smtClean="0">
                  <a:latin typeface="Hoefler Text"/>
                </a:rPr>
              </a:br>
              <a:r>
                <a:rPr lang="fr-FR" sz="1400" dirty="0" smtClean="0">
                  <a:latin typeface="Hoefler Text"/>
                </a:rPr>
                <a:t>of CO2 </a:t>
              </a:r>
              <a:r>
                <a:rPr lang="fr-FR" sz="1400" dirty="0" err="1" smtClean="0">
                  <a:latin typeface="Hoefler Text"/>
                </a:rPr>
                <a:t>from</a:t>
              </a:r>
              <a:r>
                <a:rPr lang="fr-FR" sz="1400" dirty="0" smtClean="0">
                  <a:latin typeface="Hoefler Text"/>
                </a:rPr>
                <a:t> transportation </a:t>
              </a:r>
              <a:endParaRPr lang="fr-FR" sz="1400" dirty="0">
                <a:latin typeface="Hoefler Tex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368" y="786768"/>
            <a:ext cx="3485743" cy="2286001"/>
            <a:chOff x="51368" y="786768"/>
            <a:chExt cx="3485743" cy="2286001"/>
          </a:xfrm>
        </p:grpSpPr>
        <p:pic>
          <p:nvPicPr>
            <p:cNvPr id="1026" name="Picture 2" descr="https://dub120.afx.ms/att/GetInline.aspx?messageid=238cc397-142b-11e5-a9bf-00215ad7bb44&amp;attindex=0&amp;cp=-1&amp;attdepth=0&amp;imgsrc=cid%3a44D9AD8E-574D-416B-927A-5368390146D3&amp;cid=2d1bf4eef46f45fc&amp;hm__login=akilalmassine&amp;hm__domain=hotmail.fr&amp;ip=10.111.8.8&amp;d=d808&amp;mf=0&amp;hm__ts=Tue%2c%2016%20Jun%202015%2013%3a25%3a41%20GMT&amp;st=%2800067FFE9E233DA2%29&amp;hm__ha=01_71633c412c9e09b90503d3aec971b14e6ad96af6f593862feab9ff61c1431b09&amp;oneredir=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2790">
              <a:off x="51368" y="786768"/>
              <a:ext cx="2952750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588266" y="1825581"/>
              <a:ext cx="150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6F1E5"/>
                  </a:solidFill>
                  <a:latin typeface="Hoefler Text"/>
                  <a:cs typeface="Hoefler Text"/>
                </a:rPr>
                <a:t>6,2 L/100km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092975" y="952597"/>
              <a:ext cx="1444136" cy="1346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Hoefler Text"/>
                </a:rPr>
                <a:t>62% of the cars</a:t>
              </a:r>
              <a:endParaRPr lang="fr-FR" dirty="0">
                <a:latin typeface="Hoefler Text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03066" y="806141"/>
            <a:ext cx="3485743" cy="2286001"/>
            <a:chOff x="51368" y="786768"/>
            <a:chExt cx="3485743" cy="2286001"/>
          </a:xfrm>
        </p:grpSpPr>
        <p:pic>
          <p:nvPicPr>
            <p:cNvPr id="44" name="Picture 2" descr="https://dub120.afx.ms/att/GetInline.aspx?messageid=238cc397-142b-11e5-a9bf-00215ad7bb44&amp;attindex=0&amp;cp=-1&amp;attdepth=0&amp;imgsrc=cid%3a44D9AD8E-574D-416B-927A-5368390146D3&amp;cid=2d1bf4eef46f45fc&amp;hm__login=akilalmassine&amp;hm__domain=hotmail.fr&amp;ip=10.111.8.8&amp;d=d808&amp;mf=0&amp;hm__ts=Tue%2c%2016%20Jun%202015%2013%3a25%3a41%20GMT&amp;st=%2800067FFE9E233DA2%29&amp;hm__ha=01_71633c412c9e09b90503d3aec971b14e6ad96af6f593862feab9ff61c1431b09&amp;oneredir=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2790">
              <a:off x="51368" y="786768"/>
              <a:ext cx="2952750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588266" y="1825581"/>
              <a:ext cx="150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6F1E5"/>
                  </a:solidFill>
                  <a:latin typeface="Hoefler Text"/>
                  <a:cs typeface="Hoefler Text"/>
                </a:rPr>
                <a:t>7,5 </a:t>
              </a:r>
              <a:r>
                <a:rPr lang="fr-FR" dirty="0">
                  <a:solidFill>
                    <a:srgbClr val="F6F1E5"/>
                  </a:solidFill>
                  <a:latin typeface="Hoefler Text"/>
                  <a:cs typeface="Hoefler Text"/>
                </a:rPr>
                <a:t>L/100km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2092975" y="952597"/>
              <a:ext cx="1444136" cy="1346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Hoefler Text"/>
                </a:rPr>
                <a:t>38% of the cars</a:t>
              </a:r>
              <a:endParaRPr lang="fr-FR" dirty="0">
                <a:latin typeface="Hoefler Text"/>
              </a:endParaRP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8258704" y="2832138"/>
            <a:ext cx="447554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ounded Rectangle 50"/>
          <p:cNvSpPr/>
          <p:nvPr/>
        </p:nvSpPr>
        <p:spPr>
          <a:xfrm>
            <a:off x="3675334" y="2832138"/>
            <a:ext cx="450098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ounded Rectangle 51"/>
          <p:cNvSpPr/>
          <p:nvPr/>
        </p:nvSpPr>
        <p:spPr>
          <a:xfrm>
            <a:off x="5343365" y="2832138"/>
            <a:ext cx="412830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ounded Rectangle 52"/>
          <p:cNvSpPr/>
          <p:nvPr/>
        </p:nvSpPr>
        <p:spPr>
          <a:xfrm>
            <a:off x="2813464" y="2832138"/>
            <a:ext cx="412830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ounded Rectangle 53"/>
          <p:cNvSpPr/>
          <p:nvPr/>
        </p:nvSpPr>
        <p:spPr>
          <a:xfrm>
            <a:off x="0" y="2832138"/>
            <a:ext cx="412830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588267" y="2826901"/>
            <a:ext cx="2048608" cy="369332"/>
            <a:chOff x="775794" y="3142889"/>
            <a:chExt cx="1732859" cy="369332"/>
          </a:xfrm>
        </p:grpSpPr>
        <p:sp>
          <p:nvSpPr>
            <p:cNvPr id="3" name="Rounded Rectangle 2"/>
            <p:cNvSpPr/>
            <p:nvPr/>
          </p:nvSpPr>
          <p:spPr>
            <a:xfrm>
              <a:off x="775794" y="3142889"/>
              <a:ext cx="1675756" cy="369332"/>
            </a:xfrm>
            <a:prstGeom prst="roundRect">
              <a:avLst>
                <a:gd name="adj" fmla="val 32337"/>
              </a:avLst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2897" y="3142889"/>
              <a:ext cx="16757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15477 km/</a:t>
              </a:r>
              <a:r>
                <a:rPr lang="fr-FR" dirty="0" err="1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Year</a:t>
              </a:r>
              <a:endParaRPr lang="fr-FR" dirty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943600" y="2823242"/>
            <a:ext cx="2403200" cy="372991"/>
            <a:chOff x="775794" y="3139230"/>
            <a:chExt cx="1910383" cy="372991"/>
          </a:xfrm>
        </p:grpSpPr>
        <p:sp>
          <p:nvSpPr>
            <p:cNvPr id="61" name="Rounded Rectangle 60"/>
            <p:cNvSpPr/>
            <p:nvPr/>
          </p:nvSpPr>
          <p:spPr>
            <a:xfrm>
              <a:off x="775794" y="3142889"/>
              <a:ext cx="1675756" cy="369332"/>
            </a:xfrm>
            <a:prstGeom prst="roundRect">
              <a:avLst>
                <a:gd name="adj" fmla="val 32337"/>
              </a:avLst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0421" y="3139230"/>
              <a:ext cx="16757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8225 km/</a:t>
              </a:r>
              <a:r>
                <a:rPr lang="fr-FR" dirty="0" err="1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Year</a:t>
              </a:r>
              <a:endParaRPr lang="fr-FR" dirty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endParaRP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4524658" y="2832138"/>
            <a:ext cx="412830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9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472</Words>
  <Application>Microsoft Office PowerPoint</Application>
  <PresentationFormat>On-screen Show (4:3)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Hoefler Text</vt:lpstr>
      <vt:lpstr>Microsoft YaHei</vt:lpstr>
      <vt:lpstr>SimSun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Massine Akilal</cp:lastModifiedBy>
  <cp:revision>62</cp:revision>
  <dcterms:created xsi:type="dcterms:W3CDTF">2015-06-16T09:44:33Z</dcterms:created>
  <dcterms:modified xsi:type="dcterms:W3CDTF">2015-06-14T09:24:08Z</dcterms:modified>
</cp:coreProperties>
</file>