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9"/>
  </p:notesMasterIdLst>
  <p:sldIdLst>
    <p:sldId id="256" r:id="rId2"/>
    <p:sldId id="269" r:id="rId3"/>
    <p:sldId id="266" r:id="rId4"/>
    <p:sldId id="270" r:id="rId5"/>
    <p:sldId id="272" r:id="rId6"/>
    <p:sldId id="267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F685F-A74B-4F6D-93DE-855D9F1DE549}" type="datetimeFigureOut">
              <a:rPr lang="fr-FR" smtClean="0"/>
              <a:t>19/05/2015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37F82-6AAE-434E-8D68-58A5D8E0BCB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169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37F82-6AAE-434E-8D68-58A5D8E0BCB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9667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37F82-6AAE-434E-8D68-58A5D8E0BCB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941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37F82-6AAE-434E-8D68-58A5D8E0BCB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80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997845"/>
            <a:ext cx="9264100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0708" y="-641833"/>
            <a:ext cx="985797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3" y="2961459"/>
            <a:ext cx="75516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704801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144" y="2476500"/>
            <a:ext cx="9125712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9144" y="2476500"/>
            <a:ext cx="9125712" cy="158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35F7-E080-6B45-9428-011CFCC3CCC5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1B53-BA87-9544-9D23-EF589AC7CF8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870" y="990600"/>
            <a:ext cx="3951755" cy="1431832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414291" y="1321671"/>
            <a:ext cx="3703911" cy="520297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3951755" cy="3700462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35F7-E080-6B45-9428-011CFCC3CCC5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1B53-BA87-9544-9D23-EF589AC7CF8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2407361" y="921379"/>
            <a:ext cx="4329278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35F7-E080-6B45-9428-011CFCC3CCC5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1B53-BA87-9544-9D23-EF589AC7CF8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4305320" y="997812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451737" y="946831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35F7-E080-6B45-9428-011CFCC3CCC5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1B53-BA87-9544-9D23-EF589AC7C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7299292" y="443753"/>
            <a:ext cx="1535425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8248" y="914400"/>
            <a:ext cx="144475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7" y="1183341"/>
            <a:ext cx="6104871" cy="521745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35F7-E080-6B45-9428-011CFCC3CCC5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1B53-BA87-9544-9D23-EF589AC7C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35F7-E080-6B45-9428-011CFCC3CCC5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1B53-BA87-9544-9D23-EF589AC7C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5179560" y="1837493"/>
            <a:ext cx="1040884" cy="7134813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2786" y="67657"/>
            <a:ext cx="967012" cy="60303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4038986" y="-17105"/>
            <a:ext cx="1788669" cy="8821162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6127955" y="621077"/>
            <a:ext cx="932370" cy="529661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5624128" y="78644"/>
            <a:ext cx="962833" cy="632018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6395227" y="411412"/>
            <a:ext cx="552099" cy="5104822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7468982" y="1865445"/>
            <a:ext cx="528237" cy="2948568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248863" y="3564661"/>
            <a:ext cx="7324068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914505" y="836686"/>
            <a:ext cx="3923711" cy="2804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990824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3408662" y="1817251"/>
            <a:ext cx="1100209" cy="8104720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3393402" y="-445315"/>
            <a:ext cx="2008191" cy="9264100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887172" y="5303003"/>
            <a:ext cx="6904501" cy="9779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86799" y="-981635"/>
            <a:ext cx="4391155" cy="2734235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1458981" y="2141099"/>
            <a:ext cx="809714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814850" y="2202342"/>
            <a:ext cx="699135" cy="2512599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390772" y="3357641"/>
            <a:ext cx="379174" cy="1207375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600152" y="3389654"/>
            <a:ext cx="7622161" cy="167959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294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35F7-E080-6B45-9428-011CFCC3CCC5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1B53-BA87-9544-9D23-EF589AC7C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8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706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706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35F7-E080-6B45-9428-011CFCC3CCC5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1B53-BA87-9544-9D23-EF589AC7C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35F7-E080-6B45-9428-011CFCC3CCC5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1B53-BA87-9544-9D23-EF589AC7C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35F7-E080-6B45-9428-011CFCC3CCC5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1B53-BA87-9544-9D23-EF589AC7C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66713" y="1447800"/>
            <a:ext cx="3748087" cy="48006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676400"/>
            <a:ext cx="3429000" cy="10668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766" y="990600"/>
            <a:ext cx="4258234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850775"/>
            <a:ext cx="3429000" cy="3169025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35F7-E080-6B45-9428-011CFCC3CCC5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1B53-BA87-9544-9D23-EF589AC7C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573169" y="-607194"/>
            <a:ext cx="7563453" cy="1983277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40" y="300690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fld id="{656635F7-E080-6B45-9428-011CFCC3CCC5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116541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05491"/>
            <a:ext cx="1385887" cy="232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35621B53-BA87-9544-9D23-EF589AC7CF89}" type="slidenum">
              <a:rPr lang="en-US" smtClean="0"/>
              <a:t>‹#›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7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MyChe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For a better </a:t>
            </a:r>
            <a:r>
              <a:rPr lang="en-US" i="1" dirty="0" smtClean="0"/>
              <a:t>world </a:t>
            </a:r>
            <a:r>
              <a:rPr lang="en-US" i="1" dirty="0" smtClean="0">
                <a:sym typeface="Wingdings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68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47"/>
          <p:cNvSpPr>
            <a:spLocks noChangeArrowheads="1"/>
          </p:cNvSpPr>
          <p:nvPr/>
        </p:nvSpPr>
        <p:spPr bwMode="auto">
          <a:xfrm>
            <a:off x="111125" y="625475"/>
            <a:ext cx="1801813" cy="4586288"/>
          </a:xfrm>
          <a:prstGeom prst="roundRect">
            <a:avLst>
              <a:gd name="adj" fmla="val 16667"/>
            </a:avLst>
          </a:prstGeom>
          <a:solidFill>
            <a:srgbClr val="4FBA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548000" tIns="0" rIns="108000" bIns="0"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algn="r" eaLnBrk="1" hangingPunct="1">
              <a:lnSpc>
                <a:spcPct val="130000"/>
              </a:lnSpc>
            </a:pPr>
            <a:endParaRPr lang="en-US" altLang="fr-FR" sz="1600">
              <a:solidFill>
                <a:schemeClr val="bg1"/>
              </a:solidFill>
              <a:latin typeface="幼圆" pitchFamily="1" charset="-122"/>
              <a:ea typeface="幼圆" pitchFamily="1" charset="-122"/>
            </a:endParaRPr>
          </a:p>
        </p:txBody>
      </p:sp>
      <p:sp>
        <p:nvSpPr>
          <p:cNvPr id="3075" name="Прямоугольник 47"/>
          <p:cNvSpPr>
            <a:spLocks noChangeArrowheads="1"/>
          </p:cNvSpPr>
          <p:nvPr/>
        </p:nvSpPr>
        <p:spPr bwMode="auto">
          <a:xfrm>
            <a:off x="5988050" y="717550"/>
            <a:ext cx="3062288" cy="4533900"/>
          </a:xfrm>
          <a:prstGeom prst="roundRect">
            <a:avLst>
              <a:gd name="adj" fmla="val 16667"/>
            </a:avLst>
          </a:prstGeom>
          <a:solidFill>
            <a:srgbClr val="F794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548000" tIns="0" rIns="108000" bIns="0"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algn="r" eaLnBrk="1" hangingPunct="1">
              <a:lnSpc>
                <a:spcPct val="130000"/>
              </a:lnSpc>
            </a:pPr>
            <a:endParaRPr lang="en-US" altLang="fr-FR" sz="1600">
              <a:solidFill>
                <a:schemeClr val="bg1"/>
              </a:solidFill>
              <a:latin typeface="幼圆" pitchFamily="1" charset="-122"/>
              <a:ea typeface="幼圆" pitchFamily="1" charset="-122"/>
            </a:endParaRPr>
          </a:p>
        </p:txBody>
      </p:sp>
      <p:sp>
        <p:nvSpPr>
          <p:cNvPr id="3076" name="Прямоугольник 47"/>
          <p:cNvSpPr>
            <a:spLocks noChangeArrowheads="1"/>
          </p:cNvSpPr>
          <p:nvPr/>
        </p:nvSpPr>
        <p:spPr bwMode="auto">
          <a:xfrm>
            <a:off x="2011363" y="600075"/>
            <a:ext cx="3695700" cy="46482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548000" tIns="0" rIns="108000" bIns="0"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algn="r" eaLnBrk="1" hangingPunct="1">
              <a:lnSpc>
                <a:spcPct val="130000"/>
              </a:lnSpc>
            </a:pPr>
            <a:endParaRPr lang="en-US" altLang="fr-FR" sz="1600">
              <a:solidFill>
                <a:schemeClr val="bg1"/>
              </a:solidFill>
              <a:latin typeface="幼圆" pitchFamily="1" charset="-122"/>
              <a:ea typeface="幼圆" pitchFamily="1" charset="-122"/>
            </a:endParaRPr>
          </a:p>
        </p:txBody>
      </p:sp>
      <p:sp>
        <p:nvSpPr>
          <p:cNvPr id="3077" name="Прямоугольник 47"/>
          <p:cNvSpPr>
            <a:spLocks noChangeArrowheads="1"/>
          </p:cNvSpPr>
          <p:nvPr/>
        </p:nvSpPr>
        <p:spPr bwMode="auto">
          <a:xfrm>
            <a:off x="161925" y="5454650"/>
            <a:ext cx="5548313" cy="1370013"/>
          </a:xfrm>
          <a:prstGeom prst="roundRect">
            <a:avLst>
              <a:gd name="adj" fmla="val 16667"/>
            </a:avLst>
          </a:prstGeom>
          <a:solidFill>
            <a:srgbClr val="FFD4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548000" tIns="0" rIns="108000" bIns="0"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algn="r" eaLnBrk="1" hangingPunct="1">
              <a:lnSpc>
                <a:spcPct val="130000"/>
              </a:lnSpc>
            </a:pPr>
            <a:endParaRPr lang="en-US" altLang="fr-FR" sz="1600">
              <a:solidFill>
                <a:schemeClr val="bg1"/>
              </a:solidFill>
              <a:latin typeface="幼圆" pitchFamily="1" charset="-122"/>
              <a:ea typeface="幼圆" pitchFamily="1" charset="-122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168275" y="1728788"/>
            <a:ext cx="1527175" cy="3468687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fr-FR" sz="1600" b="1" dirty="0">
                <a:solidFill>
                  <a:schemeClr val="bg1"/>
                </a:solidFill>
                <a:latin typeface="Calibri" panose="020F0502020204030204" pitchFamily="34" charset="0"/>
                <a:ea typeface="幼圆" pitchFamily="1" charset="-122"/>
              </a:rPr>
              <a:t>Resources:</a:t>
            </a:r>
          </a:p>
          <a:p>
            <a:r>
              <a:rPr lang="es-ES" altLang="en-US" sz="1000" dirty="0">
                <a:solidFill>
                  <a:schemeClr val="bg1"/>
                </a:solidFill>
                <a:latin typeface="Calibri" panose="020F0502020204030204" pitchFamily="34" charset="0"/>
                <a:ea typeface="幼圆" pitchFamily="1" charset="-122"/>
              </a:rPr>
              <a:t>A</a:t>
            </a:r>
            <a:r>
              <a:rPr lang="en-US" altLang="fr-FR" sz="1000" dirty="0" err="1">
                <a:solidFill>
                  <a:schemeClr val="bg1"/>
                </a:solidFill>
                <a:latin typeface="Calibri" panose="020F0502020204030204" pitchFamily="34" charset="0"/>
                <a:ea typeface="幼圆" pitchFamily="1" charset="-122"/>
              </a:rPr>
              <a:t>rtic</a:t>
            </a:r>
            <a:r>
              <a:rPr lang="es-ES" altLang="en-US" sz="1000" dirty="0">
                <a:solidFill>
                  <a:schemeClr val="bg1"/>
                </a:solidFill>
                <a:latin typeface="Calibri" panose="020F0502020204030204" pitchFamily="34" charset="0"/>
                <a:ea typeface="幼圆" pitchFamily="1" charset="-122"/>
              </a:rPr>
              <a:t>l</a:t>
            </a:r>
            <a:r>
              <a:rPr lang="en-US" altLang="fr-FR" sz="1000" dirty="0" err="1">
                <a:solidFill>
                  <a:schemeClr val="bg1"/>
                </a:solidFill>
                <a:latin typeface="Calibri" panose="020F0502020204030204" pitchFamily="34" charset="0"/>
                <a:ea typeface="幼圆" pitchFamily="1" charset="-122"/>
              </a:rPr>
              <a:t>es</a:t>
            </a:r>
            <a:r>
              <a:rPr lang="es-ES" altLang="en-US" sz="1000" dirty="0">
                <a:solidFill>
                  <a:schemeClr val="bg1"/>
                </a:solidFill>
                <a:latin typeface="Calibri" panose="020F0502020204030204" pitchFamily="34" charset="0"/>
                <a:ea typeface="幼圆" pitchFamily="1" charset="-122"/>
              </a:rPr>
              <a:t>, J</a:t>
            </a:r>
            <a:r>
              <a:rPr lang="en-US" altLang="fr-FR" sz="1000" dirty="0" err="1">
                <a:solidFill>
                  <a:schemeClr val="bg1"/>
                </a:solidFill>
                <a:latin typeface="Calibri" panose="020F0502020204030204" pitchFamily="34" charset="0"/>
                <a:ea typeface="幼圆" pitchFamily="1" charset="-122"/>
              </a:rPr>
              <a:t>ournals</a:t>
            </a:r>
            <a:r>
              <a:rPr lang="en-US" altLang="fr-FR" sz="1000" dirty="0">
                <a:solidFill>
                  <a:schemeClr val="bg1"/>
                </a:solidFill>
                <a:latin typeface="Calibri" panose="020F0502020204030204" pitchFamily="34" charset="0"/>
                <a:ea typeface="幼圆" pitchFamily="1" charset="-122"/>
              </a:rPr>
              <a:t> </a:t>
            </a:r>
          </a:p>
          <a:p>
            <a:r>
              <a:rPr lang="es-ES" altLang="en-US" sz="1000" dirty="0">
                <a:solidFill>
                  <a:schemeClr val="bg1"/>
                </a:solidFill>
                <a:latin typeface="Calibri" panose="020F0502020204030204" pitchFamily="34" charset="0"/>
                <a:ea typeface="幼圆" pitchFamily="1" charset="-122"/>
              </a:rPr>
              <a:t>B</a:t>
            </a:r>
            <a:r>
              <a:rPr lang="en-US" altLang="fr-FR" sz="1000" dirty="0" err="1">
                <a:solidFill>
                  <a:schemeClr val="bg1"/>
                </a:solidFill>
                <a:latin typeface="Calibri" panose="020F0502020204030204" pitchFamily="34" charset="0"/>
                <a:ea typeface="幼圆" pitchFamily="1" charset="-122"/>
              </a:rPr>
              <a:t>ooks</a:t>
            </a:r>
            <a:r>
              <a:rPr lang="en-US" altLang="fr-FR" sz="1000" dirty="0">
                <a:solidFill>
                  <a:schemeClr val="bg1"/>
                </a:solidFill>
                <a:latin typeface="Calibri" panose="020F0502020204030204" pitchFamily="34" charset="0"/>
                <a:ea typeface="幼圆" pitchFamily="1" charset="-122"/>
              </a:rPr>
              <a:t> </a:t>
            </a:r>
          </a:p>
          <a:p>
            <a:r>
              <a:rPr lang="es-ES" altLang="en-US" sz="1000" dirty="0">
                <a:solidFill>
                  <a:schemeClr val="bg1"/>
                </a:solidFill>
                <a:latin typeface="Calibri" panose="020F0502020204030204" pitchFamily="34" charset="0"/>
                <a:ea typeface="幼圆" pitchFamily="1" charset="-122"/>
              </a:rPr>
              <a:t>L</a:t>
            </a:r>
            <a:r>
              <a:rPr lang="en-US" altLang="fr-FR" sz="1000" dirty="0" err="1">
                <a:solidFill>
                  <a:schemeClr val="bg1"/>
                </a:solidFill>
                <a:latin typeface="Calibri" panose="020F0502020204030204" pitchFamily="34" charset="0"/>
                <a:ea typeface="幼圆" pitchFamily="1" charset="-122"/>
              </a:rPr>
              <a:t>ectures</a:t>
            </a:r>
            <a:r>
              <a:rPr lang="en-US" altLang="fr-FR" sz="1000" dirty="0">
                <a:solidFill>
                  <a:schemeClr val="bg1"/>
                </a:solidFill>
                <a:latin typeface="Calibri" panose="020F0502020204030204" pitchFamily="34" charset="0"/>
                <a:ea typeface="幼圆" pitchFamily="1" charset="-122"/>
              </a:rPr>
              <a:t> </a:t>
            </a:r>
          </a:p>
          <a:p>
            <a:r>
              <a:rPr lang="es-ES" altLang="en-US" sz="1000" dirty="0">
                <a:solidFill>
                  <a:schemeClr val="bg1"/>
                </a:solidFill>
                <a:latin typeface="Calibri" panose="020F0502020204030204" pitchFamily="34" charset="0"/>
                <a:ea typeface="幼圆" pitchFamily="1" charset="-122"/>
              </a:rPr>
              <a:t>V</a:t>
            </a:r>
            <a:r>
              <a:rPr lang="en-US" altLang="fr-FR" sz="1000" dirty="0" err="1">
                <a:solidFill>
                  <a:schemeClr val="bg1"/>
                </a:solidFill>
                <a:latin typeface="Calibri" panose="020F0502020204030204" pitchFamily="34" charset="0"/>
                <a:ea typeface="幼圆" pitchFamily="1" charset="-122"/>
              </a:rPr>
              <a:t>ideo</a:t>
            </a:r>
            <a:r>
              <a:rPr lang="es-ES" altLang="en-US" sz="1000" dirty="0">
                <a:solidFill>
                  <a:schemeClr val="bg1"/>
                </a:solidFill>
                <a:latin typeface="Calibri" panose="020F0502020204030204" pitchFamily="34" charset="0"/>
                <a:ea typeface="幼圆" pitchFamily="1" charset="-122"/>
              </a:rPr>
              <a:t>s</a:t>
            </a:r>
          </a:p>
          <a:p>
            <a:endParaRPr lang="es-ES" altLang="en-US" sz="1200" dirty="0">
              <a:solidFill>
                <a:schemeClr val="bg1"/>
              </a:solidFill>
              <a:latin typeface="Calibri" panose="020F0502020204030204" pitchFamily="34" charset="0"/>
              <a:ea typeface="幼圆" pitchFamily="1" charset="-122"/>
            </a:endParaRPr>
          </a:p>
          <a:p>
            <a:r>
              <a:rPr lang="es-ES" altLang="en-US" sz="1600" b="1" dirty="0">
                <a:solidFill>
                  <a:schemeClr val="bg1"/>
                </a:solidFill>
                <a:latin typeface="Calibri" panose="020F0502020204030204" pitchFamily="34" charset="0"/>
                <a:ea typeface="幼圆" pitchFamily="1" charset="-122"/>
              </a:rPr>
              <a:t>Time:</a:t>
            </a:r>
            <a:r>
              <a:rPr lang="es-ES" altLang="en-US" sz="1600" dirty="0">
                <a:solidFill>
                  <a:schemeClr val="bg1"/>
                </a:solidFill>
                <a:latin typeface="Calibri" panose="020F0502020204030204" pitchFamily="34" charset="0"/>
                <a:ea typeface="幼圆" pitchFamily="1" charset="-122"/>
              </a:rPr>
              <a:t> </a:t>
            </a:r>
          </a:p>
          <a:p>
            <a:r>
              <a:rPr lang="es-ES" altLang="en-US" sz="1000" dirty="0" err="1">
                <a:solidFill>
                  <a:schemeClr val="bg1"/>
                </a:solidFill>
                <a:latin typeface="Calibri" panose="020F0502020204030204" pitchFamily="34" charset="0"/>
                <a:ea typeface="幼圆" pitchFamily="1" charset="-122"/>
              </a:rPr>
              <a:t>one</a:t>
            </a:r>
            <a:r>
              <a:rPr lang="es-ES" altLang="en-US" sz="1000" dirty="0">
                <a:solidFill>
                  <a:schemeClr val="bg1"/>
                </a:solidFill>
                <a:latin typeface="Calibri" panose="020F0502020204030204" pitchFamily="34" charset="0"/>
                <a:ea typeface="幼圆" pitchFamily="1" charset="-122"/>
              </a:rPr>
              <a:t> </a:t>
            </a:r>
            <a:r>
              <a:rPr lang="es-ES" altLang="en-US" sz="1000" dirty="0" err="1">
                <a:solidFill>
                  <a:schemeClr val="bg1"/>
                </a:solidFill>
                <a:latin typeface="Calibri" panose="020F0502020204030204" pitchFamily="34" charset="0"/>
                <a:ea typeface="幼圆" pitchFamily="1" charset="-122"/>
              </a:rPr>
              <a:t>semester</a:t>
            </a:r>
            <a:r>
              <a:rPr lang="es-ES" altLang="en-US" sz="1000" dirty="0">
                <a:solidFill>
                  <a:schemeClr val="bg1"/>
                </a:solidFill>
                <a:latin typeface="Calibri" panose="020F0502020204030204" pitchFamily="34" charset="0"/>
                <a:ea typeface="幼圆" pitchFamily="1" charset="-122"/>
              </a:rPr>
              <a:t> </a:t>
            </a:r>
          </a:p>
          <a:p>
            <a:endParaRPr lang="es-ES" altLang="en-US" sz="1200" dirty="0">
              <a:solidFill>
                <a:schemeClr val="bg1"/>
              </a:solidFill>
              <a:latin typeface="Calibri" panose="020F0502020204030204" pitchFamily="34" charset="0"/>
              <a:ea typeface="幼圆" pitchFamily="1" charset="-122"/>
            </a:endParaRPr>
          </a:p>
          <a:p>
            <a:r>
              <a:rPr lang="es-ES" altLang="en-US" sz="1600" b="1" dirty="0" err="1">
                <a:solidFill>
                  <a:schemeClr val="bg1"/>
                </a:solidFill>
                <a:latin typeface="Calibri" panose="020F0502020204030204" pitchFamily="34" charset="0"/>
                <a:ea typeface="幼圆" pitchFamily="1" charset="-122"/>
              </a:rPr>
              <a:t>Assistance</a:t>
            </a:r>
            <a:r>
              <a:rPr lang="es-ES" altLang="en-US" sz="1600" b="1" dirty="0">
                <a:solidFill>
                  <a:schemeClr val="bg1"/>
                </a:solidFill>
                <a:latin typeface="Calibri" panose="020F0502020204030204" pitchFamily="34" charset="0"/>
                <a:ea typeface="幼圆" pitchFamily="1" charset="-122"/>
              </a:rPr>
              <a:t>:</a:t>
            </a:r>
            <a:r>
              <a:rPr lang="es-ES" altLang="en-US" sz="1600" dirty="0">
                <a:solidFill>
                  <a:schemeClr val="bg1"/>
                </a:solidFill>
                <a:latin typeface="Calibri" panose="020F0502020204030204" pitchFamily="34" charset="0"/>
                <a:ea typeface="幼圆" pitchFamily="1" charset="-122"/>
              </a:rPr>
              <a:t> </a:t>
            </a:r>
            <a:r>
              <a:rPr lang="es-ES" altLang="en-US" sz="1200" dirty="0">
                <a:solidFill>
                  <a:schemeClr val="bg1"/>
                </a:solidFill>
                <a:latin typeface="Calibri" panose="020F0502020204030204" pitchFamily="34" charset="0"/>
                <a:ea typeface="幼圆" pitchFamily="1" charset="-122"/>
              </a:rPr>
              <a:t> </a:t>
            </a:r>
          </a:p>
          <a:p>
            <a:r>
              <a:rPr lang="es-ES" altLang="en-US" sz="1000" dirty="0" err="1">
                <a:solidFill>
                  <a:schemeClr val="bg1"/>
                </a:solidFill>
                <a:latin typeface="Calibri" panose="020F0502020204030204" pitchFamily="34" charset="0"/>
                <a:ea typeface="幼圆" pitchFamily="1" charset="-122"/>
              </a:rPr>
              <a:t>Professors</a:t>
            </a:r>
            <a:endParaRPr lang="es-ES" altLang="en-US" sz="1000" dirty="0">
              <a:solidFill>
                <a:schemeClr val="bg1"/>
              </a:solidFill>
              <a:latin typeface="Calibri" panose="020F0502020204030204" pitchFamily="34" charset="0"/>
              <a:ea typeface="幼圆" pitchFamily="1" charset="-122"/>
            </a:endParaRPr>
          </a:p>
          <a:p>
            <a:endParaRPr lang="es-ES" altLang="en-US" sz="800" dirty="0">
              <a:solidFill>
                <a:schemeClr val="bg1"/>
              </a:solidFill>
              <a:latin typeface="Calibri" panose="020F0502020204030204" pitchFamily="34" charset="0"/>
              <a:ea typeface="幼圆" pitchFamily="1" charset="-122"/>
            </a:endParaRPr>
          </a:p>
          <a:p>
            <a:endParaRPr lang="es-ES" altLang="en-US" sz="800" dirty="0">
              <a:solidFill>
                <a:schemeClr val="bg1"/>
              </a:solidFill>
              <a:latin typeface="Calibri" panose="020F0502020204030204" pitchFamily="34" charset="0"/>
              <a:ea typeface="幼圆" pitchFamily="1" charset="-122"/>
            </a:endParaRPr>
          </a:p>
          <a:p>
            <a:endParaRPr lang="es-ES" altLang="en-US" sz="800" dirty="0">
              <a:solidFill>
                <a:schemeClr val="bg1"/>
              </a:solidFill>
              <a:latin typeface="Calibri" panose="020F0502020204030204" pitchFamily="34" charset="0"/>
              <a:ea typeface="幼圆" pitchFamily="1" charset="-122"/>
            </a:endParaRPr>
          </a:p>
          <a:p>
            <a:endParaRPr lang="es-ES" altLang="en-US" sz="800" dirty="0">
              <a:solidFill>
                <a:schemeClr val="bg1"/>
              </a:solidFill>
              <a:latin typeface="Calibri" panose="020F0502020204030204" pitchFamily="34" charset="0"/>
              <a:ea typeface="幼圆" pitchFamily="1" charset="-122"/>
            </a:endParaRPr>
          </a:p>
          <a:p>
            <a:endParaRPr lang="es-ES" altLang="en-US" sz="800" dirty="0">
              <a:solidFill>
                <a:schemeClr val="bg1"/>
              </a:solidFill>
              <a:latin typeface="Calibri" panose="020F0502020204030204" pitchFamily="34" charset="0"/>
              <a:ea typeface="幼圆" pitchFamily="1" charset="-122"/>
            </a:endParaRPr>
          </a:p>
          <a:p>
            <a:endParaRPr lang="es-ES" altLang="en-US" sz="800" dirty="0">
              <a:solidFill>
                <a:schemeClr val="bg1"/>
              </a:solidFill>
              <a:latin typeface="Calibri" panose="020F0502020204030204" pitchFamily="34" charset="0"/>
              <a:ea typeface="幼圆" pitchFamily="1" charset="-122"/>
            </a:endParaRPr>
          </a:p>
          <a:p>
            <a:endParaRPr lang="es-ES" altLang="en-US" sz="800" dirty="0">
              <a:solidFill>
                <a:schemeClr val="bg1"/>
              </a:solidFill>
              <a:latin typeface="Calibri" panose="020F0502020204030204" pitchFamily="34" charset="0"/>
              <a:ea typeface="幼圆" pitchFamily="1" charset="-122"/>
            </a:endParaRPr>
          </a:p>
          <a:p>
            <a:endParaRPr lang="es-ES" altLang="en-US" sz="800" dirty="0">
              <a:solidFill>
                <a:schemeClr val="bg1"/>
              </a:solidFill>
              <a:latin typeface="Calibri" panose="020F0502020204030204" pitchFamily="34" charset="0"/>
              <a:ea typeface="幼圆" pitchFamily="1" charset="-122"/>
            </a:endParaRPr>
          </a:p>
          <a:p>
            <a:endParaRPr lang="es-ES" altLang="en-US" sz="800" dirty="0">
              <a:solidFill>
                <a:schemeClr val="bg1"/>
              </a:solidFill>
              <a:latin typeface="Calibri" panose="020F0502020204030204" pitchFamily="34" charset="0"/>
              <a:ea typeface="幼圆" pitchFamily="1" charset="-122"/>
            </a:endParaRPr>
          </a:p>
          <a:p>
            <a:endParaRPr lang="es-ES" altLang="en-US" sz="800" dirty="0">
              <a:solidFill>
                <a:schemeClr val="bg1"/>
              </a:solidFill>
              <a:latin typeface="Calibri" panose="020F0502020204030204" pitchFamily="34" charset="0"/>
              <a:ea typeface="幼圆" pitchFamily="1" charset="-122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1974850" y="1725613"/>
            <a:ext cx="2462213" cy="32813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fr-FR" altLang="en-US" sz="1600" b="1">
                <a:solidFill>
                  <a:schemeClr val="bg1"/>
                </a:solidFill>
                <a:latin typeface="Arial" panose="020B0604020202020204" pitchFamily="34" charset="0"/>
                <a:ea typeface="幼圆" pitchFamily="1" charset="-122"/>
                <a:sym typeface="Arial" panose="020B0604020202020204" pitchFamily="34" charset="0"/>
              </a:rPr>
              <a:t>Market analysis</a:t>
            </a:r>
          </a:p>
          <a:p>
            <a:pPr algn="just"/>
            <a:r>
              <a:rPr lang="es-ES" altLang="en-US" sz="1000">
                <a:solidFill>
                  <a:schemeClr val="bg1"/>
                </a:solidFill>
                <a:latin typeface="Arial" panose="020B0604020202020204" pitchFamily="34" charset="0"/>
              </a:rPr>
              <a:t>C</a:t>
            </a:r>
            <a:r>
              <a:rPr lang="fr-FR" altLang="en-US" sz="1000">
                <a:solidFill>
                  <a:schemeClr val="bg1"/>
                </a:solidFill>
                <a:latin typeface="Arial" panose="020B0604020202020204" pitchFamily="34" charset="0"/>
              </a:rPr>
              <a:t>ompanies and strategies </a:t>
            </a:r>
            <a:r>
              <a:rPr lang="es-ES" altLang="en-US" sz="1000">
                <a:solidFill>
                  <a:schemeClr val="bg1"/>
                </a:solidFill>
                <a:latin typeface="Arial" panose="020B0604020202020204" pitchFamily="34" charset="0"/>
              </a:rPr>
              <a:t>around the world</a:t>
            </a:r>
            <a:endParaRPr lang="fr-FR" altLang="en-US" sz="10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just"/>
            <a:endParaRPr lang="fr-FR" altLang="en-US" sz="1000">
              <a:solidFill>
                <a:schemeClr val="bg1"/>
              </a:solidFill>
            </a:endParaRPr>
          </a:p>
          <a:p>
            <a:pPr algn="just"/>
            <a:r>
              <a:rPr lang="fr-FR" altLang="en-US" sz="1600" b="1">
                <a:solidFill>
                  <a:schemeClr val="bg1"/>
                </a:solidFill>
                <a:latin typeface="Calibri" panose="020F0502020204030204" pitchFamily="34" charset="0"/>
                <a:ea typeface="幼圆" pitchFamily="1" charset="-122"/>
                <a:sym typeface="Arial" panose="020B0604020202020204" pitchFamily="34" charset="0"/>
              </a:rPr>
              <a:t>Challenges</a:t>
            </a:r>
          </a:p>
          <a:p>
            <a:pPr algn="just"/>
            <a:r>
              <a:rPr lang="fr-FR" altLang="en-US" sz="1000">
                <a:solidFill>
                  <a:schemeClr val="bg1"/>
                </a:solidFill>
                <a:latin typeface="Arial" panose="020B0604020202020204" pitchFamily="34" charset="0"/>
              </a:rPr>
              <a:t>The challenges that ridesharing companies, users and government are and will have to solve)</a:t>
            </a:r>
          </a:p>
          <a:p>
            <a:pPr algn="just"/>
            <a:endParaRPr lang="fr-FR" altLang="en-US" sz="800">
              <a:solidFill>
                <a:schemeClr val="bg1"/>
              </a:solidFill>
            </a:endParaRPr>
          </a:p>
          <a:p>
            <a:pPr algn="just"/>
            <a:r>
              <a:rPr lang="fr-FR" altLang="en-US" sz="1600" b="1">
                <a:solidFill>
                  <a:schemeClr val="bg1"/>
                </a:solidFill>
                <a:latin typeface="Calibri" panose="020F0502020204030204" pitchFamily="34" charset="0"/>
                <a:ea typeface="幼圆" pitchFamily="1" charset="-122"/>
                <a:sym typeface="Arial" panose="020B0604020202020204" pitchFamily="34" charset="0"/>
              </a:rPr>
              <a:t>Technology analysis</a:t>
            </a:r>
          </a:p>
          <a:p>
            <a:pPr algn="just"/>
            <a:r>
              <a:rPr lang="fr-FR" altLang="en-US" sz="1000">
                <a:solidFill>
                  <a:schemeClr val="bg1"/>
                </a:solidFill>
                <a:latin typeface="Arial" panose="020B0604020202020204" pitchFamily="34" charset="0"/>
              </a:rPr>
              <a:t>(the technological tools being used and that can be improved)</a:t>
            </a:r>
          </a:p>
          <a:p>
            <a:pPr algn="just"/>
            <a:endParaRPr lang="fr-FR" altLang="en-US" sz="1000">
              <a:solidFill>
                <a:schemeClr val="bg1"/>
              </a:solidFill>
            </a:endParaRPr>
          </a:p>
          <a:p>
            <a:pPr algn="just"/>
            <a:r>
              <a:rPr lang="fr-FR" altLang="en-US" sz="1600" b="1">
                <a:solidFill>
                  <a:schemeClr val="bg1"/>
                </a:solidFill>
                <a:latin typeface="Calibri" panose="020F0502020204030204" pitchFamily="34" charset="0"/>
                <a:ea typeface="幼圆" pitchFamily="1" charset="-122"/>
                <a:sym typeface="Arial" panose="020B0604020202020204" pitchFamily="34" charset="0"/>
              </a:rPr>
              <a:t>Transportation analysis</a:t>
            </a:r>
          </a:p>
          <a:p>
            <a:pPr algn="just"/>
            <a:r>
              <a:rPr lang="fr-FR" altLang="en-US" sz="1600" b="1">
                <a:solidFill>
                  <a:schemeClr val="bg1"/>
                </a:solidFill>
                <a:latin typeface="Calibri" panose="020F0502020204030204" pitchFamily="34" charset="0"/>
                <a:ea typeface="幼圆" pitchFamily="1" charset="-122"/>
                <a:sym typeface="Arial" panose="020B0604020202020204" pitchFamily="34" charset="0"/>
              </a:rPr>
              <a:t>Law and Public policy</a:t>
            </a:r>
          </a:p>
          <a:p>
            <a:pPr algn="just"/>
            <a:r>
              <a:rPr lang="fr-FR" altLang="en-US" sz="1600" b="1">
                <a:solidFill>
                  <a:schemeClr val="bg1"/>
                </a:solidFill>
                <a:latin typeface="Calibri" panose="020F0502020204030204" pitchFamily="34" charset="0"/>
                <a:ea typeface="幼圆" pitchFamily="1" charset="-122"/>
                <a:sym typeface="Arial" panose="020B0604020202020204" pitchFamily="34" charset="0"/>
              </a:rPr>
              <a:t> Social awareness </a:t>
            </a: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4545013" y="1835150"/>
            <a:ext cx="985837" cy="292735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bg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fr-FR" sz="1200" b="1">
              <a:solidFill>
                <a:schemeClr val="bg1"/>
              </a:solidFill>
              <a:latin typeface="Calibri" panose="020F0502020204030204" pitchFamily="34" charset="0"/>
              <a:ea typeface="幼圆" pitchFamily="1" charset="-122"/>
              <a:sym typeface="Arial" panose="020B0604020202020204" pitchFamily="34" charset="0"/>
            </a:endParaRPr>
          </a:p>
          <a:p>
            <a:endParaRPr lang="en-US" altLang="fr-FR" sz="1200" b="1">
              <a:solidFill>
                <a:schemeClr val="bg1"/>
              </a:solidFill>
              <a:latin typeface="Calibri" panose="020F0502020204030204" pitchFamily="34" charset="0"/>
              <a:ea typeface="幼圆" pitchFamily="1" charset="-122"/>
              <a:sym typeface="Arial" panose="020B0604020202020204" pitchFamily="34" charset="0"/>
            </a:endParaRPr>
          </a:p>
          <a:p>
            <a:endParaRPr lang="en-US" altLang="fr-FR" sz="1200" b="1">
              <a:solidFill>
                <a:schemeClr val="bg1"/>
              </a:solidFill>
              <a:latin typeface="Calibri" panose="020F0502020204030204" pitchFamily="34" charset="0"/>
              <a:ea typeface="幼圆" pitchFamily="1" charset="-122"/>
              <a:sym typeface="Arial" panose="020B0604020202020204" pitchFamily="34" charset="0"/>
            </a:endParaRPr>
          </a:p>
          <a:p>
            <a:r>
              <a:rPr lang="en-US" altLang="fr-FR" sz="1200" b="1">
                <a:solidFill>
                  <a:schemeClr val="bg1"/>
                </a:solidFill>
                <a:latin typeface="Calibri" panose="020F0502020204030204" pitchFamily="34" charset="0"/>
                <a:ea typeface="幼圆" pitchFamily="1" charset="-122"/>
                <a:sym typeface="Arial" panose="020B0604020202020204" pitchFamily="34" charset="0"/>
              </a:rPr>
              <a:t>The team members</a:t>
            </a:r>
          </a:p>
          <a:p>
            <a:endParaRPr lang="en-US" altLang="fr-FR" sz="1200" b="1">
              <a:solidFill>
                <a:schemeClr val="bg1"/>
              </a:solidFill>
              <a:latin typeface="Calibri" panose="020F0502020204030204" pitchFamily="34" charset="0"/>
              <a:ea typeface="幼圆" pitchFamily="1" charset="-122"/>
              <a:sym typeface="Arial" panose="020B0604020202020204" pitchFamily="34" charset="0"/>
            </a:endParaRPr>
          </a:p>
          <a:p>
            <a:r>
              <a:rPr lang="en-US" altLang="fr-FR" sz="1200" b="1">
                <a:solidFill>
                  <a:schemeClr val="bg1"/>
                </a:solidFill>
                <a:latin typeface="Calibri" panose="020F0502020204030204" pitchFamily="34" charset="0"/>
                <a:ea typeface="幼圆" pitchFamily="1" charset="-122"/>
                <a:sym typeface="Arial" panose="020B0604020202020204" pitchFamily="34" charset="0"/>
              </a:rPr>
              <a:t>Professors </a:t>
            </a:r>
          </a:p>
          <a:p>
            <a:endParaRPr lang="en-US" altLang="fr-FR" sz="1200" b="1">
              <a:solidFill>
                <a:schemeClr val="bg1"/>
              </a:solidFill>
              <a:latin typeface="Calibri" panose="020F0502020204030204" pitchFamily="34" charset="0"/>
              <a:ea typeface="幼圆" pitchFamily="1" charset="-122"/>
              <a:sym typeface="Arial" panose="020B0604020202020204" pitchFamily="34" charset="0"/>
            </a:endParaRPr>
          </a:p>
          <a:p>
            <a:r>
              <a:rPr lang="en-US" altLang="fr-FR" sz="1200" b="1">
                <a:solidFill>
                  <a:schemeClr val="bg1"/>
                </a:solidFill>
                <a:latin typeface="Calibri" panose="020F0502020204030204" pitchFamily="34" charset="0"/>
                <a:ea typeface="幼圆" pitchFamily="1" charset="-122"/>
                <a:sym typeface="Arial" panose="020B0604020202020204" pitchFamily="34" charset="0"/>
              </a:rPr>
              <a:t>Teacher assistant</a:t>
            </a:r>
          </a:p>
          <a:p>
            <a:endParaRPr lang="en-US" altLang="fr-FR" sz="1200" b="1">
              <a:solidFill>
                <a:schemeClr val="bg1"/>
              </a:solidFill>
              <a:latin typeface="Calibri" panose="020F0502020204030204" pitchFamily="34" charset="0"/>
              <a:ea typeface="幼圆" pitchFamily="1" charset="-122"/>
              <a:sym typeface="Arial" panose="020B0604020202020204" pitchFamily="34" charset="0"/>
            </a:endParaRPr>
          </a:p>
          <a:p>
            <a:r>
              <a:rPr lang="en-US" altLang="fr-FR" sz="1200" b="1">
                <a:solidFill>
                  <a:schemeClr val="bg1"/>
                </a:solidFill>
                <a:latin typeface="Calibri" panose="020F0502020204030204" pitchFamily="34" charset="0"/>
                <a:ea typeface="幼圆" pitchFamily="1" charset="-122"/>
                <a:sym typeface="Arial" panose="020B0604020202020204" pitchFamily="34" charset="0"/>
              </a:rPr>
              <a:t>Classmates </a:t>
            </a:r>
          </a:p>
          <a:p>
            <a:endParaRPr lang="en-US" altLang="fr-FR" sz="1200" b="1">
              <a:solidFill>
                <a:schemeClr val="bg1"/>
              </a:solidFill>
              <a:latin typeface="Calibri" panose="020F0502020204030204" pitchFamily="34" charset="0"/>
              <a:ea typeface="幼圆" pitchFamily="1" charset="-122"/>
            </a:endParaRPr>
          </a:p>
          <a:p>
            <a:endParaRPr lang="en-US" altLang="fr-FR" sz="1200" b="1">
              <a:solidFill>
                <a:schemeClr val="bg1"/>
              </a:solidFill>
              <a:latin typeface="Calibri" panose="020F0502020204030204" pitchFamily="34" charset="0"/>
              <a:ea typeface="幼圆" pitchFamily="1" charset="-122"/>
            </a:endParaRPr>
          </a:p>
          <a:p>
            <a:endParaRPr lang="en-US" altLang="fr-FR" sz="1200" b="1">
              <a:solidFill>
                <a:schemeClr val="bg1"/>
              </a:solidFill>
              <a:latin typeface="Calibri" panose="020F0502020204030204" pitchFamily="34" charset="0"/>
              <a:ea typeface="幼圆" pitchFamily="1" charset="-122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6213475" y="1625600"/>
            <a:ext cx="2771775" cy="37687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bg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fr-FR" sz="1600" b="1">
                <a:solidFill>
                  <a:schemeClr val="bg1"/>
                </a:solidFill>
                <a:latin typeface="Calibri" panose="020F0502020204030204" pitchFamily="34" charset="0"/>
                <a:ea typeface="幼圆" pitchFamily="1" charset="-122"/>
              </a:rPr>
              <a:t>Efficient transportation</a:t>
            </a:r>
          </a:p>
          <a:p>
            <a:pPr algn="just"/>
            <a:r>
              <a:rPr lang="es-ES" altLang="en-US" sz="1000">
                <a:solidFill>
                  <a:schemeClr val="bg1"/>
                </a:solidFill>
                <a:latin typeface="Calibri" panose="020F0502020204030204" pitchFamily="34" charset="0"/>
                <a:ea typeface="幼圆" pitchFamily="1" charset="-122"/>
              </a:rPr>
              <a:t>T</a:t>
            </a:r>
            <a:r>
              <a:rPr lang="en-US" altLang="fr-FR" sz="1000">
                <a:solidFill>
                  <a:schemeClr val="bg1"/>
                </a:solidFill>
                <a:latin typeface="Calibri" panose="020F0502020204030204" pitchFamily="34" charset="0"/>
                <a:ea typeface="幼圆" pitchFamily="1" charset="-122"/>
              </a:rPr>
              <a:t>raffic flow</a:t>
            </a:r>
            <a:r>
              <a:rPr lang="es-ES" altLang="en-US" sz="1000">
                <a:solidFill>
                  <a:schemeClr val="bg1"/>
                </a:solidFill>
                <a:latin typeface="Calibri" panose="020F0502020204030204" pitchFamily="34" charset="0"/>
                <a:ea typeface="幼圆" pitchFamily="1" charset="-122"/>
              </a:rPr>
              <a:t> </a:t>
            </a:r>
            <a:r>
              <a:rPr lang="en-US" altLang="fr-FR" sz="1000">
                <a:solidFill>
                  <a:schemeClr val="bg1"/>
                </a:solidFill>
                <a:latin typeface="Calibri" panose="020F0502020204030204" pitchFamily="34" charset="0"/>
                <a:ea typeface="幼圆" pitchFamily="1" charset="-122"/>
              </a:rPr>
              <a:t>and reduction of CO2 emissions.</a:t>
            </a:r>
            <a:r>
              <a:rPr lang="es-ES" altLang="en-US" sz="1000">
                <a:solidFill>
                  <a:schemeClr val="bg1"/>
                </a:solidFill>
                <a:latin typeface="Calibri" panose="020F0502020204030204" pitchFamily="34" charset="0"/>
                <a:ea typeface="幼圆" pitchFamily="1" charset="-122"/>
              </a:rPr>
              <a:t> </a:t>
            </a:r>
            <a:r>
              <a:rPr lang="en-US" altLang="fr-FR" sz="1000">
                <a:solidFill>
                  <a:schemeClr val="bg1"/>
                </a:solidFill>
                <a:latin typeface="Calibri" panose="020F0502020204030204" pitchFamily="34" charset="0"/>
                <a:ea typeface="幼圆" pitchFamily="1" charset="-122"/>
              </a:rPr>
              <a:t>Reduce transportation cost.</a:t>
            </a:r>
          </a:p>
          <a:p>
            <a:pPr algn="just"/>
            <a:endParaRPr lang="en-US" altLang="fr-FR" sz="1000">
              <a:solidFill>
                <a:schemeClr val="bg1"/>
              </a:solidFill>
              <a:latin typeface="Calibri" panose="020F0502020204030204" pitchFamily="34" charset="0"/>
              <a:ea typeface="幼圆" pitchFamily="1" charset="-122"/>
            </a:endParaRPr>
          </a:p>
          <a:p>
            <a:pPr algn="just"/>
            <a:r>
              <a:rPr lang="en-US" altLang="fr-FR" sz="1600" b="1">
                <a:solidFill>
                  <a:schemeClr val="bg1"/>
                </a:solidFill>
                <a:latin typeface="Calibri" panose="020F0502020204030204" pitchFamily="34" charset="0"/>
                <a:ea typeface="幼圆" pitchFamily="1" charset="-122"/>
              </a:rPr>
              <a:t>Market </a:t>
            </a:r>
            <a:r>
              <a:rPr lang="en-US" altLang="fr-FR" sz="1600" b="1">
                <a:solidFill>
                  <a:schemeClr val="bg1"/>
                </a:solidFill>
                <a:latin typeface="幼圆"/>
                <a:ea typeface="幼圆" pitchFamily="1" charset="-122"/>
              </a:rPr>
              <a:t>–</a:t>
            </a:r>
            <a:r>
              <a:rPr lang="en-US" altLang="fr-FR" sz="1600" b="1">
                <a:solidFill>
                  <a:schemeClr val="bg1"/>
                </a:solidFill>
                <a:latin typeface="Calibri" panose="020F0502020204030204" pitchFamily="34" charset="0"/>
                <a:ea typeface="幼圆" pitchFamily="1" charset="-122"/>
              </a:rPr>
              <a:t> Economic</a:t>
            </a:r>
          </a:p>
          <a:p>
            <a:pPr algn="just"/>
            <a:r>
              <a:rPr lang="en-US" altLang="fr-FR" sz="1000">
                <a:solidFill>
                  <a:schemeClr val="bg1"/>
                </a:solidFill>
                <a:latin typeface="Arial" panose="020B0604020202020204" pitchFamily="34" charset="0"/>
                <a:ea typeface="幼圆" pitchFamily="1" charset="-122"/>
              </a:rPr>
              <a:t>Develop the market</a:t>
            </a:r>
            <a:r>
              <a:rPr lang="es-ES" altLang="en-US" sz="1000">
                <a:solidFill>
                  <a:schemeClr val="bg1"/>
                </a:solidFill>
                <a:latin typeface="Arial" panose="020B0604020202020204" pitchFamily="34" charset="0"/>
                <a:ea typeface="幼圆" pitchFamily="1" charset="-122"/>
              </a:rPr>
              <a:t> </a:t>
            </a:r>
            <a:r>
              <a:rPr lang="en-US" altLang="fr-FR" sz="1000">
                <a:solidFill>
                  <a:schemeClr val="bg1"/>
                </a:solidFill>
                <a:latin typeface="Arial" panose="020B0604020202020204" pitchFamily="34" charset="0"/>
                <a:ea typeface="幼圆" pitchFamily="1" charset="-122"/>
              </a:rPr>
              <a:t>of ridesharing</a:t>
            </a:r>
            <a:r>
              <a:rPr lang="es-ES" altLang="en-US" sz="1000">
                <a:solidFill>
                  <a:schemeClr val="bg1"/>
                </a:solidFill>
                <a:latin typeface="Arial" panose="020B0604020202020204" pitchFamily="34" charset="0"/>
                <a:ea typeface="幼圆" pitchFamily="1" charset="-122"/>
              </a:rPr>
              <a:t> and h</a:t>
            </a:r>
            <a:r>
              <a:rPr lang="en-US" altLang="fr-FR" sz="1000">
                <a:solidFill>
                  <a:schemeClr val="bg1"/>
                </a:solidFill>
                <a:latin typeface="Arial" panose="020B0604020202020204" pitchFamily="34" charset="0"/>
                <a:ea typeface="幼圆" pitchFamily="1" charset="-122"/>
              </a:rPr>
              <a:t>elp new companies to take better decisions and strategies.</a:t>
            </a:r>
          </a:p>
          <a:p>
            <a:pPr algn="just"/>
            <a:endParaRPr lang="en-US" altLang="fr-FR" sz="1000">
              <a:solidFill>
                <a:schemeClr val="bg1"/>
              </a:solidFill>
              <a:latin typeface="Calibri" panose="020F0502020204030204" pitchFamily="34" charset="0"/>
              <a:ea typeface="幼圆" pitchFamily="1" charset="-122"/>
            </a:endParaRPr>
          </a:p>
          <a:p>
            <a:pPr algn="just"/>
            <a:r>
              <a:rPr lang="en-US" altLang="fr-FR" sz="1600" b="1">
                <a:solidFill>
                  <a:schemeClr val="bg1"/>
                </a:solidFill>
                <a:latin typeface="Calibri" panose="020F0502020204030204" pitchFamily="34" charset="0"/>
                <a:ea typeface="幼圆" pitchFamily="1" charset="-122"/>
              </a:rPr>
              <a:t>Social Impact</a:t>
            </a:r>
          </a:p>
          <a:p>
            <a:pPr algn="just"/>
            <a:r>
              <a:rPr lang="en-US" altLang="fr-FR" sz="1000">
                <a:solidFill>
                  <a:schemeClr val="bg1"/>
                </a:solidFill>
                <a:latin typeface="Arial" panose="020B0604020202020204" pitchFamily="34" charset="0"/>
                <a:ea typeface="幼圆" pitchFamily="1" charset="-122"/>
              </a:rPr>
              <a:t>Understand the behavior and practice of people ridesahring</a:t>
            </a:r>
          </a:p>
          <a:p>
            <a:pPr algn="just"/>
            <a:endParaRPr lang="en-US" altLang="fr-FR" sz="1200" b="1">
              <a:solidFill>
                <a:schemeClr val="bg1"/>
              </a:solidFill>
              <a:latin typeface="Calibri" panose="020F0502020204030204" pitchFamily="34" charset="0"/>
              <a:ea typeface="幼圆" pitchFamily="1" charset="-122"/>
            </a:endParaRPr>
          </a:p>
          <a:p>
            <a:pPr algn="just"/>
            <a:r>
              <a:rPr lang="en-US" altLang="fr-FR" sz="1600" b="1">
                <a:solidFill>
                  <a:schemeClr val="bg1"/>
                </a:solidFill>
                <a:latin typeface="Calibri" panose="020F0502020204030204" pitchFamily="34" charset="0"/>
                <a:ea typeface="幼圆" pitchFamily="1" charset="-122"/>
              </a:rPr>
              <a:t>Policies</a:t>
            </a:r>
          </a:p>
          <a:p>
            <a:pPr algn="just"/>
            <a:r>
              <a:rPr lang="en-US" altLang="fr-FR" sz="1000">
                <a:solidFill>
                  <a:schemeClr val="bg1"/>
                </a:solidFill>
                <a:latin typeface="Arial" panose="020B0604020202020204" pitchFamily="34" charset="0"/>
                <a:ea typeface="幼圆" pitchFamily="1" charset="-122"/>
              </a:rPr>
              <a:t>Development of policies in order to </a:t>
            </a:r>
            <a:r>
              <a:rPr lang="es-ES" altLang="en-US" sz="1000">
                <a:solidFill>
                  <a:schemeClr val="bg1"/>
                </a:solidFill>
                <a:latin typeface="Arial" panose="020B0604020202020204" pitchFamily="34" charset="0"/>
                <a:ea typeface="幼圆" pitchFamily="1" charset="-122"/>
              </a:rPr>
              <a:t>regulate and </a:t>
            </a:r>
            <a:r>
              <a:rPr lang="en-US" altLang="fr-FR" sz="1000">
                <a:solidFill>
                  <a:schemeClr val="bg1"/>
                </a:solidFill>
                <a:latin typeface="Arial" panose="020B0604020202020204" pitchFamily="34" charset="0"/>
                <a:ea typeface="幼圆" pitchFamily="1" charset="-122"/>
              </a:rPr>
              <a:t>increase the users of ridesharin</a:t>
            </a:r>
            <a:r>
              <a:rPr lang="es-ES" altLang="en-US" sz="1000">
                <a:solidFill>
                  <a:schemeClr val="bg1"/>
                </a:solidFill>
                <a:latin typeface="Arial" panose="020B0604020202020204" pitchFamily="34" charset="0"/>
                <a:ea typeface="幼圆" pitchFamily="1" charset="-122"/>
              </a:rPr>
              <a:t>g. </a:t>
            </a:r>
          </a:p>
          <a:p>
            <a:pPr algn="just"/>
            <a:r>
              <a:rPr lang="en-US" altLang="fr-FR" sz="1000">
                <a:solidFill>
                  <a:schemeClr val="bg1"/>
                </a:solidFill>
                <a:latin typeface="Calibri" panose="020F0502020204030204" pitchFamily="34" charset="0"/>
                <a:ea typeface="幼圆" pitchFamily="1" charset="-122"/>
              </a:rPr>
              <a:t>Improve security in ridesharing </a:t>
            </a:r>
          </a:p>
          <a:p>
            <a:endParaRPr lang="en-US" altLang="fr-FR" sz="1000">
              <a:solidFill>
                <a:schemeClr val="bg1"/>
              </a:solidFill>
              <a:latin typeface="Calibri" panose="020F0502020204030204" pitchFamily="34" charset="0"/>
              <a:ea typeface="幼圆" pitchFamily="1" charset="-122"/>
            </a:endParaRPr>
          </a:p>
          <a:p>
            <a:endParaRPr lang="en-US" altLang="fr-FR" sz="800" b="1">
              <a:solidFill>
                <a:schemeClr val="bg1"/>
              </a:solidFill>
              <a:latin typeface="Calibri" panose="020F0502020204030204" pitchFamily="34" charset="0"/>
              <a:ea typeface="幼圆" pitchFamily="1" charset="-122"/>
            </a:endParaRPr>
          </a:p>
        </p:txBody>
      </p:sp>
      <p:sp>
        <p:nvSpPr>
          <p:cNvPr id="3082" name="Freeform 12"/>
          <p:cNvSpPr>
            <a:spLocks noChangeArrowheads="1"/>
          </p:cNvSpPr>
          <p:nvPr/>
        </p:nvSpPr>
        <p:spPr bwMode="auto">
          <a:xfrm>
            <a:off x="1144588" y="788988"/>
            <a:ext cx="563562" cy="53975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fr-FR">
              <a:solidFill>
                <a:srgbClr val="FFFFFF"/>
              </a:solidFill>
              <a:ea typeface="Microsoft YaHei" panose="020B0503020204020204" pitchFamily="34" charset="-122"/>
            </a:endParaRPr>
          </a:p>
        </p:txBody>
      </p:sp>
      <p:sp>
        <p:nvSpPr>
          <p:cNvPr id="3083" name="Freeform 12"/>
          <p:cNvSpPr>
            <a:spLocks noChangeArrowheads="1"/>
          </p:cNvSpPr>
          <p:nvPr/>
        </p:nvSpPr>
        <p:spPr bwMode="auto">
          <a:xfrm>
            <a:off x="6229350" y="869950"/>
            <a:ext cx="563563" cy="5413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fr-FR">
              <a:solidFill>
                <a:srgbClr val="FFFFFF"/>
              </a:solidFill>
              <a:ea typeface="Microsoft YaHei" panose="020B0503020204020204" pitchFamily="34" charset="-122"/>
            </a:endParaRPr>
          </a:p>
        </p:txBody>
      </p:sp>
      <p:sp>
        <p:nvSpPr>
          <p:cNvPr id="3084" name="Freeform 12"/>
          <p:cNvSpPr>
            <a:spLocks noChangeArrowheads="1"/>
          </p:cNvSpPr>
          <p:nvPr/>
        </p:nvSpPr>
        <p:spPr bwMode="auto">
          <a:xfrm>
            <a:off x="2311400" y="809625"/>
            <a:ext cx="563563" cy="53975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fr-FR">
              <a:solidFill>
                <a:srgbClr val="FFFFFF"/>
              </a:solidFill>
              <a:ea typeface="Microsoft YaHei" panose="020B0503020204020204" pitchFamily="34" charset="-122"/>
            </a:endParaRPr>
          </a:p>
        </p:txBody>
      </p:sp>
      <p:sp>
        <p:nvSpPr>
          <p:cNvPr id="3085" name="Freeform 12"/>
          <p:cNvSpPr>
            <a:spLocks noChangeArrowheads="1"/>
          </p:cNvSpPr>
          <p:nvPr/>
        </p:nvSpPr>
        <p:spPr bwMode="auto">
          <a:xfrm>
            <a:off x="4956175" y="796925"/>
            <a:ext cx="561975" cy="53975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fr-FR">
              <a:solidFill>
                <a:srgbClr val="FFFFFF"/>
              </a:solidFill>
              <a:ea typeface="Microsoft YaHei" panose="020B0503020204020204" pitchFamily="34" charset="-122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 rot="240000">
            <a:off x="1335088" y="749300"/>
            <a:ext cx="1560512" cy="471488"/>
          </a:xfrm>
          <a:prstGeom prst="curvedDownArrow">
            <a:avLst>
              <a:gd name="adj1" fmla="val 58442"/>
              <a:gd name="adj2" fmla="val 108793"/>
              <a:gd name="adj3" fmla="val 41106"/>
            </a:avLst>
          </a:prstGeom>
          <a:solidFill>
            <a:schemeClr val="accent1"/>
          </a:solidFill>
          <a:ln w="9525" cmpd="sng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 rot="240000">
            <a:off x="5083175" y="730250"/>
            <a:ext cx="1708150" cy="471488"/>
          </a:xfrm>
          <a:prstGeom prst="curvedDownArrow">
            <a:avLst>
              <a:gd name="adj1" fmla="val 63971"/>
              <a:gd name="adj2" fmla="val 119086"/>
              <a:gd name="adj3" fmla="val 41106"/>
            </a:avLst>
          </a:prstGeom>
          <a:solidFill>
            <a:schemeClr val="accent1"/>
          </a:solidFill>
          <a:ln w="9525" cap="flat" cmpd="sng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3088" name="Line 16"/>
          <p:cNvSpPr>
            <a:spLocks noChangeShapeType="1"/>
          </p:cNvSpPr>
          <p:nvPr/>
        </p:nvSpPr>
        <p:spPr bwMode="auto">
          <a:xfrm>
            <a:off x="4448175" y="2009775"/>
            <a:ext cx="12700" cy="3036888"/>
          </a:xfrm>
          <a:prstGeom prst="line">
            <a:avLst/>
          </a:prstGeom>
          <a:noFill/>
          <a:ln w="9525" cmpd="sng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089" name="Text Box 17"/>
          <p:cNvSpPr txBox="1">
            <a:spLocks noChangeArrowheads="1"/>
          </p:cNvSpPr>
          <p:nvPr/>
        </p:nvSpPr>
        <p:spPr bwMode="auto">
          <a:xfrm>
            <a:off x="104775" y="857250"/>
            <a:ext cx="1054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altLang="en-US" b="1" u="sng">
                <a:solidFill>
                  <a:schemeClr val="bg1"/>
                </a:solidFill>
                <a:latin typeface="Arial" panose="020B0604020202020204" pitchFamily="34" charset="0"/>
              </a:rPr>
              <a:t>INPUTS</a:t>
            </a:r>
          </a:p>
        </p:txBody>
      </p:sp>
      <p:sp>
        <p:nvSpPr>
          <p:cNvPr id="3090" name="Text Box 18"/>
          <p:cNvSpPr txBox="1">
            <a:spLocks noChangeArrowheads="1"/>
          </p:cNvSpPr>
          <p:nvPr/>
        </p:nvSpPr>
        <p:spPr bwMode="auto">
          <a:xfrm>
            <a:off x="3281363" y="871538"/>
            <a:ext cx="1447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" altLang="en-US" b="1" u="sng">
                <a:solidFill>
                  <a:schemeClr val="bg1"/>
                </a:solidFill>
              </a:rPr>
              <a:t>OUTPUTS</a:t>
            </a:r>
          </a:p>
        </p:txBody>
      </p:sp>
      <p:sp>
        <p:nvSpPr>
          <p:cNvPr id="3091" name="Text Box 19"/>
          <p:cNvSpPr txBox="1">
            <a:spLocks noChangeArrowheads="1"/>
          </p:cNvSpPr>
          <p:nvPr/>
        </p:nvSpPr>
        <p:spPr bwMode="auto">
          <a:xfrm>
            <a:off x="7077075" y="942975"/>
            <a:ext cx="16573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" altLang="en-US" b="1" u="sng">
                <a:solidFill>
                  <a:schemeClr val="bg1"/>
                </a:solidFill>
              </a:rPr>
              <a:t>OUTCOMES</a:t>
            </a:r>
          </a:p>
        </p:txBody>
      </p:sp>
      <p:sp>
        <p:nvSpPr>
          <p:cNvPr id="3092" name="Прямоугольник 47"/>
          <p:cNvSpPr>
            <a:spLocks noChangeArrowheads="1"/>
          </p:cNvSpPr>
          <p:nvPr/>
        </p:nvSpPr>
        <p:spPr bwMode="auto">
          <a:xfrm>
            <a:off x="5991225" y="5413375"/>
            <a:ext cx="2855913" cy="1382713"/>
          </a:xfrm>
          <a:prstGeom prst="roundRect">
            <a:avLst>
              <a:gd name="adj" fmla="val 16667"/>
            </a:avLst>
          </a:prstGeom>
          <a:solidFill>
            <a:srgbClr val="FFD4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548000" tIns="0" rIns="108000" bIns="0"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algn="r" eaLnBrk="1" hangingPunct="1">
              <a:lnSpc>
                <a:spcPct val="130000"/>
              </a:lnSpc>
            </a:pPr>
            <a:endParaRPr lang="en-US" altLang="fr-FR" sz="1600">
              <a:solidFill>
                <a:schemeClr val="bg1"/>
              </a:solidFill>
              <a:latin typeface="幼圆" pitchFamily="1" charset="-122"/>
              <a:ea typeface="幼圆" pitchFamily="1" charset="-122"/>
            </a:endParaRPr>
          </a:p>
        </p:txBody>
      </p:sp>
      <p:sp>
        <p:nvSpPr>
          <p:cNvPr id="3093" name="Text Box 21"/>
          <p:cNvSpPr txBox="1">
            <a:spLocks noChangeArrowheads="1"/>
          </p:cNvSpPr>
          <p:nvPr/>
        </p:nvSpPr>
        <p:spPr bwMode="auto">
          <a:xfrm>
            <a:off x="6130925" y="5481638"/>
            <a:ext cx="29257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" altLang="en-US" sz="1200" b="1" u="sng">
                <a:solidFill>
                  <a:schemeClr val="bg1"/>
                </a:solidFill>
              </a:rPr>
              <a:t>EXTERNAL FACTORS</a:t>
            </a:r>
          </a:p>
          <a:p>
            <a:endParaRPr lang="es-ES" altLang="en-US" sz="1200">
              <a:solidFill>
                <a:schemeClr val="bg1"/>
              </a:solidFill>
            </a:endParaRPr>
          </a:p>
          <a:p>
            <a:r>
              <a:rPr lang="es-ES" altLang="en-US" sz="1000">
                <a:solidFill>
                  <a:schemeClr val="bg1"/>
                </a:solidFill>
              </a:rPr>
              <a:t>Government laws</a:t>
            </a:r>
          </a:p>
          <a:p>
            <a:r>
              <a:rPr lang="es-ES" altLang="en-US" sz="1000">
                <a:solidFill>
                  <a:schemeClr val="bg1"/>
                </a:solidFill>
              </a:rPr>
              <a:t>Public transportation</a:t>
            </a:r>
          </a:p>
          <a:p>
            <a:r>
              <a:rPr lang="es-ES" altLang="en-US" sz="1000">
                <a:solidFill>
                  <a:schemeClr val="bg1"/>
                </a:solidFill>
              </a:rPr>
              <a:t>Price of energy</a:t>
            </a:r>
          </a:p>
          <a:p>
            <a:r>
              <a:rPr lang="es-ES" altLang="en-US" sz="1000">
                <a:solidFill>
                  <a:schemeClr val="bg1"/>
                </a:solidFill>
              </a:rPr>
              <a:t>Security</a:t>
            </a:r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317500" y="5594350"/>
            <a:ext cx="535146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" altLang="en-US" sz="1200" b="1" u="sng">
                <a:solidFill>
                  <a:schemeClr val="bg1"/>
                </a:solidFill>
              </a:rPr>
              <a:t>ASSUMPTIONS</a:t>
            </a:r>
          </a:p>
          <a:p>
            <a:endParaRPr lang="es-ES" altLang="en-US" sz="1200" b="1">
              <a:solidFill>
                <a:schemeClr val="bg1"/>
              </a:solidFill>
            </a:endParaRPr>
          </a:p>
          <a:p>
            <a:r>
              <a:rPr lang="es-ES" altLang="en-US" sz="1000">
                <a:solidFill>
                  <a:schemeClr val="bg1"/>
                </a:solidFill>
              </a:rPr>
              <a:t>External analysis report</a:t>
            </a:r>
          </a:p>
          <a:p>
            <a:endParaRPr lang="es-ES" altLang="en-US" sz="1000">
              <a:solidFill>
                <a:schemeClr val="bg1"/>
              </a:solidFill>
            </a:endParaRPr>
          </a:p>
          <a:p>
            <a:r>
              <a:rPr lang="es-ES" altLang="en-US" sz="1000">
                <a:solidFill>
                  <a:schemeClr val="bg1"/>
                </a:solidFill>
              </a:rPr>
              <a:t>Most part of statistics about ridesharing are based in USA info.</a:t>
            </a:r>
            <a:endParaRPr lang="es-ES" altLang="en-US" sz="1000"/>
          </a:p>
        </p:txBody>
      </p:sp>
      <p:sp>
        <p:nvSpPr>
          <p:cNvPr id="3095" name="WordArt 23"/>
          <p:cNvSpPr>
            <a:spLocks noChangeArrowheads="1" noChangeShapeType="1"/>
          </p:cNvSpPr>
          <p:nvPr/>
        </p:nvSpPr>
        <p:spPr bwMode="auto">
          <a:xfrm>
            <a:off x="1635125" y="155575"/>
            <a:ext cx="5326063" cy="3079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fr-FR" sz="3600" kern="10">
                <a:ln w="19050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chemeClr val="accent1"/>
                </a:solidFill>
                <a:latin typeface="Arial Black" panose="020B0A04020102020204" pitchFamily="34" charset="0"/>
              </a:rPr>
              <a:t>LOGIC MODEL: MyChe</a:t>
            </a:r>
          </a:p>
        </p:txBody>
      </p:sp>
      <p:sp>
        <p:nvSpPr>
          <p:cNvPr id="3096" name="AutoShape 24"/>
          <p:cNvSpPr>
            <a:spLocks noChangeArrowheads="1"/>
          </p:cNvSpPr>
          <p:nvPr/>
        </p:nvSpPr>
        <p:spPr bwMode="auto">
          <a:xfrm>
            <a:off x="2479675" y="1428750"/>
            <a:ext cx="1416050" cy="39528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r>
              <a:rPr lang="es-ES" altLang="en-US" sz="1600" b="1">
                <a:solidFill>
                  <a:schemeClr val="bg1"/>
                </a:solidFill>
                <a:latin typeface="Calibri" panose="020F0502020204030204" pitchFamily="34" charset="0"/>
                <a:ea typeface="幼圆" pitchFamily="1" charset="-122"/>
                <a:sym typeface="Arial" panose="020B0604020202020204" pitchFamily="34" charset="0"/>
              </a:rPr>
              <a:t>Activities: IAR</a:t>
            </a:r>
          </a:p>
        </p:txBody>
      </p:sp>
      <p:sp>
        <p:nvSpPr>
          <p:cNvPr id="3097" name="AutoShape 25"/>
          <p:cNvSpPr>
            <a:spLocks noChangeArrowheads="1"/>
          </p:cNvSpPr>
          <p:nvPr/>
        </p:nvSpPr>
        <p:spPr bwMode="auto">
          <a:xfrm>
            <a:off x="4405313" y="1444625"/>
            <a:ext cx="1103312" cy="338138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r>
              <a:rPr lang="es-ES" altLang="en-US" sz="1400" b="1">
                <a:solidFill>
                  <a:schemeClr val="bg1"/>
                </a:solidFill>
                <a:latin typeface="Calibri" panose="020F0502020204030204" pitchFamily="34" charset="0"/>
                <a:ea typeface="幼圆" pitchFamily="1" charset="-122"/>
                <a:sym typeface="Arial" panose="020B0604020202020204" pitchFamily="34" charset="0"/>
              </a:rPr>
              <a:t>Participants</a:t>
            </a:r>
          </a:p>
        </p:txBody>
      </p:sp>
    </p:spTree>
    <p:extLst>
      <p:ext uri="{BB962C8B-B14F-4D97-AF65-F5344CB8AC3E}">
        <p14:creationId xmlns:p14="http://schemas.microsoft.com/office/powerpoint/2010/main" val="717009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collection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88" y="3012141"/>
            <a:ext cx="7716838" cy="373321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Market analysis</a:t>
            </a:r>
          </a:p>
          <a:p>
            <a:pPr lvl="1"/>
            <a:r>
              <a:rPr lang="en-US" dirty="0" smtClean="0"/>
              <a:t>Articles from different journals describing the market.</a:t>
            </a:r>
          </a:p>
          <a:p>
            <a:pPr lvl="1"/>
            <a:r>
              <a:rPr lang="en-US" dirty="0" smtClean="0"/>
              <a:t>Videos from specialists explaining a possible evolution.</a:t>
            </a:r>
          </a:p>
          <a:p>
            <a:pPr marL="342900" lvl="1" indent="-342900">
              <a:spcAft>
                <a:spcPts val="2000"/>
              </a:spcAft>
            </a:pPr>
            <a:r>
              <a:rPr lang="en-US" sz="2400" dirty="0"/>
              <a:t>Technology </a:t>
            </a:r>
            <a:r>
              <a:rPr lang="en-US" sz="2400" dirty="0" smtClean="0"/>
              <a:t>analysis</a:t>
            </a:r>
          </a:p>
          <a:p>
            <a:pPr marL="625475" lvl="2" indent="-342900">
              <a:spcAft>
                <a:spcPts val="2000"/>
              </a:spcAft>
            </a:pPr>
            <a:r>
              <a:rPr lang="en-US" dirty="0" smtClean="0"/>
              <a:t>Study from MIT related to new technologies in transportation.</a:t>
            </a:r>
          </a:p>
          <a:p>
            <a:pPr marL="625475" lvl="2" indent="-342900">
              <a:spcAft>
                <a:spcPts val="2000"/>
              </a:spcAft>
            </a:pPr>
            <a:r>
              <a:rPr lang="en-US" dirty="0" smtClean="0"/>
              <a:t>Study from </a:t>
            </a:r>
            <a:r>
              <a:rPr lang="en-US" dirty="0" err="1" smtClean="0"/>
              <a:t>Centrale</a:t>
            </a:r>
            <a:r>
              <a:rPr lang="en-US" dirty="0" smtClean="0"/>
              <a:t> Lille about distribution network in transportation.</a:t>
            </a:r>
            <a:endParaRPr lang="en-US" dirty="0" smtClean="0"/>
          </a:p>
          <a:p>
            <a:pPr marL="625475" lvl="2" indent="-342900">
              <a:spcAft>
                <a:spcPts val="2000"/>
              </a:spcAft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97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collection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88" y="3012141"/>
            <a:ext cx="7716838" cy="3733215"/>
          </a:xfrm>
        </p:spPr>
        <p:txBody>
          <a:bodyPr>
            <a:normAutofit/>
          </a:bodyPr>
          <a:lstStyle/>
          <a:p>
            <a:r>
              <a:rPr lang="en-US" dirty="0" smtClean="0"/>
              <a:t>Transportation analysis </a:t>
            </a:r>
            <a:endParaRPr lang="en-US" dirty="0" smtClean="0"/>
          </a:p>
          <a:p>
            <a:pPr lvl="1"/>
            <a:r>
              <a:rPr lang="en-US" dirty="0" smtClean="0"/>
              <a:t>Statistics from French ministry of ecology.</a:t>
            </a:r>
            <a:endParaRPr lang="en-US" dirty="0" smtClean="0"/>
          </a:p>
          <a:p>
            <a:pPr lvl="1"/>
            <a:r>
              <a:rPr lang="en-US" dirty="0" smtClean="0"/>
              <a:t>ADEME study about mobility of people.</a:t>
            </a:r>
            <a:endParaRPr lang="en-US" dirty="0" smtClean="0"/>
          </a:p>
          <a:p>
            <a:pPr marL="342900" lvl="1" indent="-342900">
              <a:spcAft>
                <a:spcPts val="2000"/>
              </a:spcAft>
            </a:pPr>
            <a:r>
              <a:rPr lang="en-US" sz="2400" dirty="0" smtClean="0"/>
              <a:t>Social awareness</a:t>
            </a:r>
          </a:p>
          <a:p>
            <a:pPr marL="625475" lvl="2" indent="-342900">
              <a:spcAft>
                <a:spcPts val="2000"/>
              </a:spcAft>
            </a:pPr>
            <a:r>
              <a:rPr lang="en-US" dirty="0" smtClean="0"/>
              <a:t>Statistics INSEE from a sample of 20231 people.</a:t>
            </a:r>
          </a:p>
          <a:p>
            <a:pPr marL="625475" lvl="2" indent="-342900">
              <a:spcAft>
                <a:spcPts val="2000"/>
              </a:spcAft>
            </a:pPr>
            <a:r>
              <a:rPr lang="en-US" dirty="0" err="1" smtClean="0"/>
              <a:t>Ipsos</a:t>
            </a:r>
            <a:r>
              <a:rPr lang="en-US" dirty="0" smtClean="0"/>
              <a:t> &amp;</a:t>
            </a:r>
            <a:r>
              <a:rPr lang="en-US" dirty="0" err="1" smtClean="0"/>
              <a:t>Cetelem</a:t>
            </a:r>
            <a:r>
              <a:rPr lang="en-US" dirty="0" smtClean="0"/>
              <a:t> 2013 study about the motivation and the habits of people.</a:t>
            </a:r>
            <a:endParaRPr lang="en-US" dirty="0" smtClean="0"/>
          </a:p>
          <a:p>
            <a:pPr marL="625475" lvl="2" indent="-342900">
              <a:spcAft>
                <a:spcPts val="2000"/>
              </a:spcAft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7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collection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88" y="3012141"/>
            <a:ext cx="7716838" cy="3733215"/>
          </a:xfrm>
        </p:spPr>
        <p:txBody>
          <a:bodyPr>
            <a:normAutofit/>
          </a:bodyPr>
          <a:lstStyle/>
          <a:p>
            <a:r>
              <a:rPr lang="en-US" dirty="0" smtClean="0"/>
              <a:t>Public policy and Law</a:t>
            </a:r>
            <a:endParaRPr lang="en-US" dirty="0" smtClean="0"/>
          </a:p>
          <a:p>
            <a:pPr lvl="1"/>
            <a:r>
              <a:rPr lang="en-US" dirty="0" smtClean="0"/>
              <a:t>US code.</a:t>
            </a:r>
            <a:endParaRPr lang="en-US" dirty="0" smtClean="0"/>
          </a:p>
          <a:p>
            <a:pPr lvl="1"/>
            <a:r>
              <a:rPr lang="en-US" dirty="0" smtClean="0"/>
              <a:t>French transportation regulation.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60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Variables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651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 for your attention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car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90893">
            <a:off x="4013816" y="4633513"/>
            <a:ext cx="2309165" cy="136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2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ky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Sky">
      <a:maj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Sky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Sky.thmx</Template>
  <TotalTime>211</TotalTime>
  <Words>293</Words>
  <Application>Microsoft Office PowerPoint</Application>
  <PresentationFormat>On-screen Show (4:3)</PresentationFormat>
  <Paragraphs>96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Microsoft YaHei</vt:lpstr>
      <vt:lpstr>幼圆</vt:lpstr>
      <vt:lpstr>Arial</vt:lpstr>
      <vt:lpstr>Arial Black</vt:lpstr>
      <vt:lpstr>Arial Narrow</vt:lpstr>
      <vt:lpstr>Arial Rounded MT Bold</vt:lpstr>
      <vt:lpstr>Calibri</vt:lpstr>
      <vt:lpstr>Wingdings</vt:lpstr>
      <vt:lpstr>Sky</vt:lpstr>
      <vt:lpstr>MyChe </vt:lpstr>
      <vt:lpstr>PowerPoint Presentation</vt:lpstr>
      <vt:lpstr>Data collection</vt:lpstr>
      <vt:lpstr>Data collection</vt:lpstr>
      <vt:lpstr>Data collection</vt:lpstr>
      <vt:lpstr>Variables</vt:lpstr>
      <vt:lpstr>Thanks for your attention</vt:lpstr>
    </vt:vector>
  </TitlesOfParts>
  <Company>abc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Guillaume Striebel</dc:creator>
  <cp:lastModifiedBy>Massine Akilal</cp:lastModifiedBy>
  <cp:revision>37</cp:revision>
  <dcterms:created xsi:type="dcterms:W3CDTF">2015-03-17T10:14:35Z</dcterms:created>
  <dcterms:modified xsi:type="dcterms:W3CDTF">2015-05-19T05:29:57Z</dcterms:modified>
</cp:coreProperties>
</file>