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82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8" r:id="rId20"/>
    <p:sldId id="261" r:id="rId21"/>
    <p:sldId id="275" r:id="rId22"/>
    <p:sldId id="27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7507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 : Conclusion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3465"/>
          <a:stretch/>
        </p:blipFill>
        <p:spPr>
          <a:xfrm>
            <a:off x="2159000" y="128336"/>
            <a:ext cx="5193632" cy="11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4663" y="3982618"/>
            <a:ext cx="446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463A2D"/>
                </a:solidFill>
              </a:rPr>
              <a:t>Thanks for your attention !</a:t>
            </a:r>
            <a:endParaRPr lang="en-US" sz="3000" dirty="0">
              <a:solidFill>
                <a:srgbClr val="463A2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2991" t="32918" r="25613" b="42339"/>
          <a:stretch/>
        </p:blipFill>
        <p:spPr>
          <a:xfrm>
            <a:off x="-2553901" y="2361235"/>
            <a:ext cx="2553901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63E-6 7.16632E-6 L 1.36674 -0.00508 " pathEditMode="relative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Tran</a:t>
            </a:r>
            <a:r>
              <a:rPr lang="en-US" sz="3200" dirty="0">
                <a:solidFill>
                  <a:srgbClr val="F6F1E5"/>
                </a:solidFill>
                <a:latin typeface="Hoefler Text"/>
                <a:cs typeface="Hoefler Text"/>
              </a:rPr>
              <a:t>sportatio</a:t>
            </a:r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n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344" y="3271518"/>
            <a:ext cx="8545067" cy="3593902"/>
            <a:chOff x="359344" y="3176171"/>
            <a:chExt cx="8545067" cy="3593902"/>
          </a:xfrm>
        </p:grpSpPr>
        <p:grpSp>
          <p:nvGrpSpPr>
            <p:cNvPr id="13" name="Group 12"/>
            <p:cNvGrpSpPr/>
            <p:nvPr/>
          </p:nvGrpSpPr>
          <p:grpSpPr>
            <a:xfrm>
              <a:off x="359344" y="3176171"/>
              <a:ext cx="1504950" cy="1504950"/>
              <a:chOff x="457200" y="3530716"/>
              <a:chExt cx="1504950" cy="150495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57200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/>
              <p:cNvSpPr txBox="1"/>
              <p:nvPr/>
            </p:nvSpPr>
            <p:spPr>
              <a:xfrm>
                <a:off x="686121" y="4666334"/>
                <a:ext cx="1077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1,39€/L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399461" y="3176171"/>
              <a:ext cx="1504950" cy="1504950"/>
              <a:chOff x="7299164" y="3530716"/>
              <a:chExt cx="1504950" cy="150495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299164" y="3530716"/>
                <a:ext cx="1504950" cy="1504950"/>
                <a:chOff x="2508250" y="3638550"/>
                <a:chExt cx="2857500" cy="28575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2508250" y="3638550"/>
                  <a:ext cx="2857500" cy="2857500"/>
                </a:xfrm>
                <a:prstGeom prst="roundRect">
                  <a:avLst>
                    <a:gd name="adj" fmla="val 12667"/>
                  </a:avLst>
                </a:prstGeom>
                <a:solidFill>
                  <a:srgbClr val="568E77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3086" y="3638550"/>
                  <a:ext cx="1876424" cy="2352674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/>
              <p:cNvSpPr txBox="1"/>
              <p:nvPr/>
            </p:nvSpPr>
            <p:spPr>
              <a:xfrm>
                <a:off x="7581899" y="4666334"/>
                <a:ext cx="995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  <a:latin typeface="Hoefler Text"/>
                  </a:rPr>
                  <a:t>1,60€/L</a:t>
                </a:r>
                <a:endParaRPr lang="fr-FR" dirty="0">
                  <a:solidFill>
                    <a:schemeClr val="bg1"/>
                  </a:solidFill>
                  <a:latin typeface="Hoefler Text"/>
                </a:endParaRPr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2816306" y="3187897"/>
              <a:ext cx="3511389" cy="1092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>
                  <a:latin typeface="Hoefler Text"/>
                </a:rPr>
                <a:t>Annual</a:t>
              </a:r>
              <a:r>
                <a:rPr lang="fr-FR" dirty="0" smtClean="0">
                  <a:latin typeface="Hoefler Text"/>
                </a:rPr>
                <a:t> </a:t>
              </a:r>
              <a:r>
                <a:rPr lang="fr-FR" dirty="0" err="1" smtClean="0">
                  <a:latin typeface="Hoefler Text"/>
                </a:rPr>
                <a:t>cost</a:t>
              </a:r>
              <a:r>
                <a:rPr lang="fr-FR" dirty="0">
                  <a:latin typeface="Hoefler Text"/>
                </a:rPr>
                <a:t/>
              </a:r>
              <a:br>
                <a:rPr lang="fr-FR" dirty="0">
                  <a:latin typeface="Hoefler Text"/>
                </a:rPr>
              </a:br>
              <a:r>
                <a:rPr lang="fr-FR" sz="4000" dirty="0" smtClean="0">
                  <a:latin typeface="Hoefler Text"/>
                </a:rPr>
                <a:t>1002€</a:t>
              </a:r>
              <a:endParaRPr lang="fr-FR" sz="4000" dirty="0">
                <a:latin typeface="Hoefler Text"/>
              </a:endParaRPr>
            </a:p>
          </p:txBody>
        </p:sp>
        <p:sp>
          <p:nvSpPr>
            <p:cNvPr id="16" name="Explosion 1 15"/>
            <p:cNvSpPr/>
            <p:nvPr/>
          </p:nvSpPr>
          <p:spPr>
            <a:xfrm>
              <a:off x="966655" y="4941273"/>
              <a:ext cx="2570456" cy="1828800"/>
            </a:xfrm>
            <a:prstGeom prst="irregularSeal1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dirty="0" smtClean="0">
                  <a:latin typeface="Hoefler Text"/>
                </a:rPr>
                <a:t>400€</a:t>
              </a:r>
              <a:endParaRPr lang="fr-FR" sz="4400" dirty="0">
                <a:latin typeface="Hoefler Tex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04004" y="4357955"/>
              <a:ext cx="313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Increasing occupation rate to 2 person per car, will </a:t>
              </a:r>
              <a:r>
                <a:rPr lang="en-US" dirty="0" smtClean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save</a:t>
              </a:r>
              <a:endParaRPr lang="en-US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04005" y="5369945"/>
              <a:ext cx="293599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&amp;</a:t>
              </a:r>
            </a:p>
          </p:txBody>
        </p:sp>
        <p:sp>
          <p:nvSpPr>
            <p:cNvPr id="19" name="Cloud 18"/>
            <p:cNvSpPr/>
            <p:nvPr/>
          </p:nvSpPr>
          <p:spPr>
            <a:xfrm>
              <a:off x="5756195" y="4941273"/>
              <a:ext cx="2816305" cy="1765787"/>
            </a:xfrm>
            <a:prstGeom prst="cloud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latin typeface="Hoefler Text"/>
                </a:rPr>
                <a:t>-</a:t>
              </a:r>
              <a:r>
                <a:rPr lang="fr-FR" sz="4400" dirty="0" smtClean="0">
                  <a:latin typeface="Hoefler Text"/>
                </a:rPr>
                <a:t>12</a:t>
              </a:r>
              <a:r>
                <a:rPr lang="fr-FR" sz="3600" dirty="0" smtClean="0">
                  <a:latin typeface="Hoefler Text"/>
                </a:rPr>
                <a:t>% </a:t>
              </a:r>
              <a:br>
                <a:rPr lang="fr-FR" sz="3600" dirty="0" smtClean="0">
                  <a:latin typeface="Hoefler Text"/>
                </a:rPr>
              </a:br>
              <a:r>
                <a:rPr lang="fr-FR" sz="1400" dirty="0" smtClean="0">
                  <a:latin typeface="Hoefler Text"/>
                </a:rPr>
                <a:t>of CO2 </a:t>
              </a:r>
              <a:r>
                <a:rPr lang="fr-FR" sz="1400" dirty="0" err="1" smtClean="0">
                  <a:latin typeface="Hoefler Text"/>
                </a:rPr>
                <a:t>from</a:t>
              </a:r>
              <a:r>
                <a:rPr lang="fr-FR" sz="1400" dirty="0" smtClean="0">
                  <a:latin typeface="Hoefler Text"/>
                </a:rPr>
                <a:t> transportation </a:t>
              </a:r>
              <a:endParaRPr lang="fr-FR" sz="1400" dirty="0">
                <a:latin typeface="Hoefler Tex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1368" y="786768"/>
            <a:ext cx="3485743" cy="2286001"/>
            <a:chOff x="51368" y="786768"/>
            <a:chExt cx="3485743" cy="2286001"/>
          </a:xfrm>
        </p:grpSpPr>
        <p:pic>
          <p:nvPicPr>
            <p:cNvPr id="1026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6,2 L/100km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62% of the cars</a:t>
              </a:r>
              <a:endParaRPr lang="fr-FR" dirty="0">
                <a:latin typeface="Hoefler Tex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3066" y="806141"/>
            <a:ext cx="3485743" cy="2286001"/>
            <a:chOff x="51368" y="786768"/>
            <a:chExt cx="3485743" cy="2286001"/>
          </a:xfrm>
        </p:grpSpPr>
        <p:pic>
          <p:nvPicPr>
            <p:cNvPr id="44" name="Picture 2" descr="https://dub120.afx.ms/att/GetInline.aspx?messageid=238cc397-142b-11e5-a9bf-00215ad7bb44&amp;attindex=0&amp;cp=-1&amp;attdepth=0&amp;imgsrc=cid%3a44D9AD8E-574D-416B-927A-5368390146D3&amp;cid=2d1bf4eef46f45fc&amp;hm__login=akilalmassine&amp;hm__domain=hotmail.fr&amp;ip=10.111.8.8&amp;d=d808&amp;mf=0&amp;hm__ts=Tue%2c%2016%20Jun%202015%2013%3a25%3a41%20GMT&amp;st=%2800067FFE9E233DA2%29&amp;hm__ha=01_71633c412c9e09b90503d3aec971b14e6ad96af6f593862feab9ff61c1431b09&amp;oneredir=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2790">
              <a:off x="51368" y="786768"/>
              <a:ext cx="2952750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88266" y="1825581"/>
              <a:ext cx="150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rgbClr val="F6F1E5"/>
                  </a:solidFill>
                  <a:latin typeface="Hoefler Text"/>
                  <a:cs typeface="Hoefler Text"/>
                </a:rPr>
                <a:t>7,5 </a:t>
              </a:r>
              <a:r>
                <a:rPr lang="fr-FR" dirty="0">
                  <a:solidFill>
                    <a:srgbClr val="F6F1E5"/>
                  </a:solidFill>
                  <a:latin typeface="Hoefler Text"/>
                  <a:cs typeface="Hoefler Text"/>
                </a:rPr>
                <a:t>L/100km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092975" y="952597"/>
              <a:ext cx="1444136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latin typeface="Hoefler Text"/>
                </a:rPr>
                <a:t>38% of the cars</a:t>
              </a:r>
              <a:endParaRPr lang="fr-FR" dirty="0">
                <a:latin typeface="Hoefler Text"/>
              </a:endParaRPr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8258704" y="2832138"/>
            <a:ext cx="447554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ounded Rectangle 50"/>
          <p:cNvSpPr/>
          <p:nvPr/>
        </p:nvSpPr>
        <p:spPr>
          <a:xfrm>
            <a:off x="3675334" y="2832138"/>
            <a:ext cx="450098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ounded Rectangle 51"/>
          <p:cNvSpPr/>
          <p:nvPr/>
        </p:nvSpPr>
        <p:spPr>
          <a:xfrm>
            <a:off x="5343365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ounded Rectangle 52"/>
          <p:cNvSpPr/>
          <p:nvPr/>
        </p:nvSpPr>
        <p:spPr>
          <a:xfrm>
            <a:off x="2813464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ounded Rectangle 53"/>
          <p:cNvSpPr/>
          <p:nvPr/>
        </p:nvSpPr>
        <p:spPr>
          <a:xfrm>
            <a:off x="0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" name="Group 3"/>
          <p:cNvGrpSpPr/>
          <p:nvPr/>
        </p:nvGrpSpPr>
        <p:grpSpPr>
          <a:xfrm>
            <a:off x="588267" y="2826901"/>
            <a:ext cx="2048608" cy="369332"/>
            <a:chOff x="775794" y="3142889"/>
            <a:chExt cx="1732859" cy="369332"/>
          </a:xfrm>
        </p:grpSpPr>
        <p:sp>
          <p:nvSpPr>
            <p:cNvPr id="3" name="Rounded Rectangle 2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2897" y="3142889"/>
              <a:ext cx="1675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15477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43600" y="2823242"/>
            <a:ext cx="2403200" cy="372991"/>
            <a:chOff x="775794" y="3139230"/>
            <a:chExt cx="1910383" cy="372991"/>
          </a:xfrm>
        </p:grpSpPr>
        <p:sp>
          <p:nvSpPr>
            <p:cNvPr id="61" name="Rounded Rectangle 60"/>
            <p:cNvSpPr/>
            <p:nvPr/>
          </p:nvSpPr>
          <p:spPr>
            <a:xfrm>
              <a:off x="775794" y="3142889"/>
              <a:ext cx="1675756" cy="369332"/>
            </a:xfrm>
            <a:prstGeom prst="roundRect">
              <a:avLst>
                <a:gd name="adj" fmla="val 3233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0421" y="3139230"/>
              <a:ext cx="16757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8225 km/</a:t>
              </a:r>
              <a:r>
                <a:rPr lang="fr-FR" dirty="0" err="1">
                  <a:solidFill>
                    <a:srgbClr val="FF8153"/>
                  </a:solidFill>
                  <a:latin typeface="Hoefler Text"/>
                  <a:ea typeface="Microsoft YaHei" charset="0"/>
                  <a:cs typeface="Hoefler Text"/>
                </a:rPr>
                <a:t>Year</a:t>
              </a:r>
              <a:endParaRPr lang="fr-FR" dirty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endParaRPr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4524658" y="2832138"/>
            <a:ext cx="412830" cy="369332"/>
          </a:xfrm>
          <a:prstGeom prst="roundRect">
            <a:avLst>
              <a:gd name="adj" fmla="val 32337"/>
            </a:avLst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98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444</Words>
  <Application>Microsoft Macintosh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Guillaume Striebel</cp:lastModifiedBy>
  <cp:revision>63</cp:revision>
  <dcterms:created xsi:type="dcterms:W3CDTF">2015-06-16T09:44:33Z</dcterms:created>
  <dcterms:modified xsi:type="dcterms:W3CDTF">2015-06-16T14:03:48Z</dcterms:modified>
</cp:coreProperties>
</file>