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9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2" r:id="rId19"/>
    <p:sldId id="273" r:id="rId20"/>
    <p:sldId id="274" r:id="rId21"/>
    <p:sldId id="278" r:id="rId22"/>
    <p:sldId id="275" r:id="rId23"/>
    <p:sldId id="276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D64"/>
    <a:srgbClr val="FF8153"/>
    <a:srgbClr val="463A2D"/>
    <a:srgbClr val="7E6950"/>
    <a:srgbClr val="6AACA4"/>
    <a:srgbClr val="F6F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263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3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5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9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4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8B2B-B2FF-2947-AE52-D5C1AE187648}" type="datetimeFigureOut">
              <a:rPr lang="en-US" smtClean="0"/>
              <a:t>16/06/15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D1B0D-FAD6-AE4F-8616-DBF81CE5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78366"/>
            <a:ext cx="6299200" cy="546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234650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s-ES" sz="2000" smtClean="0"/>
              <a:t>Social benefits will make ridesharing and carpooling companies will work together with government policies.</a:t>
            </a:r>
          </a:p>
          <a:p>
            <a:r>
              <a:rPr lang="en-US" altLang="es-ES" sz="2000" smtClean="0"/>
              <a:t>Intelligent algorithms for real time ridesharing will make more efficient. Reducing cost and environmental impact.</a:t>
            </a:r>
          </a:p>
          <a:p>
            <a:r>
              <a:rPr lang="en-US" altLang="es-ES" sz="2000" smtClean="0"/>
              <a:t>The future is the share economy</a:t>
            </a:r>
          </a:p>
          <a:p>
            <a:endParaRPr lang="en-US" altLang="es-ES" sz="2000" smtClean="0"/>
          </a:p>
          <a:p>
            <a:endParaRPr lang="es-ES" altLang="es-ES" smtClean="0"/>
          </a:p>
          <a:p>
            <a:endParaRPr lang="es-ES" altLang="es-ES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7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38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01" y="3598796"/>
            <a:ext cx="3077012" cy="3259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713" y="3598796"/>
            <a:ext cx="3016282" cy="325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153" y="715896"/>
            <a:ext cx="60960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4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1645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Technologies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7507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5" y="2931209"/>
            <a:ext cx="2293464" cy="3944432"/>
          </a:xfrm>
          <a:prstGeom prst="rect">
            <a:avLst/>
          </a:prstGeom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6529" y="2929218"/>
            <a:ext cx="2304000" cy="396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210" y="575943"/>
            <a:ext cx="6561983" cy="50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1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0" y="1341794"/>
            <a:ext cx="2351691" cy="252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673" y="1341794"/>
            <a:ext cx="672326" cy="7059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09999" y="1636219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63A2D"/>
                </a:solidFill>
                <a:latin typeface="Hoefler Text"/>
                <a:cs typeface="Hoefler Text"/>
              </a:rPr>
              <a:t>French leader of long-distance </a:t>
            </a:r>
            <a:r>
              <a:rPr lang="en-US" b="1" dirty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68" y="2325354"/>
            <a:ext cx="4213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Hoefler Text"/>
                <a:cs typeface="Hoefler Text"/>
              </a:rPr>
              <a:t>Uberpop</a:t>
            </a:r>
            <a:r>
              <a:rPr lang="en-US" i="1" dirty="0">
                <a:latin typeface="Hoefler Text"/>
                <a:cs typeface="Hoefler Text"/>
              </a:rPr>
              <a:t> is </a:t>
            </a:r>
            <a:r>
              <a:rPr lang="en-US" b="1" i="1" dirty="0">
                <a:latin typeface="Hoefler Text"/>
                <a:cs typeface="Hoefler Text"/>
              </a:rPr>
              <a:t>illegal</a:t>
            </a:r>
            <a:r>
              <a:rPr lang="en-US" i="1" dirty="0">
                <a:latin typeface="Hoefler Text"/>
                <a:cs typeface="Hoefler Text"/>
              </a:rPr>
              <a:t> and will be </a:t>
            </a:r>
            <a:r>
              <a:rPr lang="en-US" b="1" i="1" dirty="0">
                <a:latin typeface="Hoefler Text"/>
                <a:cs typeface="Hoefler Text"/>
              </a:rPr>
              <a:t>prohibited</a:t>
            </a:r>
            <a:endParaRPr lang="en-US" dirty="0"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9999" y="315635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According to press reports, many </a:t>
            </a:r>
            <a:r>
              <a:rPr lang="en-US" b="1" i="1" u="sng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Uberpop</a:t>
            </a:r>
            <a:r>
              <a:rPr lang="en-US" dirty="0" smtClean="0">
                <a:solidFill>
                  <a:srgbClr val="463A2D"/>
                </a:solidFill>
                <a:latin typeface="Hoefler Text"/>
                <a:cs typeface="Hoefler Text"/>
              </a:rPr>
              <a:t> drivers were arrested and face up </a:t>
            </a:r>
            <a:r>
              <a:rPr lang="en-US" b="1" dirty="0" smtClean="0">
                <a:solidFill>
                  <a:srgbClr val="463A2D"/>
                </a:solidFill>
                <a:latin typeface="Hoefler Text"/>
                <a:cs typeface="Hoefler Text"/>
              </a:rPr>
              <a:t>of 3 years in prison and 45,000 € fine.</a:t>
            </a:r>
            <a:endParaRPr lang="en-US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268" y="437976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when the trip could, anyway, was carried by the driver « </a:t>
            </a:r>
            <a:r>
              <a:rPr lang="en-US" sz="2000" dirty="0" err="1" smtClean="0">
                <a:solidFill>
                  <a:srgbClr val="463A2D"/>
                </a:solidFill>
                <a:latin typeface="Hoefler Text"/>
                <a:cs typeface="Hoefler Text"/>
              </a:rPr>
              <a:t>empthy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 ». 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3453" y="56520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There is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no carpool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when a driver as a taxi or VTC, realizes a trip specifically to serve the needs of a passenger.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1148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77" y="879060"/>
            <a:ext cx="2560495" cy="20599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93971" y="992947"/>
            <a:ext cx="6008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Offer or provide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paid transport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of persons using an automobile, a person must be 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authorized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 by a taxi owner's permit.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3972" y="2431215"/>
            <a:ext cx="6008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Passengers contribute to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compensate</a:t>
            </a:r>
            <a:r>
              <a:rPr lang="en-US" sz="2000" dirty="0" smtClean="0">
                <a:solidFill>
                  <a:srgbClr val="6AACA4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the driver to use the vehicle, such as the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sharing of costs of gasoline.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9" y="4092752"/>
            <a:ext cx="2875465" cy="22026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67824" y="4140275"/>
            <a:ext cx="583440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8153"/>
                </a:solidFill>
                <a:latin typeface="Hoefler Text"/>
                <a:cs typeface="Hoefler Text"/>
              </a:rPr>
              <a:t>“Private cars will never operate as commercial cars.</a:t>
            </a:r>
            <a:r>
              <a:rPr lang="en-US" b="1" dirty="0" smtClean="0">
                <a:solidFill>
                  <a:srgbClr val="FF8153"/>
                </a:solidFill>
                <a:latin typeface="Hoefler Text"/>
                <a:cs typeface="Hoefler Text"/>
              </a:rPr>
              <a:t>”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– Transport Minister of China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64532" y="4783460"/>
            <a:ext cx="110977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30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74310" y="4914294"/>
            <a:ext cx="50508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Beijing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legalizes </a:t>
            </a:r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Carpooling</a:t>
            </a:r>
            <a:endParaRPr lang="en-US" sz="2000" b="1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4812" y="5479763"/>
            <a:ext cx="67391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Passengers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can calculate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the fee with reference to the taxi fee and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divide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 it by the </a:t>
            </a:r>
            <a:r>
              <a:rPr lang="en-US" sz="2000" b="1" dirty="0">
                <a:solidFill>
                  <a:srgbClr val="463A2D"/>
                </a:solidFill>
                <a:latin typeface="Hoefler Text"/>
                <a:cs typeface="Hoefler Text"/>
              </a:rPr>
              <a:t>number of the passengers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.</a:t>
            </a:r>
          </a:p>
          <a:p>
            <a:pPr algn="just"/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just"/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GOAL</a:t>
            </a:r>
            <a:r>
              <a:rPr lang="en-US" sz="2000" dirty="0" smtClean="0">
                <a:solidFill>
                  <a:srgbClr val="FF8153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:  </a:t>
            </a:r>
            <a:r>
              <a:rPr lang="en-US" sz="2000" dirty="0">
                <a:solidFill>
                  <a:srgbClr val="463A2D"/>
                </a:solidFill>
                <a:latin typeface="Hoefler Text"/>
                <a:cs typeface="Hoefler Text"/>
              </a:rPr>
              <a:t>ease traffic congestion and conserve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energy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184969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Law &amp; Social Policy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97"/>
            <a:ext cx="3316271" cy="20441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61900" y="17651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Using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carpool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cs typeface="Hoefler Text"/>
              </a:rPr>
              <a:t>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lanes typically </a:t>
            </a:r>
            <a:r>
              <a:rPr lang="en-US" sz="2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saves</a:t>
            </a:r>
          </a:p>
          <a:p>
            <a:pPr algn="ctr"/>
            <a:r>
              <a:rPr lang="en-US" sz="20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a minute per mile </a:t>
            </a:r>
            <a:r>
              <a:rPr lang="en-US" sz="2000" dirty="0" smtClean="0">
                <a:solidFill>
                  <a:srgbClr val="463A2D"/>
                </a:solidFill>
                <a:latin typeface="Hoefler Text"/>
                <a:cs typeface="Hoefler Text"/>
              </a:rPr>
              <a:t>over driving alone</a:t>
            </a:r>
            <a:endParaRPr lang="en-US" sz="20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71" y="3634078"/>
            <a:ext cx="2379030" cy="2902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070" y="4304442"/>
            <a:ext cx="3210306" cy="21090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89" y="4014883"/>
            <a:ext cx="3459211" cy="2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1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1" y="3192151"/>
            <a:ext cx="5753100" cy="386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100" y="229335"/>
            <a:ext cx="49911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48" y="965200"/>
            <a:ext cx="3940277" cy="1432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786" y="974083"/>
            <a:ext cx="3715370" cy="1431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76" y="2681459"/>
            <a:ext cx="1114617" cy="1168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426" y="4287795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Sharing vehicle </a:t>
            </a:r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expenses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>
                <a:solidFill>
                  <a:srgbClr val="463A2D"/>
                </a:solidFill>
                <a:latin typeface="Hoefler Text"/>
                <a:cs typeface="Hoefler Text"/>
              </a:rPr>
              <a:t>Access to HOV lanes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205" y="2681459"/>
            <a:ext cx="1114618" cy="116872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72000" y="4287795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Difficult to find someone with the same location &amp; schedule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Prefer flexibility to drive alone</a:t>
            </a:r>
          </a:p>
          <a:p>
            <a:pPr algn="ctr"/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  <a:p>
            <a:pPr algn="ctr"/>
            <a:r>
              <a:rPr lang="en-US" sz="2500" dirty="0" smtClean="0">
                <a:solidFill>
                  <a:srgbClr val="463A2D"/>
                </a:solidFill>
                <a:latin typeface="Hoefler Text"/>
                <a:cs typeface="Hoefler Text"/>
              </a:rPr>
              <a:t>Need a vehicle during the day</a:t>
            </a:r>
            <a:endParaRPr lang="en-US" sz="2500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96335"/>
            <a:ext cx="3870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463A2D"/>
                </a:solidFill>
                <a:latin typeface="Hoefler Text"/>
                <a:cs typeface="Hoefler Text"/>
              </a:rPr>
              <a:t>Source : Who Chooses to Carpool and Why? Examination of Texas Carpoolers. Transportation Research Record, 2007</a:t>
            </a:r>
          </a:p>
        </p:txBody>
      </p:sp>
    </p:spTree>
    <p:extLst>
      <p:ext uri="{BB962C8B-B14F-4D97-AF65-F5344CB8AC3E}">
        <p14:creationId xmlns:p14="http://schemas.microsoft.com/office/powerpoint/2010/main" val="190408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LOGIC MODEL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4925"/>
          <a:stretch/>
        </p:blipFill>
        <p:spPr>
          <a:xfrm>
            <a:off x="-137370" y="1341794"/>
            <a:ext cx="4650845" cy="54307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539"/>
          <a:stretch/>
        </p:blipFill>
        <p:spPr>
          <a:xfrm>
            <a:off x="4472060" y="1341794"/>
            <a:ext cx="4685745" cy="54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1714500"/>
            <a:ext cx="4279900" cy="3416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1440" y="25236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solidFill>
                  <a:srgbClr val="463A2D"/>
                </a:solidFill>
                <a:latin typeface="Hoefler Text"/>
                <a:cs typeface="Hoefler Text"/>
              </a:rPr>
              <a:t>Carpooling </a:t>
            </a:r>
            <a:r>
              <a:rPr lang="en-US" sz="3000" b="1" dirty="0" smtClean="0">
                <a:solidFill>
                  <a:srgbClr val="FF8153"/>
                </a:solidFill>
                <a:latin typeface="Hoefler Text"/>
                <a:cs typeface="Hoefler Text"/>
              </a:rPr>
              <a:t>Declines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As Driving</a:t>
            </a:r>
          </a:p>
          <a:p>
            <a:pPr algn="ctr"/>
            <a:r>
              <a:rPr lang="en-US" sz="3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Becomes </a:t>
            </a:r>
            <a:r>
              <a:rPr lang="en-US" sz="3000" b="1" dirty="0">
                <a:solidFill>
                  <a:srgbClr val="6AACA4"/>
                </a:solidFill>
                <a:latin typeface="Hoefler Text"/>
                <a:cs typeface="Hoefler Text"/>
              </a:rPr>
              <a:t>Cheaper</a:t>
            </a:r>
            <a:endParaRPr lang="en-US" sz="3000" dirty="0">
              <a:solidFill>
                <a:srgbClr val="6AACA4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180740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72" y="2832862"/>
            <a:ext cx="2437327" cy="2416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" y="1025935"/>
            <a:ext cx="3908363" cy="2531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Social Awareness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7499" y="2291712"/>
            <a:ext cx="2428870" cy="34317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1" dirty="0" smtClean="0">
                <a:latin typeface="Hoefler Text"/>
                <a:cs typeface="Hoefler Text"/>
              </a:rPr>
              <a:t>30 %</a:t>
            </a:r>
          </a:p>
          <a:p>
            <a:pPr algn="ctr"/>
            <a:endParaRPr lang="en-US" sz="4000" b="1" dirty="0" smtClean="0">
              <a:latin typeface="Hoefler Text"/>
              <a:cs typeface="Hoefler Text"/>
            </a:endParaRPr>
          </a:p>
          <a:p>
            <a:pPr algn="ctr"/>
            <a:r>
              <a:rPr lang="en-US" sz="3500" dirty="0" smtClean="0">
                <a:latin typeface="Hoefler Text"/>
                <a:cs typeface="Hoefler Text"/>
              </a:rPr>
              <a:t>of users are</a:t>
            </a:r>
          </a:p>
          <a:p>
            <a:pPr algn="ctr"/>
            <a:r>
              <a:rPr lang="en-US" sz="3500" dirty="0" smtClean="0">
                <a:solidFill>
                  <a:srgbClr val="6AACA4"/>
                </a:solidFill>
                <a:latin typeface="Hoefler Text"/>
                <a:cs typeface="Hoefler Text"/>
              </a:rPr>
              <a:t>less</a:t>
            </a:r>
            <a:r>
              <a:rPr lang="en-US" sz="3500" dirty="0" smtClean="0">
                <a:latin typeface="Hoefler Text"/>
                <a:cs typeface="Hoefler Text"/>
              </a:rPr>
              <a:t> than</a:t>
            </a:r>
          </a:p>
          <a:p>
            <a:pPr algn="ctr"/>
            <a:r>
              <a:rPr lang="en-US" sz="35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35</a:t>
            </a:r>
            <a:r>
              <a:rPr lang="en-US" sz="3500" dirty="0" smtClean="0">
                <a:latin typeface="Hoefler Text"/>
                <a:cs typeface="Hoefler Text"/>
              </a:rPr>
              <a:t> years old</a:t>
            </a:r>
            <a:endParaRPr lang="en-US" sz="3500" dirty="0"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238075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7" y="1370947"/>
            <a:ext cx="3136900" cy="454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4" y="1739247"/>
            <a:ext cx="4940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4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7" t="46222" r="17274" b="24113"/>
          <a:stretch>
            <a:fillRect/>
          </a:stretch>
        </p:blipFill>
        <p:spPr bwMode="auto">
          <a:xfrm>
            <a:off x="63326" y="1594564"/>
            <a:ext cx="9010114" cy="23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6" t="16742" r="36784" b="66280"/>
          <a:stretch>
            <a:fillRect/>
          </a:stretch>
        </p:blipFill>
        <p:spPr bwMode="auto">
          <a:xfrm>
            <a:off x="59661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42085" r="36365" b="42056"/>
          <a:stretch>
            <a:fillRect/>
          </a:stretch>
        </p:blipFill>
        <p:spPr bwMode="auto">
          <a:xfrm>
            <a:off x="2998504" y="4050081"/>
            <a:ext cx="3577798" cy="12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8" t="66557" r="36365" b="16466"/>
          <a:stretch>
            <a:fillRect/>
          </a:stretch>
        </p:blipFill>
        <p:spPr bwMode="auto">
          <a:xfrm>
            <a:off x="5441666" y="5401881"/>
            <a:ext cx="3577798" cy="13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259" y="538942"/>
            <a:ext cx="1456640" cy="21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3465"/>
          <a:stretch/>
        </p:blipFill>
        <p:spPr>
          <a:xfrm>
            <a:off x="2159000" y="128336"/>
            <a:ext cx="5193632" cy="1100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34663" y="3982618"/>
            <a:ext cx="44678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463A2D"/>
                </a:solidFill>
              </a:rPr>
              <a:t>Thanks for your attention !</a:t>
            </a:r>
            <a:endParaRPr lang="en-US" sz="3000" dirty="0">
              <a:solidFill>
                <a:srgbClr val="463A2D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2991" t="32918" r="25613" b="42339"/>
          <a:stretch/>
        </p:blipFill>
        <p:spPr>
          <a:xfrm>
            <a:off x="-2553901" y="2361235"/>
            <a:ext cx="2553901" cy="16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20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63E-6 7.16632E-6 L 1.36674 -0.00508 " pathEditMode="relative" ptsTypes="AA">
                                      <p:cBhvr>
                                        <p:cTn id="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67934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512" y="1368636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2010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534" y="1737968"/>
            <a:ext cx="4971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More than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1 000 000 000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512" y="3191530"/>
            <a:ext cx="233302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 smtClean="0">
                <a:effectLst>
                  <a:glow rad="101600">
                    <a:srgbClr val="6AACA4">
                      <a:alpha val="75000"/>
                    </a:srgbClr>
                  </a:glow>
                </a:effectLst>
                <a:latin typeface="Hoefler Text"/>
                <a:cs typeface="Hoefler Text"/>
              </a:rPr>
              <a:t>2014</a:t>
            </a:r>
            <a:endParaRPr lang="en-US" sz="7200" dirty="0">
              <a:effectLst>
                <a:glow rad="101600">
                  <a:srgbClr val="6AACA4">
                    <a:alpha val="75000"/>
                  </a:srgbClr>
                </a:glow>
              </a:effectLst>
              <a:latin typeface="Hoefler Text"/>
              <a:cs typeface="Hoefler Tex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91718" y="3588225"/>
            <a:ext cx="4895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6AACA4"/>
                </a:solidFill>
                <a:latin typeface="Hoefler Text"/>
                <a:cs typeface="Hoefler Text"/>
              </a:rPr>
              <a:t>87 000 000 </a:t>
            </a:r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vehicles produced</a:t>
            </a:r>
          </a:p>
          <a:p>
            <a:pPr algn="ctr"/>
            <a:r>
              <a:rPr lang="en-US" sz="2000" b="1" dirty="0" smtClean="0">
                <a:solidFill>
                  <a:srgbClr val="463A2D"/>
                </a:solidFill>
                <a:latin typeface="Hoefler Text"/>
                <a:cs typeface="Hoefler Text"/>
              </a:rPr>
              <a:t>in the world</a:t>
            </a:r>
            <a:endParaRPr lang="en-US" sz="2000" b="1" dirty="0">
              <a:solidFill>
                <a:srgbClr val="463A2D"/>
              </a:solidFill>
              <a:latin typeface="Hoefler Text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65428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8" y="1008307"/>
            <a:ext cx="4813300" cy="4584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736600"/>
            <a:ext cx="4203700" cy="6121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646" y="5546344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It highlights a crucial inefficiency of mass private car ownership.</a:t>
            </a:r>
          </a:p>
          <a:p>
            <a:endParaRPr lang="en-US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n-US" sz="1100" b="1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Sources: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OICA 2014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Statistics</a:t>
            </a:r>
            <a:endParaRPr lang="es-ES" sz="1100" i="1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>
              <a:buFont typeface="Arial" charset="0"/>
              <a:buNone/>
            </a:pP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Journal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Wards</a:t>
            </a: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 Auto</a:t>
            </a:r>
          </a:p>
          <a:p>
            <a:pPr>
              <a:buFont typeface="Arial" charset="0"/>
              <a:buNone/>
            </a:pPr>
            <a:r>
              <a:rPr lang="es-ES" sz="1100" i="1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International Parking </a:t>
            </a:r>
            <a:r>
              <a:rPr lang="es-ES" sz="1100" i="1" dirty="0" err="1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Institute</a:t>
            </a:r>
            <a:endParaRPr lang="es-ES" sz="1100" i="1" dirty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713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6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3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3" t="14098" r="17618" b="9612"/>
          <a:stretch>
            <a:fillRect/>
          </a:stretch>
        </p:blipFill>
        <p:spPr>
          <a:xfrm>
            <a:off x="432753" y="1660691"/>
            <a:ext cx="5594350" cy="406717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101303" y="3214626"/>
            <a:ext cx="2932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Everyone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is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n-U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 with each other and</a:t>
            </a:r>
          </a:p>
          <a:p>
            <a:pPr algn="ctr">
              <a:buFont typeface="Arial" charset="0"/>
              <a:buNone/>
            </a:pP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working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against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each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 </a:t>
            </a:r>
            <a:r>
              <a:rPr lang="es-ES" dirty="0" err="1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other</a:t>
            </a:r>
            <a:r>
              <a:rPr lang="es-ES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.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32753" y="6008949"/>
            <a:ext cx="20545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1pPr>
            <a:lvl2pPr>
              <a:defRPr sz="28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2pPr>
            <a:lvl3pPr>
              <a:defRPr sz="24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3pPr>
            <a:lvl4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4pPr>
            <a:lvl5pPr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 Narrow" charset="0"/>
                <a:ea typeface="Microsoft YaHei" charset="0"/>
                <a:cs typeface="Microsoft YaHei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sz="1200" b="1" i="1" dirty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Sources: </a:t>
            </a:r>
            <a:r>
              <a:rPr lang="en-US" sz="1200" i="1" dirty="0" err="1" smtClean="0">
                <a:solidFill>
                  <a:srgbClr val="463A2D"/>
                </a:solidFill>
                <a:latin typeface="Hoefler Text"/>
                <a:ea typeface="SimSun" charset="0"/>
                <a:cs typeface="Hoefler Text"/>
              </a:rPr>
              <a:t>crunchbase.com</a:t>
            </a:r>
            <a:endParaRPr lang="es-ES" sz="1800" i="1" dirty="0">
              <a:solidFill>
                <a:srgbClr val="463A2D"/>
              </a:solidFill>
              <a:latin typeface="Hoefler Text"/>
              <a:ea typeface="SimSun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99179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4576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MOTIVATIONS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683" y="1"/>
            <a:ext cx="9621994" cy="9525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54662"/>
            <a:ext cx="91440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smtClean="0">
                <a:solidFill>
                  <a:srgbClr val="F6F1E5"/>
                </a:solidFill>
                <a:latin typeface="Hoefler Text"/>
                <a:cs typeface="Hoefler Text"/>
              </a:rPr>
              <a:t>Market Analysis : Conclusion</a:t>
            </a:r>
          </a:p>
          <a:p>
            <a:pPr algn="ctr"/>
            <a:endParaRPr lang="en-US" sz="3200" dirty="0">
              <a:solidFill>
                <a:srgbClr val="F6F1E5"/>
              </a:solidFill>
              <a:latin typeface="Hoefler Text"/>
              <a:cs typeface="Hoefler Tex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2506" y="1599625"/>
            <a:ext cx="82115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Social benefits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will make ridesharing and </a:t>
            </a:r>
            <a:r>
              <a:rPr lang="en-US" sz="2800" b="1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carpooling</a:t>
            </a:r>
            <a:r>
              <a:rPr lang="en-US" sz="2800" dirty="0" smtClean="0">
                <a:solidFill>
                  <a:srgbClr val="6AACA4"/>
                </a:solidFill>
                <a:latin typeface="Hoefler Text"/>
                <a:ea typeface="Microsoft YaHei" charset="0"/>
                <a:cs typeface="Hoefler Text"/>
              </a:rPr>
              <a:t>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companies will work together with government policies.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Intelligent algorithms for real time ridesharing will make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more efficient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Reducing cost 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and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environmental impact</a:t>
            </a: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.</a:t>
            </a:r>
          </a:p>
          <a:p>
            <a:pPr algn="just"/>
            <a:endParaRPr lang="en-US" sz="2800" dirty="0" smtClean="0">
              <a:solidFill>
                <a:srgbClr val="463A2D"/>
              </a:solidFill>
              <a:latin typeface="Hoefler Text"/>
              <a:ea typeface="Microsoft YaHei" charset="0"/>
              <a:cs typeface="Hoefler Text"/>
            </a:endParaRPr>
          </a:p>
          <a:p>
            <a:pPr marL="457200" indent="-457200" algn="just">
              <a:buFont typeface="Wingdings" charset="2"/>
              <a:buChar char="§"/>
            </a:pPr>
            <a:r>
              <a:rPr lang="en-US" sz="2800" dirty="0" smtClean="0">
                <a:solidFill>
                  <a:srgbClr val="463A2D"/>
                </a:solidFill>
                <a:latin typeface="Hoefler Text"/>
                <a:ea typeface="Microsoft YaHei" charset="0"/>
                <a:cs typeface="Hoefler Text"/>
              </a:rPr>
              <a:t>The future is the </a:t>
            </a:r>
            <a:r>
              <a:rPr lang="en-US" sz="2800" dirty="0" smtClean="0">
                <a:solidFill>
                  <a:srgbClr val="FF8153"/>
                </a:solidFill>
                <a:latin typeface="Hoefler Text"/>
                <a:ea typeface="Microsoft YaHei" charset="0"/>
                <a:cs typeface="Hoefler Text"/>
              </a:rPr>
              <a:t>share economy.</a:t>
            </a:r>
            <a:endParaRPr lang="en-US" sz="2800" dirty="0">
              <a:solidFill>
                <a:srgbClr val="FF8153"/>
              </a:solidFill>
              <a:latin typeface="Hoefler Text"/>
              <a:ea typeface="Microsoft YaHei" charset="0"/>
              <a:cs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383324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187" r="39965"/>
          <a:stretch/>
        </p:blipFill>
        <p:spPr>
          <a:xfrm>
            <a:off x="4610725" y="2893150"/>
            <a:ext cx="3521195" cy="3964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42" y="2540000"/>
            <a:ext cx="3441700" cy="431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036"/>
          <a:stretch/>
        </p:blipFill>
        <p:spPr>
          <a:xfrm>
            <a:off x="436962" y="469941"/>
            <a:ext cx="5865245" cy="27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57200" y="0"/>
            <a:ext cx="8229600" cy="857250"/>
            <a:chOff x="457200" y="143177"/>
            <a:chExt cx="8229600" cy="8572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500" y="143177"/>
              <a:ext cx="8001000" cy="857250"/>
            </a:xfrm>
            <a:prstGeom prst="rect">
              <a:avLst/>
            </a:prstGeom>
          </p:spPr>
        </p:pic>
        <p:sp>
          <p:nvSpPr>
            <p:cNvPr id="12" name="Title 1"/>
            <p:cNvSpPr txBox="1">
              <a:spLocks/>
            </p:cNvSpPr>
            <p:nvPr/>
          </p:nvSpPr>
          <p:spPr>
            <a:xfrm>
              <a:off x="457200" y="154752"/>
              <a:ext cx="8229600" cy="677902"/>
            </a:xfrm>
            <a:prstGeom prst="rect">
              <a:avLst/>
            </a:prstGeom>
          </p:spPr>
          <p:txBody>
            <a:bodyPr/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es-ES" dirty="0" smtClean="0">
                  <a:solidFill>
                    <a:srgbClr val="568E77"/>
                  </a:solidFill>
                </a:rPr>
                <a:t>Transportation analysis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41672" y="857250"/>
            <a:ext cx="2895439" cy="1906930"/>
            <a:chOff x="571500" y="1148533"/>
            <a:chExt cx="2895439" cy="1906930"/>
          </a:xfrm>
        </p:grpSpPr>
        <p:grpSp>
          <p:nvGrpSpPr>
            <p:cNvPr id="15" name="Group 14"/>
            <p:cNvGrpSpPr/>
            <p:nvPr/>
          </p:nvGrpSpPr>
          <p:grpSpPr>
            <a:xfrm>
              <a:off x="571500" y="1377133"/>
              <a:ext cx="2222339" cy="1678330"/>
              <a:chOff x="5509549" y="1111169"/>
              <a:chExt cx="2222339" cy="167833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4"/>
              <a:srcRect l="27872" t="32918" r="27405" b="42339"/>
              <a:stretch/>
            </p:blipFill>
            <p:spPr>
              <a:xfrm>
                <a:off x="5509549" y="1111169"/>
                <a:ext cx="2222339" cy="1678330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5941993" y="1828800"/>
                <a:ext cx="150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6,2 L/100km</a:t>
                </a:r>
                <a:endParaRPr lang="fr-FR" dirty="0"/>
              </a:p>
            </p:txBody>
          </p:sp>
        </p:grpSp>
        <p:sp>
          <p:nvSpPr>
            <p:cNvPr id="4" name="Oval 3"/>
            <p:cNvSpPr/>
            <p:nvPr/>
          </p:nvSpPr>
          <p:spPr>
            <a:xfrm>
              <a:off x="2120739" y="1148533"/>
              <a:ext cx="1346200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62% of the cars</a:t>
              </a:r>
              <a:endParaRPr lang="fr-FR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384800" y="894614"/>
            <a:ext cx="2895439" cy="1886767"/>
            <a:chOff x="5941993" y="940096"/>
            <a:chExt cx="2895439" cy="1886767"/>
          </a:xfrm>
        </p:grpSpPr>
        <p:grpSp>
          <p:nvGrpSpPr>
            <p:cNvPr id="3" name="Group 2"/>
            <p:cNvGrpSpPr/>
            <p:nvPr/>
          </p:nvGrpSpPr>
          <p:grpSpPr>
            <a:xfrm>
              <a:off x="5941993" y="1148533"/>
              <a:ext cx="2222339" cy="1678330"/>
              <a:chOff x="5509549" y="1111169"/>
              <a:chExt cx="2222339" cy="167833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7872" t="32918" r="27405" b="42339"/>
              <a:stretch/>
            </p:blipFill>
            <p:spPr>
              <a:xfrm>
                <a:off x="5509549" y="1111169"/>
                <a:ext cx="2222339" cy="1678330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5941993" y="1828800"/>
                <a:ext cx="1504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7,5 L/100km</a:t>
                </a:r>
                <a:endParaRPr lang="fr-FR" dirty="0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7491232" y="940096"/>
              <a:ext cx="1346200" cy="1346200"/>
            </a:xfrm>
            <a:prstGeom prst="ellipse">
              <a:avLst/>
            </a:prstGeom>
            <a:gradFill flip="none" rotWithShape="1">
              <a:gsLst>
                <a:gs pos="0">
                  <a:srgbClr val="568E77">
                    <a:shade val="30000"/>
                    <a:satMod val="115000"/>
                  </a:srgbClr>
                </a:gs>
                <a:gs pos="50000">
                  <a:srgbClr val="568E77">
                    <a:shade val="67500"/>
                    <a:satMod val="115000"/>
                  </a:srgbClr>
                </a:gs>
                <a:gs pos="100000">
                  <a:srgbClr val="568E7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38% of the cars</a:t>
              </a:r>
              <a:endParaRPr lang="fr-FR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800" y="2604671"/>
            <a:ext cx="3886200" cy="597016"/>
            <a:chOff x="50800" y="2903179"/>
            <a:chExt cx="3886200" cy="59701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/>
            <a:srcRect l="12626" t="-27020" r="17206"/>
            <a:stretch/>
          </p:blipFill>
          <p:spPr>
            <a:xfrm>
              <a:off x="50800" y="2903179"/>
              <a:ext cx="3886200" cy="59701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32897" y="3030062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15477 km/</a:t>
              </a:r>
              <a:r>
                <a:rPr lang="fr-FR" dirty="0" err="1" smtClean="0"/>
                <a:t>Year</a:t>
              </a:r>
              <a:endParaRPr lang="fr-FR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65439" y="2579155"/>
            <a:ext cx="4673761" cy="653053"/>
            <a:chOff x="4165439" y="2877663"/>
            <a:chExt cx="4673761" cy="65305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5"/>
            <a:srcRect l="12626" t="-27019" r="17206" b="21616"/>
            <a:stretch/>
          </p:blipFill>
          <p:spPr>
            <a:xfrm rot="10800000">
              <a:off x="4165439" y="3035300"/>
              <a:ext cx="3886200" cy="495416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5"/>
            <a:srcRect l="24322" t="-37829" r="53433" b="10809"/>
            <a:stretch/>
          </p:blipFill>
          <p:spPr>
            <a:xfrm>
              <a:off x="7607139" y="2877663"/>
              <a:ext cx="1232061" cy="59701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646197" y="3030062"/>
              <a:ext cx="167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8225 km/</a:t>
              </a:r>
              <a:r>
                <a:rPr lang="fr-FR" dirty="0" err="1" smtClean="0"/>
                <a:t>Year</a:t>
              </a:r>
              <a:endParaRPr lang="fr-FR" dirty="0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359344" y="3176171"/>
            <a:ext cx="1504950" cy="1504950"/>
            <a:chOff x="457200" y="3530716"/>
            <a:chExt cx="1504950" cy="1504950"/>
          </a:xfrm>
        </p:grpSpPr>
        <p:grpSp>
          <p:nvGrpSpPr>
            <p:cNvPr id="35" name="Group 34"/>
            <p:cNvGrpSpPr/>
            <p:nvPr/>
          </p:nvGrpSpPr>
          <p:grpSpPr>
            <a:xfrm>
              <a:off x="457200" y="3530716"/>
              <a:ext cx="1504950" cy="1504950"/>
              <a:chOff x="2508250" y="3638550"/>
              <a:chExt cx="2857500" cy="28575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2508250" y="3638550"/>
                <a:ext cx="2857500" cy="2857500"/>
              </a:xfrm>
              <a:prstGeom prst="roundRect">
                <a:avLst>
                  <a:gd name="adj" fmla="val 12667"/>
                </a:avLst>
              </a:prstGeom>
              <a:solidFill>
                <a:srgbClr val="568E7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3086" y="3638550"/>
                <a:ext cx="1876424" cy="2352674"/>
              </a:xfrm>
              <a:prstGeom prst="rect">
                <a:avLst/>
              </a:prstGeom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686122" y="4666334"/>
              <a:ext cx="93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1,39€/L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7399461" y="3176171"/>
            <a:ext cx="1504950" cy="1504950"/>
            <a:chOff x="7299164" y="3530716"/>
            <a:chExt cx="1504950" cy="1504950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7299164" y="3530716"/>
              <a:ext cx="1504950" cy="1504950"/>
              <a:chOff x="2508250" y="3638550"/>
              <a:chExt cx="2857500" cy="28575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2508250" y="3638550"/>
                <a:ext cx="2857500" cy="2857500"/>
              </a:xfrm>
              <a:prstGeom prst="roundRect">
                <a:avLst>
                  <a:gd name="adj" fmla="val 12667"/>
                </a:avLst>
              </a:prstGeom>
              <a:solidFill>
                <a:srgbClr val="568E77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24" name="Picture 102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13086" y="3638550"/>
                <a:ext cx="1876424" cy="2352674"/>
              </a:xfrm>
              <a:prstGeom prst="rect">
                <a:avLst/>
              </a:prstGeom>
            </p:spPr>
          </p:pic>
        </p:grpSp>
        <p:sp>
          <p:nvSpPr>
            <p:cNvPr id="40" name="TextBox 39"/>
            <p:cNvSpPr txBox="1"/>
            <p:nvPr/>
          </p:nvSpPr>
          <p:spPr>
            <a:xfrm>
              <a:off x="7581900" y="4666334"/>
              <a:ext cx="939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bg1"/>
                  </a:solidFill>
                </a:rPr>
                <a:t>1,60€/L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1029" name="Oval 1028"/>
          <p:cNvSpPr/>
          <p:nvPr/>
        </p:nvSpPr>
        <p:spPr>
          <a:xfrm>
            <a:off x="2816306" y="3187897"/>
            <a:ext cx="3511389" cy="1092200"/>
          </a:xfrm>
          <a:prstGeom prst="ellipse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Annual</a:t>
            </a:r>
            <a:r>
              <a:rPr lang="fr-FR" dirty="0" smtClean="0"/>
              <a:t> </a:t>
            </a:r>
            <a:r>
              <a:rPr lang="fr-FR" dirty="0" err="1" smtClean="0"/>
              <a:t>cost</a:t>
            </a:r>
            <a:r>
              <a:rPr lang="fr-FR" dirty="0"/>
              <a:t/>
            </a:r>
            <a:br>
              <a:rPr lang="fr-FR" dirty="0"/>
            </a:br>
            <a:r>
              <a:rPr lang="fr-FR" sz="4000" dirty="0" smtClean="0"/>
              <a:t>1002€</a:t>
            </a:r>
            <a:endParaRPr lang="fr-FR" sz="4000" dirty="0"/>
          </a:p>
        </p:txBody>
      </p:sp>
      <p:sp>
        <p:nvSpPr>
          <p:cNvPr id="1032" name="Explosion 1 1031"/>
          <p:cNvSpPr/>
          <p:nvPr/>
        </p:nvSpPr>
        <p:spPr>
          <a:xfrm>
            <a:off x="966655" y="4941273"/>
            <a:ext cx="2409256" cy="1828800"/>
          </a:xfrm>
          <a:prstGeom prst="irregularSeal1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 smtClean="0"/>
              <a:t>400€</a:t>
            </a:r>
            <a:endParaRPr lang="fr-FR" sz="4400" dirty="0"/>
          </a:p>
        </p:txBody>
      </p:sp>
      <p:sp>
        <p:nvSpPr>
          <p:cNvPr id="1033" name="TextBox 1032"/>
          <p:cNvSpPr txBox="1"/>
          <p:nvPr/>
        </p:nvSpPr>
        <p:spPr>
          <a:xfrm>
            <a:off x="3104005" y="4357955"/>
            <a:ext cx="293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occupation rate to 2 person per car, will save: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104005" y="5057428"/>
            <a:ext cx="2935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568E77"/>
                </a:solidFill>
              </a:rPr>
              <a:t>&amp;</a:t>
            </a:r>
          </a:p>
        </p:txBody>
      </p:sp>
      <p:sp>
        <p:nvSpPr>
          <p:cNvPr id="1034" name="Cloud 1033"/>
          <p:cNvSpPr/>
          <p:nvPr/>
        </p:nvSpPr>
        <p:spPr>
          <a:xfrm>
            <a:off x="5756195" y="4941273"/>
            <a:ext cx="2816305" cy="1765787"/>
          </a:xfrm>
          <a:prstGeom prst="cloud">
            <a:avLst/>
          </a:prstGeom>
          <a:gradFill flip="none" rotWithShape="1">
            <a:gsLst>
              <a:gs pos="0">
                <a:srgbClr val="568E77">
                  <a:shade val="30000"/>
                  <a:satMod val="115000"/>
                </a:srgbClr>
              </a:gs>
              <a:gs pos="50000">
                <a:srgbClr val="568E77">
                  <a:shade val="67500"/>
                  <a:satMod val="115000"/>
                </a:srgbClr>
              </a:gs>
              <a:gs pos="100000">
                <a:srgbClr val="568E7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smtClean="0"/>
              <a:t>-</a:t>
            </a:r>
            <a:r>
              <a:rPr lang="fr-FR" sz="4400" dirty="0" smtClean="0"/>
              <a:t>12</a:t>
            </a:r>
            <a:r>
              <a:rPr lang="fr-FR" sz="3600" dirty="0" smtClean="0"/>
              <a:t>% </a:t>
            </a:r>
            <a:br>
              <a:rPr lang="fr-FR" sz="3600" dirty="0" smtClean="0"/>
            </a:br>
            <a:r>
              <a:rPr lang="fr-FR" sz="1400" dirty="0" smtClean="0"/>
              <a:t>of CO2 </a:t>
            </a:r>
            <a:r>
              <a:rPr lang="fr-FR" sz="1400" dirty="0" err="1" smtClean="0"/>
              <a:t>from</a:t>
            </a:r>
            <a:r>
              <a:rPr lang="fr-FR" sz="1400" dirty="0" smtClean="0"/>
              <a:t> transportation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34966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483</Words>
  <Application>Microsoft Macintosh PowerPoint</Application>
  <PresentationFormat>On-screen Show (4:3)</PresentationFormat>
  <Paragraphs>96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Striebel</dc:creator>
  <cp:lastModifiedBy>Guillaume Striebel</cp:lastModifiedBy>
  <cp:revision>61</cp:revision>
  <dcterms:created xsi:type="dcterms:W3CDTF">2015-06-16T09:44:33Z</dcterms:created>
  <dcterms:modified xsi:type="dcterms:W3CDTF">2015-06-16T13:36:44Z</dcterms:modified>
</cp:coreProperties>
</file>