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2" r:id="rId19"/>
    <p:sldId id="273" r:id="rId20"/>
    <p:sldId id="274" r:id="rId21"/>
    <p:sldId id="278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D64"/>
    <a:srgbClr val="FF8153"/>
    <a:srgbClr val="463A2D"/>
    <a:srgbClr val="7E6950"/>
    <a:srgbClr val="6AACA4"/>
    <a:srgbClr val="F6F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2632" y="-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3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5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9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3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3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4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4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4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7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9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8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78366"/>
            <a:ext cx="6299200" cy="546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56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Transportation Analysis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324253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01" y="3598796"/>
            <a:ext cx="3077012" cy="32592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713" y="3598796"/>
            <a:ext cx="3016282" cy="3259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153" y="715896"/>
            <a:ext cx="60960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43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Technologies Analysis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216458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Technologies Analysis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1875075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1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65" y="2931209"/>
            <a:ext cx="2293464" cy="3944432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746529" y="2929218"/>
            <a:ext cx="2304000" cy="39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210" y="575943"/>
            <a:ext cx="6561983" cy="50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11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Law &amp; Social Policy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60" y="1341794"/>
            <a:ext cx="2351691" cy="25281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673" y="1341794"/>
            <a:ext cx="672326" cy="7059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09999" y="1636219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63A2D"/>
                </a:solidFill>
                <a:latin typeface="Hoefler Text"/>
                <a:cs typeface="Hoefler Text"/>
              </a:rPr>
              <a:t>French leader of long-distance </a:t>
            </a:r>
            <a:r>
              <a:rPr lang="en-US" b="1" dirty="0">
                <a:solidFill>
                  <a:srgbClr val="6AACA4"/>
                </a:solidFill>
                <a:latin typeface="Hoefler Text"/>
                <a:cs typeface="Hoefler Text"/>
              </a:rPr>
              <a:t>carpooling</a:t>
            </a:r>
            <a:endParaRPr lang="en-US" dirty="0">
              <a:solidFill>
                <a:srgbClr val="6AACA4"/>
              </a:solidFill>
              <a:latin typeface="Hoefler Text"/>
              <a:cs typeface="Hoefler Tex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268" y="2325354"/>
            <a:ext cx="4213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latin typeface="Hoefler Text"/>
                <a:cs typeface="Hoefler Text"/>
              </a:rPr>
              <a:t>Uberpop</a:t>
            </a:r>
            <a:r>
              <a:rPr lang="en-US" i="1" dirty="0">
                <a:latin typeface="Hoefler Text"/>
                <a:cs typeface="Hoefler Text"/>
              </a:rPr>
              <a:t> is </a:t>
            </a:r>
            <a:r>
              <a:rPr lang="en-US" b="1" i="1" dirty="0">
                <a:latin typeface="Hoefler Text"/>
                <a:cs typeface="Hoefler Text"/>
              </a:rPr>
              <a:t>illegal</a:t>
            </a:r>
            <a:r>
              <a:rPr lang="en-US" i="1" dirty="0">
                <a:latin typeface="Hoefler Text"/>
                <a:cs typeface="Hoefler Text"/>
              </a:rPr>
              <a:t> and will be </a:t>
            </a:r>
            <a:r>
              <a:rPr lang="en-US" b="1" i="1" dirty="0">
                <a:latin typeface="Hoefler Text"/>
                <a:cs typeface="Hoefler Text"/>
              </a:rPr>
              <a:t>prohibited</a:t>
            </a:r>
            <a:endParaRPr lang="en-US" dirty="0">
              <a:latin typeface="Hoefler Text"/>
              <a:cs typeface="Hoefler Tex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09999" y="315635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 smtClean="0">
                <a:solidFill>
                  <a:srgbClr val="463A2D"/>
                </a:solidFill>
                <a:latin typeface="Hoefler Text"/>
                <a:cs typeface="Hoefler Text"/>
              </a:rPr>
              <a:t>According to press reports, many </a:t>
            </a:r>
            <a:r>
              <a:rPr lang="en-US" b="1" i="1" u="sng" dirty="0" err="1" smtClean="0">
                <a:solidFill>
                  <a:srgbClr val="463A2D"/>
                </a:solidFill>
                <a:latin typeface="Hoefler Text"/>
                <a:cs typeface="Hoefler Text"/>
              </a:rPr>
              <a:t>Uberpop</a:t>
            </a:r>
            <a:r>
              <a:rPr lang="en-US" dirty="0" smtClean="0">
                <a:solidFill>
                  <a:srgbClr val="463A2D"/>
                </a:solidFill>
                <a:latin typeface="Hoefler Text"/>
                <a:cs typeface="Hoefler Text"/>
              </a:rPr>
              <a:t> drivers were arrested and face up </a:t>
            </a:r>
            <a:r>
              <a:rPr lang="en-US" b="1" dirty="0" smtClean="0">
                <a:solidFill>
                  <a:srgbClr val="463A2D"/>
                </a:solidFill>
                <a:latin typeface="Hoefler Text"/>
                <a:cs typeface="Hoefler Text"/>
              </a:rPr>
              <a:t>of 3 years in prison and 45,000 € fine.</a:t>
            </a:r>
            <a:endParaRPr lang="en-US" b="1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268" y="437976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There is </a:t>
            </a:r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carpooling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 when the trip could, anyway, was carried by the driver « </a:t>
            </a:r>
            <a:r>
              <a:rPr lang="en-US" sz="2000" dirty="0" err="1" smtClean="0">
                <a:solidFill>
                  <a:srgbClr val="463A2D"/>
                </a:solidFill>
                <a:latin typeface="Hoefler Text"/>
                <a:cs typeface="Hoefler Text"/>
              </a:rPr>
              <a:t>empthy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 ». 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73453" y="5652009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There is </a:t>
            </a:r>
            <a:r>
              <a:rPr lang="en-US" sz="2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no carpool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when a driver as a taxi or VTC, realizes a trip specifically to serve the needs of a passenger.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4011489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Law &amp; Social Policy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77" y="879060"/>
            <a:ext cx="2560495" cy="20599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93971" y="992947"/>
            <a:ext cx="60082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Offer or provide </a:t>
            </a:r>
            <a:r>
              <a:rPr lang="en-US" sz="2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paid transport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of persons using an automobile, a person must be </a:t>
            </a:r>
            <a:r>
              <a:rPr lang="en-US" sz="2000" dirty="0" smtClean="0">
                <a:solidFill>
                  <a:srgbClr val="FF8153"/>
                </a:solidFill>
                <a:latin typeface="Hoefler Text"/>
                <a:cs typeface="Hoefler Text"/>
              </a:rPr>
              <a:t>authorized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 by a taxi owner's permit.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93972" y="2431215"/>
            <a:ext cx="60082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Passengers contribute to </a:t>
            </a:r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compensate</a:t>
            </a:r>
            <a:r>
              <a:rPr lang="en-US" sz="2000" dirty="0" smtClean="0">
                <a:solidFill>
                  <a:srgbClr val="6AACA4"/>
                </a:solidFill>
                <a:latin typeface="Hoefler Text"/>
                <a:cs typeface="Hoefler Text"/>
              </a:rPr>
              <a:t>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the driver to use the vehicle, such as the </a:t>
            </a:r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sharing of costs of gasoline.</a:t>
            </a:r>
            <a:endParaRPr lang="en-US" sz="2000" b="1" dirty="0">
              <a:solidFill>
                <a:srgbClr val="6AACA4"/>
              </a:solidFill>
              <a:latin typeface="Hoefler Text"/>
              <a:cs typeface="Hoefler Tex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59" y="4092752"/>
            <a:ext cx="2875465" cy="22026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67824" y="4140275"/>
            <a:ext cx="583440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FF8153"/>
                </a:solidFill>
                <a:latin typeface="Hoefler Text"/>
                <a:cs typeface="Hoefler Text"/>
              </a:rPr>
              <a:t>“Private cars will never operate as commercial cars.</a:t>
            </a:r>
            <a:r>
              <a:rPr lang="en-US" b="1" dirty="0" smtClean="0">
                <a:solidFill>
                  <a:srgbClr val="FF8153"/>
                </a:solidFill>
                <a:latin typeface="Hoefler Text"/>
                <a:cs typeface="Hoefler Text"/>
              </a:rPr>
              <a:t>”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– Transport Minister of China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64532" y="4783460"/>
            <a:ext cx="110977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 smtClean="0">
                <a:effectLst>
                  <a:glow rad="101600">
                    <a:srgbClr val="6AACA4">
                      <a:alpha val="75000"/>
                    </a:srgbClr>
                  </a:glow>
                </a:effectLst>
                <a:latin typeface="Hoefler Text"/>
                <a:cs typeface="Hoefler Text"/>
              </a:rPr>
              <a:t>2014</a:t>
            </a:r>
            <a:endParaRPr lang="en-US" sz="3000" dirty="0">
              <a:effectLst>
                <a:glow rad="101600">
                  <a:srgbClr val="6AACA4">
                    <a:alpha val="75000"/>
                  </a:srgbClr>
                </a:glow>
              </a:effectLst>
              <a:latin typeface="Hoefler Text"/>
              <a:cs typeface="Hoefler Tex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74310" y="4914294"/>
            <a:ext cx="50508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Beijing</a:t>
            </a:r>
            <a:r>
              <a:rPr lang="en-US" sz="2000" dirty="0" smtClean="0">
                <a:solidFill>
                  <a:srgbClr val="FF8153"/>
                </a:solidFill>
                <a:latin typeface="Hoefler Text"/>
                <a:cs typeface="Hoefler Text"/>
              </a:rPr>
              <a:t> legalizes </a:t>
            </a:r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Carpooling</a:t>
            </a:r>
            <a:endParaRPr lang="en-US" sz="2000" b="1" dirty="0">
              <a:solidFill>
                <a:srgbClr val="6AACA4"/>
              </a:solidFill>
              <a:latin typeface="Hoefler Text"/>
              <a:cs typeface="Hoefler Tex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4812" y="5479763"/>
            <a:ext cx="67391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463A2D"/>
                </a:solidFill>
                <a:latin typeface="Hoefler Text"/>
                <a:cs typeface="Hoefler Text"/>
              </a:rPr>
              <a:t>Passengers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can calculate </a:t>
            </a:r>
            <a:r>
              <a:rPr lang="en-US" sz="2000" dirty="0">
                <a:solidFill>
                  <a:srgbClr val="463A2D"/>
                </a:solidFill>
                <a:latin typeface="Hoefler Text"/>
                <a:cs typeface="Hoefler Text"/>
              </a:rPr>
              <a:t>the fee with reference to the taxi fee and </a:t>
            </a:r>
            <a:r>
              <a:rPr lang="en-US" sz="2000" b="1" dirty="0">
                <a:solidFill>
                  <a:srgbClr val="463A2D"/>
                </a:solidFill>
                <a:latin typeface="Hoefler Text"/>
                <a:cs typeface="Hoefler Text"/>
              </a:rPr>
              <a:t>divide</a:t>
            </a:r>
            <a:r>
              <a:rPr lang="en-US" sz="2000" dirty="0">
                <a:solidFill>
                  <a:srgbClr val="463A2D"/>
                </a:solidFill>
                <a:latin typeface="Hoefler Text"/>
                <a:cs typeface="Hoefler Text"/>
              </a:rPr>
              <a:t> it by the </a:t>
            </a:r>
            <a:r>
              <a:rPr lang="en-US" sz="2000" b="1" dirty="0">
                <a:solidFill>
                  <a:srgbClr val="463A2D"/>
                </a:solidFill>
                <a:latin typeface="Hoefler Text"/>
                <a:cs typeface="Hoefler Text"/>
              </a:rPr>
              <a:t>number of the passengers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.</a:t>
            </a:r>
          </a:p>
          <a:p>
            <a:pPr algn="just"/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  <a:p>
            <a:pPr algn="just"/>
            <a:r>
              <a:rPr lang="en-US" sz="2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GOAL</a:t>
            </a:r>
            <a:r>
              <a:rPr lang="en-US" sz="2000" dirty="0" smtClean="0">
                <a:solidFill>
                  <a:srgbClr val="FF8153"/>
                </a:solidFill>
                <a:latin typeface="Hoefler Text"/>
                <a:cs typeface="Hoefler Text"/>
              </a:rPr>
              <a:t>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:  </a:t>
            </a:r>
            <a:r>
              <a:rPr lang="en-US" sz="2000" dirty="0">
                <a:solidFill>
                  <a:srgbClr val="463A2D"/>
                </a:solidFill>
                <a:latin typeface="Hoefler Text"/>
                <a:cs typeface="Hoefler Text"/>
              </a:rPr>
              <a:t>ease traffic congestion and conserve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energy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4184969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Law &amp; Social Policy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97"/>
            <a:ext cx="3316271" cy="20441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61900" y="176510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Using </a:t>
            </a:r>
            <a:r>
              <a:rPr lang="en-US" sz="28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carpool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cs typeface="Hoefler Text"/>
              </a:rPr>
              <a:t>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lanes typically </a:t>
            </a:r>
            <a:r>
              <a:rPr lang="en-US" sz="2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saves</a:t>
            </a:r>
          </a:p>
          <a:p>
            <a:pPr algn="ctr"/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a minute per mile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over driving alone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271" y="3634078"/>
            <a:ext cx="2379030" cy="29029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070" y="4304442"/>
            <a:ext cx="3210306" cy="21090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4789" y="4014883"/>
            <a:ext cx="3459211" cy="230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56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1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61" y="3192151"/>
            <a:ext cx="5753100" cy="386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229335"/>
            <a:ext cx="49911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35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Social Awareness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48" y="965200"/>
            <a:ext cx="3940277" cy="14321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786" y="974083"/>
            <a:ext cx="3715370" cy="14310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276" y="2681459"/>
            <a:ext cx="1114617" cy="1168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426" y="4287795"/>
            <a:ext cx="4572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500" dirty="0">
                <a:solidFill>
                  <a:srgbClr val="463A2D"/>
                </a:solidFill>
                <a:latin typeface="Hoefler Text"/>
                <a:cs typeface="Hoefler Text"/>
              </a:rPr>
              <a:t>Sharing vehicle </a:t>
            </a:r>
            <a:r>
              <a:rPr lang="en-US" sz="2500" dirty="0" smtClean="0">
                <a:solidFill>
                  <a:srgbClr val="463A2D"/>
                </a:solidFill>
                <a:latin typeface="Hoefler Text"/>
                <a:cs typeface="Hoefler Text"/>
              </a:rPr>
              <a:t>expenses</a:t>
            </a:r>
          </a:p>
          <a:p>
            <a:pPr algn="ctr"/>
            <a:endParaRPr lang="en-US" sz="2500" dirty="0">
              <a:solidFill>
                <a:srgbClr val="463A2D"/>
              </a:solidFill>
              <a:latin typeface="Hoefler Text"/>
              <a:cs typeface="Hoefler Text"/>
            </a:endParaRPr>
          </a:p>
          <a:p>
            <a:pPr algn="ctr"/>
            <a:r>
              <a:rPr lang="en-US" sz="2500" dirty="0">
                <a:solidFill>
                  <a:srgbClr val="463A2D"/>
                </a:solidFill>
                <a:latin typeface="Hoefler Text"/>
                <a:cs typeface="Hoefler Text"/>
              </a:rPr>
              <a:t>Access to HOV lanes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5205" y="2681459"/>
            <a:ext cx="1114618" cy="116872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72000" y="4287795"/>
            <a:ext cx="457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500" dirty="0" smtClean="0">
                <a:solidFill>
                  <a:srgbClr val="463A2D"/>
                </a:solidFill>
                <a:latin typeface="Hoefler Text"/>
                <a:cs typeface="Hoefler Text"/>
              </a:rPr>
              <a:t>Difficult to find someone with the same location &amp; schedule</a:t>
            </a:r>
          </a:p>
          <a:p>
            <a:pPr algn="ctr"/>
            <a:endParaRPr lang="en-US" sz="2500" dirty="0">
              <a:solidFill>
                <a:srgbClr val="463A2D"/>
              </a:solidFill>
              <a:latin typeface="Hoefler Text"/>
              <a:cs typeface="Hoefler Text"/>
            </a:endParaRPr>
          </a:p>
          <a:p>
            <a:pPr algn="ctr"/>
            <a:r>
              <a:rPr lang="en-US" sz="2500" dirty="0" smtClean="0">
                <a:solidFill>
                  <a:srgbClr val="463A2D"/>
                </a:solidFill>
                <a:latin typeface="Hoefler Text"/>
                <a:cs typeface="Hoefler Text"/>
              </a:rPr>
              <a:t>Prefer flexibility to drive alone</a:t>
            </a:r>
          </a:p>
          <a:p>
            <a:pPr algn="ctr"/>
            <a:endParaRPr lang="en-US" sz="2500" dirty="0">
              <a:solidFill>
                <a:srgbClr val="463A2D"/>
              </a:solidFill>
              <a:latin typeface="Hoefler Text"/>
              <a:cs typeface="Hoefler Text"/>
            </a:endParaRPr>
          </a:p>
          <a:p>
            <a:pPr algn="ctr"/>
            <a:r>
              <a:rPr lang="en-US" sz="2500" dirty="0" smtClean="0">
                <a:solidFill>
                  <a:srgbClr val="463A2D"/>
                </a:solidFill>
                <a:latin typeface="Hoefler Text"/>
                <a:cs typeface="Hoefler Text"/>
              </a:rPr>
              <a:t>Need a vehicle during the day</a:t>
            </a:r>
            <a:endParaRPr lang="en-US" sz="25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96335"/>
            <a:ext cx="38702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463A2D"/>
                </a:solidFill>
                <a:latin typeface="Hoefler Text"/>
                <a:cs typeface="Hoefler Text"/>
              </a:rPr>
              <a:t>Source : Who Chooses to Carpool and Why? Examination of Texas Carpoolers. Transportation Research Record, 2007</a:t>
            </a:r>
          </a:p>
        </p:txBody>
      </p:sp>
    </p:spTree>
    <p:extLst>
      <p:ext uri="{BB962C8B-B14F-4D97-AF65-F5344CB8AC3E}">
        <p14:creationId xmlns:p14="http://schemas.microsoft.com/office/powerpoint/2010/main" val="190408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LOGIC MODEL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4925"/>
          <a:stretch/>
        </p:blipFill>
        <p:spPr>
          <a:xfrm>
            <a:off x="-137370" y="1341794"/>
            <a:ext cx="4650845" cy="54307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5539"/>
          <a:stretch/>
        </p:blipFill>
        <p:spPr>
          <a:xfrm>
            <a:off x="4472060" y="1341794"/>
            <a:ext cx="4685745" cy="543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33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Social Awareness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" y="1714500"/>
            <a:ext cx="4279900" cy="3416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01440" y="252367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00" b="1" dirty="0">
                <a:solidFill>
                  <a:srgbClr val="463A2D"/>
                </a:solidFill>
                <a:latin typeface="Hoefler Text"/>
                <a:cs typeface="Hoefler Text"/>
              </a:rPr>
              <a:t>Carpooling </a:t>
            </a:r>
            <a:r>
              <a:rPr lang="en-US" sz="3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Declines</a:t>
            </a:r>
          </a:p>
          <a:p>
            <a:pPr algn="ctr"/>
            <a:r>
              <a:rPr lang="en-US" sz="3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As Driving</a:t>
            </a:r>
          </a:p>
          <a:p>
            <a:pPr algn="ctr"/>
            <a:r>
              <a:rPr lang="en-US" sz="3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Becomes </a:t>
            </a:r>
            <a:r>
              <a:rPr lang="en-US" sz="3000" b="1" dirty="0">
                <a:solidFill>
                  <a:srgbClr val="6AACA4"/>
                </a:solidFill>
                <a:latin typeface="Hoefler Text"/>
                <a:cs typeface="Hoefler Text"/>
              </a:rPr>
              <a:t>Cheaper</a:t>
            </a:r>
            <a:endParaRPr lang="en-US" sz="3000" dirty="0">
              <a:solidFill>
                <a:srgbClr val="6AACA4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1807403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172" y="2832862"/>
            <a:ext cx="2437327" cy="2416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0" y="1025935"/>
            <a:ext cx="3908363" cy="25315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Social Awareness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47499" y="2291712"/>
            <a:ext cx="2428870" cy="3431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>
                <a:latin typeface="Hoefler Text"/>
                <a:cs typeface="Hoefler Text"/>
              </a:rPr>
              <a:t>30 %</a:t>
            </a:r>
          </a:p>
          <a:p>
            <a:pPr algn="ctr"/>
            <a:endParaRPr lang="en-US" sz="4000" b="1" dirty="0" smtClean="0">
              <a:latin typeface="Hoefler Text"/>
              <a:cs typeface="Hoefler Text"/>
            </a:endParaRPr>
          </a:p>
          <a:p>
            <a:pPr algn="ctr"/>
            <a:r>
              <a:rPr lang="en-US" sz="3500" dirty="0" smtClean="0">
                <a:latin typeface="Hoefler Text"/>
                <a:cs typeface="Hoefler Text"/>
              </a:rPr>
              <a:t>of users are</a:t>
            </a:r>
          </a:p>
          <a:p>
            <a:pPr algn="ctr"/>
            <a:r>
              <a:rPr lang="en-US" sz="3500" dirty="0" smtClean="0">
                <a:solidFill>
                  <a:srgbClr val="6AACA4"/>
                </a:solidFill>
                <a:latin typeface="Hoefler Text"/>
                <a:cs typeface="Hoefler Text"/>
              </a:rPr>
              <a:t>less</a:t>
            </a:r>
            <a:r>
              <a:rPr lang="en-US" sz="3500" dirty="0" smtClean="0">
                <a:latin typeface="Hoefler Text"/>
                <a:cs typeface="Hoefler Text"/>
              </a:rPr>
              <a:t> than</a:t>
            </a:r>
          </a:p>
          <a:p>
            <a:pPr algn="ctr"/>
            <a:r>
              <a:rPr lang="en-US" sz="35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35</a:t>
            </a:r>
            <a:r>
              <a:rPr lang="en-US" sz="3500" dirty="0" smtClean="0">
                <a:latin typeface="Hoefler Text"/>
                <a:cs typeface="Hoefler Text"/>
              </a:rPr>
              <a:t> years old</a:t>
            </a:r>
            <a:endParaRPr lang="en-US" sz="3500" dirty="0"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2380758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17" y="1370947"/>
            <a:ext cx="3136900" cy="4546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554" y="1739247"/>
            <a:ext cx="49403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45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7" t="46222" r="17274" b="24113"/>
          <a:stretch>
            <a:fillRect/>
          </a:stretch>
        </p:blipFill>
        <p:spPr bwMode="auto">
          <a:xfrm>
            <a:off x="63326" y="1594564"/>
            <a:ext cx="9010114" cy="23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6" t="16742" r="36784" b="66280"/>
          <a:stretch>
            <a:fillRect/>
          </a:stretch>
        </p:blipFill>
        <p:spPr bwMode="auto">
          <a:xfrm>
            <a:off x="596616" y="5401881"/>
            <a:ext cx="3577798" cy="135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8" t="42085" r="36365" b="42056"/>
          <a:stretch>
            <a:fillRect/>
          </a:stretch>
        </p:blipFill>
        <p:spPr bwMode="auto">
          <a:xfrm>
            <a:off x="2998504" y="4050081"/>
            <a:ext cx="3577798" cy="126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8" t="66557" r="36365" b="16466"/>
          <a:stretch>
            <a:fillRect/>
          </a:stretch>
        </p:blipFill>
        <p:spPr bwMode="auto">
          <a:xfrm>
            <a:off x="5441666" y="5401881"/>
            <a:ext cx="3577798" cy="135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259" y="538942"/>
            <a:ext cx="1456640" cy="211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67934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3512" y="1368636"/>
            <a:ext cx="233302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 smtClean="0">
                <a:effectLst>
                  <a:glow rad="101600">
                    <a:srgbClr val="6AACA4">
                      <a:alpha val="75000"/>
                    </a:srgbClr>
                  </a:glow>
                </a:effectLst>
                <a:latin typeface="Hoefler Text"/>
                <a:cs typeface="Hoefler Text"/>
              </a:rPr>
              <a:t>2010</a:t>
            </a:r>
            <a:endParaRPr lang="en-US" sz="7200" dirty="0">
              <a:effectLst>
                <a:glow rad="101600">
                  <a:srgbClr val="6AACA4">
                    <a:alpha val="75000"/>
                  </a:srgbClr>
                </a:glow>
              </a:effectLst>
              <a:latin typeface="Hoefler Text"/>
              <a:cs typeface="Hoefler Tex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534" y="1737968"/>
            <a:ext cx="4971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More than </a:t>
            </a:r>
            <a:r>
              <a:rPr lang="en-US" sz="28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1 000 000 000 </a:t>
            </a:r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vehicles</a:t>
            </a:r>
          </a:p>
          <a:p>
            <a:pPr algn="ctr"/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in the world</a:t>
            </a:r>
            <a:endParaRPr lang="en-US" sz="2000" b="1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3512" y="3191530"/>
            <a:ext cx="233302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 smtClean="0">
                <a:effectLst>
                  <a:glow rad="101600">
                    <a:srgbClr val="6AACA4">
                      <a:alpha val="75000"/>
                    </a:srgbClr>
                  </a:glow>
                </a:effectLst>
                <a:latin typeface="Hoefler Text"/>
                <a:cs typeface="Hoefler Text"/>
              </a:rPr>
              <a:t>2014</a:t>
            </a:r>
            <a:endParaRPr lang="en-US" sz="7200" dirty="0">
              <a:effectLst>
                <a:glow rad="101600">
                  <a:srgbClr val="6AACA4">
                    <a:alpha val="75000"/>
                  </a:srgbClr>
                </a:glow>
              </a:effectLst>
              <a:latin typeface="Hoefler Text"/>
              <a:cs typeface="Hoefler Tex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1718" y="3588225"/>
            <a:ext cx="4895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87 000 000 </a:t>
            </a:r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vehicles produced</a:t>
            </a:r>
          </a:p>
          <a:p>
            <a:pPr algn="ctr"/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in the world</a:t>
            </a:r>
            <a:endParaRPr lang="en-US" sz="2000" b="1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365428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18" y="1008307"/>
            <a:ext cx="4813300" cy="4584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300" y="736600"/>
            <a:ext cx="4203700" cy="6121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4646" y="554634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It highlights a crucial inefficiency of mass private car ownership.</a:t>
            </a:r>
          </a:p>
          <a:p>
            <a:endParaRPr lang="en-US" dirty="0" smtClean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  <a:p>
            <a:pPr>
              <a:buFont typeface="Arial" charset="0"/>
              <a:buNone/>
            </a:pPr>
            <a:r>
              <a:rPr lang="en-US" sz="1100" b="1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Sources:</a:t>
            </a:r>
          </a:p>
          <a:p>
            <a:pPr>
              <a:buFont typeface="Arial" charset="0"/>
              <a:buNone/>
            </a:pPr>
            <a:r>
              <a:rPr lang="es-ES" sz="1100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OICA 2014 </a:t>
            </a:r>
            <a:r>
              <a:rPr lang="es-ES" sz="1100" i="1" dirty="0" err="1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Statistics</a:t>
            </a:r>
            <a:endParaRPr lang="es-ES" sz="1100" i="1" dirty="0" smtClean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  <a:p>
            <a:pPr>
              <a:buFont typeface="Arial" charset="0"/>
              <a:buNone/>
            </a:pPr>
            <a:r>
              <a:rPr lang="es-ES" sz="1100" i="1" dirty="0" err="1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Journal</a:t>
            </a:r>
            <a:r>
              <a:rPr lang="es-ES" sz="1100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 </a:t>
            </a:r>
            <a:r>
              <a:rPr lang="es-ES" sz="1100" i="1" dirty="0" err="1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Wards</a:t>
            </a:r>
            <a:r>
              <a:rPr lang="es-ES" sz="1100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 Auto</a:t>
            </a:r>
          </a:p>
          <a:p>
            <a:pPr>
              <a:buFont typeface="Arial" charset="0"/>
              <a:buNone/>
            </a:pPr>
            <a:r>
              <a:rPr lang="es-ES" sz="1100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International Parking </a:t>
            </a:r>
            <a:r>
              <a:rPr lang="es-ES" sz="1100" i="1" dirty="0" err="1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Institute</a:t>
            </a:r>
            <a:endParaRPr lang="es-ES" sz="1100" i="1" dirty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71327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6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8873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3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Market Analysis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3" t="14098" r="17618" b="9612"/>
          <a:stretch>
            <a:fillRect/>
          </a:stretch>
        </p:blipFill>
        <p:spPr>
          <a:xfrm>
            <a:off x="432753" y="1660691"/>
            <a:ext cx="5594350" cy="40671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01303" y="3214626"/>
            <a:ext cx="29322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Everyone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is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n-U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working with each other and</a:t>
            </a:r>
          </a:p>
          <a:p>
            <a:pPr algn="ctr">
              <a:buFont typeface="Arial" charset="0"/>
              <a:buNone/>
            </a:pP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working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against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each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other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.</a:t>
            </a:r>
            <a:endParaRPr lang="es-ES" dirty="0">
              <a:solidFill>
                <a:srgbClr val="463A2D"/>
              </a:solidFill>
              <a:latin typeface="Hoefler Text"/>
              <a:ea typeface="SimSun" charset="0"/>
              <a:cs typeface="Hoefler Text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432753" y="6008949"/>
            <a:ext cx="20545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1pPr>
            <a:lvl2pPr>
              <a:defRPr sz="28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2pPr>
            <a:lvl3pPr>
              <a:defRPr sz="24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3pPr>
            <a:lvl4pPr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4pPr>
            <a:lvl5pPr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sz="1200" b="1" i="1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Sources: </a:t>
            </a:r>
            <a:r>
              <a:rPr lang="en-US" sz="1200" i="1" dirty="0" err="1" smtClean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crunchbase.com</a:t>
            </a:r>
            <a:endParaRPr lang="es-ES" sz="1800" i="1" dirty="0">
              <a:solidFill>
                <a:srgbClr val="463A2D"/>
              </a:solidFill>
              <a:latin typeface="Hoefler Text"/>
              <a:ea typeface="SimSun" charset="0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99179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Market Analysis : Conclusion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2506" y="1599625"/>
            <a:ext cx="82115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charset="2"/>
              <a:buChar char="§"/>
            </a:pP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Social benefits 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will make ridesharing and </a:t>
            </a:r>
            <a:r>
              <a:rPr lang="en-US" sz="2800" b="1" dirty="0" smtClean="0">
                <a:solidFill>
                  <a:srgbClr val="6AACA4"/>
                </a:solidFill>
                <a:latin typeface="Hoefler Text"/>
                <a:ea typeface="Microsoft YaHei" charset="0"/>
                <a:cs typeface="Hoefler Text"/>
              </a:rPr>
              <a:t>carpooling</a:t>
            </a:r>
            <a:r>
              <a:rPr lang="en-US" sz="2800" dirty="0" smtClean="0">
                <a:solidFill>
                  <a:srgbClr val="6AACA4"/>
                </a:solidFill>
                <a:latin typeface="Hoefler Text"/>
                <a:ea typeface="Microsoft YaHei" charset="0"/>
                <a:cs typeface="Hoefler Text"/>
              </a:rPr>
              <a:t> 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companies will work together with government policies.</a:t>
            </a:r>
          </a:p>
          <a:p>
            <a:pPr algn="just"/>
            <a:endParaRPr lang="en-US" sz="2800" dirty="0" smtClean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  <a:p>
            <a:pPr marL="457200" indent="-457200" algn="just">
              <a:buFont typeface="Wingdings" charset="2"/>
              <a:buChar char="§"/>
            </a:pP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Intelligent algorithms for real time ridesharing will make </a:t>
            </a: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more efficient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. </a:t>
            </a: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Reducing cost 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and </a:t>
            </a: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environmental impact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.</a:t>
            </a:r>
          </a:p>
          <a:p>
            <a:pPr algn="just"/>
            <a:endParaRPr lang="en-US" sz="2800" dirty="0" smtClean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  <a:p>
            <a:pPr marL="457200" indent="-457200" algn="just">
              <a:buFont typeface="Wingdings" charset="2"/>
              <a:buChar char="§"/>
            </a:pP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The future is the </a:t>
            </a: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share economy.</a:t>
            </a:r>
            <a:endParaRPr lang="en-US" sz="2800" dirty="0">
              <a:solidFill>
                <a:srgbClr val="FF8153"/>
              </a:solidFill>
              <a:latin typeface="Hoefler Text"/>
              <a:ea typeface="Microsoft YaHei" charset="0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383324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2187" r="39965"/>
          <a:stretch/>
        </p:blipFill>
        <p:spPr>
          <a:xfrm>
            <a:off x="4610725" y="2893150"/>
            <a:ext cx="3521195" cy="3964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142" y="2540000"/>
            <a:ext cx="3441700" cy="431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0036"/>
          <a:stretch/>
        </p:blipFill>
        <p:spPr>
          <a:xfrm>
            <a:off x="436962" y="469941"/>
            <a:ext cx="5865245" cy="274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4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Transportation Analysis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327640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389</Words>
  <Application>Microsoft Macintosh PowerPoint</Application>
  <PresentationFormat>On-screen Show (4:3)</PresentationFormat>
  <Paragraphs>80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Striebel</dc:creator>
  <cp:lastModifiedBy>Guillaume Striebel</cp:lastModifiedBy>
  <cp:revision>58</cp:revision>
  <dcterms:created xsi:type="dcterms:W3CDTF">2015-06-16T09:44:33Z</dcterms:created>
  <dcterms:modified xsi:type="dcterms:W3CDTF">2015-06-16T13:07:34Z</dcterms:modified>
</cp:coreProperties>
</file>