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E77"/>
    <a:srgbClr val="463A2D"/>
    <a:srgbClr val="FF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83" y="128336"/>
            <a:ext cx="4969035" cy="67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Прямоугольник 47"/>
          <p:cNvSpPr>
            <a:spLocks noChangeArrowheads="1"/>
          </p:cNvSpPr>
          <p:nvPr/>
        </p:nvSpPr>
        <p:spPr bwMode="auto">
          <a:xfrm>
            <a:off x="111125" y="1017427"/>
            <a:ext cx="1801813" cy="4374717"/>
          </a:xfrm>
          <a:prstGeom prst="roundRect">
            <a:avLst>
              <a:gd name="adj" fmla="val 16667"/>
            </a:avLst>
          </a:prstGeom>
          <a:solidFill>
            <a:srgbClr val="4FBA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5" name="Прямоугольник 47"/>
          <p:cNvSpPr>
            <a:spLocks noChangeArrowheads="1"/>
          </p:cNvSpPr>
          <p:nvPr/>
        </p:nvSpPr>
        <p:spPr bwMode="auto">
          <a:xfrm>
            <a:off x="5988050" y="1017427"/>
            <a:ext cx="3062288" cy="4374717"/>
          </a:xfrm>
          <a:prstGeom prst="roundRect">
            <a:avLst>
              <a:gd name="adj" fmla="val 16667"/>
            </a:avLst>
          </a:prstGeom>
          <a:solidFill>
            <a:srgbClr val="F794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6" name="Прямоугольник 47"/>
          <p:cNvSpPr>
            <a:spLocks noChangeArrowheads="1"/>
          </p:cNvSpPr>
          <p:nvPr/>
        </p:nvSpPr>
        <p:spPr bwMode="auto">
          <a:xfrm>
            <a:off x="2011363" y="1017427"/>
            <a:ext cx="3695700" cy="4382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7" name="Прямоугольник 47"/>
          <p:cNvSpPr>
            <a:spLocks noChangeArrowheads="1"/>
          </p:cNvSpPr>
          <p:nvPr/>
        </p:nvSpPr>
        <p:spPr bwMode="auto">
          <a:xfrm>
            <a:off x="161925" y="5539126"/>
            <a:ext cx="5548313" cy="1230313"/>
          </a:xfrm>
          <a:prstGeom prst="roundRect">
            <a:avLst>
              <a:gd name="adj" fmla="val 16667"/>
            </a:avLst>
          </a:prstGeom>
          <a:solidFill>
            <a:srgbClr val="FFD46A"/>
          </a:solidFill>
          <a:ln>
            <a:noFill/>
          </a:ln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8275" y="1728788"/>
            <a:ext cx="1527175" cy="3226594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Resources:</a:t>
            </a:r>
          </a:p>
          <a:p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A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rtic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l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es</a:t>
            </a:r>
            <a:endParaRPr lang="es-E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J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ournals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endParaRPr lang="en-U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B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ooks</a:t>
            </a:r>
            <a:r>
              <a:rPr lang="en-U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L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ectures</a:t>
            </a:r>
            <a:r>
              <a:rPr lang="en-U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V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ideo</a:t>
            </a:r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s</a:t>
            </a:r>
          </a:p>
          <a:p>
            <a:endParaRPr lang="es-ES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Time:</a:t>
            </a:r>
            <a:r>
              <a:rPr lang="es-ES" sz="20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One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semester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endParaRPr lang="es-E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s-ES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2000" b="1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Assistance</a:t>
            </a:r>
            <a:r>
              <a:rPr lang="es-E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:</a:t>
            </a:r>
            <a:r>
              <a:rPr lang="es-ES" sz="20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 </a:t>
            </a:r>
          </a:p>
          <a:p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Professors</a:t>
            </a:r>
            <a:endParaRPr lang="es-ES" sz="8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873810" y="1531418"/>
            <a:ext cx="2768939" cy="3795474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dirty="0">
                <a:solidFill>
                  <a:schemeClr val="bg1"/>
                </a:solidFill>
                <a:latin typeface="Calibri"/>
                <a:ea typeface="幼圆" charset="0"/>
                <a:cs typeface="Calibri"/>
                <a:sym typeface="Arial" charset="0"/>
              </a:rPr>
              <a:t>Market analysis</a:t>
            </a:r>
          </a:p>
          <a:p>
            <a:pPr algn="just"/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lang="en-US" altLang="en-US" sz="1300" dirty="0" err="1">
                <a:solidFill>
                  <a:schemeClr val="bg1"/>
                </a:solidFill>
                <a:latin typeface="Calibri"/>
                <a:cs typeface="Calibri"/>
              </a:rPr>
              <a:t>ompanies</a:t>
            </a:r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 and strategies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around</a:t>
            </a:r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endParaRPr lang="en-US" altLang="en-US"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just"/>
            <a:endParaRPr lang="en-US" altLang="en-US" sz="1000" dirty="0">
              <a:solidFill>
                <a:schemeClr val="bg1"/>
              </a:solidFill>
            </a:endParaRPr>
          </a:p>
          <a:p>
            <a:pPr algn="just"/>
            <a:r>
              <a:rPr lang="en-US" altLang="en-U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Challenges</a:t>
            </a:r>
          </a:p>
          <a:p>
            <a:pPr algn="just"/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The challenges that ridesharing companies, users and government are and will have to solve)</a:t>
            </a:r>
          </a:p>
          <a:p>
            <a:pPr algn="just"/>
            <a:endParaRPr lang="en-US" altLang="en-US" sz="8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Technology analysis</a:t>
            </a:r>
          </a:p>
          <a:p>
            <a:pPr algn="just"/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(the technological tools being used and that can be improved)</a:t>
            </a:r>
          </a:p>
          <a:p>
            <a:pPr algn="just"/>
            <a:endParaRPr lang="en-US" altLang="en-US" sz="10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Transportation analysis</a:t>
            </a: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Law and Public policy</a:t>
            </a: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 Social awareness 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545013" y="1835150"/>
            <a:ext cx="1123950" cy="30878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The team members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Professors 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Teacher assistant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Classmates </a:t>
            </a: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213475" y="1515152"/>
            <a:ext cx="2771775" cy="429839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Efficient transportation</a:t>
            </a:r>
          </a:p>
          <a:p>
            <a:pPr algn="just"/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T</a:t>
            </a:r>
            <a:r>
              <a:rPr lang="en-U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raffic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flow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reduction of CO2 emissions.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Reduce transportation cost.</a:t>
            </a:r>
          </a:p>
          <a:p>
            <a:pPr algn="just"/>
            <a:endParaRPr lang="en-US" sz="1000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Market – Economic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Develop the market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of carpooling 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h</a:t>
            </a:r>
            <a:r>
              <a:rPr lang="en-U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elp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new companies to take better decisions and strategies.</a:t>
            </a:r>
          </a:p>
          <a:p>
            <a:pPr algn="just"/>
            <a:endParaRPr lang="en-US" sz="1000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Social Impact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Understand the behavior and practice of people carpooling</a:t>
            </a:r>
          </a:p>
          <a:p>
            <a:pPr algn="just"/>
            <a:endParaRPr lang="en-US" sz="1200" b="1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Policies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Development of policies in order to </a:t>
            </a:r>
            <a:r>
              <a:rPr lang="es-E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regulate</a:t>
            </a:r>
            <a:r>
              <a:rPr lang="es-ES" sz="1200" dirty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increase the users of carpooling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. 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Improve security in carpooling</a:t>
            </a:r>
          </a:p>
          <a:p>
            <a:endParaRPr lang="en-US" sz="10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8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82" name="Freeform 12"/>
          <p:cNvSpPr>
            <a:spLocks noChangeArrowheads="1"/>
          </p:cNvSpPr>
          <p:nvPr/>
        </p:nvSpPr>
        <p:spPr bwMode="auto">
          <a:xfrm>
            <a:off x="1144588" y="996788"/>
            <a:ext cx="410175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084" name="Freeform 12"/>
          <p:cNvSpPr>
            <a:spLocks noChangeArrowheads="1"/>
          </p:cNvSpPr>
          <p:nvPr/>
        </p:nvSpPr>
        <p:spPr bwMode="auto">
          <a:xfrm>
            <a:off x="2062911" y="1017425"/>
            <a:ext cx="410176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240000">
            <a:off x="1332219" y="928110"/>
            <a:ext cx="1135782" cy="3743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4448175" y="2009775"/>
            <a:ext cx="12700" cy="3036888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17500" y="1406374"/>
            <a:ext cx="1054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b="1" u="sng" dirty="0">
                <a:solidFill>
                  <a:schemeClr val="bg1"/>
                </a:solidFill>
                <a:latin typeface="Arial" charset="0"/>
              </a:rPr>
              <a:t>INPUTS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886200" y="1054402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805690" y="1311487"/>
            <a:ext cx="1657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b="1" u="sng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17500" y="5539126"/>
            <a:ext cx="5351463" cy="105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s-ES" sz="2000" b="1" u="sng" dirty="0">
                <a:solidFill>
                  <a:srgbClr val="463A2D"/>
                </a:solidFill>
              </a:rPr>
              <a:t>ASSUMPTIONS</a:t>
            </a:r>
          </a:p>
          <a:p>
            <a:pPr>
              <a:lnSpc>
                <a:spcPct val="80000"/>
              </a:lnSpc>
            </a:pPr>
            <a:endParaRPr lang="es-ES" sz="1600" b="1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>
                <a:solidFill>
                  <a:srgbClr val="463A2D"/>
                </a:solidFill>
              </a:rPr>
              <a:t>External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analysis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report</a:t>
            </a:r>
            <a:endParaRPr lang="es-ES" sz="1400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endParaRPr lang="es-ES" sz="1400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>
                <a:solidFill>
                  <a:srgbClr val="463A2D"/>
                </a:solidFill>
              </a:rPr>
              <a:t>Most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part</a:t>
            </a:r>
            <a:r>
              <a:rPr lang="es-ES" sz="1400" dirty="0">
                <a:solidFill>
                  <a:srgbClr val="463A2D"/>
                </a:solidFill>
              </a:rPr>
              <a:t> of </a:t>
            </a:r>
            <a:r>
              <a:rPr lang="es-ES" sz="1400" dirty="0" err="1">
                <a:solidFill>
                  <a:srgbClr val="463A2D"/>
                </a:solidFill>
              </a:rPr>
              <a:t>statistics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about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carpooling</a:t>
            </a:r>
            <a:r>
              <a:rPr lang="es-ES" sz="1400" smtClean="0">
                <a:solidFill>
                  <a:srgbClr val="463A2D"/>
                </a:solidFill>
              </a:rPr>
              <a:t> are </a:t>
            </a:r>
            <a:r>
              <a:rPr lang="es-ES" sz="1400" dirty="0" err="1">
                <a:solidFill>
                  <a:srgbClr val="463A2D"/>
                </a:solidFill>
              </a:rPr>
              <a:t>based</a:t>
            </a:r>
            <a:r>
              <a:rPr lang="es-ES" sz="1400" dirty="0">
                <a:solidFill>
                  <a:srgbClr val="463A2D"/>
                </a:solidFill>
              </a:rPr>
              <a:t> in USA </a:t>
            </a:r>
            <a:r>
              <a:rPr lang="es-ES" sz="1400" dirty="0" err="1">
                <a:solidFill>
                  <a:srgbClr val="463A2D"/>
                </a:solidFill>
              </a:rPr>
              <a:t>info</a:t>
            </a:r>
            <a:r>
              <a:rPr lang="es-ES" sz="1400" dirty="0">
                <a:solidFill>
                  <a:srgbClr val="463A2D"/>
                </a:solidFill>
              </a:rPr>
              <a:t>.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479675" y="1359720"/>
            <a:ext cx="1416050" cy="395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Activities: IAR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4405313" y="1444625"/>
            <a:ext cx="1103312" cy="3381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1400" b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Participants</a:t>
            </a:r>
          </a:p>
        </p:txBody>
      </p:sp>
      <p:sp>
        <p:nvSpPr>
          <p:cNvPr id="28" name="Прямоугольник 47"/>
          <p:cNvSpPr>
            <a:spLocks noChangeArrowheads="1"/>
          </p:cNvSpPr>
          <p:nvPr/>
        </p:nvSpPr>
        <p:spPr bwMode="auto">
          <a:xfrm>
            <a:off x="5823559" y="5531845"/>
            <a:ext cx="3226779" cy="1230313"/>
          </a:xfrm>
          <a:prstGeom prst="roundRect">
            <a:avLst>
              <a:gd name="adj" fmla="val 16667"/>
            </a:avLst>
          </a:prstGeom>
          <a:solidFill>
            <a:srgbClr val="FFD46A"/>
          </a:solidFill>
          <a:ln>
            <a:noFill/>
          </a:ln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896767" y="5531845"/>
            <a:ext cx="3112295" cy="123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s-ES" sz="2000" b="1" u="sng" dirty="0" smtClean="0">
                <a:solidFill>
                  <a:srgbClr val="463A2D"/>
                </a:solidFill>
              </a:rPr>
              <a:t>EXTERNAL FACTORS</a:t>
            </a:r>
          </a:p>
          <a:p>
            <a:pPr>
              <a:lnSpc>
                <a:spcPct val="80000"/>
              </a:lnSpc>
            </a:pPr>
            <a:endParaRPr lang="es-ES" sz="1400" b="1" u="sng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 smtClean="0">
                <a:solidFill>
                  <a:srgbClr val="463A2D"/>
                </a:solidFill>
              </a:rPr>
              <a:t>Government</a:t>
            </a:r>
            <a:r>
              <a:rPr lang="es-ES" sz="1400" dirty="0" smtClean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laws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 smtClean="0">
                <a:solidFill>
                  <a:srgbClr val="463A2D"/>
                </a:solidFill>
              </a:rPr>
              <a:t>Public</a:t>
            </a:r>
            <a:r>
              <a:rPr lang="es-ES" sz="1400" dirty="0" smtClean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transportation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smtClean="0">
                <a:solidFill>
                  <a:srgbClr val="463A2D"/>
                </a:solidFill>
              </a:rPr>
              <a:t>Price of </a:t>
            </a:r>
            <a:r>
              <a:rPr lang="es-ES" sz="1400" dirty="0" err="1" smtClean="0">
                <a:solidFill>
                  <a:srgbClr val="463A2D"/>
                </a:solidFill>
              </a:rPr>
              <a:t>energy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smtClean="0">
                <a:solidFill>
                  <a:srgbClr val="463A2D"/>
                </a:solidFill>
              </a:rPr>
              <a:t>Security</a:t>
            </a:r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5232528" y="996789"/>
            <a:ext cx="410175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6150851" y="1017426"/>
            <a:ext cx="410176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 rot="240000">
            <a:off x="5420159" y="928111"/>
            <a:ext cx="1135782" cy="3743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35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Logic Model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9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232598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ES" sz="2400" dirty="0" smtClean="0"/>
              <a:t>In 2010 </a:t>
            </a:r>
            <a:r>
              <a:rPr lang="es-ES" altLang="es-ES" sz="2400" dirty="0" err="1" smtClean="0"/>
              <a:t>we</a:t>
            </a:r>
            <a:r>
              <a:rPr lang="es-ES" altLang="es-ES" sz="2400" dirty="0" smtClean="0"/>
              <a:t> </a:t>
            </a:r>
            <a:r>
              <a:rPr lang="en-US" altLang="es-ES" sz="2400" dirty="0" smtClean="0"/>
              <a:t>passed</a:t>
            </a:r>
            <a:r>
              <a:rPr lang="es-ES" altLang="es-ES" sz="2400" dirty="0" smtClean="0"/>
              <a:t> 1`000.000.000 </a:t>
            </a:r>
            <a:r>
              <a:rPr lang="es-ES" altLang="es-ES" sz="2400" dirty="0" err="1" smtClean="0"/>
              <a:t>vehicles</a:t>
            </a:r>
            <a:r>
              <a:rPr lang="es-ES" altLang="es-ES" sz="2400" dirty="0" smtClean="0"/>
              <a:t> in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world</a:t>
            </a:r>
            <a:r>
              <a:rPr lang="es-ES" altLang="es-ES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400" dirty="0" smtClean="0"/>
          </a:p>
          <a:p>
            <a:pPr>
              <a:defRPr/>
            </a:pPr>
            <a:r>
              <a:rPr lang="es-ES" altLang="es-ES" sz="2400" dirty="0" smtClean="0"/>
              <a:t>In 2014 </a:t>
            </a:r>
            <a:r>
              <a:rPr lang="es-ES" altLang="es-ES" sz="2400" dirty="0" err="1" smtClean="0"/>
              <a:t>we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produced</a:t>
            </a:r>
            <a:r>
              <a:rPr lang="es-ES" altLang="es-ES" sz="2400" dirty="0" smtClean="0"/>
              <a:t> 87`000.000 </a:t>
            </a:r>
            <a:r>
              <a:rPr lang="es-ES" altLang="es-ES" sz="2400" dirty="0" err="1" smtClean="0"/>
              <a:t>vehicles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around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world</a:t>
            </a:r>
            <a:r>
              <a:rPr lang="es-ES" altLang="es-ES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400" dirty="0" smtClean="0"/>
          </a:p>
          <a:p>
            <a:pPr>
              <a:defRPr/>
            </a:pPr>
            <a:r>
              <a:rPr lang="es-ES" altLang="es-ES" sz="2400" dirty="0" smtClean="0"/>
              <a:t>More tan 90% of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time, </a:t>
            </a:r>
            <a:r>
              <a:rPr lang="es-ES" altLang="es-ES" sz="2400" dirty="0" err="1" smtClean="0"/>
              <a:t>our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vehicle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is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parked</a:t>
            </a:r>
            <a:r>
              <a:rPr lang="es-ES" altLang="es-ES" sz="2400" dirty="0" smtClean="0"/>
              <a:t>. </a:t>
            </a:r>
            <a:r>
              <a:rPr lang="en-US" altLang="es-ES" sz="2400" dirty="0" smtClean="0"/>
              <a:t>It highlights a crucial inefficiency of mass private car ownership.</a:t>
            </a:r>
          </a:p>
          <a:p>
            <a:pPr>
              <a:defRPr/>
            </a:pPr>
            <a:endParaRPr lang="en-US" altLang="es-ES" sz="2400" dirty="0" smtClean="0"/>
          </a:p>
          <a:p>
            <a:pPr>
              <a:defRPr/>
            </a:pPr>
            <a:endParaRPr lang="en-US" altLang="es-E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s-ES" sz="1200" b="1" dirty="0" smtClean="0"/>
              <a:t>Sources: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smtClean="0"/>
              <a:t>OICA 2014 </a:t>
            </a:r>
            <a:r>
              <a:rPr lang="es-ES" sz="1200" dirty="0" err="1" smtClean="0"/>
              <a:t>Statistics</a:t>
            </a:r>
            <a:endParaRPr 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err="1" smtClean="0"/>
              <a:t>Journal</a:t>
            </a:r>
            <a:r>
              <a:rPr lang="es-ES" sz="1200" dirty="0" smtClean="0"/>
              <a:t> </a:t>
            </a:r>
            <a:r>
              <a:rPr lang="es-ES" sz="1200" i="1" dirty="0" err="1" smtClean="0"/>
              <a:t>Wards</a:t>
            </a:r>
            <a:r>
              <a:rPr lang="es-ES" sz="1200" i="1" dirty="0" smtClean="0"/>
              <a:t> Auto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smtClean="0"/>
              <a:t>International Parking </a:t>
            </a:r>
            <a:r>
              <a:rPr lang="es-ES" sz="1200" dirty="0" err="1" smtClean="0"/>
              <a:t>Institute</a:t>
            </a:r>
            <a:endParaRPr 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s-ES" sz="1000" dirty="0" smtClean="0"/>
          </a:p>
          <a:p>
            <a:pPr>
              <a:defRPr/>
            </a:pPr>
            <a:endParaRPr lang="es-E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33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Motivations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777875" y="2074863"/>
            <a:ext cx="5594350" cy="4067175"/>
          </a:xfrm>
          <a:prstGeom prst="rect">
            <a:avLst/>
          </a:prstGeom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000875" y="2319338"/>
            <a:ext cx="19923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>
                <a:ea typeface="SimSun" panose="02010600030101010101" pitchFamily="2" charset="-122"/>
              </a:rPr>
              <a:t>Everyone is </a:t>
            </a:r>
            <a:r>
              <a:rPr lang="en-US" altLang="es-ES" sz="1800">
                <a:ea typeface="SimSun" panose="02010600030101010101" pitchFamily="2" charset="-122"/>
              </a:rPr>
              <a:t>working with each other and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>
                <a:ea typeface="SimSun" panose="02010600030101010101" pitchFamily="2" charset="-122"/>
              </a:rPr>
              <a:t>working against each other.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82625" y="6253163"/>
            <a:ext cx="4613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ES" sz="1200" b="1">
                <a:ea typeface="SimSun" panose="02010600030101010101" pitchFamily="2" charset="-122"/>
              </a:rPr>
              <a:t>Sources: </a:t>
            </a:r>
            <a:r>
              <a:rPr lang="en-US" altLang="es-ES" sz="1200">
                <a:ea typeface="SimSun" panose="02010600030101010101" pitchFamily="2" charset="-122"/>
              </a:rPr>
              <a:t>crunchbase.com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ea typeface="SimSun" panose="02010600030101010101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2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Market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34650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S" sz="2000" smtClean="0"/>
              <a:t>Social benefits will make ridesharing and carpooling companies will work together with government policies.</a:t>
            </a:r>
          </a:p>
          <a:p>
            <a:r>
              <a:rPr lang="en-US" altLang="es-ES" sz="2000" smtClean="0"/>
              <a:t>Intelligent algorithms for real time ridesharing will make more efficient. Reducing cost and environmental impact.</a:t>
            </a:r>
          </a:p>
          <a:p>
            <a:r>
              <a:rPr lang="en-US" altLang="es-ES" sz="2000" smtClean="0"/>
              <a:t>The future is the share economy</a:t>
            </a:r>
          </a:p>
          <a:p>
            <a:endParaRPr lang="en-US" altLang="es-ES" sz="2000" smtClean="0"/>
          </a:p>
          <a:p>
            <a:endParaRPr lang="es-ES" altLang="es-ES" smtClean="0"/>
          </a:p>
          <a:p>
            <a:endParaRPr lang="es-ES" altLang="es-E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Conclusion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1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05623" y="1228711"/>
            <a:ext cx="8283575" cy="4967288"/>
            <a:chOff x="457200" y="1460500"/>
            <a:chExt cx="8283575" cy="4967288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7" t="46222" r="17274" b="24113"/>
            <a:stretch>
              <a:fillRect/>
            </a:stretch>
          </p:blipFill>
          <p:spPr bwMode="auto">
            <a:xfrm>
              <a:off x="457200" y="1460500"/>
              <a:ext cx="8283575" cy="217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36" t="16742" r="36784" b="66280"/>
            <a:stretch>
              <a:fillRect/>
            </a:stretch>
          </p:blipFill>
          <p:spPr bwMode="auto">
            <a:xfrm>
              <a:off x="552450" y="5186363"/>
              <a:ext cx="3289300" cy="124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8" t="42085" r="36365" b="42056"/>
            <a:stretch>
              <a:fillRect/>
            </a:stretch>
          </p:blipFill>
          <p:spPr bwMode="auto">
            <a:xfrm>
              <a:off x="2954338" y="3827463"/>
              <a:ext cx="3289300" cy="116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8" t="66557" r="36365" b="16466"/>
            <a:stretch>
              <a:fillRect/>
            </a:stretch>
          </p:blipFill>
          <p:spPr bwMode="auto">
            <a:xfrm>
              <a:off x="5397500" y="5186363"/>
              <a:ext cx="3289300" cy="124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GitHub progress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4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944" t="42882" r="24883" b="33468"/>
          <a:stretch/>
        </p:blipFill>
        <p:spPr>
          <a:xfrm>
            <a:off x="3229915" y="2408763"/>
            <a:ext cx="2553901" cy="1573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2918" b="42339"/>
          <a:stretch/>
        </p:blipFill>
        <p:spPr>
          <a:xfrm>
            <a:off x="2087483" y="2361235"/>
            <a:ext cx="4969035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295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YaHei</vt:lpstr>
      <vt:lpstr>SimSun</vt:lpstr>
      <vt:lpstr>幼圆</vt:lpstr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12</cp:revision>
  <dcterms:created xsi:type="dcterms:W3CDTF">2015-05-20T02:15:23Z</dcterms:created>
  <dcterms:modified xsi:type="dcterms:W3CDTF">2015-06-14T08:52:18Z</dcterms:modified>
</cp:coreProperties>
</file>