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679615"/>
            <a:ext cx="4062914" cy="3365664"/>
            <a:chOff x="547186" y="663411"/>
            <a:chExt cx="4062914" cy="3365664"/>
          </a:xfrm>
        </p:grpSpPr>
        <p:sp>
          <p:nvSpPr>
            <p:cNvPr id="3" name="object 3"/>
            <p:cNvSpPr/>
            <p:nvPr/>
          </p:nvSpPr>
          <p:spPr>
            <a:xfrm>
              <a:off x="547186" y="29718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3962400" y="663411"/>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05800" y="189096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66160" y="5498433"/>
            <a:ext cx="723900" cy="64377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589606"/>
            <a:ext cx="10896600" cy="2232662"/>
          </a:xfrm>
          <a:prstGeom prst="rect">
            <a:avLst/>
          </a:prstGeom>
        </p:spPr>
        <p:txBody>
          <a:bodyPr vert="horz" wrap="square" lIns="0" tIns="16510" rIns="0" bIns="0" rtlCol="0">
            <a:spAutoFit/>
          </a:bodyPr>
          <a:lstStyle/>
          <a:p>
            <a:pPr marL="3213735">
              <a:lnSpc>
                <a:spcPct val="100000"/>
              </a:lnSpc>
              <a:spcBef>
                <a:spcPts val="130"/>
              </a:spcBef>
            </a:pPr>
            <a:r>
              <a:rPr lang="en-US" sz="2400" b="1" spc="15" dirty="0" smtClean="0">
                <a:latin typeface="Times New Roman" panose="02020603050405020304" pitchFamily="18" charset="0"/>
                <a:cs typeface="Times New Roman" panose="02020603050405020304" pitchFamily="18" charset="0"/>
              </a:rPr>
              <a:t>NAME: MADHURSHAN J</a:t>
            </a:r>
            <a:br>
              <a:rPr lang="en-US" sz="2400" b="1" spc="15" dirty="0" smtClean="0">
                <a:latin typeface="Times New Roman" panose="02020603050405020304" pitchFamily="18" charset="0"/>
                <a:cs typeface="Times New Roman" panose="02020603050405020304" pitchFamily="18" charset="0"/>
              </a:rPr>
            </a:br>
            <a:r>
              <a:rPr lang="en-US" sz="2400" b="1" spc="15" dirty="0" smtClean="0">
                <a:latin typeface="Times New Roman" panose="02020603050405020304" pitchFamily="18" charset="0"/>
                <a:cs typeface="Times New Roman" panose="02020603050405020304" pitchFamily="18" charset="0"/>
              </a:rPr>
              <a:t>DEPT: B.TECH(AI&amp;DS)</a:t>
            </a:r>
            <a:br>
              <a:rPr lang="en-US" sz="2400" b="1" spc="15" dirty="0" smtClean="0">
                <a:latin typeface="Times New Roman" panose="02020603050405020304" pitchFamily="18" charset="0"/>
                <a:cs typeface="Times New Roman" panose="02020603050405020304" pitchFamily="18" charset="0"/>
              </a:rPr>
            </a:br>
            <a:r>
              <a:rPr lang="en-US" sz="2400" b="1" spc="15" dirty="0" smtClean="0">
                <a:latin typeface="Times New Roman" panose="02020603050405020304" pitchFamily="18" charset="0"/>
                <a:cs typeface="Times New Roman" panose="02020603050405020304" pitchFamily="18" charset="0"/>
              </a:rPr>
              <a:t>REGISTER NO: 821721243033</a:t>
            </a:r>
            <a:br>
              <a:rPr lang="en-US" sz="2400" b="1" spc="15" dirty="0" smtClean="0">
                <a:latin typeface="Times New Roman" panose="02020603050405020304" pitchFamily="18" charset="0"/>
                <a:cs typeface="Times New Roman" panose="02020603050405020304" pitchFamily="18" charset="0"/>
              </a:rPr>
            </a:br>
            <a:r>
              <a:rPr lang="en-US" sz="2400" b="1" spc="15" dirty="0" smtClean="0">
                <a:latin typeface="Times New Roman" panose="02020603050405020304" pitchFamily="18" charset="0"/>
                <a:cs typeface="Times New Roman" panose="02020603050405020304" pitchFamily="18" charset="0"/>
              </a:rPr>
              <a:t>COLLEGE NAME: SIR ISSAC NEWTON COLLEGE OF ENGINEERING AND TECHNOLOGY</a:t>
            </a:r>
            <a:br>
              <a:rPr lang="en-US" sz="2400" b="1" spc="15" dirty="0" smtClean="0">
                <a:latin typeface="Times New Roman" panose="02020603050405020304" pitchFamily="18" charset="0"/>
                <a:cs typeface="Times New Roman" panose="02020603050405020304" pitchFamily="18" charset="0"/>
              </a:rPr>
            </a:br>
            <a:endParaRPr sz="2400" b="1"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290060" y="1548440"/>
            <a:ext cx="2720340" cy="382156"/>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a:t>
            </a:r>
            <a:r>
              <a:rPr lang="en-US" sz="2400" b="1" spc="10" dirty="0" smtClean="0">
                <a:solidFill>
                  <a:srgbClr val="2D936B"/>
                </a:solidFill>
                <a:latin typeface="Trebuchet MS"/>
                <a:cs typeface="Trebuchet MS"/>
              </a:rPr>
              <a:t>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30" y="1262357"/>
            <a:ext cx="9402870" cy="4758166"/>
          </a:xfrm>
          <a:prstGeom prst="rect">
            <a:avLst/>
          </a:prstGeom>
        </p:spPr>
      </p:pic>
      <p:sp>
        <p:nvSpPr>
          <p:cNvPr id="4" name="TextBox 3"/>
          <p:cNvSpPr txBox="1"/>
          <p:nvPr/>
        </p:nvSpPr>
        <p:spPr>
          <a:xfrm>
            <a:off x="1371600" y="533400"/>
            <a:ext cx="83058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DATA VISUALIZATIOHN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38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a:stretch>
            <a:fillRect/>
          </a:stretch>
        </p:blipFill>
        <p:spPr>
          <a:xfrm>
            <a:off x="457202" y="2019300"/>
            <a:ext cx="9163540" cy="3238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76094" y="2181225"/>
            <a:ext cx="779284" cy="8667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59566" y="2154253"/>
            <a:ext cx="314325" cy="127474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flipH="1" flipV="1">
            <a:off x="8096193" y="2672883"/>
            <a:ext cx="1506683" cy="21726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70975" cy="670696"/>
          </a:xfrm>
          <a:prstGeom prst="rect">
            <a:avLst/>
          </a:prstGeom>
        </p:spPr>
        <p:txBody>
          <a:bodyPr vert="horz" wrap="square" lIns="0" tIns="16510" rIns="0" bIns="0" rtlCol="0">
            <a:spAutoFit/>
          </a:bodyPr>
          <a:lstStyle/>
          <a:p>
            <a:pPr marL="12700">
              <a:lnSpc>
                <a:spcPct val="100000"/>
              </a:lnSpc>
              <a:spcBef>
                <a:spcPts val="130"/>
              </a:spcBef>
            </a:pPr>
            <a:r>
              <a:rPr lang="en-US" sz="4250" dirty="0" smtClean="0">
                <a:latin typeface="Times New Roman" panose="02020603050405020304" pitchFamily="18" charset="0"/>
                <a:cs typeface="Times New Roman" panose="02020603050405020304" pitchFamily="18" charset="0"/>
              </a:rPr>
              <a:t>Medical Insurance </a:t>
            </a:r>
            <a:r>
              <a:rPr lang="en-US" sz="4250" dirty="0">
                <a:latin typeface="Times New Roman" panose="02020603050405020304" pitchFamily="18" charset="0"/>
                <a:cs typeface="Times New Roman" panose="02020603050405020304" pitchFamily="18" charset="0"/>
              </a:rPr>
              <a:t>P</a:t>
            </a:r>
            <a:r>
              <a:rPr lang="en-US" sz="4250" dirty="0" smtClean="0">
                <a:latin typeface="Times New Roman" panose="02020603050405020304" pitchFamily="18" charset="0"/>
                <a:cs typeface="Times New Roman" panose="02020603050405020304" pitchFamily="18" charset="0"/>
              </a:rPr>
              <a:t>rice </a:t>
            </a:r>
            <a:r>
              <a:rPr lang="en-US" sz="4250" dirty="0">
                <a:latin typeface="Times New Roman" panose="02020603050405020304" pitchFamily="18" charset="0"/>
                <a:cs typeface="Times New Roman" panose="02020603050405020304" pitchFamily="18" charset="0"/>
              </a:rPr>
              <a:t>P</a:t>
            </a:r>
            <a:r>
              <a:rPr lang="en-US" sz="4250" dirty="0" smtClean="0">
                <a:latin typeface="Times New Roman" panose="02020603050405020304" pitchFamily="18" charset="0"/>
                <a:cs typeface="Times New Roman" panose="02020603050405020304" pitchFamily="18" charset="0"/>
              </a:rPr>
              <a:t>rediction</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587" y="2305072"/>
            <a:ext cx="6888211" cy="3150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0225" y="1115457"/>
            <a:ext cx="6048375" cy="53705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sz="3200" b="1" dirty="0" smtClean="0">
                <a:latin typeface="Times New Roman" panose="02020603050405020304" pitchFamily="18" charset="0"/>
                <a:cs typeface="Times New Roman" panose="02020603050405020304" pitchFamily="18" charset="0"/>
              </a:rPr>
              <a:t>Medical Price Prediction Agenda</a:t>
            </a:r>
          </a:p>
          <a:p>
            <a:endParaRPr lang="en-US" b="1" dirty="0">
              <a:latin typeface="Times New Roman" panose="02020603050405020304" pitchFamily="18" charset="0"/>
              <a:cs typeface="Times New Roman" panose="02020603050405020304" pitchFamily="18" charset="0"/>
            </a:endParaRPr>
          </a:p>
          <a:p>
            <a:endParaRPr lang="en-US" dirty="0" smtClean="0"/>
          </a:p>
          <a:p>
            <a:pPr marL="400050" indent="-400050">
              <a:buFont typeface="Wingdings" panose="05000000000000000000" pitchFamily="2" charset="2"/>
              <a:buChar char="Ø"/>
            </a:pPr>
            <a:endParaRPr lang="en-US" b="1" dirty="0" smtClean="0"/>
          </a:p>
          <a:p>
            <a:pPr marL="400050" indent="-400050">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Data Collection and Preparation</a:t>
            </a:r>
          </a:p>
          <a:p>
            <a:pPr marL="400050" indent="-400050">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Feature </a:t>
            </a:r>
            <a:r>
              <a:rPr lang="en-US" sz="2800" b="1" dirty="0">
                <a:latin typeface="Times New Roman" panose="02020603050405020304" pitchFamily="18" charset="0"/>
                <a:cs typeface="Times New Roman" panose="02020603050405020304" pitchFamily="18" charset="0"/>
              </a:rPr>
              <a:t>Selection and </a:t>
            </a:r>
            <a:r>
              <a:rPr lang="en-US" sz="2800" b="1" dirty="0" smtClean="0">
                <a:latin typeface="Times New Roman" panose="02020603050405020304" pitchFamily="18" charset="0"/>
                <a:cs typeface="Times New Roman" panose="02020603050405020304" pitchFamily="18" charset="0"/>
              </a:rPr>
              <a:t>Engineering</a:t>
            </a:r>
            <a:endParaRPr lang="en-US" sz="2800" b="1" dirty="0">
              <a:latin typeface="Times New Roman" panose="02020603050405020304" pitchFamily="18" charset="0"/>
              <a:cs typeface="Times New Roman" panose="02020603050405020304" pitchFamily="18" charset="0"/>
            </a:endParaRP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Model </a:t>
            </a:r>
            <a:r>
              <a:rPr lang="en-US" sz="2800" b="1" dirty="0" smtClean="0">
                <a:latin typeface="Times New Roman" panose="02020603050405020304" pitchFamily="18" charset="0"/>
                <a:cs typeface="Times New Roman" panose="02020603050405020304" pitchFamily="18" charset="0"/>
              </a:rPr>
              <a:t>Selection</a:t>
            </a: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Model Training and </a:t>
            </a:r>
            <a:r>
              <a:rPr lang="en-US" sz="2800" b="1" dirty="0" smtClean="0">
                <a:latin typeface="Times New Roman" panose="02020603050405020304" pitchFamily="18" charset="0"/>
                <a:cs typeface="Times New Roman" panose="02020603050405020304" pitchFamily="18" charset="0"/>
              </a:rPr>
              <a:t>Evaluation</a:t>
            </a: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Model </a:t>
            </a:r>
            <a:r>
              <a:rPr lang="en-US" sz="2800" b="1" dirty="0" smtClean="0">
                <a:latin typeface="Times New Roman" panose="02020603050405020304" pitchFamily="18" charset="0"/>
                <a:cs typeface="Times New Roman" panose="02020603050405020304" pitchFamily="18" charset="0"/>
              </a:rPr>
              <a:t>Interpretation</a:t>
            </a: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Challenges and </a:t>
            </a:r>
            <a:r>
              <a:rPr lang="en-US" sz="2800" b="1" dirty="0" smtClean="0">
                <a:latin typeface="Times New Roman" panose="02020603050405020304" pitchFamily="18" charset="0"/>
                <a:cs typeface="Times New Roman" panose="02020603050405020304" pitchFamily="18" charset="0"/>
              </a:rPr>
              <a:t>Limitations</a:t>
            </a: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Ethical </a:t>
            </a:r>
            <a:r>
              <a:rPr lang="en-US" sz="2800" b="1" dirty="0" smtClean="0">
                <a:latin typeface="Times New Roman" panose="02020603050405020304" pitchFamily="18" charset="0"/>
                <a:cs typeface="Times New Roman" panose="02020603050405020304" pitchFamily="18" charset="0"/>
              </a:rPr>
              <a:t>Considerations</a:t>
            </a: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Future </a:t>
            </a:r>
            <a:r>
              <a:rPr lang="en-US" sz="2800" b="1" dirty="0" smtClean="0">
                <a:latin typeface="Times New Roman" panose="02020603050405020304" pitchFamily="18" charset="0"/>
                <a:cs typeface="Times New Roman" panose="02020603050405020304" pitchFamily="18" charset="0"/>
              </a:rPr>
              <a:t>Directions</a:t>
            </a:r>
          </a:p>
          <a:p>
            <a:pPr marL="400050" indent="-4000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a:p>
            <a:endParaRPr lang="en-US" sz="2800" dirty="0" smtClean="0"/>
          </a:p>
          <a:p>
            <a:endParaRPr lang="en-US" dirty="0"/>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8050086" y="1862252"/>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8688287" y="2943225"/>
            <a:ext cx="647700" cy="876298"/>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7598034" y="5434012"/>
            <a:ext cx="402966" cy="509588"/>
          </a:xfrm>
          <a:prstGeom prst="rect">
            <a:avLst/>
          </a:prstGeom>
        </p:spPr>
      </p:pic>
      <p:grpSp>
        <p:nvGrpSpPr>
          <p:cNvPr id="18" name="object 18"/>
          <p:cNvGrpSpPr/>
          <p:nvPr/>
        </p:nvGrpSpPr>
        <p:grpSpPr>
          <a:xfrm>
            <a:off x="47625" y="3819523"/>
            <a:ext cx="4124325" cy="3009900"/>
            <a:chOff x="47625" y="3819523"/>
            <a:chExt cx="4124325" cy="3009900"/>
          </a:xfrm>
          <a:solidFill>
            <a:schemeClr val="bg1"/>
          </a:solidFill>
        </p:grpSpPr>
        <p:pic>
          <p:nvPicPr>
            <p:cNvPr id="19" name="object 19"/>
            <p:cNvPicPr/>
            <p:nvPr/>
          </p:nvPicPr>
          <p:blipFill>
            <a:blip r:embed="rId3" cstate="print"/>
            <a:stretch>
              <a:fillRect/>
            </a:stretch>
          </p:blipFill>
          <p:spPr>
            <a:xfrm>
              <a:off x="466725" y="6410325"/>
              <a:ext cx="3705225" cy="295275"/>
            </a:xfrm>
            <a:prstGeom prst="rect">
              <a:avLst/>
            </a:prstGeom>
            <a:grpFill/>
          </p:spPr>
        </p:pic>
        <p:pic>
          <p:nvPicPr>
            <p:cNvPr id="20" name="object 20"/>
            <p:cNvPicPr/>
            <p:nvPr/>
          </p:nvPicPr>
          <p:blipFill>
            <a:blip r:embed="rId4" cstate="print"/>
            <a:stretch>
              <a:fillRect/>
            </a:stretch>
          </p:blipFill>
          <p:spPr>
            <a:xfrm>
              <a:off x="47625" y="3819523"/>
              <a:ext cx="1733550" cy="3009898"/>
            </a:xfrm>
            <a:prstGeom prst="rect">
              <a:avLst/>
            </a:prstGeom>
            <a:grpFill/>
          </p:spPr>
        </p:pic>
      </p:grpSp>
      <p:sp>
        <p:nvSpPr>
          <p:cNvPr id="21" name="object 21"/>
          <p:cNvSpPr txBox="1">
            <a:spLocks noGrp="1"/>
          </p:cNvSpPr>
          <p:nvPr>
            <p:ph type="title"/>
          </p:nvPr>
        </p:nvSpPr>
        <p:spPr>
          <a:xfrm>
            <a:off x="1347470" y="6858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3257352">
            <a:off x="8860816" y="102869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28599" y="2819399"/>
            <a:ext cx="304801" cy="4572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41972"/>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69909" y="840205"/>
            <a:ext cx="8134350" cy="8956298"/>
          </a:xfrm>
          <a:prstGeom prst="rect">
            <a:avLst/>
          </a:prstGeom>
        </p:spPr>
        <p:txBody>
          <a:bodyPr wrap="square">
            <a:spAutoFit/>
          </a:bodyPr>
          <a:lstStyle/>
          <a:p>
            <a:r>
              <a:rPr lang="en-US" b="0" i="0" dirty="0" smtClean="0">
                <a:solidFill>
                  <a:srgbClr val="0D0D0D"/>
                </a:solidFill>
                <a:effectLst/>
                <a:latin typeface="Söhne"/>
              </a:rPr>
              <a:t> The problem at hand is to develop a robust and accurate medical price prediction model that can forecast the costs associated with healthcare services, procedures, and treatments. This predictive model aims to address the following key objectives:</a:t>
            </a:r>
          </a:p>
          <a:p>
            <a:pPr marL="285750" indent="-285750">
              <a:buFont typeface="Wingdings" panose="05000000000000000000" pitchFamily="2" charset="2"/>
              <a:buChar char="v"/>
            </a:pPr>
            <a:endParaRPr lang="en-US" b="0" i="0" dirty="0" smtClean="0">
              <a:solidFill>
                <a:srgbClr val="0D0D0D"/>
              </a:solidFill>
              <a:effectLst/>
              <a:latin typeface="Söhne"/>
            </a:endParaRPr>
          </a:p>
          <a:p>
            <a:pPr marL="285750" indent="-285750">
              <a:buFont typeface="Wingdings" panose="05000000000000000000" pitchFamily="2" charset="2"/>
              <a:buChar char="v"/>
            </a:pPr>
            <a:r>
              <a:rPr lang="en-US" b="1" dirty="0"/>
              <a:t>Cost Transparency:</a:t>
            </a:r>
            <a:r>
              <a:rPr lang="en-US" dirty="0"/>
              <a:t> Enhance transparency in healthcare pricing by providing patients and healthcare providers with reliable estimates of medical expenses prior to treatment</a:t>
            </a:r>
            <a:r>
              <a:rPr lang="en-US" dirty="0" smtClean="0"/>
              <a:t>.</a:t>
            </a:r>
          </a:p>
          <a:p>
            <a:pPr marL="285750" indent="-285750">
              <a:buFont typeface="Wingdings" panose="05000000000000000000" pitchFamily="2" charset="2"/>
              <a:buChar char="v"/>
            </a:pPr>
            <a:endParaRPr lang="en-US" b="0" i="0" dirty="0">
              <a:solidFill>
                <a:srgbClr val="0D0D0D"/>
              </a:solidFill>
              <a:effectLst/>
              <a:latin typeface="Söhne"/>
            </a:endParaRPr>
          </a:p>
          <a:p>
            <a:pPr marL="285750" indent="-285750">
              <a:buFont typeface="Wingdings" panose="05000000000000000000" pitchFamily="2" charset="2"/>
              <a:buChar char="v"/>
            </a:pPr>
            <a:r>
              <a:rPr lang="en-US" b="1" dirty="0"/>
              <a:t>Financial Planning:</a:t>
            </a:r>
            <a:r>
              <a:rPr lang="en-US" dirty="0"/>
              <a:t> Enable individuals and families to plan and budget for healthcare costs more effectively, reducing the financial burden associated with unexpected medical bills</a:t>
            </a:r>
            <a:r>
              <a:rPr lang="en-US" dirty="0" smtClean="0"/>
              <a:t>.</a:t>
            </a:r>
          </a:p>
          <a:p>
            <a:pPr marL="285750" indent="-285750">
              <a:buFont typeface="Wingdings" panose="05000000000000000000" pitchFamily="2" charset="2"/>
              <a:buChar char="v"/>
            </a:pPr>
            <a:endParaRPr lang="en-US" b="0" i="0" dirty="0">
              <a:solidFill>
                <a:srgbClr val="0D0D0D"/>
              </a:solidFill>
              <a:effectLst/>
              <a:latin typeface="Söhne"/>
            </a:endParaRPr>
          </a:p>
          <a:p>
            <a:pPr marL="285750" indent="-285750">
              <a:buFont typeface="Wingdings" panose="05000000000000000000" pitchFamily="2" charset="2"/>
              <a:buChar char="v"/>
            </a:pPr>
            <a:r>
              <a:rPr lang="en-US" b="1" dirty="0"/>
              <a:t>Resource Allocation:</a:t>
            </a:r>
            <a:r>
              <a:rPr lang="en-US" dirty="0"/>
              <a:t> Assist policymakers, insurers, and healthcare organizations in allocating resources efficiently by predicting future healthcare expenditures and identifying areas for cost containment</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b="1" dirty="0"/>
              <a:t>Equity and Accessibility:</a:t>
            </a:r>
            <a:r>
              <a:rPr lang="en-US" dirty="0"/>
              <a:t> Promote equity in healthcare access by empowering patients to make informed decisions based on anticipated costs, thereby reducing barriers to essential healthcare services</a:t>
            </a:r>
            <a:r>
              <a:rPr lang="en-US" dirty="0" smtClean="0"/>
              <a:t>.</a:t>
            </a:r>
            <a:endParaRPr lang="en-US" b="0" i="0" dirty="0" smtClean="0">
              <a:solidFill>
                <a:srgbClr val="0D0D0D"/>
              </a:solidFill>
              <a:effectLst/>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smtClean="0">
              <a:solidFill>
                <a:srgbClr val="0D0D0D"/>
              </a:solidFill>
              <a:latin typeface="Söhne"/>
            </a:endParaRPr>
          </a:p>
          <a:p>
            <a:endParaRPr lang="en-US" dirty="0"/>
          </a:p>
        </p:txBody>
      </p:sp>
      <p:sp>
        <p:nvSpPr>
          <p:cNvPr id="12" name="object 6"/>
          <p:cNvSpPr/>
          <p:nvPr/>
        </p:nvSpPr>
        <p:spPr>
          <a:xfrm>
            <a:off x="9340768" y="4419601"/>
            <a:ext cx="304801" cy="37324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757487"/>
            <a:ext cx="3680774"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22298" y="3136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642" y="136470"/>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latin typeface="Times New Roman" panose="02020603050405020304" pitchFamily="18" charset="0"/>
                <a:cs typeface="Times New Roman" panose="02020603050405020304" pitchFamily="18" charset="0"/>
              </a:rPr>
              <a:t>PROJECT</a:t>
            </a:r>
            <a:r>
              <a:rPr lang="en-US" sz="3200" spc="5" dirty="0" smtClean="0">
                <a:latin typeface="Times New Roman" panose="02020603050405020304" pitchFamily="18" charset="0"/>
                <a:cs typeface="Times New Roman" panose="02020603050405020304" pitchFamily="18" charset="0"/>
              </a:rPr>
              <a:t> </a:t>
            </a:r>
            <a:r>
              <a:rPr sz="3200" spc="-20" dirty="0" smtClean="0">
                <a:latin typeface="Times New Roman" panose="02020603050405020304" pitchFamily="18" charset="0"/>
                <a:cs typeface="Times New Roman" panose="02020603050405020304" pitchFamily="18" charset="0"/>
              </a:rPr>
              <a:t>OVERVIEW</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3"/>
          <p:cNvSpPr>
            <a:spLocks noChangeArrowheads="1"/>
          </p:cNvSpPr>
          <p:nvPr/>
        </p:nvSpPr>
        <p:spPr bwMode="auto">
          <a:xfrm>
            <a:off x="361449" y="1112693"/>
            <a:ext cx="88963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today's healthcare landscape, the opacity surrounding medical pricing often leads to unforeseen financial burdens for patients and inefficiencies in resource allocation within healthcare systems. This project seeks to mitigate these challenges by developing a sophisticated predictive model capable of accurately estimating medical prices.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Through meticulous data collection, preprocessing, and feature engineering, the project will lay the groundwork for building robust predictive models. These models will not only provide patients with transparent estimates of medical expenses but also enable healthcare providers, insurers, and policymakers to optimize resource allocation, streamline budgeting processes, and improve overall healthcare affordability and accessibility.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p:cNvSpPr>
            <a:spLocks noChangeArrowheads="1"/>
          </p:cNvSpPr>
          <p:nvPr/>
        </p:nvSpPr>
        <p:spPr bwMode="auto">
          <a:xfrm>
            <a:off x="1143000" y="1867585"/>
            <a:ext cx="69581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55817" y="1115258"/>
            <a:ext cx="10401299" cy="5478423"/>
          </a:xfrm>
          <a:prstGeom prst="rect">
            <a:avLst/>
          </a:prstGeom>
        </p:spPr>
        <p:txBody>
          <a:bodyPr wrap="square">
            <a:spAutoFit/>
          </a:bodyPr>
          <a:lstStyle/>
          <a:p>
            <a:pPr marL="285750" indent="-285750">
              <a:buFont typeface="Wingdings" panose="05000000000000000000" pitchFamily="2" charset="2"/>
              <a:buChar char="Ø"/>
            </a:pPr>
            <a:r>
              <a:rPr lang="en-US" b="1" i="0" dirty="0" smtClean="0">
                <a:solidFill>
                  <a:srgbClr val="0D0D0D"/>
                </a:solidFill>
                <a:effectLst/>
                <a:latin typeface="Söhne"/>
              </a:rPr>
              <a:t>Patients and Healthcare Consumers:</a:t>
            </a:r>
            <a:r>
              <a:rPr lang="en-US" b="0" i="0" dirty="0" smtClean="0">
                <a:solidFill>
                  <a:srgbClr val="0D0D0D"/>
                </a:solidFill>
                <a:effectLst/>
                <a:latin typeface="Söhne"/>
              </a:rPr>
              <a:t> Patients are one of the primary end users of medical price prediction models.</a:t>
            </a:r>
          </a:p>
          <a:p>
            <a:pPr marL="285750" indent="-285750">
              <a:buFont typeface="Wingdings" panose="05000000000000000000" pitchFamily="2" charset="2"/>
              <a:buChar char="Ø"/>
            </a:pPr>
            <a:endParaRPr lang="en-US" b="0" i="0" dirty="0" smtClean="0">
              <a:solidFill>
                <a:srgbClr val="0D0D0D"/>
              </a:solidFill>
              <a:effectLst/>
              <a:latin typeface="Söhne"/>
            </a:endParaRPr>
          </a:p>
          <a:p>
            <a:pPr marL="285750" indent="-285750">
              <a:buFont typeface="Wingdings" panose="05000000000000000000" pitchFamily="2" charset="2"/>
              <a:buChar char="Ø"/>
            </a:pPr>
            <a:r>
              <a:rPr lang="en-US" sz="2000" b="1" dirty="0"/>
              <a:t>Healthcare Providers</a:t>
            </a:r>
            <a:r>
              <a:rPr lang="en-US" b="1" dirty="0"/>
              <a:t>:</a:t>
            </a:r>
            <a:r>
              <a:rPr lang="en-US" dirty="0"/>
              <a:t> Healthcare providers, including hospitals, clinics, and individual practitioners, can benefit from medical price prediction by offering transparent pricing information to patients</a:t>
            </a:r>
            <a:r>
              <a:rPr lang="en-US" dirty="0" smtClean="0"/>
              <a:t>.</a:t>
            </a:r>
          </a:p>
          <a:p>
            <a:pPr marL="285750" indent="-285750">
              <a:buFont typeface="Wingdings" panose="05000000000000000000" pitchFamily="2" charset="2"/>
              <a:buChar char="Ø"/>
            </a:pPr>
            <a:endParaRPr lang="en-US" b="0" i="0" dirty="0">
              <a:solidFill>
                <a:srgbClr val="0D0D0D"/>
              </a:solidFill>
              <a:effectLst/>
              <a:latin typeface="Söhne"/>
            </a:endParaRPr>
          </a:p>
          <a:p>
            <a:pPr marL="285750" indent="-285750">
              <a:buFont typeface="Wingdings" panose="05000000000000000000" pitchFamily="2" charset="2"/>
              <a:buChar char="Ø"/>
            </a:pPr>
            <a:r>
              <a:rPr lang="en-US" sz="2000" b="1" dirty="0"/>
              <a:t>Health Insurance Companies</a:t>
            </a:r>
            <a:r>
              <a:rPr lang="en-US" b="1" dirty="0"/>
              <a:t>:</a:t>
            </a:r>
            <a:r>
              <a:rPr lang="en-US" dirty="0"/>
              <a:t> Insurance companies can leverage medical price prediction models to estimate future healthcare expenditures, set insurance premiums, and develop more accurate cost-sharing mechanisms with policyholders</a:t>
            </a:r>
            <a:r>
              <a:rPr lang="en-US" dirty="0" smtClean="0"/>
              <a:t>.</a:t>
            </a:r>
          </a:p>
          <a:p>
            <a:pPr marL="285750" indent="-285750">
              <a:buFont typeface="Wingdings" panose="05000000000000000000" pitchFamily="2" charset="2"/>
              <a:buChar char="Ø"/>
            </a:pPr>
            <a:endParaRPr lang="en-US" b="0" i="0" dirty="0">
              <a:solidFill>
                <a:srgbClr val="0D0D0D"/>
              </a:solidFill>
              <a:effectLst/>
              <a:latin typeface="Söhne"/>
            </a:endParaRPr>
          </a:p>
          <a:p>
            <a:pPr marL="285750" indent="-285750">
              <a:buFont typeface="Wingdings" panose="05000000000000000000" pitchFamily="2" charset="2"/>
              <a:buChar char="Ø"/>
            </a:pPr>
            <a:r>
              <a:rPr lang="en-US" sz="2000" b="1" dirty="0"/>
              <a:t>Policymakers and Government Agencies</a:t>
            </a:r>
            <a:r>
              <a:rPr lang="en-US" b="1" dirty="0"/>
              <a:t>:</a:t>
            </a:r>
            <a:r>
              <a:rPr lang="en-US" dirty="0"/>
              <a:t> Policymakers and government agencies responsible for healthcare regulation and public health initiatives can use medical price prediction models to inform policy decisions, allocate healthcare resources effectively, and address disparities in healthcare access and affordability</a:t>
            </a:r>
            <a:r>
              <a:rPr lang="en-US" dirty="0" smtClean="0"/>
              <a:t>.</a:t>
            </a:r>
          </a:p>
          <a:p>
            <a:pPr marL="285750" indent="-285750">
              <a:buFont typeface="Wingdings" panose="05000000000000000000" pitchFamily="2" charset="2"/>
              <a:buChar char="Ø"/>
            </a:pPr>
            <a:r>
              <a:rPr lang="en-US" sz="2000" b="1" dirty="0" smtClean="0"/>
              <a:t>Healthcare Administrators </a:t>
            </a:r>
            <a:r>
              <a:rPr lang="en-US" sz="2000" b="1" dirty="0"/>
              <a:t>and Finance Departments</a:t>
            </a:r>
            <a:r>
              <a:rPr lang="en-US" b="1" dirty="0"/>
              <a:t>:</a:t>
            </a:r>
            <a:r>
              <a:rPr lang="en-US" dirty="0"/>
              <a:t> Healthcare administrators and finance departments within healthcare organizations can employ medical price prediction models to forecast revenue streams, optimize pricing strategies, and manage financial risks associated with healthcare service delivery</a:t>
            </a:r>
            <a:endParaRPr lang="en-US" dirty="0" smtClean="0">
              <a:solidFill>
                <a:srgbClr val="0D0D0D"/>
              </a:solidFill>
              <a:latin typeface="Söhne"/>
            </a:endParaRPr>
          </a:p>
          <a:p>
            <a:endParaRPr lang="en-US" dirty="0">
              <a:solidFill>
                <a:srgbClr val="0D0D0D"/>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010400" y="3048000"/>
            <a:ext cx="9144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763000" y="2400300"/>
            <a:ext cx="152400" cy="6477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18383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676275" y="914400"/>
            <a:ext cx="10362818" cy="5416868"/>
          </a:xfrm>
          <a:prstGeom prst="rect">
            <a:avLst/>
          </a:prstGeom>
        </p:spPr>
        <p:txBody>
          <a:bodyPr wrap="square">
            <a:spAutoFit/>
          </a:bodyPr>
          <a:lstStyle/>
          <a:p>
            <a:r>
              <a:rPr lang="en-US" b="1" i="0" dirty="0" smtClean="0">
                <a:solidFill>
                  <a:srgbClr val="0D0D0D"/>
                </a:solidFill>
                <a:effectLst/>
                <a:latin typeface="Söhne"/>
              </a:rPr>
              <a:t>Solution:</a:t>
            </a:r>
            <a:r>
              <a:rPr lang="en-US" b="0" i="0" dirty="0" smtClean="0">
                <a:solidFill>
                  <a:srgbClr val="0D0D0D"/>
                </a:solidFill>
                <a:effectLst/>
                <a:latin typeface="Söhne"/>
              </a:rPr>
              <a:t> The proposed solution for medical price prediction involves the development and deployment of a sophisticated predictive model leveraging machine learning algorithms and comprehensive healthcare datasets. This model aims to accurately estimate medical expenses for various healthcare services, procedures, and treatments.</a:t>
            </a:r>
          </a:p>
          <a:p>
            <a:endParaRPr lang="en-US" b="0" i="0" dirty="0" smtClean="0">
              <a:solidFill>
                <a:srgbClr val="0D0D0D"/>
              </a:solidFill>
              <a:effectLst/>
              <a:latin typeface="Söhne"/>
            </a:endParaRPr>
          </a:p>
          <a:p>
            <a:r>
              <a:rPr lang="en-US" sz="2000" b="1" dirty="0"/>
              <a:t>Key Components of the </a:t>
            </a:r>
            <a:r>
              <a:rPr lang="en-US" sz="2000" b="1" dirty="0" smtClean="0"/>
              <a:t>Solution</a:t>
            </a:r>
          </a:p>
          <a:p>
            <a:pPr marL="285750" indent="-285750">
              <a:buFont typeface="Wingdings" panose="05000000000000000000" pitchFamily="2" charset="2"/>
              <a:buChar char="ü"/>
            </a:pPr>
            <a:r>
              <a:rPr lang="en-US" b="1" dirty="0"/>
              <a:t>Data Integration and </a:t>
            </a:r>
            <a:r>
              <a:rPr lang="en-US" b="1" dirty="0" smtClean="0"/>
              <a:t>Preprocessing</a:t>
            </a:r>
          </a:p>
          <a:p>
            <a:pPr marL="285750" indent="-285750">
              <a:buFont typeface="Wingdings" panose="05000000000000000000" pitchFamily="2" charset="2"/>
              <a:buChar char="ü"/>
            </a:pPr>
            <a:r>
              <a:rPr lang="en-US" b="1" dirty="0"/>
              <a:t>Feature </a:t>
            </a:r>
            <a:r>
              <a:rPr lang="en-US" b="1" dirty="0" smtClean="0"/>
              <a:t>Engineering</a:t>
            </a:r>
            <a:endParaRPr lang="en-US" dirty="0" smtClean="0"/>
          </a:p>
          <a:p>
            <a:pPr marL="285750" indent="-285750">
              <a:buFont typeface="Wingdings" panose="05000000000000000000" pitchFamily="2" charset="2"/>
              <a:buChar char="ü"/>
            </a:pPr>
            <a:r>
              <a:rPr lang="en-US" b="1" dirty="0"/>
              <a:t>Model </a:t>
            </a:r>
            <a:r>
              <a:rPr lang="en-US" b="1" dirty="0" smtClean="0"/>
              <a:t>Development</a:t>
            </a:r>
          </a:p>
          <a:p>
            <a:pPr marL="285750" indent="-285750">
              <a:buFont typeface="Wingdings" panose="05000000000000000000" pitchFamily="2" charset="2"/>
              <a:buChar char="ü"/>
            </a:pPr>
            <a:r>
              <a:rPr lang="en-US" b="1" dirty="0"/>
              <a:t>Evaluation and </a:t>
            </a:r>
            <a:r>
              <a:rPr lang="en-US" b="1" dirty="0" smtClean="0"/>
              <a:t>Validation</a:t>
            </a:r>
          </a:p>
          <a:p>
            <a:pPr marL="285750" indent="-285750">
              <a:buFont typeface="Wingdings" panose="05000000000000000000" pitchFamily="2" charset="2"/>
              <a:buChar char="ü"/>
            </a:pPr>
            <a:r>
              <a:rPr lang="en-US" b="1" dirty="0"/>
              <a:t>Deployment and </a:t>
            </a:r>
            <a:r>
              <a:rPr lang="en-US" b="1" dirty="0" smtClean="0"/>
              <a:t>Integration</a:t>
            </a:r>
          </a:p>
          <a:p>
            <a:pPr marL="285750" indent="-285750">
              <a:buFont typeface="Wingdings" panose="05000000000000000000" pitchFamily="2" charset="2"/>
              <a:buChar char="ü"/>
            </a:pPr>
            <a:endParaRPr lang="en-US" b="1" dirty="0"/>
          </a:p>
          <a:p>
            <a:r>
              <a:rPr lang="en-US" sz="2000" b="1" dirty="0"/>
              <a:t>Value </a:t>
            </a:r>
            <a:r>
              <a:rPr lang="en-US" sz="2000" b="1" dirty="0" smtClean="0"/>
              <a:t>Proposition</a:t>
            </a:r>
          </a:p>
          <a:p>
            <a:pPr marL="285750" indent="-285750">
              <a:buFont typeface="Wingdings" panose="05000000000000000000" pitchFamily="2" charset="2"/>
              <a:buChar char="v"/>
            </a:pPr>
            <a:r>
              <a:rPr lang="en-US" b="1" dirty="0"/>
              <a:t>Transparency and Informed Decision-Making:</a:t>
            </a:r>
            <a:r>
              <a:rPr lang="en-US" dirty="0"/>
              <a:t> The predictive model enhances transparency in healthcare pricing by providing patients and healthcare providers with accurate estimates of medical expenses </a:t>
            </a:r>
            <a:r>
              <a:rPr lang="en-US" dirty="0" smtClean="0"/>
              <a:t>upfront</a:t>
            </a:r>
          </a:p>
          <a:p>
            <a:pPr marL="285750" indent="-285750">
              <a:buFont typeface="Wingdings" panose="05000000000000000000" pitchFamily="2" charset="2"/>
              <a:buChar char="v"/>
            </a:pPr>
            <a:r>
              <a:rPr lang="en-US" b="1" dirty="0"/>
              <a:t>Financial Planning and Budgeting:</a:t>
            </a:r>
            <a:r>
              <a:rPr lang="en-US" dirty="0"/>
              <a:t> By predicting medical prices accurately, the solution helps individuals and families plan and budget for healthcare expenses more effectively.</a:t>
            </a:r>
            <a:endParaRPr lang="en-US" b="1" dirty="0" smtClean="0"/>
          </a:p>
          <a:p>
            <a:endParaRPr lang="en-US" b="1"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855611" y="2209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919093" y="34248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64368" y="2403982"/>
            <a:ext cx="477689" cy="41541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90560" y="2057400"/>
            <a:ext cx="1173708" cy="3419475"/>
          </a:xfrm>
          <a:prstGeom prst="rect">
            <a:avLst/>
          </a:prstGeom>
        </p:spPr>
      </p:pic>
      <p:sp>
        <p:nvSpPr>
          <p:cNvPr id="7" name="object 7"/>
          <p:cNvSpPr txBox="1">
            <a:spLocks noGrp="1"/>
          </p:cNvSpPr>
          <p:nvPr>
            <p:ph type="title"/>
          </p:nvPr>
        </p:nvSpPr>
        <p:spPr>
          <a:xfrm>
            <a:off x="86728" y="17264"/>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990600" y="695444"/>
            <a:ext cx="9069796" cy="6463308"/>
          </a:xfrm>
          <a:prstGeom prst="rect">
            <a:avLst/>
          </a:prstGeom>
        </p:spPr>
        <p:txBody>
          <a:bodyPr wrap="square">
            <a:spAutoFit/>
          </a:bodyPr>
          <a:lstStyle/>
          <a:p>
            <a:r>
              <a:rPr lang="en-US" b="0" i="0" dirty="0" smtClean="0">
                <a:solidFill>
                  <a:srgbClr val="0D0D0D"/>
                </a:solidFill>
                <a:effectLst/>
                <a:latin typeface="Söhne"/>
              </a:rPr>
              <a:t>The "wow" factor in the solution for medical price prediction lies in its ability to revolutionize the healthcare landscape by addressing longstanding challenges and transforming the way medical expenses are estimated and managed. Here's why this solution is truly remarkable</a:t>
            </a:r>
          </a:p>
          <a:p>
            <a:endParaRPr lang="en-US" dirty="0">
              <a:solidFill>
                <a:srgbClr val="0D0D0D"/>
              </a:solidFill>
              <a:latin typeface="Söhne"/>
            </a:endParaRPr>
          </a:p>
          <a:p>
            <a:pPr marL="285750" indent="-285750">
              <a:buFont typeface="Wingdings" panose="05000000000000000000" pitchFamily="2" charset="2"/>
              <a:buChar char="Ø"/>
            </a:pPr>
            <a:r>
              <a:rPr lang="en-US" dirty="0"/>
              <a:t>Seamlessly integrates with existing healthcare systems, providing instant access to accurate medical price </a:t>
            </a:r>
            <a:r>
              <a:rPr lang="en-US" dirty="0" smtClean="0"/>
              <a:t>predictions</a:t>
            </a:r>
          </a:p>
          <a:p>
            <a:endParaRPr lang="en-US" dirty="0"/>
          </a:p>
          <a:p>
            <a:pPr marL="285750" indent="-285750">
              <a:buFont typeface="Wingdings" panose="05000000000000000000" pitchFamily="2" charset="2"/>
              <a:buChar char="Ø"/>
            </a:pPr>
            <a:r>
              <a:rPr lang="en-US" dirty="0"/>
              <a:t>Empowers patients with personalized cost estimates, fostering transparency and trust in healthcare </a:t>
            </a:r>
            <a:r>
              <a:rPr lang="en-US" dirty="0" smtClean="0"/>
              <a:t>decision-making</a:t>
            </a:r>
          </a:p>
          <a:p>
            <a:endParaRPr lang="en-US" dirty="0"/>
          </a:p>
          <a:p>
            <a:pPr marL="285750" indent="-285750">
              <a:buFont typeface="Wingdings" panose="05000000000000000000" pitchFamily="2" charset="2"/>
              <a:buChar char="Ø"/>
            </a:pPr>
            <a:r>
              <a:rPr lang="en-US" dirty="0"/>
              <a:t>Utilizes advanced machine learning algorithms to continuously refine and improve prediction accuracy over </a:t>
            </a:r>
            <a:r>
              <a:rPr lang="en-US" dirty="0" smtClean="0"/>
              <a:t>time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t>Offers real-time updates on pricing trends, enabling proactive cost management for healthcare providers and </a:t>
            </a:r>
            <a:r>
              <a:rPr lang="en-US" dirty="0" smtClean="0"/>
              <a:t>insurers</a:t>
            </a:r>
          </a:p>
          <a:p>
            <a:endParaRPr lang="en-US" dirty="0"/>
          </a:p>
          <a:p>
            <a:pPr marL="285750" indent="-285750">
              <a:buFont typeface="Wingdings" panose="05000000000000000000" pitchFamily="2" charset="2"/>
              <a:buChar char="Ø"/>
            </a:pPr>
            <a:r>
              <a:rPr lang="en-US" dirty="0"/>
              <a:t>Incorporates patient-specific factors and preferences to deliver tailored pricing information for individualized </a:t>
            </a:r>
            <a:r>
              <a:rPr lang="en-US" dirty="0" smtClean="0"/>
              <a:t>care</a:t>
            </a:r>
          </a:p>
          <a:p>
            <a:endParaRPr lang="en-US" dirty="0" smtClean="0"/>
          </a:p>
          <a:p>
            <a:pPr marL="342900" indent="-342900">
              <a:buFont typeface="Wingdings" panose="05000000000000000000" pitchFamily="2" charset="2"/>
              <a:buChar char="Ø"/>
            </a:pPr>
            <a:r>
              <a:rPr lang="en-US" dirty="0" smtClean="0"/>
              <a:t>Enables </a:t>
            </a:r>
            <a:r>
              <a:rPr lang="en-US" dirty="0"/>
              <a:t>comparative analysis of treatment options based on projected costs, facilitating informed patient-provider </a:t>
            </a:r>
            <a:r>
              <a:rPr lang="en-US" dirty="0" smtClean="0"/>
              <a:t>discussions</a:t>
            </a:r>
            <a:endParaRPr lang="en-US" dirty="0" smtClean="0">
              <a:solidFill>
                <a:srgbClr val="0D0D0D"/>
              </a:solidFill>
              <a:latin typeface="Söhne"/>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95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066323" y="5828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43800" y="5900500"/>
            <a:ext cx="1219200" cy="3479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1"/>
          <p:cNvSpPr>
            <a:spLocks noChangeArrowheads="1"/>
          </p:cNvSpPr>
          <p:nvPr/>
        </p:nvSpPr>
        <p:spPr bwMode="auto">
          <a:xfrm>
            <a:off x="1152274" y="1342995"/>
            <a:ext cx="852537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the modeling phase of medical price prediction, we will explore two simple yet effective approaches: linear regression and decision trees. Linear regression is a classical statistical method that establishes a linear relationship between independent variables (such as patient demographics, diagnosis codes, and treatment types) and the dependent variable (medical price). By fitting a regression line to the data, we can predict medical prices based on the values of the input features. This approach provides interpretable results and is relatively easy to implement.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Additionally, decision trees offer a straightforward and intuitive modeling technique. Decision trees partition the data into subsets based on the values of input features, recursively splitting the data until a certain stopping criterion is met. Each leaf node of the tree represents a predicted medical price. Decision trees are particularly useful for capturing nonlinear relationships and interactions between features. By comparing the performance of these two models, we can gain insights into the predictive power of different modeling approaches and select the one that best suits the characteristics of the medical price prediction problem.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490287" y="421568"/>
            <a:ext cx="80077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970</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NAME: MADHURSHAN J DEPT: B.TECH(AI&amp;DS) REGISTER NO: 821721243033 COLLEGE NAME: SIR ISSAC NEWTON COLLEGE OF ENGINEERING AND TECHNOLOGY </vt:lpstr>
      <vt:lpstr>Medical Insurance Price Prediction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Admin</dc:creator>
  <cp:lastModifiedBy>Admin</cp:lastModifiedBy>
  <cp:revision>17</cp:revision>
  <dcterms:created xsi:type="dcterms:W3CDTF">2024-04-01T10:37:18Z</dcterms:created>
  <dcterms:modified xsi:type="dcterms:W3CDTF">2024-04-01T21:49:31Z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