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4660"/>
  </p:normalViewPr>
  <p:slideViewPr>
    <p:cSldViewPr snapToGrid="0">
      <p:cViewPr varScale="1">
        <p:scale>
          <a:sx n="40" d="100"/>
          <a:sy n="40" d="100"/>
        </p:scale>
        <p:origin x="66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22CB-EF99-4E75-8074-186EFB3AAC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5E6-78F8-4F27-8EC1-339550C1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4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22CB-EF99-4E75-8074-186EFB3AAC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5E6-78F8-4F27-8EC1-339550C1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22CB-EF99-4E75-8074-186EFB3AAC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5E6-78F8-4F27-8EC1-339550C1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22CB-EF99-4E75-8074-186EFB3AAC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5E6-78F8-4F27-8EC1-339550C1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22CB-EF99-4E75-8074-186EFB3AAC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5E6-78F8-4F27-8EC1-339550C1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3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22CB-EF99-4E75-8074-186EFB3AAC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5E6-78F8-4F27-8EC1-339550C1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2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22CB-EF99-4E75-8074-186EFB3AAC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5E6-78F8-4F27-8EC1-339550C1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22CB-EF99-4E75-8074-186EFB3AAC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5E6-78F8-4F27-8EC1-339550C1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7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22CB-EF99-4E75-8074-186EFB3AAC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5E6-78F8-4F27-8EC1-339550C1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5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22CB-EF99-4E75-8074-186EFB3AAC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5E6-78F8-4F27-8EC1-339550C1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22CB-EF99-4E75-8074-186EFB3AAC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5E6-78F8-4F27-8EC1-339550C1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22CB-EF99-4E75-8074-186EFB3AAC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E5E6-78F8-4F27-8EC1-339550C1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3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864269" y="2334121"/>
            <a:ext cx="3994485" cy="20453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OLTP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7323221" y="2183731"/>
            <a:ext cx="3994485" cy="204536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OLAP</a:t>
            </a:r>
            <a:endParaRPr lang="en-US" sz="7200" dirty="0"/>
          </a:p>
        </p:txBody>
      </p:sp>
      <p:sp>
        <p:nvSpPr>
          <p:cNvPr id="7" name="Cloud 6"/>
          <p:cNvSpPr/>
          <p:nvPr/>
        </p:nvSpPr>
        <p:spPr>
          <a:xfrm>
            <a:off x="3015916" y="192506"/>
            <a:ext cx="3497179" cy="170848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 me what’s happening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8157411" y="192506"/>
            <a:ext cx="2847473" cy="174457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 me what will happen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4269" y="4692315"/>
            <a:ext cx="4547937" cy="98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OLTP</a:t>
            </a:r>
          </a:p>
          <a:p>
            <a:pPr algn="ctr"/>
            <a:r>
              <a:rPr lang="en-US" dirty="0" smtClean="0"/>
              <a:t>ONLINE TRANSACTION PROCESSING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60270" y="4740444"/>
            <a:ext cx="4547937" cy="794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OLAP</a:t>
            </a:r>
          </a:p>
          <a:p>
            <a:pPr algn="ctr"/>
            <a:r>
              <a:rPr lang="en-US" dirty="0" smtClean="0"/>
              <a:t>ON-LINE ANALYTICAL PROCESSING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421"/>
            <a:ext cx="5905500" cy="57751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347411" y="1822786"/>
            <a:ext cx="826168" cy="58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496927" y="1636296"/>
            <a:ext cx="826168" cy="58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9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380999" y="2815384"/>
            <a:ext cx="3994485" cy="20453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OLTP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223" y="890341"/>
            <a:ext cx="696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OLTP’S ARE OPERATIONAL SYSTEMS WHICH HELP EXECUTE AND RECORD</a:t>
            </a:r>
          </a:p>
          <a:p>
            <a:r>
              <a:rPr lang="en-US" dirty="0" smtClean="0"/>
              <a:t> THE DAY  TO DAY OPERATIONS OF A BUSINESS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4"/>
          </p:cNvCxnSpPr>
          <p:nvPr/>
        </p:nvCxnSpPr>
        <p:spPr>
          <a:xfrm flipV="1">
            <a:off x="4375484" y="3838068"/>
            <a:ext cx="20493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24863" y="2093495"/>
            <a:ext cx="0" cy="4186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424863" y="2384897"/>
            <a:ext cx="7700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87390" y="2093495"/>
            <a:ext cx="46201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HOUSES  THE ORIGINAL SOURCE OF THE DATA</a:t>
            </a:r>
          </a:p>
          <a:p>
            <a:endParaRPr lang="en-US" dirty="0"/>
          </a:p>
          <a:p>
            <a:r>
              <a:rPr lang="en-US" dirty="0" smtClean="0"/>
              <a:t>CONTROL AND RUN FUNDAMENTAL BUSINESS  TASKS</a:t>
            </a:r>
          </a:p>
          <a:p>
            <a:endParaRPr lang="en-US" dirty="0"/>
          </a:p>
          <a:p>
            <a:r>
              <a:rPr lang="en-US" dirty="0" smtClean="0"/>
              <a:t>SNAPSHOT OF ON-GOING BUSINESS PROCESS</a:t>
            </a:r>
          </a:p>
          <a:p>
            <a:endParaRPr lang="en-US" dirty="0"/>
          </a:p>
          <a:p>
            <a:r>
              <a:rPr lang="en-US" dirty="0"/>
              <a:t>Constant modifications to data input by end </a:t>
            </a:r>
            <a:r>
              <a:rPr lang="en-US" dirty="0" smtClean="0"/>
              <a:t>users</a:t>
            </a:r>
          </a:p>
          <a:p>
            <a:endParaRPr lang="en-US" dirty="0"/>
          </a:p>
          <a:p>
            <a:r>
              <a:rPr lang="en-US" dirty="0"/>
              <a:t>Quick processing speeds to keep up with daily </a:t>
            </a:r>
            <a:r>
              <a:rPr lang="en-US" dirty="0" smtClean="0"/>
              <a:t>transactions</a:t>
            </a:r>
          </a:p>
          <a:p>
            <a:endParaRPr lang="en-US" dirty="0"/>
          </a:p>
          <a:p>
            <a:r>
              <a:rPr lang="en-US" dirty="0"/>
              <a:t>Simple queries performed to yield non-complex records</a:t>
            </a:r>
            <a:endParaRPr lang="en-US" dirty="0" smtClean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424862" y="2941721"/>
            <a:ext cx="7700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400800" y="3822943"/>
            <a:ext cx="7700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424864" y="4292264"/>
            <a:ext cx="7700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521116" y="5173487"/>
            <a:ext cx="7700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448927" y="5958462"/>
            <a:ext cx="7700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7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80999" y="2815384"/>
            <a:ext cx="3994485" cy="20453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OLTP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4864" y="1155032"/>
            <a:ext cx="55746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With all of the information and transactions the</a:t>
            </a:r>
          </a:p>
          <a:p>
            <a:r>
              <a:rPr lang="en-US" sz="2000" dirty="0" smtClean="0"/>
              <a:t>OLTP system is required to handle, utilizing the</a:t>
            </a:r>
          </a:p>
          <a:p>
            <a:r>
              <a:rPr lang="en-US" sz="2000" dirty="0" smtClean="0"/>
              <a:t>system to run complex queries can put an extreme</a:t>
            </a:r>
          </a:p>
          <a:p>
            <a:r>
              <a:rPr lang="en-US" sz="2000" dirty="0" smtClean="0"/>
              <a:t>an unnecessary load onto the system.</a:t>
            </a:r>
          </a:p>
          <a:p>
            <a:endParaRPr lang="en-US" sz="2000" dirty="0" smtClean="0"/>
          </a:p>
          <a:p>
            <a:r>
              <a:rPr lang="en-US" sz="2000" dirty="0" smtClean="0"/>
              <a:t>(This can in turn cause detrimental lags in the</a:t>
            </a:r>
          </a:p>
          <a:p>
            <a:r>
              <a:rPr lang="en-US" sz="2000" dirty="0" smtClean="0"/>
              <a:t>daily</a:t>
            </a:r>
          </a:p>
          <a:p>
            <a:r>
              <a:rPr lang="en-US" sz="2000" dirty="0" smtClean="0"/>
              <a:t>'transaction' functionality, which the OLTP is</a:t>
            </a:r>
          </a:p>
          <a:p>
            <a:r>
              <a:rPr lang="en-US" sz="2000" dirty="0" smtClean="0"/>
              <a:t>designed to run)</a:t>
            </a:r>
          </a:p>
          <a:p>
            <a:endParaRPr lang="en-US" sz="2000" dirty="0" smtClean="0"/>
          </a:p>
          <a:p>
            <a:r>
              <a:rPr lang="en-US" sz="2000" dirty="0" smtClean="0"/>
              <a:t>Back ups must be done frequently as data loss in</a:t>
            </a:r>
          </a:p>
          <a:p>
            <a:r>
              <a:rPr lang="en-US" sz="2000" dirty="0" smtClean="0"/>
              <a:t>your OLTP can lead to Monetary and</a:t>
            </a:r>
          </a:p>
          <a:p>
            <a:r>
              <a:rPr lang="en-US" sz="2000" dirty="0" smtClean="0"/>
              <a:t>Legal complications.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532" y="842211"/>
            <a:ext cx="1486797" cy="5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0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7223" y="890341"/>
            <a:ext cx="6242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OLAP's are data warehouses which leverage data acquired</a:t>
            </a:r>
          </a:p>
          <a:p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from OLTP systems to help </a:t>
            </a:r>
            <a:r>
              <a:rPr lang="en-US" b="0" i="0" u="none" strike="noStrike" baseline="0" dirty="0" err="1" smtClean="0">
                <a:solidFill>
                  <a:srgbClr val="222222"/>
                </a:solidFill>
                <a:latin typeface="ShadowsIntoLightTwo-Regular"/>
              </a:rPr>
              <a:t>organzations</a:t>
            </a:r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 make better</a:t>
            </a:r>
          </a:p>
          <a:p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decisions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375484" y="3838068"/>
            <a:ext cx="20493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424863" y="2093495"/>
            <a:ext cx="0" cy="4186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424863" y="2384897"/>
            <a:ext cx="7700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424862" y="2941721"/>
            <a:ext cx="7700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400800" y="3822943"/>
            <a:ext cx="7700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424864" y="4292264"/>
            <a:ext cx="7700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521116" y="5173487"/>
            <a:ext cx="7700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448927" y="5958462"/>
            <a:ext cx="7700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284747" y="2815383"/>
            <a:ext cx="3994485" cy="204536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OLAP</a:t>
            </a:r>
            <a:endParaRPr lang="en-US" sz="7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7389" y="2096139"/>
            <a:ext cx="45479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Consolidation of data from OLTP system(s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Helps with Planning, Problem Solving, and making </a:t>
            </a:r>
            <a:r>
              <a:rPr lang="en-US" dirty="0" smtClean="0"/>
              <a:t>Decisions</a:t>
            </a:r>
          </a:p>
          <a:p>
            <a:endParaRPr lang="en-US" dirty="0"/>
          </a:p>
          <a:p>
            <a:r>
              <a:rPr lang="en-US" dirty="0" err="1"/>
              <a:t>Multi_Dimensional</a:t>
            </a:r>
            <a:r>
              <a:rPr lang="en-US" dirty="0"/>
              <a:t> views of business </a:t>
            </a:r>
            <a:r>
              <a:rPr lang="en-US" dirty="0" smtClean="0"/>
              <a:t>activities</a:t>
            </a:r>
          </a:p>
          <a:p>
            <a:endParaRPr lang="en-US" dirty="0"/>
          </a:p>
          <a:p>
            <a:r>
              <a:rPr lang="en-US" dirty="0"/>
              <a:t>Processing speed can vary depending on system </a:t>
            </a:r>
            <a:r>
              <a:rPr lang="en-US" dirty="0" smtClean="0"/>
              <a:t>structure</a:t>
            </a:r>
          </a:p>
          <a:p>
            <a:endParaRPr lang="en-US" dirty="0"/>
          </a:p>
          <a:p>
            <a:r>
              <a:rPr lang="en-US" dirty="0"/>
              <a:t>More often de-normalized with fewer tables, cubes</a:t>
            </a:r>
          </a:p>
          <a:p>
            <a:r>
              <a:rPr lang="en-US" dirty="0"/>
              <a:t>utilized</a:t>
            </a:r>
          </a:p>
        </p:txBody>
      </p:sp>
    </p:spTree>
    <p:extLst>
      <p:ext uri="{BB962C8B-B14F-4D97-AF65-F5344CB8AC3E}">
        <p14:creationId xmlns:p14="http://schemas.microsoft.com/office/powerpoint/2010/main" val="222929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284747" y="2815383"/>
            <a:ext cx="3994485" cy="204536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OLAP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32" y="721895"/>
            <a:ext cx="2412728" cy="594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4253" y="1082842"/>
            <a:ext cx="49329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OLAP's are comprised of all necessary data from</a:t>
            </a:r>
          </a:p>
          <a:p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your OLTP system, where it is structured and</a:t>
            </a:r>
          </a:p>
          <a:p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aggregated to allow for detail intensive queries to</a:t>
            </a:r>
          </a:p>
          <a:p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be performed.</a:t>
            </a:r>
          </a:p>
          <a:p>
            <a:endParaRPr lang="en-US" dirty="0">
              <a:solidFill>
                <a:srgbClr val="222222"/>
              </a:solidFill>
              <a:latin typeface="ShadowsIntoLightTwo-Regular"/>
            </a:endParaRPr>
          </a:p>
          <a:p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Highly Visual Reports can be extracted and</a:t>
            </a:r>
          </a:p>
          <a:p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presented in a manner fit for end users</a:t>
            </a:r>
          </a:p>
          <a:p>
            <a:endParaRPr lang="en-US" dirty="0">
              <a:solidFill>
                <a:srgbClr val="222222"/>
              </a:solidFill>
              <a:latin typeface="ShadowsIntoLightTwo-Regular"/>
            </a:endParaRPr>
          </a:p>
          <a:p>
            <a:endParaRPr lang="en-US" dirty="0" smtClean="0">
              <a:solidFill>
                <a:srgbClr val="222222"/>
              </a:solidFill>
              <a:latin typeface="ShadowsIntoLightTwo-Regular"/>
            </a:endParaRPr>
          </a:p>
          <a:p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A great benefit of an OLAP system is the potential</a:t>
            </a:r>
          </a:p>
          <a:p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for the system to be utilized as a 'backup'</a:t>
            </a:r>
          </a:p>
          <a:p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of the</a:t>
            </a:r>
          </a:p>
          <a:p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OLTP by regularly reloading the data from the</a:t>
            </a:r>
          </a:p>
          <a:p>
            <a:r>
              <a:rPr lang="en-US" b="0" i="0" u="none" strike="noStrike" baseline="0" dirty="0" smtClean="0">
                <a:solidFill>
                  <a:srgbClr val="222222"/>
                </a:solidFill>
                <a:latin typeface="ShadowsIntoLightTwo-Regular"/>
              </a:rPr>
              <a:t>OLTP to OLAP.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3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60274"/>
              </p:ext>
            </p:extLst>
          </p:nvPr>
        </p:nvGraphicFramePr>
        <p:xfrm>
          <a:off x="2032000" y="719666"/>
          <a:ext cx="8127999" cy="4477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1492659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OALP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OTPL</a:t>
                      </a:r>
                      <a:endParaRPr lang="en-US" dirty="0"/>
                    </a:p>
                  </a:txBody>
                  <a:tcPr/>
                </a:tc>
              </a:tr>
              <a:tr h="1492659">
                <a:tc>
                  <a:txBody>
                    <a:bodyPr/>
                    <a:lstStyle/>
                    <a:p>
                      <a:r>
                        <a:rPr lang="en-US" dirty="0" smtClean="0"/>
                        <a:t>SOUYRCE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926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08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296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ShadowsIntoLightTwo-Regular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Vaswani, Pratik</dc:creator>
  <cp:lastModifiedBy>Vaswani, Pratik</cp:lastModifiedBy>
  <cp:revision>5</cp:revision>
  <dcterms:created xsi:type="dcterms:W3CDTF">2018-01-15T11:49:29Z</dcterms:created>
  <dcterms:modified xsi:type="dcterms:W3CDTF">2018-01-15T12:19:58Z</dcterms:modified>
</cp:coreProperties>
</file>