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87" r:id="rId7"/>
    <p:sldId id="268" r:id="rId8"/>
    <p:sldId id="272" r:id="rId9"/>
    <p:sldId id="292" r:id="rId10"/>
    <p:sldId id="289" r:id="rId11"/>
    <p:sldId id="291" r:id="rId12"/>
    <p:sldId id="293" r:id="rId13"/>
    <p:sldId id="296" r:id="rId14"/>
    <p:sldId id="294" r:id="rId15"/>
    <p:sldId id="297" r:id="rId16"/>
    <p:sldId id="299" r:id="rId17"/>
    <p:sldId id="269" r:id="rId18"/>
    <p:sldId id="288" r:id="rId19"/>
    <p:sldId id="285" r:id="rId20"/>
    <p:sldId id="286" r:id="rId21"/>
    <p:sldId id="263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  <a:srgbClr val="34517C"/>
    <a:srgbClr val="668ABE"/>
    <a:srgbClr val="3A5A8A"/>
    <a:srgbClr val="40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40" d="100"/>
          <a:sy n="40" d="100"/>
        </p:scale>
        <p:origin x="758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ithub/CodeSearchNet" TargetMode="External"/><Relationship Id="rId4" Type="http://schemas.openxmlformats.org/officeDocument/2006/relationships/hyperlink" Target="https://www.google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096492" y="5373063"/>
            <a:ext cx="11917337" cy="194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Поисковик по коду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7096492" y="8568113"/>
            <a:ext cx="14545611" cy="3015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БПИ-192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Гудзикевич Максим Сергеевич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в компании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преподаватель, Егор Геннадиевич Булычев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7096492" y="1330739"/>
            <a:ext cx="9443423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  <a:t>Факультет компьютерных наук</a:t>
            </a:r>
            <a:b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</a:b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  <a:t>Образовательная программа </a:t>
            </a:r>
            <a:b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</a:b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  <a:t>09.03.04 Программная инженерия</a:t>
            </a:r>
          </a:p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Arial Narrow"/>
              </a:rPr>
              <a:t>Курсовой проект</a:t>
            </a:r>
          </a:p>
        </p:txBody>
      </p:sp>
      <p:sp>
        <p:nvSpPr>
          <p:cNvPr id="55" name="Москва, 2017"/>
          <p:cNvSpPr txBox="1"/>
          <p:nvPr/>
        </p:nvSpPr>
        <p:spPr>
          <a:xfrm>
            <a:off x="7096492" y="12834664"/>
            <a:ext cx="944342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Высшая школа экономики, Москва, 2022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0CA04D-9253-43D3-B6F1-4D3AE81B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384" y="7286662"/>
            <a:ext cx="10149855" cy="5750984"/>
          </a:xfrm>
          <a:prstGeom prst="rect">
            <a:avLst/>
          </a:prstGeom>
        </p:spPr>
      </p:pic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Улучшение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10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запросов и обёртка над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6606" y="3833664"/>
            <a:ext cx="20207959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Для того, чтобы можно было отправлять более сложные запросы к индексу, был создан класс, который конструирует готовые запросы на основе запроса пользователя. Также нами был создан клас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с-обёртка над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упрощает работу с индексом. Например, он подгружает схемы при создании индекса из отдельной директории, где схемы прописаны в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формате.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E6397-E3A7-424A-93DD-377CF6B40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62" y="8852341"/>
            <a:ext cx="9572952" cy="1838873"/>
          </a:xfrm>
          <a:prstGeom prst="rect">
            <a:avLst/>
          </a:prstGeom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704FC872-853B-4FDC-BC78-4DB783E04161}"/>
              </a:ext>
            </a:extLst>
          </p:cNvPr>
          <p:cNvSpPr/>
          <p:nvPr/>
        </p:nvSpPr>
        <p:spPr>
          <a:xfrm>
            <a:off x="10883049" y="9472979"/>
            <a:ext cx="18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07033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Улучшение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1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Оценка поиска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6606" y="3833664"/>
            <a:ext cx="20207959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После создания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MVP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 не очень понятно, как оценить релевантность поиска. Для начала мы создали функции, которые объясняют, почему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присваивет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конкретный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 стало не очень понятно, как оценить, что мы действительно можем найти что-то полезное среди нашей кодовой базы.</a:t>
            </a: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связи с этим был создан функционал по подсчёту метрики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top_n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96299A0-1D7D-4E95-8A71-DEFD2B08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66" y="8226152"/>
            <a:ext cx="10322868" cy="35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4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- hyperopt/hyperopt: Distributed Asynchronous Hyperparameter  Optimization in Python">
            <a:extLst>
              <a:ext uri="{FF2B5EF4-FFF2-40B4-BE49-F238E27FC236}">
                <a16:creationId xmlns:a16="http://schemas.microsoft.com/office/drawing/2014/main" id="{F3389488-5106-4797-91BD-B85DF202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45" y="7502957"/>
            <a:ext cx="15811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Улучшение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параметров поиска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6606" y="3761656"/>
            <a:ext cx="20207959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того, чтобы оптимизировать метрику, необходимо было сделать перебор по некоторой сетке параметров. Эта проблема решалась с помощью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библиотека работает с моделью как с чёрным ящиком. Теперь пользователь может прописывать сетку параметров, среди которых выбираются лучшие с точки зрения метрики.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84D044-16C2-446B-A1C5-BDBDE2F4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75" y="7625421"/>
            <a:ext cx="8971623" cy="36141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5C41CE-C75D-4558-B8B4-8956DF3CC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5453" y="7667939"/>
            <a:ext cx="8652727" cy="3529123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2653B8E1-B1BA-4403-96B6-8D1402CCBC42}"/>
              </a:ext>
            </a:extLst>
          </p:cNvPr>
          <p:cNvSpPr/>
          <p:nvPr/>
        </p:nvSpPr>
        <p:spPr>
          <a:xfrm>
            <a:off x="10218397" y="9252500"/>
            <a:ext cx="36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27190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Улучшение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Разметка данных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6606" y="3761656"/>
            <a:ext cx="20207959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подбирать оптимальные параметры нужен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Размечать руками нашу кодовую базу очень долго, так что я взял данные с соревнования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CodeSearchNet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проходят предобработку, дополняются полями, которые лежат в нашем индексе и гипотетически влияют на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Далее создаётся аналогичный нашему индекс и оптимизация происходит уже на нём.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8F2D15-0ECA-4FCF-9909-7BE46D6A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7301488"/>
            <a:ext cx="12673138" cy="5402890"/>
          </a:xfrm>
          <a:prstGeom prst="rect">
            <a:avLst/>
          </a:prstGeom>
        </p:spPr>
      </p:pic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05063D60-8227-4701-A7B5-13E72B53BD4A}"/>
              </a:ext>
            </a:extLst>
          </p:cNvPr>
          <p:cNvSpPr/>
          <p:nvPr/>
        </p:nvSpPr>
        <p:spPr>
          <a:xfrm>
            <a:off x="14640272" y="9793649"/>
            <a:ext cx="36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14FE2-E3C2-4AB3-9B3A-58A5A797382B}"/>
              </a:ext>
            </a:extLst>
          </p:cNvPr>
          <p:cNvSpPr txBox="1"/>
          <p:nvPr/>
        </p:nvSpPr>
        <p:spPr>
          <a:xfrm>
            <a:off x="14640272" y="8907976"/>
            <a:ext cx="5894945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dataset_to_elastic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25" name="Picture 11" descr="Elasticsearch Icon - Download in Flat Style">
            <a:extLst>
              <a:ext uri="{FF2B5EF4-FFF2-40B4-BE49-F238E27FC236}">
                <a16:creationId xmlns:a16="http://schemas.microsoft.com/office/drawing/2014/main" id="{520CED07-CF78-403E-AF16-C14315CD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800" y="8616059"/>
            <a:ext cx="2878234" cy="28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659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Улучшение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Разметка данных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01065" y="3761656"/>
            <a:ext cx="21480832" cy="5314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всём этом есть загвоздка – </a:t>
            </a:r>
            <a:r>
              <a:rPr lang="ru-RU" sz="3200" b="1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откуда брать запросы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Очевидное решение – из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функции. Но тогда будет сильное совпадение по этому полю, такой поиск будет далёк от реальности. То есть нельзя напрямую в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данном случае часть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docstring)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складывать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(сущность, у которой одно из полей –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docstring). 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en-US" sz="3200" b="1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во-первых, берётся лишь начало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(условно первые 30 символов). Далее каждое слово в строке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зашумляется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прописанной пользователем вероятностью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такому алгоритму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слово заменяется на случайный синоним из библиотеки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если синонимов нет – случайный символ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зашумляется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#.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 список синонимов просчитывается заранее.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6A8D3C-13F9-4BB9-9E2C-42CB8C74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61" y="9537613"/>
            <a:ext cx="6984776" cy="15011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278FE-DD68-489A-B385-1B831AAF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312" y="9522296"/>
            <a:ext cx="7566840" cy="1531748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30094C76-BFB3-4AEC-806C-6B5371CD0DB1}"/>
              </a:ext>
            </a:extLst>
          </p:cNvPr>
          <p:cNvSpPr/>
          <p:nvPr/>
        </p:nvSpPr>
        <p:spPr>
          <a:xfrm>
            <a:off x="10039462" y="10108170"/>
            <a:ext cx="36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91F57-F262-472A-A689-C1E7E7DD00A1}"/>
              </a:ext>
            </a:extLst>
          </p:cNvPr>
          <p:cNvSpPr txBox="1"/>
          <p:nvPr/>
        </p:nvSpPr>
        <p:spPr>
          <a:xfrm>
            <a:off x="9150322" y="9361160"/>
            <a:ext cx="5459305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corrupt_text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(probability=0.15)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512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Оценка улучшений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6606" y="2643366"/>
            <a:ext cx="21480832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Собирая воедино весь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получить метрики, при которых поиск наиболее оптимален с точки зрения метрики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top_n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0385E6-2C1F-4555-8175-06D7A47E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76" y="4264963"/>
            <a:ext cx="14843949" cy="85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0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Оценка улучшений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        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87D0E9-738B-422B-AF5C-4D0AA804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62" y="4017219"/>
            <a:ext cx="11945838" cy="6762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1F368-61E4-4B9F-A810-D89B397A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732" y="4017219"/>
            <a:ext cx="11936094" cy="69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70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Технологии и инструменты реализации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17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A03CA-716C-419A-8624-BE0C48DBAF9A}"/>
              </a:ext>
            </a:extLst>
          </p:cNvPr>
          <p:cNvSpPr txBox="1"/>
          <p:nvPr/>
        </p:nvSpPr>
        <p:spPr>
          <a:xfrm>
            <a:off x="1226606" y="3889186"/>
            <a:ext cx="17949885" cy="5314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arenR"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3.8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2021.2.3</a:t>
            </a:r>
          </a:p>
          <a:p>
            <a:pPr marL="514350" indent="-514350" algn="l">
              <a:lnSpc>
                <a:spcPct val="150000"/>
              </a:lnSpc>
              <a:buFontTx/>
              <a:buAutoNum type="arabicParenR"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WSL 2.0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Tmux</a:t>
            </a:r>
            <a:endParaRPr lang="en-US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arenR"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Sitter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  <a:endParaRPr lang="en-US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Заголовок основного текста">
            <a:extLst>
              <a:ext uri="{FF2B5EF4-FFF2-40B4-BE49-F238E27FC236}">
                <a16:creationId xmlns:a16="http://schemas.microsoft.com/office/drawing/2014/main" id="{63612CE5-6617-4923-B9B8-739BF032EB7D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Состав использованных технологий и инструментов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EE53520F-1E46-40E4-888E-EBFED20A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74" y="9754967"/>
            <a:ext cx="2741710" cy="2678923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C3EAFB0-E9AE-4B0D-B15C-900D70DE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52" y="9754966"/>
            <a:ext cx="2678923" cy="26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ython Icon - Download in Flat Style">
            <a:extLst>
              <a:ext uri="{FF2B5EF4-FFF2-40B4-BE49-F238E27FC236}">
                <a16:creationId xmlns:a16="http://schemas.microsoft.com/office/drawing/2014/main" id="{509D6724-CFA3-4833-BA24-746066D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30" y="9731182"/>
            <a:ext cx="2678923" cy="26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Ubuntu Icon - Download in Flat Style">
            <a:extLst>
              <a:ext uri="{FF2B5EF4-FFF2-40B4-BE49-F238E27FC236}">
                <a16:creationId xmlns:a16="http://schemas.microsoft.com/office/drawing/2014/main" id="{F4631F51-0677-4D5E-BE37-6E71BCE6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883" y="9635033"/>
            <a:ext cx="2878234" cy="28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88ED53A4-75DE-49E6-9BFE-FEDC9C93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16" y="9698594"/>
            <a:ext cx="2678924" cy="26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lasticsearch Icon - Download in Flat Style">
            <a:extLst>
              <a:ext uri="{FF2B5EF4-FFF2-40B4-BE49-F238E27FC236}">
                <a16:creationId xmlns:a16="http://schemas.microsoft.com/office/drawing/2014/main" id="{8D017BC0-0B85-47D9-8194-C527A2AB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262" y="9435722"/>
            <a:ext cx="2878234" cy="28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ree Sitter [Deprecated] - Visual Studio Marketplace">
            <a:extLst>
              <a:ext uri="{FF2B5EF4-FFF2-40B4-BE49-F238E27FC236}">
                <a16:creationId xmlns:a16="http://schemas.microsoft.com/office/drawing/2014/main" id="{19697202-C33D-4F67-96DD-D86E1F4A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239" y="9605147"/>
            <a:ext cx="2678924" cy="26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211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ПУТИ Дальнейшего развития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18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A03CA-716C-419A-8624-BE0C48DBAF9A}"/>
              </a:ext>
            </a:extLst>
          </p:cNvPr>
          <p:cNvSpPr txBox="1"/>
          <p:nvPr/>
        </p:nvSpPr>
        <p:spPr>
          <a:xfrm>
            <a:off x="1201065" y="2585277"/>
            <a:ext cx="21189686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 для построения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эмбеддингов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вводимого запроса и кода (уже в процессе)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кодовой базы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Упрощение индексации нового репозитория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Тонкая настройка поиска (удаление из топа выдачи сомнительных результатов)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Встраивание системы внутрь организации или же создание публичного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8C43AF-B054-4D54-B651-0376400B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95" y="7293136"/>
            <a:ext cx="10922426" cy="3159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EBB4C-2204-441B-A48A-E1B1D4277B37}"/>
              </a:ext>
            </a:extLst>
          </p:cNvPr>
          <p:cNvSpPr txBox="1"/>
          <p:nvPr/>
        </p:nvSpPr>
        <p:spPr>
          <a:xfrm>
            <a:off x="7454243" y="10696376"/>
            <a:ext cx="10225136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sz="24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поиска по запросу </a:t>
            </a:r>
            <a:r>
              <a:rPr lang="en-US" sz="24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plus b example” </a:t>
            </a:r>
            <a:r>
              <a:rPr lang="ru-RU" sz="24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Search – </a:t>
            </a:r>
            <a:r>
              <a:rPr lang="ru-RU" sz="24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третий по релевантности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84573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Демонстрация работы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19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0578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Описание предметной области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Заголовок основного текста"/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 задачи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E4CD07C1-44C0-4C9D-883E-C226CA9B5951}"/>
              </a:ext>
            </a:extLst>
          </p:cNvPr>
          <p:cNvSpPr txBox="1"/>
          <p:nvPr/>
        </p:nvSpPr>
        <p:spPr>
          <a:xfrm>
            <a:off x="1201065" y="5766415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Неформальная постановка задачи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2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C48D8-D3A2-422E-8758-C4661366D182}"/>
              </a:ext>
            </a:extLst>
          </p:cNvPr>
          <p:cNvSpPr txBox="1"/>
          <p:nvPr/>
        </p:nvSpPr>
        <p:spPr>
          <a:xfrm>
            <a:off x="1201065" y="4249495"/>
            <a:ext cx="1851920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Предметная</a:t>
            </a: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область задачи – поисковые системы (в нашем случае среди кода).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A03CA-716C-419A-8624-BE0C48DBAF9A}"/>
              </a:ext>
            </a:extLst>
          </p:cNvPr>
          <p:cNvSpPr txBox="1"/>
          <p:nvPr/>
        </p:nvSpPr>
        <p:spPr>
          <a:xfrm>
            <a:off x="1201065" y="6851526"/>
            <a:ext cx="17949885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Создание базы данных с кодом, в которой можно находить релевантные ответы через поисковые запросы.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СПИСОК ИСПОЛЬЗОВАННЫХ ИСТОЧНИКОВ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20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C830E5-B7EF-4D98-A3CC-63D06C75AEDA}"/>
              </a:ext>
            </a:extLst>
          </p:cNvPr>
          <p:cNvSpPr/>
          <p:nvPr/>
        </p:nvSpPr>
        <p:spPr>
          <a:xfrm>
            <a:off x="1201064" y="2662199"/>
            <a:ext cx="21506373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Поиск в кодовой базе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[Электронный ресурс]: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Режим доступа: </a:t>
            </a: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ru-RU" sz="32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свободный (дата обращения: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04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.202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lvl="0" algn="l">
              <a:lnSpc>
                <a:spcPct val="150000"/>
              </a:lnSpc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Поиск с помощью Google [Электронный ресурс]: Google. Режим доступа: </a:t>
            </a: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свободный (дата обращения: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04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.202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lvl="0" algn="l">
              <a:lnSpc>
                <a:spcPct val="150000"/>
              </a:lnSpc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 Соревнование </a:t>
            </a:r>
            <a:r>
              <a:rPr lang="ru-RU" sz="3200" dirty="0" err="1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CodeSearchNet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[Электронный ресурс]. Режим доступа: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https://github.com/github/CodeSearchNet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свободный (дата обращения: 17.04.2022).</a:t>
            </a:r>
          </a:p>
        </p:txBody>
      </p:sp>
    </p:spTree>
    <p:extLst>
      <p:ext uri="{BB962C8B-B14F-4D97-AF65-F5344CB8AC3E}">
        <p14:creationId xmlns:p14="http://schemas.microsoft.com/office/powerpoint/2010/main" val="8786974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75" y="2825552"/>
            <a:ext cx="3195850" cy="30900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736E-544E-4D4E-B198-E78EFE261ACA}"/>
              </a:ext>
            </a:extLst>
          </p:cNvPr>
          <p:cNvSpPr txBox="1"/>
          <p:nvPr/>
        </p:nvSpPr>
        <p:spPr>
          <a:xfrm>
            <a:off x="4560905" y="6209928"/>
            <a:ext cx="15262190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СПАСИБО ЗА ВНИМАНИЕ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,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 ОТВЕТИТЬ НА ВАШИ ВОПРОСЫ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F1902-C67E-4041-92B0-58614E046C89}"/>
              </a:ext>
            </a:extLst>
          </p:cNvPr>
          <p:cNvSpPr txBox="1"/>
          <p:nvPr/>
        </p:nvSpPr>
        <p:spPr>
          <a:xfrm>
            <a:off x="1201065" y="12834936"/>
            <a:ext cx="21720127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курсовой проект, Поисковик по коду –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msgudzikevich@edu.hse.ru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     				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21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495007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b="1" cap="all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	Основные понятия, определения, термины</a:t>
            </a: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C48D8-D3A2-422E-8758-C4661366D182}"/>
              </a:ext>
            </a:extLst>
          </p:cNvPr>
          <p:cNvSpPr txBox="1"/>
          <p:nvPr/>
        </p:nvSpPr>
        <p:spPr>
          <a:xfrm>
            <a:off x="1226606" y="4077431"/>
            <a:ext cx="21480832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AST-дерево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– граф, который является деревом с внутренними вершинами (</a:t>
            </a:r>
            <a:r>
              <a:rPr kumimoji="0" lang="ru-RU" sz="3200" i="0" u="none" strike="noStrike" cap="none" spc="0" normalizeH="0" baseline="0" dirty="0" err="1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Node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), которые являются операторами языка программирования, при этом листьями являются соответствующие им операнды.</a:t>
            </a:r>
          </a:p>
          <a:p>
            <a:pPr algn="l"/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algn="l"/>
            <a:r>
              <a:rPr kumimoji="0" lang="ru-RU" sz="3200" b="1" i="0" u="none" strike="noStrike" cap="none" spc="0" normalizeH="0" baseline="0" dirty="0" err="1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Node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– логическая единица AST-дерева, внутренняя вершина.</a:t>
            </a:r>
          </a:p>
          <a:p>
            <a:pPr algn="l"/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algn="l"/>
            <a:r>
              <a:rPr kumimoji="0" lang="ru-RU" sz="3200" b="1" i="0" u="none" strike="noStrike" cap="none" spc="0" normalizeH="0" baseline="0" dirty="0" err="1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Эмбеддинг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– отражение векторов в другое векторное пространство. То есть, например, превращение слова в векторное представление.</a:t>
            </a:r>
          </a:p>
          <a:p>
            <a:pPr algn="l"/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algn="l"/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CLI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– интерфейс командной строки.</a:t>
            </a:r>
          </a:p>
          <a:p>
            <a:pPr algn="l"/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algn="l"/>
            <a:r>
              <a:rPr kumimoji="0" lang="ru-RU" sz="3200" b="1" i="0" u="none" strike="noStrike" cap="none" spc="0" normalizeH="0" baseline="0" dirty="0" err="1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Датасет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– (в машинном обучении) набор данных для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6350489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ЦЕЛИ И задачи работы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Заголовок основного текста"/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E4CD07C1-44C0-4C9D-883E-C226CA9B5951}"/>
              </a:ext>
            </a:extLst>
          </p:cNvPr>
          <p:cNvSpPr txBox="1"/>
          <p:nvPr/>
        </p:nvSpPr>
        <p:spPr>
          <a:xfrm>
            <a:off x="1201065" y="5766415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C48D8-D3A2-422E-8758-C4661366D182}"/>
              </a:ext>
            </a:extLst>
          </p:cNvPr>
          <p:cNvSpPr txBox="1"/>
          <p:nvPr/>
        </p:nvSpPr>
        <p:spPr>
          <a:xfrm>
            <a:off x="1201065" y="4003274"/>
            <a:ext cx="18519202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Целью работы является создание поисковой системы, которая позволила бы пользовател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 искать код через запросы на естественном языке.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A03CA-716C-419A-8624-BE0C48DBAF9A}"/>
              </a:ext>
            </a:extLst>
          </p:cNvPr>
          <p:cNvSpPr txBox="1"/>
          <p:nvPr/>
        </p:nvSpPr>
        <p:spPr>
          <a:xfrm>
            <a:off x="1201065" y="6623293"/>
            <a:ext cx="17949885" cy="2360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Исследование области, конфигурация, поиск существующих решений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Итеративное улучшение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868651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АНАЛИЗ СУЩЕСТВУЮЩИХ РЕШЕНИЙ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C48D8-D3A2-422E-8758-C4661366D182}"/>
              </a:ext>
            </a:extLst>
          </p:cNvPr>
          <p:cNvSpPr txBox="1"/>
          <p:nvPr/>
        </p:nvSpPr>
        <p:spPr>
          <a:xfrm>
            <a:off x="1226606" y="3041576"/>
            <a:ext cx="20640007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момент разработки было выявлено два популярных аналога –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внутри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поиск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 у каждого из них есть свои недостатки, самый очевидный – примитивные анализаторы написанного текста.</a:t>
            </a: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выигрывает по количеству индексированных страниц – становится очень легко найти нужный функционал, однако нет семантической близости и не все странички (например, приватные репозитории) обязательно будут обработаны.</a:t>
            </a: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очень примитивный, пара ошибок в запросе всё испортит.</a:t>
            </a:r>
          </a:p>
        </p:txBody>
      </p:sp>
    </p:spTree>
    <p:extLst>
      <p:ext uri="{BB962C8B-B14F-4D97-AF65-F5344CB8AC3E}">
        <p14:creationId xmlns:p14="http://schemas.microsoft.com/office/powerpoint/2010/main" val="11988249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АНАЛИЗ СУЩЕСТВУЮЩИХ РЕШЕНИЙ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9F0F85-2BC8-49EB-A2F6-7950472E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703" y="2393487"/>
            <a:ext cx="9455735" cy="10441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B6F4CA-6A46-441A-B2BF-636AC1A3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65" y="5407923"/>
            <a:ext cx="11206960" cy="4233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ED7298-C302-42D2-B066-C322C06F0838}"/>
              </a:ext>
            </a:extLst>
          </p:cNvPr>
          <p:cNvSpPr txBox="1"/>
          <p:nvPr/>
        </p:nvSpPr>
        <p:spPr>
          <a:xfrm>
            <a:off x="1226606" y="3020179"/>
            <a:ext cx="2064000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поиска по запросу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plus b python example”: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064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Функциональные требования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A03CA-716C-419A-8624-BE0C48DBAF9A}"/>
              </a:ext>
            </a:extLst>
          </p:cNvPr>
          <p:cNvSpPr txBox="1"/>
          <p:nvPr/>
        </p:nvSpPr>
        <p:spPr>
          <a:xfrm>
            <a:off x="1226606" y="4709638"/>
            <a:ext cx="17949885" cy="4576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Конфигурация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Работа с данными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;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Создание и работа с индексом, его настройка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;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CLI;</a:t>
            </a: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качества программы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indent="-5143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Снятие метрик для оценки релевантности.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" name="Заголовок основного текста">
            <a:extLst>
              <a:ext uri="{FF2B5EF4-FFF2-40B4-BE49-F238E27FC236}">
                <a16:creationId xmlns:a16="http://schemas.microsoft.com/office/drawing/2014/main" id="{63612CE5-6617-4923-B9B8-739BF032EB7D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Состав функциональных требований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258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СОЗДАНИЕ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</a:t>
            </a:r>
            <a:r>
              <a:rPr lang="en-US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Основа для поиска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D845-427A-48AF-AE18-FF6D0DB0370C}"/>
              </a:ext>
            </a:extLst>
          </p:cNvPr>
          <p:cNvSpPr txBox="1"/>
          <p:nvPr/>
        </p:nvSpPr>
        <p:spPr>
          <a:xfrm>
            <a:off x="1228599" y="3816553"/>
            <a:ext cx="18519202" cy="5314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Для создания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MVP 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был выбран поисковый движок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lasticsearch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котором можно создавать индексы (аналогично таблице в БД) и выполнять запросы. Для начала было взято 10000 самых популярных репозиториев на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информация о которых доставалась с помощью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(библиотека от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JetBrains).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было создано несколько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команд, а также прописаны команды в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локальной разработки (в самом начале у нас не было удалённой машины).</a:t>
            </a:r>
          </a:p>
        </p:txBody>
      </p:sp>
    </p:spTree>
    <p:extLst>
      <p:ext uri="{BB962C8B-B14F-4D97-AF65-F5344CB8AC3E}">
        <p14:creationId xmlns:p14="http://schemas.microsoft.com/office/powerpoint/2010/main" val="7718735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2426185" y="678354"/>
            <a:ext cx="20281253" cy="10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lvl="1"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	СОЗДАНИЕ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8EBE1-22AB-45E6-BF74-EBB1F8014978}"/>
              </a:ext>
            </a:extLst>
          </p:cNvPr>
          <p:cNvSpPr txBox="1"/>
          <p:nvPr/>
        </p:nvSpPr>
        <p:spPr>
          <a:xfrm>
            <a:off x="1201065" y="12834682"/>
            <a:ext cx="21720127" cy="514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3A5A8A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Гудзикевич М. С.</a:t>
            </a:r>
            <a:r>
              <a:rPr lang="ru-RU" sz="2400" dirty="0">
                <a:solidFill>
                  <a:srgbClr val="3A5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БПИ-192, курсовой проект, Поисковик по коду															9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3A5A8A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Заголовок основного текста">
            <a:extLst>
              <a:ext uri="{FF2B5EF4-FFF2-40B4-BE49-F238E27FC236}">
                <a16:creationId xmlns:a16="http://schemas.microsoft.com/office/drawing/2014/main" id="{07397B41-A7C6-444B-8051-43A4AC0A26DA}"/>
              </a:ext>
            </a:extLst>
          </p:cNvPr>
          <p:cNvSpPr txBox="1"/>
          <p:nvPr/>
        </p:nvSpPr>
        <p:spPr>
          <a:xfrm>
            <a:off x="1201065" y="3107648"/>
            <a:ext cx="16073438" cy="70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Работа с данными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DF1C85-56A3-4B8F-9094-342514AC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6896025"/>
            <a:ext cx="10254852" cy="5925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5E0B08-9D32-4D81-95B1-10E489F10D61}"/>
              </a:ext>
            </a:extLst>
          </p:cNvPr>
          <p:cNvSpPr txBox="1"/>
          <p:nvPr/>
        </p:nvSpPr>
        <p:spPr>
          <a:xfrm>
            <a:off x="1226606" y="3833664"/>
            <a:ext cx="17806154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складыванием в индекс репозитории скачивались с помощью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PyGithub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затем каждая функция рекурсивно обходилась по её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AST-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дереву, из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которого на каждом уровне забирались необходимые поля (например название функции,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 </a:t>
            </a:r>
            <a:r>
              <a:rPr lang="ru-RU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140F-95DF-49A8-8C3A-4F3268C38080}"/>
              </a:ext>
            </a:extLst>
          </p:cNvPr>
          <p:cNvSpPr txBox="1"/>
          <p:nvPr/>
        </p:nvSpPr>
        <p:spPr>
          <a:xfrm>
            <a:off x="14185862" y="9566281"/>
            <a:ext cx="533048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a_plus_b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219C0-BA42-4C5E-9F21-38FCBDA4A4CC}"/>
              </a:ext>
            </a:extLst>
          </p:cNvPr>
          <p:cNvSpPr txBox="1"/>
          <p:nvPr/>
        </p:nvSpPr>
        <p:spPr>
          <a:xfrm>
            <a:off x="14172220" y="7957047"/>
            <a:ext cx="972108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function_body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“def </a:t>
            </a:r>
            <a:r>
              <a:rPr lang="en-US" sz="3200" dirty="0" err="1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a_plus_b</a:t>
            </a:r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b):\n    return a + b”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16677-9B5A-4DAC-87EE-A09ECB7B5ABF}"/>
              </a:ext>
            </a:extLst>
          </p:cNvPr>
          <p:cNvSpPr txBox="1"/>
          <p:nvPr/>
        </p:nvSpPr>
        <p:spPr>
          <a:xfrm>
            <a:off x="14172220" y="11175515"/>
            <a:ext cx="533048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docstring: “”</a:t>
            </a:r>
            <a:endParaRPr lang="ru-RU" sz="3200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6DB508F1-D7F5-40CA-8420-98852E6C0AD2}"/>
              </a:ext>
            </a:extLst>
          </p:cNvPr>
          <p:cNvSpPr/>
          <p:nvPr/>
        </p:nvSpPr>
        <p:spPr>
          <a:xfrm>
            <a:off x="11933660" y="9678668"/>
            <a:ext cx="18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B224AE4-25CB-4FCF-B7C4-C44F9C1D84C3}"/>
              </a:ext>
            </a:extLst>
          </p:cNvPr>
          <p:cNvSpPr/>
          <p:nvPr/>
        </p:nvSpPr>
        <p:spPr>
          <a:xfrm rot="20345598">
            <a:off x="11928681" y="8558746"/>
            <a:ext cx="18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2CFB5C6C-0B31-4F22-AC69-FFFB2F36B586}"/>
              </a:ext>
            </a:extLst>
          </p:cNvPr>
          <p:cNvSpPr/>
          <p:nvPr/>
        </p:nvSpPr>
        <p:spPr>
          <a:xfrm rot="1260000">
            <a:off x="11926839" y="10797327"/>
            <a:ext cx="1800000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normalizeH="0" baseline="0">
              <a:ln w="0">
                <a:solidFill>
                  <a:schemeClr val="tx1"/>
                </a:solidFill>
              </a:ln>
              <a:solidFill>
                <a:schemeClr val="tx1"/>
              </a:solidFill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741657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1687</Words>
  <Application>Microsoft Office PowerPoint</Application>
  <PresentationFormat>Произвольный</PresentationFormat>
  <Paragraphs>123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Гудзикевич</cp:lastModifiedBy>
  <cp:revision>408</cp:revision>
  <dcterms:modified xsi:type="dcterms:W3CDTF">2022-04-17T15:34:45Z</dcterms:modified>
</cp:coreProperties>
</file>