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416" r:id="rId5"/>
    <p:sldId id="403" r:id="rId6"/>
    <p:sldId id="402" r:id="rId7"/>
    <p:sldId id="417" r:id="rId8"/>
    <p:sldId id="418" r:id="rId9"/>
    <p:sldId id="419" r:id="rId10"/>
    <p:sldId id="405" r:id="rId11"/>
    <p:sldId id="412" r:id="rId12"/>
    <p:sldId id="420" r:id="rId13"/>
    <p:sldId id="421" r:id="rId14"/>
    <p:sldId id="422" r:id="rId15"/>
    <p:sldId id="423" r:id="rId16"/>
    <p:sldId id="424" r:id="rId17"/>
    <p:sldId id="425" r:id="rId18"/>
    <p:sldId id="413" r:id="rId19"/>
    <p:sldId id="426" r:id="rId20"/>
    <p:sldId id="4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FE00B-AD0C-4277-9653-3CA35AC6E401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C92F4-F051-4A4B-A724-30B3D0D7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C92F4-F051-4A4B-A724-30B3D0D794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4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B7C1-2691-0563-CE27-3FD947665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389F6-500D-82C3-6A9A-62274506E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4ACF-C99D-06AD-9E5A-A2DF99AD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665B-FDF1-E1A3-2BC0-1788DF55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788A-676B-1C7E-EA55-04498784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1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DE8B-9F9B-2FF8-BCF4-061060C3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33026-8BD4-E0FD-1072-4EB9EEE40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B3A4-EA40-4117-8B6D-EF318037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E061-AEAD-3B7F-B2AE-3DBCB5D0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689D-9431-1DDD-F6EC-1F9D1290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85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62D91-5F40-144E-5CAD-52410D95A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3ACD8-B8B9-DEA5-BE2A-44CB08CF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5B49-BAC6-A440-7ECC-D7C3C173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85C7-FDC3-EBA4-6D68-8F29EA77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0BE5-65DC-25FA-AADC-E893968E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9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8EB2-87EB-98E3-0A35-944FD56E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304E-0F9B-CB77-B7FC-F59262A2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780D-5827-C95F-F3C2-35A5FE09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5BFA-A1C7-5B07-7B69-AB3C786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7909-483E-70BF-D0EF-C2B1920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64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908-024F-6407-F781-03FF2E97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40406-D005-B96F-3DB8-D9267D72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20AC-8132-F89F-D2E8-39D34482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B9F4-9C76-CD1E-8615-B6CC65FD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18D8-30E6-4DC3-020D-AF40060F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78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AA7E-30FC-6F7C-723D-A0E4BB1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2555-96AD-774A-8F3B-9B6CD7F5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61E42-6E08-2D2E-439B-AB181FE05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508D6-4C28-CC0D-27FC-1D54B763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0F60D-9521-E528-96CE-9E304FDF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78F1C-3CB5-A244-5DE4-12437CA9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33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58D1-71E9-DF83-0E92-28C55604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9113-7497-3A55-2535-BBF2D6D0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4B5D9-2F03-BF11-4E0B-18610E9F0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22DB9-0021-FC57-4F8A-8C5382FF7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F8749-5D6C-8CEA-42F8-C18026D5F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CAEE1-7112-ABFF-A707-B3F09C9B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9575A-5704-3D9A-E9DA-F556D9F6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A316C-69FE-C689-D518-134EA9C4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58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1642-17E0-E8D4-4607-67545263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90556-A047-106F-2619-999DAAF9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0486C-CA30-6F1A-72E5-0F41EA7C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6B62-D624-B0EF-02E2-C90CC2B2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37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590D3-4030-7FE5-16D9-78CA5275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E3201-367D-AA51-125B-733E490A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A87A8-98D3-A88F-D1E7-1F227CC0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85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4E7A-956A-6A87-E789-44AC458E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1113-8115-D18A-FBA0-03930510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3D508-781C-36F6-2B57-877271DFF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9431C-B2BD-E557-1C26-970F7694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E98BE-87FB-A34C-3014-AE607DD5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FEFC-30A2-458D-EFB2-A765D49C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8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BA0-1421-A123-3EB8-4CD42AB9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3B5DE-AB7C-380B-A85A-A65D97130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144C1-A6B6-3762-EA19-043D76667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DB0A-D615-8073-5230-FA0819E1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785E-AC9C-D806-8058-7C2161B0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9958-1E90-50B1-AFA4-CF30B258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62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AF87A-C17B-C57B-C378-977D75CC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C8324-3835-C414-457F-391D4029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8A7A-3ECC-7938-7800-737A5133C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E770-2CD4-44C9-9BA5-6514E7E73F9B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A77F-D5A6-3F43-3FEA-4A941F4C9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A404-BB54-45B7-11A5-3FC212CF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4013-AFCF-46BC-926E-FF5B8F98C7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7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F33A-823A-E191-EF65-750B232A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1801" y="1138517"/>
            <a:ext cx="6203577" cy="1068560"/>
          </a:xfrm>
        </p:spPr>
        <p:txBody>
          <a:bodyPr>
            <a:normAutofit/>
          </a:bodyPr>
          <a:lstStyle/>
          <a:p>
            <a:r>
              <a:rPr lang="en-C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Tank Interacting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022374-D096-4941-B581-A8CF081BC20E}"/>
              </a:ext>
            </a:extLst>
          </p:cNvPr>
          <p:cNvSpPr txBox="1">
            <a:spLocks/>
          </p:cNvSpPr>
          <p:nvPr/>
        </p:nvSpPr>
        <p:spPr>
          <a:xfrm>
            <a:off x="2671481" y="3226413"/>
            <a:ext cx="6203577" cy="17489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CH303: Process Control</a:t>
            </a: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Gond </a:t>
            </a: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Sayed Musaraf Ali</a:t>
            </a:r>
          </a:p>
          <a:p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Chemical Engineering, IIT Ropar. </a:t>
            </a:r>
          </a:p>
        </p:txBody>
      </p:sp>
    </p:spTree>
    <p:extLst>
      <p:ext uri="{BB962C8B-B14F-4D97-AF65-F5344CB8AC3E}">
        <p14:creationId xmlns:p14="http://schemas.microsoft.com/office/powerpoint/2010/main" val="196688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6341A-3FF2-BAEA-DA8F-2F84E5E7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04B46E-A634-FD40-B7A3-374F99D2F7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779929"/>
                <a:ext cx="12111317" cy="557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Regression method</a:t>
                </a:r>
              </a:p>
              <a:p>
                <a:pPr marL="0" indent="0">
                  <a:buNone/>
                </a:pPr>
                <a:r>
                  <a:rPr lang="en-CA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Consider estimating parameters of </a:t>
                </a:r>
                <a:r>
                  <a:rPr lang="en-CA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FOPTD model </a:t>
                </a:r>
                <a:r>
                  <a:rPr lang="en-CA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i.e., </a:t>
                </a:r>
              </a:p>
              <a:p>
                <a:pPr marL="0" indent="0">
                  <a:buNone/>
                </a:pPr>
                <a:endParaRPr lang="en-CA" sz="1800" dirty="0">
                  <a:latin typeface="+mj-lt"/>
                </a:endParaRPr>
              </a:p>
              <a:p>
                <a:pPr marL="0" indent="0">
                  <a:buNone/>
                </a:pPr>
                <a:endParaRPr lang="en-CA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CA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 = Step change in input variable = 10% or 20% of Inlet Flow rate = 1.6 or 3.2</a:t>
                </a:r>
              </a:p>
              <a:p>
                <a:pPr marL="0" indent="0">
                  <a:buNone/>
                </a:pPr>
                <a:endParaRPr lang="en-CA" sz="1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Unknown parameters here :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CA" sz="1800" dirty="0">
                    <a:latin typeface="+mj-lt"/>
                  </a:rPr>
                  <a:t> </a:t>
                </a:r>
                <a:r>
                  <a:rPr lang="en-CA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Define error function</a:t>
                </a:r>
                <a:r>
                  <a:rPr lang="en-CA" sz="1800" dirty="0">
                    <a:latin typeface="+mj-lt"/>
                  </a:rPr>
                  <a:t>,     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800" dirty="0">
                    <a:latin typeface="+mj-lt"/>
                  </a:rPr>
                  <a:t>  =                                     </a:t>
                </a:r>
              </a:p>
              <a:p>
                <a:pPr marL="0" indent="0">
                  <a:buNone/>
                </a:pPr>
                <a:endParaRPr lang="en-CA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CA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Objective function</a:t>
                </a:r>
                <a:r>
                  <a:rPr lang="en-CA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    </a:t>
                </a:r>
              </a:p>
              <a:p>
                <a:pPr marL="0" indent="0">
                  <a:buNone/>
                </a:pPr>
                <a:r>
                  <a:rPr lang="en-CA" sz="1800" dirty="0">
                    <a:latin typeface="+mj-lt"/>
                  </a:rPr>
                  <a:t>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1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CA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CA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CA" sz="1800" dirty="0">
                    <a:latin typeface="+mj-lt"/>
                  </a:rPr>
                  <a:t>                      </a:t>
                </a:r>
                <a:r>
                  <a:rPr lang="en-CA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subject to: </a:t>
                </a:r>
                <a:r>
                  <a:rPr lang="en-CA" sz="18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1200" i="1" baseline="-2500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CA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CA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200" i="1">
                        <a:latin typeface="Cambria Math" panose="02040503050406030204" pitchFamily="18" charset="0"/>
                      </a:rPr>
                      <m:t>𝐾𝑀</m:t>
                    </m:r>
                    <m:d>
                      <m:d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CA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1200" i="1">
                                    <a:latin typeface="Cambria Math" panose="02040503050406030204" pitchFamily="18" charset="0"/>
                                  </a:rPr>
                                  <m:t>𝑡𝑑</m:t>
                                </m:r>
                              </m:num>
                              <m:den>
                                <m:r>
                                  <a:rPr lang="en-CA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CA" sz="1200" dirty="0"/>
              </a:p>
              <a:p>
                <a:pPr marL="0" indent="0">
                  <a:buNone/>
                </a:pPr>
                <a:endParaRPr lang="en-CA" sz="1800" dirty="0">
                  <a:latin typeface="+mj-lt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04B46E-A634-FD40-B7A3-374F99D2F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779929"/>
                <a:ext cx="12111317" cy="5576421"/>
              </a:xfrm>
              <a:blipFill>
                <a:blip r:embed="rId2"/>
                <a:stretch>
                  <a:fillRect l="-503" t="-1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8788F0A-61F4-D340-33E7-C46A88BA4473}"/>
              </a:ext>
            </a:extLst>
          </p:cNvPr>
          <p:cNvSpPr txBox="1">
            <a:spLocks/>
          </p:cNvSpPr>
          <p:nvPr/>
        </p:nvSpPr>
        <p:spPr>
          <a:xfrm>
            <a:off x="2429435" y="136525"/>
            <a:ext cx="7333130" cy="396240"/>
          </a:xfrm>
          <a:prstGeom prst="rect">
            <a:avLst/>
          </a:prstGeom>
        </p:spPr>
        <p:txBody>
          <a:bodyPr vert="horz" anchor="b" anchorCtr="0">
            <a:normAutofit fontScale="2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sz="9600" dirty="0">
                <a:latin typeface="Cambria" panose="02040503050406030204" pitchFamily="18" charset="0"/>
                <a:ea typeface="Cambria" panose="02040503050406030204" pitchFamily="18" charset="0"/>
              </a:rPr>
              <a:t>Method of identifying transfer function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68919B82-0D6A-0B44-A93E-05F5FA018A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6381" y="1508509"/>
                <a:ext cx="2667000" cy="617611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 baseline="-2500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𝐾𝑀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𝑡𝑑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68919B82-0D6A-0B44-A93E-05F5FA018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81" y="1508509"/>
                <a:ext cx="2667000" cy="617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91A78B-2109-456B-2377-F7A1AEA609C2}"/>
              </a:ext>
            </a:extLst>
          </p:cNvPr>
          <p:cNvSpPr txBox="1">
            <a:spLocks/>
          </p:cNvSpPr>
          <p:nvPr/>
        </p:nvSpPr>
        <p:spPr>
          <a:xfrm>
            <a:off x="2964781" y="3026886"/>
            <a:ext cx="1371600" cy="34634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F9DC0A-4F22-EA41-2879-8558C46ED688}"/>
                  </a:ext>
                </a:extLst>
              </p:cNvPr>
              <p:cNvSpPr txBox="1"/>
              <p:nvPr/>
            </p:nvSpPr>
            <p:spPr>
              <a:xfrm>
                <a:off x="3348318" y="3970583"/>
                <a:ext cx="1976126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 baseline="-25000">
                          <a:latin typeface="Cambria Math" panose="02040503050406030204" pitchFamily="18" charset="0"/>
                        </a:rPr>
                        <m:t>𝑝𝑙𝑎𝑛𝑡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 baseline="-25000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CA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F9DC0A-4F22-EA41-2879-8558C46E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18" y="3970583"/>
                <a:ext cx="1976126" cy="270652"/>
              </a:xfrm>
              <a:prstGeom prst="rect">
                <a:avLst/>
              </a:prstGeom>
              <a:blipFill>
                <a:blip r:embed="rId4"/>
                <a:stretch>
                  <a:fillRect l="-2778" r="-926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58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3B63-1EAC-D7CF-A633-9BB8AC0C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273" y="298290"/>
            <a:ext cx="6932645" cy="676011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and Errors (Approx.)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3515DA-A9AB-F2D4-F7CF-3A426D1E7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181622"/>
              </p:ext>
            </p:extLst>
          </p:nvPr>
        </p:nvGraphicFramePr>
        <p:xfrm>
          <a:off x="838200" y="1470025"/>
          <a:ext cx="10515600" cy="152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260108494"/>
                    </a:ext>
                  </a:extLst>
                </a:gridCol>
                <a:gridCol w="2607733">
                  <a:extLst>
                    <a:ext uri="{9D8B030D-6E8A-4147-A177-3AD203B41FA5}">
                      <a16:colId xmlns:a16="http://schemas.microsoft.com/office/drawing/2014/main" val="191811008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150927678"/>
                    </a:ext>
                  </a:extLst>
                </a:gridCol>
                <a:gridCol w="3158067">
                  <a:extLst>
                    <a:ext uri="{9D8B030D-6E8A-4147-A177-3AD203B41FA5}">
                      <a16:colId xmlns:a16="http://schemas.microsoft.com/office/drawing/2014/main" val="237473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10 %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20 %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19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Kp</a:t>
                      </a:r>
                      <a:r>
                        <a:rPr lang="en-US" dirty="0"/>
                        <a:t> (Process Gain)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7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5849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Delay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365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38750E-3D02-6DE2-5BA1-4CEB192C7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28660"/>
              </p:ext>
            </p:extLst>
          </p:nvPr>
        </p:nvGraphicFramePr>
        <p:xfrm>
          <a:off x="838200" y="3350684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864996395"/>
                    </a:ext>
                  </a:extLst>
                </a:gridCol>
              </a:tblGrid>
              <a:tr h="498688">
                <a:tc>
                  <a:txBody>
                    <a:bodyPr/>
                    <a:lstStyle/>
                    <a:p>
                      <a:r>
                        <a:rPr lang="en-US" b="1" dirty="0"/>
                        <a:t>Mean Squared Error (MSE)</a:t>
                      </a:r>
                      <a:r>
                        <a:rPr lang="en-US" dirty="0"/>
                        <a:t> is used as a metric to evaluate the performance of the model.  (70% Training Datasets and 30% Validation Datasets)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378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4DCE5D-B376-6347-8703-4141F19F5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00701"/>
              </p:ext>
            </p:extLst>
          </p:nvPr>
        </p:nvGraphicFramePr>
        <p:xfrm>
          <a:off x="838200" y="4344248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688952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77344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MSE for 10% step 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4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MSE for 20% step 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15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4A37-9F26-B31F-14A2-066A3D08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326F-6B4B-AA1C-30D4-C287D036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C2A6E-C284-D493-F5FD-18BB1FE6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11"/>
            <a:ext cx="12192000" cy="65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D200-E711-36A0-ED13-F618AA29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127" y="2103437"/>
            <a:ext cx="10515600" cy="1325563"/>
          </a:xfrm>
        </p:spPr>
        <p:txBody>
          <a:bodyPr/>
          <a:lstStyle/>
          <a:p>
            <a:r>
              <a:rPr lang="en-US" b="1" dirty="0"/>
              <a:t>Stability Analysis &amp; Feedback Control 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B75F-B02F-FBA8-D68E-140848C9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23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8B90-1462-2987-476B-B62ED8D8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Procedure for Closed Loop Stability Analysis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8E9079-96A6-F4CE-3174-24E5F72F91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899" y="1002245"/>
            <a:ext cx="1113297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Setup: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parameters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τ, and time delay obtained from the designed FOPTD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the two-tank system as a closed-loop system with proportional (P)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 Analysis: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closed-loop transfer function using the FOPTD model and the P controller gain Kc​.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characteristic equation for stability using the Routh-Hurwitz criterion or root locus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system's poles to determine stability, focusing on whether all poles lie in the left half-plane (for continuous-time systems).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 equation;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 the closed-loop response for a range of Kc​ values to observe stability behavior and oscillations.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critical gain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Kc</a:t>
            </a:r>
            <a:r>
              <a:rPr lang="en-US" altLang="en-US" sz="1600" dirty="0" err="1">
                <a:latin typeface="Arial" panose="020B0604020202020204" pitchFamily="34" charset="0"/>
              </a:rPr>
              <a:t>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where the system transitions from stable to unstable.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B010C-1D93-97D5-72AB-46E1442AAE70}"/>
                  </a:ext>
                </a:extLst>
              </p:cNvPr>
              <p:cNvSpPr txBox="1"/>
              <p:nvPr/>
            </p:nvSpPr>
            <p:spPr>
              <a:xfrm>
                <a:off x="4781939" y="3522471"/>
                <a:ext cx="191629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B010C-1D93-97D5-72AB-46E1442A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39" y="3522471"/>
                <a:ext cx="1916294" cy="298415"/>
              </a:xfrm>
              <a:prstGeom prst="rect">
                <a:avLst/>
              </a:prstGeom>
              <a:blipFill>
                <a:blip r:embed="rId2"/>
                <a:stretch>
                  <a:fillRect l="-2222" r="-2540" b="-20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7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016F-CE42-E996-D3DF-0AE030AE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Feedback Control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55E98-582F-AA37-C05E-5889A755B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345" y="3346514"/>
                <a:ext cx="10515600" cy="4351338"/>
              </a:xfrm>
            </p:spPr>
            <p:txBody>
              <a:bodyPr/>
              <a:lstStyle/>
              <a:p>
                <a:r>
                  <a:rPr lang="en-IN" sz="1600" b="1" dirty="0"/>
                  <a:t>P Controller Design:</a:t>
                </a:r>
                <a:endParaRPr lang="en-IN" sz="1600" dirty="0"/>
              </a:p>
              <a:p>
                <a:r>
                  <a:rPr lang="en-IN" sz="1600" dirty="0"/>
                  <a:t>The P controller [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sz="1600" dirty="0"/>
                  <a:t> was implemented to adjust the inflow rate based on the error between the setpoint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IN" sz="1600" dirty="0"/>
                  <a:t> and the tank level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1600" b="0" dirty="0"/>
              </a:p>
              <a:p>
                <a:r>
                  <a:rPr lang="en-IN" sz="1600" dirty="0"/>
                  <a:t>The gain Kc​ was selected based on the stability analysis results to ensure a balance between fast response and stability.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55E98-582F-AA37-C05E-5889A755B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345" y="3346514"/>
                <a:ext cx="10515600" cy="4351338"/>
              </a:xfrm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EDDF7F-AFAC-5175-3588-CE1715E0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683" y="1145309"/>
            <a:ext cx="4884903" cy="17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9B0-81C7-C134-9991-6F2A994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0BC8-5837-8E76-729C-CCACB395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83709-ED19-447F-9E69-F665EEA4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1" y="292934"/>
            <a:ext cx="10700657" cy="65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1D11-975D-92BD-E7B4-D0C43E84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20C5-FF2B-3824-8448-F983C866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B518A-60A6-919E-AA55-0E206257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2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5D25-CB5C-0732-0B4A-E4347E89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Conclusions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2DEC2-CD51-F7DF-F10E-0E3779876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4633" y="1322383"/>
            <a:ext cx="10862733" cy="492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/>
              <a:t>Conclusion of Project Task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Modeled the two-tank system using FOPTD approximation, identifying key parameters </a:t>
            </a:r>
            <a:r>
              <a:rPr lang="en-US" sz="1600" dirty="0" err="1"/>
              <a:t>Kp</a:t>
            </a:r>
            <a:r>
              <a:rPr lang="en-US" sz="1600" dirty="0"/>
              <a:t>​, τ, and 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Achieved accurate system response for 10% and 20% step changes with low MSE, validating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Analyzed steady-state conditions and added noise to simulate real-world behavior.</a:t>
            </a:r>
          </a:p>
          <a:p>
            <a:pPr marL="0" indent="0">
              <a:buNone/>
            </a:pPr>
            <a:r>
              <a:rPr lang="en-US" sz="1600" b="1" dirty="0"/>
              <a:t>Conclusion of Project Task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Stability analysis showed a stable system with a single pole at -0.248.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Designed a P controller using parameters from Project Task 1 for effective setpoint tracking and disturbance rejection.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Ensured system stability with minimal overshoot and steady-state error through proper tuning.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61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01B5-1C05-53DD-DC5A-DD635C18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696"/>
            <a:ext cx="10515600" cy="1325563"/>
          </a:xfrm>
        </p:spPr>
        <p:txBody>
          <a:bodyPr/>
          <a:lstStyle/>
          <a:p>
            <a:pPr algn="ctr"/>
            <a:r>
              <a:rPr lang="en-US" sz="3200" b="1" dirty="0"/>
              <a:t>Key Learnings from the Course and Project-Based Learning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B56DF7-645B-07F7-D601-F9DD924D9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0" y="1175867"/>
            <a:ext cx="11049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System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Gained hands-on experience in modeling real-world processes using FOPTD approximation.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 and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Learned to analyze system stability using tools like root locus and designed effective feedback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 and Parameter Estimation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skills in tuning parameters for accurate system behavior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Understood the impact of noise in real systems and methods to mitigate its effects in control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Bridged theory and practice by applying control principles to a simulated two-tank system, enhancing problem-solving and critical thinking. </a:t>
            </a:r>
          </a:p>
        </p:txBody>
      </p:sp>
    </p:spTree>
    <p:extLst>
      <p:ext uri="{BB962C8B-B14F-4D97-AF65-F5344CB8AC3E}">
        <p14:creationId xmlns:p14="http://schemas.microsoft.com/office/powerpoint/2010/main" val="10354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346D-8648-AA3B-295D-F8431A74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247196"/>
            <a:ext cx="4060372" cy="626383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diagram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5B635B-BC46-326E-950B-1F4D201E51C7}"/>
              </a:ext>
            </a:extLst>
          </p:cNvPr>
          <p:cNvSpPr txBox="1"/>
          <p:nvPr/>
        </p:nvSpPr>
        <p:spPr>
          <a:xfrm>
            <a:off x="429770" y="4756789"/>
            <a:ext cx="515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State variables/ controlled variable: 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h2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D16BA7-26C6-7481-FC1B-0847A6F279DF}"/>
              </a:ext>
            </a:extLst>
          </p:cNvPr>
          <p:cNvSpPr txBox="1"/>
          <p:nvPr/>
        </p:nvSpPr>
        <p:spPr>
          <a:xfrm>
            <a:off x="429768" y="5369076"/>
            <a:ext cx="274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Manipulated variables: </a:t>
            </a:r>
            <a:r>
              <a:rPr lang="en-IN" b="1" dirty="0"/>
              <a:t>q1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4EEE4-C3E8-4F2D-C34A-D18CDEFF4CF0}"/>
              </a:ext>
            </a:extLst>
          </p:cNvPr>
          <p:cNvSpPr txBox="1"/>
          <p:nvPr/>
        </p:nvSpPr>
        <p:spPr>
          <a:xfrm>
            <a:off x="429768" y="5889209"/>
            <a:ext cx="26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Disturbance variable: 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qi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B168CF-830A-4E0D-AA52-C42852309A4C}"/>
              </a:ext>
            </a:extLst>
          </p:cNvPr>
          <p:cNvSpPr txBox="1"/>
          <p:nvPr/>
        </p:nvSpPr>
        <p:spPr>
          <a:xfrm>
            <a:off x="7104995" y="1526977"/>
            <a:ext cx="3883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/>
              <a:t>study dynamics, stability, and control of the liquid levels in the system.</a:t>
            </a:r>
            <a:endParaRPr lang="en-CA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451C8-93D1-23C2-739C-670CAD12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7" y="1270431"/>
            <a:ext cx="6238468" cy="2620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12282-8024-D88C-D115-F8375FA8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0" y="4855998"/>
            <a:ext cx="5071818" cy="13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4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3FF3-E985-46DA-C933-9C87E814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2C39-81EB-842D-891D-A2809C27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				 </a:t>
            </a:r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EF96-5783-9F26-D920-68A632B2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47" y="4109608"/>
            <a:ext cx="3357590" cy="387747"/>
          </a:xfrm>
        </p:spPr>
        <p:txBody>
          <a:bodyPr>
            <a:no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CEEA48-C2A3-9F85-AE59-B6CE7F682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73435"/>
              </p:ext>
            </p:extLst>
          </p:nvPr>
        </p:nvGraphicFramePr>
        <p:xfrm>
          <a:off x="3500410" y="4706746"/>
          <a:ext cx="591560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2711">
                  <a:extLst>
                    <a:ext uri="{9D8B030D-6E8A-4147-A177-3AD203B41FA5}">
                      <a16:colId xmlns:a16="http://schemas.microsoft.com/office/drawing/2014/main" val="402366724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2211873244"/>
                    </a:ext>
                  </a:extLst>
                </a:gridCol>
              </a:tblGrid>
              <a:tr h="318157">
                <a:tc>
                  <a:txBody>
                    <a:bodyPr/>
                    <a:lstStyle/>
                    <a:p>
                      <a:r>
                        <a:rPr lang="en-CA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93199"/>
                  </a:ext>
                </a:extLst>
              </a:tr>
              <a:tr h="286307">
                <a:tc>
                  <a:txBody>
                    <a:bodyPr/>
                    <a:lstStyle/>
                    <a:p>
                      <a:r>
                        <a:rPr lang="en-US" sz="1400" dirty="0"/>
                        <a:t>Cross-sectional area of tank 1 (A1)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 ft2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06260"/>
                  </a:ext>
                </a:extLst>
              </a:tr>
              <a:tr h="268550">
                <a:tc>
                  <a:txBody>
                    <a:bodyPr/>
                    <a:lstStyle/>
                    <a:p>
                      <a:r>
                        <a:rPr lang="en-US" sz="1400" dirty="0"/>
                        <a:t>Cross-sectional area of tank 2 (</a:t>
                      </a:r>
                      <a:r>
                        <a:rPr lang="en-IN" sz="1400" dirty="0"/>
                        <a:t>A2</a:t>
                      </a:r>
                      <a:r>
                        <a:rPr lang="en-US" sz="1400" dirty="0"/>
                        <a:t>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 ft2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95720"/>
                  </a:ext>
                </a:extLst>
              </a:tr>
              <a:tr h="281183">
                <a:tc>
                  <a:txBody>
                    <a:bodyPr/>
                    <a:lstStyle/>
                    <a:p>
                      <a:r>
                        <a:rPr lang="en-US" sz="1400" dirty="0"/>
                        <a:t>Flow coefficient between the two tanks (C1)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 cfm/ft1/2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51098"/>
                  </a:ext>
                </a:extLst>
              </a:tr>
              <a:tr h="286240">
                <a:tc>
                  <a:txBody>
                    <a:bodyPr/>
                    <a:lstStyle/>
                    <a:p>
                      <a:r>
                        <a:rPr lang="en-US" sz="1400" dirty="0"/>
                        <a:t>Flow coefficient for the outlet of tank 2 (C2)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 cfm/ft1/2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3978"/>
                  </a:ext>
                </a:extLst>
              </a:tr>
              <a:tr h="3181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0333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65E9A5-E556-B491-A4CF-BE709309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7" y="200534"/>
            <a:ext cx="7948250" cy="390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20F-D2FC-2416-E30B-D45AF1BE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5893"/>
            <a:ext cx="10515600" cy="1325563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Roboto" panose="02000000000000000000" pitchFamily="2" charset="0"/>
              </a:rPr>
              <a:t>Empirical Modelling of Nonlinear Chemical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7EA6-5D57-EC8A-2594-2B63463E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98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4D3-8B7E-49A8-8342-F3FAF7D6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6245" y="55456"/>
            <a:ext cx="12764277" cy="1325563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			</a:t>
            </a:r>
            <a:r>
              <a:rPr lang="en-US" sz="2800" b="1" dirty="0">
                <a:latin typeface="Aptos" panose="020B0004020202020204" pitchFamily="34" charset="0"/>
              </a:rPr>
              <a:t>Steady-State Identification and Initial Conditions</a:t>
            </a:r>
            <a:endParaRPr lang="en-CA" sz="2800" b="1" dirty="0">
              <a:latin typeface="Aptos" panose="020B00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86430-28A1-56B5-18B4-0B09752B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2" y="137950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Set the time derivatives</a:t>
            </a:r>
          </a:p>
          <a:p>
            <a:r>
              <a:rPr lang="en-US" sz="1800" dirty="0">
                <a:latin typeface="+mj-lt"/>
              </a:rPr>
              <a:t>Now Steady State equations </a:t>
            </a:r>
            <a:r>
              <a:rPr lang="en-US" sz="24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				</a:t>
            </a:r>
          </a:p>
          <a:p>
            <a:pPr marL="0" indent="0">
              <a:buNone/>
            </a:pPr>
            <a:r>
              <a:rPr lang="en-IN" sz="1800" dirty="0">
                <a:latin typeface="+mj-lt"/>
              </a:rPr>
              <a:t>Now using these values in flow rate equations to find steady state h1 and h2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C6192-0386-BB0C-4C70-48571874E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9" y="1379504"/>
            <a:ext cx="2052735" cy="3629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050F90-885B-9444-E7A8-6B38E98C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03" y="2119875"/>
            <a:ext cx="1623195" cy="1015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5BA4F4-480B-8D62-4CE4-346A7BAE1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8" y="3057137"/>
            <a:ext cx="2331701" cy="1262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68393E-16C2-C062-B2D7-F90104810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532" y="5053853"/>
            <a:ext cx="2102497" cy="8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F8E69-2DBF-4C33-23C2-944DD4CB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691A5D-F8EB-0C4B-AFB0-6FE093B05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2462" y="178762"/>
            <a:ext cx="7268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empirical models: First Order/ FOPTD Models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6EC3B06-F400-F1E3-ACE9-B51A68D2345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92389" y="1288833"/>
            <a:ext cx="3429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CA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Unit/Plant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2B6E58E-2CCB-77A8-6AF3-5E780F93837B}"/>
              </a:ext>
            </a:extLst>
          </p:cNvPr>
          <p:cNvSpPr/>
          <p:nvPr/>
        </p:nvSpPr>
        <p:spPr>
          <a:xfrm>
            <a:off x="3170973" y="1543709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16018E0-D71C-67AA-081B-FC33004B87C7}"/>
              </a:ext>
            </a:extLst>
          </p:cNvPr>
          <p:cNvSpPr/>
          <p:nvPr/>
        </p:nvSpPr>
        <p:spPr>
          <a:xfrm>
            <a:off x="7528405" y="1587442"/>
            <a:ext cx="751936" cy="132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1C29A-DFDA-5CF0-198E-CDBB406B1D83}"/>
              </a:ext>
            </a:extLst>
          </p:cNvPr>
          <p:cNvSpPr txBox="1"/>
          <p:nvPr/>
        </p:nvSpPr>
        <p:spPr>
          <a:xfrm>
            <a:off x="2297498" y="1132110"/>
            <a:ext cx="179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Input Signal (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B6CCA-8C1C-292A-5433-ADC97D1E2E49}"/>
              </a:ext>
            </a:extLst>
          </p:cNvPr>
          <p:cNvSpPr txBox="1"/>
          <p:nvPr/>
        </p:nvSpPr>
        <p:spPr>
          <a:xfrm>
            <a:off x="7636533" y="1104167"/>
            <a:ext cx="210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Output response(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0E000-88BD-68FB-270F-FD68BBC26C72}"/>
              </a:ext>
            </a:extLst>
          </p:cNvPr>
          <p:cNvSpPr txBox="1"/>
          <p:nvPr/>
        </p:nvSpPr>
        <p:spPr>
          <a:xfrm>
            <a:off x="134470" y="2423344"/>
            <a:ext cx="119140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>
                <a:latin typeface="Cambria" panose="02040503050406030204" pitchFamily="18" charset="0"/>
                <a:ea typeface="Cambria" panose="02040503050406030204" pitchFamily="18" charset="0"/>
              </a:rPr>
              <a:t>Steps involved in developing the predictive model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Data collection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: Perturb the process through an input step signal, and record the output process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Model Selection: 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Through analysis of nature of output data, assume a suitable model form (first order transfer function or first order plus time delay model), between input and output variable (controlled variable), disturbance and controlled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System Identification: 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Estimating the unknown parameters of the chosen model (i.e., process gain, time constant) through 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regression modelling 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approaches.</a:t>
            </a:r>
          </a:p>
          <a:p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Cross Validation: 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Once the parameters are identified, validate the developed model with the collected data.</a:t>
            </a:r>
          </a:p>
        </p:txBody>
      </p:sp>
    </p:spTree>
    <p:extLst>
      <p:ext uri="{BB962C8B-B14F-4D97-AF65-F5344CB8AC3E}">
        <p14:creationId xmlns:p14="http://schemas.microsoft.com/office/powerpoint/2010/main" val="6411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D620-89A8-D97A-AF51-C82883ED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CCF-782A-62F8-D0EF-558BB3C0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87FEC-FEB8-06B7-3973-9BA8675B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97" y="65314"/>
            <a:ext cx="12231128" cy="6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2F18-93F4-046D-BCCB-A1D08571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18A47-9B2D-E495-40AD-656417419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1" y="68626"/>
            <a:ext cx="12101397" cy="6720747"/>
          </a:xfrm>
        </p:spPr>
      </p:pic>
    </p:spTree>
    <p:extLst>
      <p:ext uri="{BB962C8B-B14F-4D97-AF65-F5344CB8AC3E}">
        <p14:creationId xmlns:p14="http://schemas.microsoft.com/office/powerpoint/2010/main" val="298115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267D-0A7C-493B-493C-01C9DFB7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AF0B-8FA9-7059-3DDF-923973AA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33B35-527F-745B-9D6F-735ED916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65"/>
            <a:ext cx="12192000" cy="64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11442</TotalTime>
  <Words>905</Words>
  <Application>Microsoft Office PowerPoint</Application>
  <PresentationFormat>Widescreen</PresentationFormat>
  <Paragraphs>139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Cambria</vt:lpstr>
      <vt:lpstr>Cambria Math</vt:lpstr>
      <vt:lpstr>Roboto</vt:lpstr>
      <vt:lpstr>Times New Roman</vt:lpstr>
      <vt:lpstr>Office Theme</vt:lpstr>
      <vt:lpstr>Two Tank Interacting System</vt:lpstr>
      <vt:lpstr>Process diagram</vt:lpstr>
      <vt:lpstr>Process parameters</vt:lpstr>
      <vt:lpstr>Empirical Modelling of Nonlinear Chemical Processes</vt:lpstr>
      <vt:lpstr>   Steady-State Identification and Initial Conditions</vt:lpstr>
      <vt:lpstr>Development of empirical models: First Order/ FOPTD Models</vt:lpstr>
      <vt:lpstr>PowerPoint Presentation</vt:lpstr>
      <vt:lpstr>PowerPoint Presentation</vt:lpstr>
      <vt:lpstr>PowerPoint Presentation</vt:lpstr>
      <vt:lpstr>PowerPoint Presentation</vt:lpstr>
      <vt:lpstr>Parameters and Errors (Approx.)</vt:lpstr>
      <vt:lpstr>PowerPoint Presentation</vt:lpstr>
      <vt:lpstr>Stability Analysis &amp; Feedback Control Design</vt:lpstr>
      <vt:lpstr>Procedure for Closed Loop Stability Analysis</vt:lpstr>
      <vt:lpstr>Feedback Control Design</vt:lpstr>
      <vt:lpstr>PowerPoint Presentation</vt:lpstr>
      <vt:lpstr>PowerPoint Presentation</vt:lpstr>
      <vt:lpstr>    Conclusions</vt:lpstr>
      <vt:lpstr>Key Learnings from the Course and Project-Based Learning: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Heater Mixer System</dc:title>
  <dc:creator>Jayaram Valluru</dc:creator>
  <cp:lastModifiedBy>Sayed Musaraf Ali</cp:lastModifiedBy>
  <cp:revision>17</cp:revision>
  <dcterms:created xsi:type="dcterms:W3CDTF">2023-01-23T02:54:38Z</dcterms:created>
  <dcterms:modified xsi:type="dcterms:W3CDTF">2024-11-28T01:42:39Z</dcterms:modified>
</cp:coreProperties>
</file>