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2" r:id="rId19"/>
    <p:sldId id="273" r:id="rId20"/>
    <p:sldId id="277" r:id="rId21"/>
    <p:sldId id="282" r:id="rId22"/>
    <p:sldId id="283" r:id="rId23"/>
    <p:sldId id="284" r:id="rId24"/>
    <p:sldId id="274" r:id="rId25"/>
    <p:sldId id="275" r:id="rId26"/>
    <p:sldId id="276" r:id="rId27"/>
    <p:sldId id="281" r:id="rId28"/>
    <p:sldId id="280" r:id="rId29"/>
    <p:sldId id="279" r:id="rId30"/>
    <p:sldId id="278" r:id="rId31"/>
    <p:sldId id="285" r:id="rId32"/>
    <p:sldId id="286" r:id="rId33"/>
    <p:sldId id="311" r:id="rId34"/>
    <p:sldId id="287" r:id="rId35"/>
    <p:sldId id="288" r:id="rId36"/>
    <p:sldId id="296" r:id="rId37"/>
    <p:sldId id="295" r:id="rId38"/>
    <p:sldId id="300" r:id="rId39"/>
    <p:sldId id="299" r:id="rId40"/>
    <p:sldId id="310" r:id="rId41"/>
    <p:sldId id="270" r:id="rId4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4"/>
    </p:embeddedFont>
    <p:embeddedFont>
      <p:font typeface="Lato" panose="020F0502020204030203" pitchFamily="34" charset="0"/>
      <p:regular r:id="rId45"/>
      <p:bold r:id="rId46"/>
      <p:italic r:id="rId47"/>
      <p:boldItalic r:id="rId48"/>
    </p:embeddedFont>
    <p:embeddedFont>
      <p:font typeface="Raleway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926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8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fec64415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fec64415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fec64415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fec64415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fec64415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fec64415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fec64415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fec64415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fec64415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fec64415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fec64415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fec64415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fec64415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fec64415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fec64415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fec64415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fec64415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fec64415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fec64415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fec64415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fec64415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fec64415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ff09938b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ff09938b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fec64415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fec64415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Bioreactor Model Simulation Using Simulink</a:t>
            </a:r>
            <a:endParaRPr sz="3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19925" y="2987150"/>
            <a:ext cx="7513800" cy="14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6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 331: Process Control Lab</a:t>
            </a:r>
            <a:endParaRPr sz="666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Purab Gupta 2022chb1055</a:t>
            </a:r>
            <a:endParaRPr sz="506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Vedang Sakpal 2022chb1056</a:t>
            </a:r>
            <a:endParaRPr sz="506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6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Sayed Musaraf 2022chb1057</a:t>
            </a:r>
            <a:endParaRPr sz="506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607850" y="70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step change 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6975825" y="2078875"/>
            <a:ext cx="1442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change in time stamps of 300 min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0.202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0.2222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0.2424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0.1919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0.1818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1355550"/>
            <a:ext cx="5974774" cy="35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489227" y="64447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after step change without noise </a:t>
            </a:r>
            <a:endParaRPr dirty="0"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12" y="1381924"/>
            <a:ext cx="8342234" cy="352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631425" y="65222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 at step change with noise </a:t>
            </a:r>
            <a:endParaRPr dirty="0"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85" y="1426146"/>
            <a:ext cx="7892642" cy="353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645725" y="62897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 at step changes with noise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25" y="1356102"/>
            <a:ext cx="7235162" cy="343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DAB5-56B8-7616-AC54-68498278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67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Order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145B10-1BE7-1598-449B-7E4DEC03F0B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1410346"/>
                <a:ext cx="8050340" cy="31849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b="1" dirty="0">
                    <a:latin typeface="Raleway" pitchFamily="2" charset="0"/>
                    <a:cs typeface="Adobe Devanagari" panose="02040503050201020203" pitchFamily="18" charset="0"/>
                  </a:rPr>
                  <a:t>First Order Transfer Function model</a:t>
                </a:r>
                <a:r>
                  <a:rPr lang="en-US" sz="1400" dirty="0">
                    <a:latin typeface="Raleway" pitchFamily="2" charset="0"/>
                    <a:cs typeface="Adobe Devanagari" panose="02040503050201020203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𝑌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  <m:t>𝑡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=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𝐾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𝑀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 (1 −</m:t>
                      </m:r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</m:ctrlPr>
                        </m:sSup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  <m:t>𝑒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Raleway" pitchFamily="2" charset="0"/>
                  <a:ea typeface="Cambria Math"/>
                  <a:cs typeface="Adobe Devanagari" panose="02040503050201020203" pitchFamily="18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Raleway" pitchFamily="2" charset="0"/>
                    <a:ea typeface="Cambria Math"/>
                    <a:cs typeface="Adobe Devanagari" panose="02040503050201020203" pitchFamily="18" charset="0"/>
                  </a:rPr>
                  <a:t>M = Step change in the manipulated variable.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Raleway" pitchFamily="2" charset="0"/>
                    <a:ea typeface="Cambria Math"/>
                    <a:cs typeface="Adobe Devanagari" panose="02040503050201020203" pitchFamily="18" charset="0"/>
                  </a:rPr>
                  <a:t>Unknown parameters</a:t>
                </a:r>
                <a:r>
                  <a:rPr lang="en-US" sz="1400" dirty="0">
                    <a:latin typeface="Raleway" pitchFamily="2" charset="0"/>
                    <a:ea typeface="Cambria Math"/>
                    <a:cs typeface="Adobe Devanagari" panose="02040503050201020203" pitchFamily="18" charset="0"/>
                  </a:rPr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𝜃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=(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𝐾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𝜏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Raleway" pitchFamily="2" charset="0"/>
                  <a:ea typeface="Cambria Math"/>
                  <a:cs typeface="Adobe Devanagari" panose="02040503050201020203" pitchFamily="18" charset="0"/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latin typeface="Raleway" pitchFamily="2" charset="0"/>
                    <a:ea typeface="Cambria Math"/>
                    <a:cs typeface="Adobe Devanagari" panose="02040503050201020203" pitchFamily="18" charset="0"/>
                  </a:rPr>
                  <a:t>Error :</a:t>
                </a:r>
                <a:r>
                  <a:rPr lang="en-US" sz="1400" dirty="0">
                    <a:latin typeface="Raleway" pitchFamily="2" charset="0"/>
                    <a:ea typeface="Cambria Math"/>
                    <a:cs typeface="Adobe Devanagari" panose="02040503050201020203" pitchFamily="18" charset="0"/>
                  </a:rPr>
                  <a:t>   </a:t>
                </a:r>
                <a:r>
                  <a:rPr lang="en-CA" sz="1400" baseline="-25000" dirty="0">
                    <a:latin typeface="Raleway" pitchFamily="2" charset="0"/>
                    <a:ea typeface="+mj-lt"/>
                    <a:cs typeface="Adobe Devanagari" panose="02040503050201020203" pitchFamily="18" charset="0"/>
                  </a:rPr>
                  <a:t> </a:t>
                </a:r>
                <a:endParaRPr lang="en-CA" sz="1400" dirty="0">
                  <a:latin typeface="Raleway" pitchFamily="2" charset="0"/>
                  <a:ea typeface="+mj-lt"/>
                  <a:cs typeface="Adobe Devanagari" panose="020405030502010202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  <a:ea typeface="+mj-lt"/>
                          <a:cs typeface="+mj-lt"/>
                        </a:rPr>
                        <m:t>𝜀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  <m:t>𝑡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  <a:ea typeface="+mj-lt"/>
                          <a:cs typeface="+mj-lt"/>
                        </a:rPr>
                        <m:t>=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+mj-lt"/>
                          <a:cs typeface="+mj-lt"/>
                        </a:rPr>
                        <m:t>𝑌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  <m:t>𝑝𝑙𝑎𝑛𝑡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  <a:ea typeface="+mj-lt"/>
                          <a:cs typeface="+mj-lt"/>
                        </a:rPr>
                        <m:t>−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+mj-lt"/>
                          <a:cs typeface="+mj-lt"/>
                        </a:rPr>
                        <m:t>𝑌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CA" sz="1400" dirty="0">
                  <a:latin typeface="Raleway" pitchFamily="2" charset="0"/>
                  <a:cs typeface="Adobe Devanagari" panose="02040503050201020203" pitchFamily="18" charset="0"/>
                </a:endParaRPr>
              </a:p>
              <a:p>
                <a:pPr marL="0" indent="0">
                  <a:buNone/>
                </a:pPr>
                <a:r>
                  <a:rPr lang="en-CA" sz="1400" dirty="0">
                    <a:latin typeface="Raleway" pitchFamily="2" charset="0"/>
                    <a:cs typeface="Adobe Devanagari" panose="02040503050201020203" pitchFamily="18" charset="0"/>
                  </a:rPr>
                  <a:t>We will use This error function in regression to predict θ. 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Raleway" pitchFamily="2" charset="0"/>
                    <a:ea typeface="Cambria Math"/>
                    <a:cs typeface="Adobe Devanagari" panose="02040503050201020203" pitchFamily="18" charset="0"/>
                  </a:rPr>
                  <a:t>Objective function : </a:t>
                </a:r>
                <a:r>
                  <a:rPr lang="en-US" sz="1400" dirty="0">
                    <a:latin typeface="Raleway" pitchFamily="2" charset="0"/>
                    <a:ea typeface="Cambria Math"/>
                    <a:cs typeface="Adobe Devanagari" panose="02040503050201020203" pitchFamily="18" charset="0"/>
                  </a:rPr>
                  <a:t>  </a:t>
                </a:r>
                <a:endParaRPr lang="en-US" sz="1400" dirty="0">
                  <a:latin typeface="Raleway" pitchFamily="2" charset="0"/>
                  <a:cs typeface="Adobe Devanagari" panose="020405030502010202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1400" i="1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𝑡</m:t>
                              </m:r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𝜀</m:t>
                              </m:r>
                              <m:sSup>
                                <m:sSup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  <a:ea typeface="+mj-lt"/>
                                      <a:cs typeface="+mj-l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400" i="1">
                                          <a:latin typeface="Cambria Math" panose="02040503050406030204" pitchFamily="18" charset="0"/>
                                          <a:ea typeface="+mj-lt"/>
                                          <a:cs typeface="+mj-l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i="1">
                                          <a:latin typeface="Cambria Math" panose="02040503050406030204" pitchFamily="18" charset="0"/>
                                          <a:ea typeface="+mj-lt"/>
                                          <a:cs typeface="+mj-lt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  <a:ea typeface="+mj-lt"/>
                                      <a:cs typeface="+mj-lt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>
                  <a:latin typeface="Raleway" pitchFamily="2" charset="0"/>
                  <a:ea typeface="+mj-lt"/>
                  <a:cs typeface="Adobe Devanagari" panose="02040503050201020203" pitchFamily="18" charset="0"/>
                </a:endParaRPr>
              </a:p>
              <a:p>
                <a:endParaRPr lang="en-US" sz="1400" dirty="0">
                  <a:latin typeface="Raleway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145B10-1BE7-1598-449B-7E4DEC03F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410346"/>
                <a:ext cx="8050340" cy="3184901"/>
              </a:xfrm>
              <a:blipFill>
                <a:blip r:embed="rId2"/>
                <a:stretch>
                  <a:fillRect l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725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D23-1148-0E93-3F89-1E2BC351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5222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E945-0F63-B056-7D00-BC2EB576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40603"/>
            <a:ext cx="7688700" cy="299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Raleway" pitchFamily="2" charset="0"/>
              </a:rPr>
              <a:t>Using this objective function and using </a:t>
            </a:r>
            <a:r>
              <a:rPr lang="en-US" sz="1400" dirty="0" err="1">
                <a:latin typeface="Raleway" pitchFamily="2" charset="0"/>
              </a:rPr>
              <a:t>fmincon</a:t>
            </a:r>
            <a:r>
              <a:rPr lang="en-US" sz="1400" dirty="0">
                <a:latin typeface="Raleway" pitchFamily="2" charset="0"/>
              </a:rPr>
              <a:t> we have obtained the optimal values of the process parameter </a:t>
            </a:r>
            <a:r>
              <a:rPr lang="en-CA" sz="1400" dirty="0">
                <a:latin typeface="Raleway" pitchFamily="2" charset="0"/>
                <a:cs typeface="Times New Roman"/>
              </a:rPr>
              <a:t>θ = (K, </a:t>
            </a:r>
            <a:r>
              <a:rPr lang="el-GR" sz="1400" dirty="0">
                <a:latin typeface="Raleway" pitchFamily="2" charset="0"/>
                <a:cs typeface="Times New Roman"/>
              </a:rPr>
              <a:t>τ</a:t>
            </a:r>
            <a:r>
              <a:rPr lang="en-IN" sz="1400" dirty="0">
                <a:latin typeface="Raleway" pitchFamily="2" charset="0"/>
                <a:cs typeface="Times New Roman"/>
              </a:rPr>
              <a:t>). </a:t>
            </a:r>
          </a:p>
          <a:p>
            <a:pPr marL="0" indent="0" algn="ctr">
              <a:buNone/>
            </a:pPr>
            <a:r>
              <a:rPr lang="en-IN" sz="1400" dirty="0">
                <a:latin typeface="Raleway" pitchFamily="2" charset="0"/>
                <a:cs typeface="Times New Roman"/>
              </a:rPr>
              <a:t>K = </a:t>
            </a:r>
            <a:r>
              <a:rPr lang="en-US" sz="1400" dirty="0">
                <a:latin typeface="Raleway" pitchFamily="2" charset="0"/>
                <a:ea typeface="+mj-lt"/>
                <a:cs typeface="+mj-lt"/>
              </a:rPr>
              <a:t>-61.0962  and </a:t>
            </a:r>
            <a:r>
              <a:rPr lang="el-GR" sz="1400" dirty="0">
                <a:latin typeface="Raleway" pitchFamily="2" charset="0"/>
                <a:ea typeface="+mj-lt"/>
                <a:cs typeface="Times New Roman"/>
              </a:rPr>
              <a:t>τ</a:t>
            </a:r>
            <a:r>
              <a:rPr lang="en-IN" sz="1400" dirty="0">
                <a:latin typeface="Raleway" pitchFamily="2" charset="0"/>
                <a:ea typeface="+mj-lt"/>
                <a:cs typeface="Times New Roman"/>
              </a:rPr>
              <a:t> = </a:t>
            </a:r>
            <a:r>
              <a:rPr lang="en-US" sz="1400" dirty="0">
                <a:latin typeface="Raleway" pitchFamily="2" charset="0"/>
                <a:ea typeface="+mj-lt"/>
                <a:cs typeface="+mj-lt"/>
              </a:rPr>
              <a:t>23.4044 (for X)</a:t>
            </a:r>
          </a:p>
          <a:p>
            <a:pPr marL="0" indent="0" algn="ctr">
              <a:buNone/>
            </a:pPr>
            <a:r>
              <a:rPr lang="en-IN" sz="1400" dirty="0">
                <a:latin typeface="Raleway" pitchFamily="2" charset="0"/>
                <a:ea typeface="+mj-lt"/>
                <a:cs typeface="Times New Roman"/>
              </a:rPr>
              <a:t>K = </a:t>
            </a:r>
            <a:r>
              <a:rPr lang="en-IN" sz="1400" dirty="0">
                <a:latin typeface="Raleway" pitchFamily="2" charset="0"/>
                <a:ea typeface="+mj-lt"/>
                <a:cs typeface="+mj-lt"/>
              </a:rPr>
              <a:t>-201.1259</a:t>
            </a:r>
            <a:r>
              <a:rPr lang="en-US" sz="1400" dirty="0">
                <a:latin typeface="Raleway" pitchFamily="2" charset="0"/>
                <a:ea typeface="+mj-lt"/>
                <a:cs typeface="+mj-lt"/>
              </a:rPr>
              <a:t> and </a:t>
            </a:r>
            <a:r>
              <a:rPr lang="el-GR" sz="1400" dirty="0">
                <a:latin typeface="Raleway" pitchFamily="2" charset="0"/>
                <a:ea typeface="+mj-lt"/>
                <a:cs typeface="Times New Roman"/>
              </a:rPr>
              <a:t>τ</a:t>
            </a:r>
            <a:r>
              <a:rPr lang="en-IN" sz="1400" dirty="0">
                <a:latin typeface="Raleway" pitchFamily="2" charset="0"/>
                <a:ea typeface="+mj-lt"/>
                <a:cs typeface="Times New Roman"/>
              </a:rPr>
              <a:t> = </a:t>
            </a:r>
            <a:r>
              <a:rPr lang="en-IN" sz="1400" dirty="0">
                <a:latin typeface="Raleway" pitchFamily="2" charset="0"/>
                <a:ea typeface="+mj-lt"/>
                <a:cs typeface="+mj-lt"/>
              </a:rPr>
              <a:t>23.1157</a:t>
            </a:r>
            <a:r>
              <a:rPr lang="en-US" sz="1400" dirty="0">
                <a:latin typeface="Raleway" pitchFamily="2" charset="0"/>
                <a:ea typeface="+mj-lt"/>
                <a:cs typeface="+mj-lt"/>
              </a:rPr>
              <a:t> (for P)</a:t>
            </a:r>
            <a:endParaRPr lang="en-US" sz="1400" dirty="0">
              <a:latin typeface="Raleway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Raleway" pitchFamily="2" charset="0"/>
                <a:ea typeface="+mj-lt"/>
                <a:cs typeface="+mj-lt"/>
              </a:rPr>
              <a:t>here, K = process gain and  </a:t>
            </a:r>
            <a:r>
              <a:rPr lang="el-GR" sz="1400" dirty="0">
                <a:latin typeface="Raleway" pitchFamily="2" charset="0"/>
                <a:ea typeface="+mj-lt"/>
                <a:cs typeface="Times New Roman"/>
              </a:rPr>
              <a:t>τ</a:t>
            </a:r>
            <a:r>
              <a:rPr lang="en-IN" sz="1400" dirty="0">
                <a:latin typeface="Raleway" pitchFamily="2" charset="0"/>
                <a:ea typeface="+mj-lt"/>
                <a:cs typeface="Times New Roman"/>
              </a:rPr>
              <a:t> =  time constant. </a:t>
            </a:r>
          </a:p>
          <a:p>
            <a:pPr marL="0" indent="0">
              <a:buNone/>
            </a:pPr>
            <a:r>
              <a:rPr lang="en-US" sz="1400" dirty="0">
                <a:latin typeface="Raleway" pitchFamily="2" charset="0"/>
              </a:rPr>
              <a:t>These unknown parameters are obtained using </a:t>
            </a:r>
            <a:r>
              <a:rPr lang="en-US" sz="1400" dirty="0" err="1">
                <a:latin typeface="Raleway" pitchFamily="2" charset="0"/>
              </a:rPr>
              <a:t>fmincon</a:t>
            </a:r>
            <a:r>
              <a:rPr lang="en-US" sz="1400" dirty="0">
                <a:latin typeface="Raleway" pitchFamily="2" charset="0"/>
              </a:rPr>
              <a:t> and giving initial guess of K and </a:t>
            </a:r>
            <a:r>
              <a:rPr lang="el-GR" sz="1400" dirty="0">
                <a:latin typeface="Raleway" pitchFamily="2" charset="0"/>
                <a:ea typeface="+mj-lt"/>
                <a:cs typeface="Times New Roman"/>
              </a:rPr>
              <a:t>τ</a:t>
            </a:r>
            <a:r>
              <a:rPr lang="en-US" sz="1400" dirty="0">
                <a:latin typeface="Raleway" pitchFamily="2" charset="0"/>
              </a:rPr>
              <a:t> as –60 and 10 respectively for X and –200 and 10 respectively for P.</a:t>
            </a:r>
          </a:p>
        </p:txBody>
      </p:sp>
    </p:spTree>
    <p:extLst>
      <p:ext uri="{BB962C8B-B14F-4D97-AF65-F5344CB8AC3E}">
        <p14:creationId xmlns:p14="http://schemas.microsoft.com/office/powerpoint/2010/main" val="46731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AF4A-177A-BB29-73BD-8A434614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67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9999-472A-2247-12B7-CB1FA6FA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40603"/>
            <a:ext cx="7688700" cy="29993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C37F47-CBDD-5847-2829-AAC22469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01" y="1340603"/>
            <a:ext cx="7574797" cy="355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7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5800-A8B6-D929-DE7D-F30E694E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608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Prediction Analysis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E326-CE93-6A13-477D-C357F5E4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318829"/>
            <a:ext cx="2348764" cy="1207260"/>
          </a:xfrm>
        </p:spPr>
        <p:txBody>
          <a:bodyPr>
            <a:normAutofit/>
          </a:bodyPr>
          <a:lstStyle/>
          <a:p>
            <a:pPr marL="311150"/>
            <a:r>
              <a:rPr lang="en-US" dirty="0"/>
              <a:t>MSE (Biomass): 0.0591</a:t>
            </a:r>
          </a:p>
          <a:p>
            <a:pPr marL="311150"/>
            <a:r>
              <a:rPr lang="en-US" dirty="0"/>
              <a:t>RMSE (Biomass): 0.2431</a:t>
            </a:r>
          </a:p>
          <a:p>
            <a:pPr marL="311150"/>
            <a:r>
              <a:rPr lang="en-US" dirty="0"/>
              <a:t>MSE (Product): 0.8749</a:t>
            </a:r>
          </a:p>
          <a:p>
            <a:pPr marL="311150"/>
            <a:r>
              <a:rPr lang="en-US" dirty="0"/>
              <a:t>RMSE (Product): 0.9354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32FE9-1D69-BFFB-B38C-11A64E1B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28" y="1542943"/>
            <a:ext cx="6062235" cy="28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6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D23-1148-0E93-3F89-1E2BC351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5222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E945-0F63-B056-7D00-BC2EB576C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40603"/>
            <a:ext cx="7688700" cy="299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Raleway" pitchFamily="2" charset="0"/>
              </a:rPr>
              <a:t>Using this objective function and using </a:t>
            </a:r>
            <a:r>
              <a:rPr lang="en-US" sz="1400" dirty="0" err="1">
                <a:latin typeface="Raleway" pitchFamily="2" charset="0"/>
              </a:rPr>
              <a:t>fmincon</a:t>
            </a:r>
            <a:r>
              <a:rPr lang="en-US" sz="1400" dirty="0">
                <a:latin typeface="Raleway" pitchFamily="2" charset="0"/>
              </a:rPr>
              <a:t> we have obtained the optimal values of the process parameter </a:t>
            </a:r>
            <a:r>
              <a:rPr lang="en-CA" sz="1400" dirty="0">
                <a:latin typeface="Raleway" pitchFamily="2" charset="0"/>
                <a:cs typeface="Times New Roman"/>
              </a:rPr>
              <a:t>θ = (K, </a:t>
            </a:r>
            <a:r>
              <a:rPr lang="el-GR" sz="1400" dirty="0">
                <a:latin typeface="Raleway" pitchFamily="2" charset="0"/>
                <a:cs typeface="Times New Roman"/>
              </a:rPr>
              <a:t>τ</a:t>
            </a:r>
            <a:r>
              <a:rPr lang="en-IN" sz="1400" dirty="0">
                <a:latin typeface="Raleway" pitchFamily="2" charset="0"/>
                <a:cs typeface="Times New Roman"/>
              </a:rPr>
              <a:t>). </a:t>
            </a:r>
          </a:p>
          <a:p>
            <a:pPr marL="0" indent="0" algn="ctr">
              <a:buNone/>
            </a:pPr>
            <a:r>
              <a:rPr lang="en-IN" sz="1400" dirty="0">
                <a:latin typeface="Raleway" pitchFamily="2" charset="0"/>
                <a:cs typeface="Times New Roman"/>
              </a:rPr>
              <a:t>K = </a:t>
            </a:r>
            <a:r>
              <a:rPr lang="en-US" sz="1400" dirty="0">
                <a:latin typeface="Raleway" pitchFamily="2" charset="0"/>
                <a:ea typeface="+mj-lt"/>
                <a:cs typeface="+mj-lt"/>
              </a:rPr>
              <a:t>-63.3098 and </a:t>
            </a:r>
            <a:r>
              <a:rPr lang="el-GR" sz="1400" dirty="0">
                <a:latin typeface="Raleway" pitchFamily="2" charset="0"/>
                <a:ea typeface="+mj-lt"/>
                <a:cs typeface="Times New Roman"/>
              </a:rPr>
              <a:t>τ</a:t>
            </a:r>
            <a:r>
              <a:rPr lang="en-IN" sz="1400" dirty="0">
                <a:latin typeface="Raleway" pitchFamily="2" charset="0"/>
                <a:ea typeface="+mj-lt"/>
                <a:cs typeface="Times New Roman"/>
              </a:rPr>
              <a:t> = </a:t>
            </a:r>
            <a:r>
              <a:rPr lang="en-US" sz="1400" dirty="0">
                <a:latin typeface="Raleway" pitchFamily="2" charset="0"/>
                <a:ea typeface="+mj-lt"/>
                <a:cs typeface="+mj-lt"/>
              </a:rPr>
              <a:t>57.7610 (for X)</a:t>
            </a:r>
          </a:p>
          <a:p>
            <a:pPr marL="0" indent="0" algn="ctr">
              <a:buNone/>
            </a:pPr>
            <a:r>
              <a:rPr lang="en-IN" sz="1400" dirty="0">
                <a:latin typeface="Raleway" pitchFamily="2" charset="0"/>
                <a:ea typeface="+mj-lt"/>
                <a:cs typeface="Times New Roman"/>
              </a:rPr>
              <a:t>K = </a:t>
            </a:r>
            <a:r>
              <a:rPr lang="en-IN" sz="1400" dirty="0">
                <a:latin typeface="Raleway" pitchFamily="2" charset="0"/>
                <a:ea typeface="+mj-lt"/>
                <a:cs typeface="+mj-lt"/>
              </a:rPr>
              <a:t>-207.2515</a:t>
            </a:r>
            <a:r>
              <a:rPr lang="en-US" sz="1400" dirty="0">
                <a:latin typeface="Raleway" pitchFamily="2" charset="0"/>
                <a:ea typeface="+mj-lt"/>
                <a:cs typeface="+mj-lt"/>
              </a:rPr>
              <a:t>and </a:t>
            </a:r>
            <a:r>
              <a:rPr lang="el-GR" sz="1400" dirty="0">
                <a:latin typeface="Raleway" pitchFamily="2" charset="0"/>
                <a:ea typeface="+mj-lt"/>
                <a:cs typeface="Times New Roman"/>
              </a:rPr>
              <a:t>τ</a:t>
            </a:r>
            <a:r>
              <a:rPr lang="en-IN" sz="1400" dirty="0">
                <a:latin typeface="Raleway" pitchFamily="2" charset="0"/>
                <a:ea typeface="+mj-lt"/>
                <a:cs typeface="Times New Roman"/>
              </a:rPr>
              <a:t> = </a:t>
            </a:r>
            <a:r>
              <a:rPr lang="en-IN" sz="1400" dirty="0">
                <a:latin typeface="Raleway" pitchFamily="2" charset="0"/>
                <a:ea typeface="+mj-lt"/>
                <a:cs typeface="+mj-lt"/>
              </a:rPr>
              <a:t>59.7984</a:t>
            </a:r>
            <a:r>
              <a:rPr lang="en-US" sz="1400" dirty="0">
                <a:latin typeface="Raleway" pitchFamily="2" charset="0"/>
                <a:ea typeface="+mj-lt"/>
                <a:cs typeface="+mj-lt"/>
              </a:rPr>
              <a:t> (for P)</a:t>
            </a:r>
            <a:endParaRPr lang="en-US" sz="1400" dirty="0">
              <a:latin typeface="Raleway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Raleway" pitchFamily="2" charset="0"/>
                <a:ea typeface="+mj-lt"/>
                <a:cs typeface="+mj-lt"/>
              </a:rPr>
              <a:t>here, K = process gain and  </a:t>
            </a:r>
            <a:r>
              <a:rPr lang="el-GR" sz="1400" dirty="0">
                <a:latin typeface="Raleway" pitchFamily="2" charset="0"/>
                <a:ea typeface="+mj-lt"/>
                <a:cs typeface="Times New Roman"/>
              </a:rPr>
              <a:t>τ</a:t>
            </a:r>
            <a:r>
              <a:rPr lang="en-IN" sz="1400" dirty="0">
                <a:latin typeface="Raleway" pitchFamily="2" charset="0"/>
                <a:ea typeface="+mj-lt"/>
                <a:cs typeface="Times New Roman"/>
              </a:rPr>
              <a:t> =  time constant. </a:t>
            </a:r>
          </a:p>
          <a:p>
            <a:pPr marL="0" indent="0">
              <a:buNone/>
            </a:pPr>
            <a:r>
              <a:rPr lang="en-US" sz="1400" dirty="0">
                <a:latin typeface="Raleway" pitchFamily="2" charset="0"/>
              </a:rPr>
              <a:t>These unknown parameters are obtained using </a:t>
            </a:r>
            <a:r>
              <a:rPr lang="en-US" sz="1400" dirty="0" err="1">
                <a:latin typeface="Raleway" pitchFamily="2" charset="0"/>
              </a:rPr>
              <a:t>fmincon</a:t>
            </a:r>
            <a:r>
              <a:rPr lang="en-US" sz="1400" dirty="0">
                <a:latin typeface="Raleway" pitchFamily="2" charset="0"/>
              </a:rPr>
              <a:t> and giving initial guess of K and </a:t>
            </a:r>
            <a:r>
              <a:rPr lang="el-GR" sz="1400" dirty="0">
                <a:latin typeface="Raleway" pitchFamily="2" charset="0"/>
                <a:ea typeface="+mj-lt"/>
                <a:cs typeface="Times New Roman"/>
              </a:rPr>
              <a:t>τ</a:t>
            </a:r>
            <a:r>
              <a:rPr lang="en-US" sz="1400" dirty="0">
                <a:latin typeface="Raleway" pitchFamily="2" charset="0"/>
              </a:rPr>
              <a:t> as –60 and 10 respectively for X and –200 and 10 respectively for P.</a:t>
            </a:r>
          </a:p>
        </p:txBody>
      </p:sp>
    </p:spTree>
    <p:extLst>
      <p:ext uri="{BB962C8B-B14F-4D97-AF65-F5344CB8AC3E}">
        <p14:creationId xmlns:p14="http://schemas.microsoft.com/office/powerpoint/2010/main" val="372803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AF4A-177A-BB29-73BD-8A434614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67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9999-472A-2247-12B7-CB1FA6FA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40603"/>
            <a:ext cx="7688700" cy="29993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71F1E-18CB-6423-5AE1-9A0D91E9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03" y="1340603"/>
            <a:ext cx="7557994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bioreactor system involves a fermenter operated at constant volume, where a single rate-limiting substrate promotes biomass growth and fermentation.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system follows nonlinear dynamics due to inhibition effects from both the substrate and product.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The objective is to simulate and analyze the behavior of biomass, substrate, and product concentrations under open-loop conditions using Simulink.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5800-A8B6-D929-DE7D-F30E694E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608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Prediction Analysis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E326-CE93-6A13-477D-C357F5E4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318829"/>
            <a:ext cx="2348764" cy="1207260"/>
          </a:xfrm>
        </p:spPr>
        <p:txBody>
          <a:bodyPr>
            <a:normAutofit/>
          </a:bodyPr>
          <a:lstStyle/>
          <a:p>
            <a:pPr marL="311150"/>
            <a:r>
              <a:rPr lang="en-US" dirty="0"/>
              <a:t>MSE (Biomass): 0.0283</a:t>
            </a:r>
          </a:p>
          <a:p>
            <a:pPr marL="311150"/>
            <a:r>
              <a:rPr lang="en-US" dirty="0"/>
              <a:t>RMSE (Biomass): 0.1681</a:t>
            </a:r>
          </a:p>
          <a:p>
            <a:pPr marL="311150"/>
            <a:r>
              <a:rPr lang="en-US" dirty="0"/>
              <a:t>MSE (Product): 0.3786</a:t>
            </a:r>
          </a:p>
          <a:p>
            <a:pPr marL="311150"/>
            <a:r>
              <a:rPr lang="en-US" dirty="0"/>
              <a:t>RMSE (Product): 0.6153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72D48-4B8F-EF5D-3D6C-ACBFB14E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70" y="1640586"/>
            <a:ext cx="5935851" cy="277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5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8690-3AA7-455D-87DD-DF75950D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2897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 Order (Overdamped)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095FBD-1630-08CE-18A5-BCC742FE06F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9450" y="1332854"/>
                <a:ext cx="7688700" cy="300712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400" b="1" dirty="0">
                    <a:latin typeface="Raleway" pitchFamily="2" charset="0"/>
                  </a:rPr>
                  <a:t>Second Order Transfer Function model</a:t>
                </a:r>
                <a:r>
                  <a:rPr lang="en-US" sz="1400" dirty="0">
                    <a:latin typeface="Raleway" pitchFamily="2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𝑌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  <m:t>𝑡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=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𝐾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 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𝑀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 (1−</m:t>
                      </m:r>
                      <m:sSup>
                        <m:sSup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</m:ctrlPr>
                        </m:sSup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  <m:t>𝑒</m:t>
                          </m:r>
                        </m:e>
                        <m:sup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  <m:t>−</m:t>
                          </m:r>
                          <m:f>
                            <m:f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</m:ctrlPr>
                            </m:fPr>
                            <m:nu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  <m:t>𝜁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(</m:t>
                      </m:r>
                      <m:func>
                        <m:func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1400" b="0" i="0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+mj-lt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IN" sz="1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  <a:cs typeface="+mj-lt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ctrlP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+mj-lt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IN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+mj-lt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IN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+mj-lt"/>
                                                </a:rPr>
                                                <m:t>𝜁</m:t>
                                              </m:r>
                                            </m:e>
                                            <m:sup>
                                              <m:r>
                                                <a:rPr lang="en-IN" sz="1400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  <a:cs typeface="+mj-lt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+mj-lt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rad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+mj-lt"/>
                                    </a:rPr>
                                    <m:t>  </m:t>
                                  </m:r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+mj-lt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+mj-lt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+</m:t>
                      </m:r>
                      <m:f>
                        <m:f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</m:ctrlPr>
                        </m:fPr>
                        <m:num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  <m:t>𝜁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+mj-lt"/>
                                    </a:rPr>
                                  </m:ctrlPr>
                                </m:sSupPr>
                                <m:e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+mj-lt"/>
                                    </a:rPr>
                                    <m:t>𝜁</m:t>
                                  </m:r>
                                </m:e>
                                <m:sup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+mj-l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1400" b="0" i="0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sinh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  <a:cs typeface="+mj-lt"/>
                        </a:rPr>
                        <m:t>⁡(</m:t>
                      </m:r>
                      <m:d>
                        <m:dPr>
                          <m:ctrlPr>
                            <a:rPr lang="en-IN" sz="1400" i="1">
                              <a:latin typeface="Cambria Math" panose="02040503050406030204" pitchFamily="18" charset="0"/>
                              <a:ea typeface="Cambria Math"/>
                              <a:cs typeface="+mj-lt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400" i="1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  <a:ea typeface="Cambria Math"/>
                                      <a:cs typeface="+mj-lt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ctrlP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+mj-lt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+mj-lt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+mj-lt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lang="en-IN" sz="1400" i="1">
                                              <a:latin typeface="Cambria Math" panose="02040503050406030204" pitchFamily="18" charset="0"/>
                                              <a:ea typeface="Cambria Math"/>
                                              <a:cs typeface="+mj-lt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N" sz="1400" i="1">
                                          <a:latin typeface="Cambria Math" panose="02040503050406030204" pitchFamily="18" charset="0"/>
                                          <a:ea typeface="Cambria Math"/>
                                          <a:cs typeface="+mj-lt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rad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  <m:t>  </m:t>
                              </m:r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Cambria Math"/>
                                  <a:cs typeface="+mj-lt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>
                  <a:latin typeface="Raleway" pitchFamily="2" charset="0"/>
                  <a:ea typeface="Cambria Math"/>
                  <a:cs typeface="+mj-lt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Raleway" pitchFamily="2" charset="0"/>
                    <a:ea typeface="Cambria Math"/>
                    <a:cs typeface="+mj-lt"/>
                  </a:rPr>
                  <a:t>M = Step change in the manipulated variable.</a:t>
                </a:r>
              </a:p>
              <a:p>
                <a:pPr marL="0" indent="0">
                  <a:buNone/>
                </a:pPr>
                <a:r>
                  <a:rPr lang="en-US" sz="1400" b="1" dirty="0">
                    <a:latin typeface="Raleway" pitchFamily="2" charset="0"/>
                    <a:ea typeface="Cambria Math"/>
                  </a:rPr>
                  <a:t>Unknown parameters</a:t>
                </a:r>
                <a:r>
                  <a:rPr lang="en-US" sz="1400" dirty="0">
                    <a:latin typeface="Raleway" pitchFamily="2" charset="0"/>
                    <a:ea typeface="Cambria Math"/>
                  </a:rPr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𝜃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=(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𝐾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𝜏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𝜁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latin typeface="Raleway" pitchFamily="2" charset="0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latin typeface="Raleway" pitchFamily="2" charset="0"/>
                    <a:ea typeface="Cambria Math"/>
                  </a:rPr>
                  <a:t>Error :</a:t>
                </a:r>
                <a:r>
                  <a:rPr lang="en-US" sz="1400" dirty="0">
                    <a:latin typeface="Raleway" pitchFamily="2" charset="0"/>
                    <a:ea typeface="Cambria Math"/>
                  </a:rPr>
                  <a:t>   </a:t>
                </a:r>
                <a:r>
                  <a:rPr lang="en-CA" sz="1400" baseline="-25000" dirty="0">
                    <a:latin typeface="Raleway" pitchFamily="2" charset="0"/>
                    <a:ea typeface="+mj-lt"/>
                    <a:cs typeface="+mj-lt"/>
                  </a:rPr>
                  <a:t> </a:t>
                </a:r>
                <a:endParaRPr lang="en-CA" sz="1400" dirty="0">
                  <a:latin typeface="Raleway" pitchFamily="2" charset="0"/>
                  <a:ea typeface="+mj-lt"/>
                  <a:cs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  <a:ea typeface="+mj-lt"/>
                          <a:cs typeface="+mj-lt"/>
                        </a:rPr>
                        <m:t>𝜀</m:t>
                      </m:r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</m:ctrlPr>
                        </m:d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  <m:t>𝑡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  <a:ea typeface="+mj-lt"/>
                          <a:cs typeface="+mj-lt"/>
                        </a:rPr>
                        <m:t>=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+mj-lt"/>
                          <a:cs typeface="+mj-lt"/>
                        </a:rPr>
                        <m:t>𝑌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  <m:t>𝑝𝑙𝑎𝑛𝑡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  <a:ea typeface="+mj-lt"/>
                          <a:cs typeface="+mj-lt"/>
                        </a:rPr>
                        <m:t>−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  <a:ea typeface="+mj-lt"/>
                          <a:cs typeface="+mj-lt"/>
                        </a:rPr>
                        <m:t>𝑌</m:t>
                      </m:r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  <m:t>𝑚𝑜𝑑𝑒𝑙</m:t>
                          </m:r>
                        </m:sub>
                      </m:sSub>
                    </m:oMath>
                  </m:oMathPara>
                </a14:m>
                <a:endParaRPr lang="en-CA" sz="1400" dirty="0">
                  <a:latin typeface="Raleway" pitchFamily="2" charset="0"/>
                </a:endParaRPr>
              </a:p>
              <a:p>
                <a:pPr marL="0" indent="0">
                  <a:buNone/>
                </a:pPr>
                <a:r>
                  <a:rPr lang="en-CA" sz="1400" dirty="0">
                    <a:latin typeface="Raleway" pitchFamily="2" charset="0"/>
                  </a:rPr>
                  <a:t>We will use This error function in regression to predict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sz="1400" dirty="0">
                    <a:latin typeface="Raleway" pitchFamily="2" charset="0"/>
                    <a:cs typeface="Times New Roman" panose="02020603050405020304" pitchFamily="18" charset="0"/>
                  </a:rPr>
                  <a:t>. </a:t>
                </a:r>
                <a:endParaRPr lang="en-CA" sz="1400" dirty="0">
                  <a:latin typeface="Raleway" pitchFamily="2" charset="0"/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latin typeface="Raleway" pitchFamily="2" charset="0"/>
                    <a:ea typeface="Cambria Math"/>
                  </a:rPr>
                  <a:t>Objective function : </a:t>
                </a:r>
                <a:r>
                  <a:rPr lang="en-US" sz="1400" dirty="0">
                    <a:latin typeface="Raleway" pitchFamily="2" charset="0"/>
                    <a:ea typeface="Cambria Math"/>
                  </a:rPr>
                  <a:t>  </a:t>
                </a:r>
                <a:endParaRPr lang="en-US" sz="1400" dirty="0">
                  <a:latin typeface="Raleway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+mj-lt"/>
                              <a:cs typeface="+mj-lt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1400" i="1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𝑡</m:t>
                              </m:r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 sz="1400" i="1">
                                  <a:latin typeface="Cambria Math" panose="02040503050406030204" pitchFamily="18" charset="0"/>
                                  <a:ea typeface="+mj-lt"/>
                                  <a:cs typeface="+mj-lt"/>
                                </a:rPr>
                                <m:t>𝜀</m:t>
                              </m:r>
                              <m:sSup>
                                <m:sSupPr>
                                  <m:ctrlPr>
                                    <a:rPr lang="en-IN" sz="1400" i="1">
                                      <a:latin typeface="Cambria Math" panose="02040503050406030204" pitchFamily="18" charset="0"/>
                                      <a:ea typeface="+mj-lt"/>
                                      <a:cs typeface="+mj-lt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400" i="1">
                                          <a:latin typeface="Cambria Math" panose="02040503050406030204" pitchFamily="18" charset="0"/>
                                          <a:ea typeface="+mj-lt"/>
                                          <a:cs typeface="+mj-lt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400" i="1">
                                          <a:latin typeface="Cambria Math" panose="02040503050406030204" pitchFamily="18" charset="0"/>
                                          <a:ea typeface="+mj-lt"/>
                                          <a:cs typeface="+mj-lt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1400" i="1">
                                      <a:latin typeface="Cambria Math" panose="02040503050406030204" pitchFamily="18" charset="0"/>
                                      <a:ea typeface="+mj-lt"/>
                                      <a:cs typeface="+mj-lt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>
                  <a:latin typeface="Raleway" pitchFamily="2" charset="0"/>
                  <a:ea typeface="+mj-lt"/>
                  <a:cs typeface="+mj-lt"/>
                </a:endParaRPr>
              </a:p>
              <a:p>
                <a:endParaRPr lang="en-US" sz="1400" dirty="0">
                  <a:latin typeface="Raleway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095FBD-1630-08CE-18A5-BCC742FE0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9450" y="1332854"/>
                <a:ext cx="7688700" cy="3007121"/>
              </a:xfrm>
              <a:blipFill>
                <a:blip r:embed="rId2"/>
                <a:stretch>
                  <a:fillRect l="-238" b="-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565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B153-437F-A39A-3B6C-6240CD12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5222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B1DBC4-3ACF-1523-5115-13D744BB02C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813303"/>
                <a:ext cx="7688700" cy="21155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>
                    <a:latin typeface="Raleway" pitchFamily="2" charset="0"/>
                  </a:rPr>
                  <a:t>Using this objective function and using </a:t>
                </a:r>
                <a:r>
                  <a:rPr lang="en-US" sz="1400" dirty="0" err="1">
                    <a:latin typeface="Raleway" pitchFamily="2" charset="0"/>
                  </a:rPr>
                  <a:t>fmincon</a:t>
                </a:r>
                <a:r>
                  <a:rPr lang="en-US" sz="1400" dirty="0">
                    <a:latin typeface="Raleway" pitchFamily="2" charset="0"/>
                  </a:rPr>
                  <a:t> we have obtained the optimal values of the process parameter </a:t>
                </a:r>
                <a:r>
                  <a:rPr lang="en-CA" sz="1400" dirty="0">
                    <a:latin typeface="Raleway" pitchFamily="2" charset="0"/>
                    <a:cs typeface="Times New Roman"/>
                  </a:rPr>
                  <a:t>θ = (K, </a:t>
                </a:r>
                <a:r>
                  <a:rPr lang="el-GR" sz="1400" dirty="0">
                    <a:latin typeface="Raleway" pitchFamily="2" charset="0"/>
                    <a:cs typeface="Times New Roman"/>
                  </a:rPr>
                  <a:t>τ,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𝜁</m:t>
                    </m:r>
                  </m:oMath>
                </a14:m>
                <a:r>
                  <a:rPr lang="en-IN" sz="1400" dirty="0">
                    <a:latin typeface="Raleway" pitchFamily="2" charset="0"/>
                    <a:cs typeface="Times New Roman"/>
                  </a:rPr>
                  <a:t>). </a:t>
                </a:r>
              </a:p>
              <a:p>
                <a:pPr marL="0" indent="0" algn="ctr">
                  <a:buNone/>
                </a:pPr>
                <a:r>
                  <a:rPr lang="en-IN" sz="1400" dirty="0">
                    <a:latin typeface="Raleway" pitchFamily="2" charset="0"/>
                    <a:cs typeface="Times New Roman"/>
                  </a:rPr>
                  <a:t>K = </a:t>
                </a:r>
                <a:r>
                  <a:rPr lang="en-IN" sz="1400" dirty="0">
                    <a:latin typeface="Raleway" pitchFamily="2" charset="0"/>
                    <a:ea typeface="+mj-lt"/>
                    <a:cs typeface="+mj-lt"/>
                  </a:rPr>
                  <a:t>-61.0650</a:t>
                </a:r>
                <a:r>
                  <a:rPr lang="en-US" sz="1400" dirty="0">
                    <a:latin typeface="Raleway" pitchFamily="2" charset="0"/>
                    <a:ea typeface="+mj-lt"/>
                    <a:cs typeface="Times New Roman"/>
                  </a:rPr>
                  <a:t>, </a:t>
                </a:r>
                <a:r>
                  <a:rPr lang="el-GR" sz="1400" dirty="0">
                    <a:latin typeface="Raleway" pitchFamily="2" charset="0"/>
                    <a:ea typeface="+mj-lt"/>
                    <a:cs typeface="Times New Roman"/>
                  </a:rPr>
                  <a:t>τ</a:t>
                </a:r>
                <a:r>
                  <a:rPr lang="en-IN" sz="1400" dirty="0">
                    <a:latin typeface="Raleway" pitchFamily="2" charset="0"/>
                    <a:ea typeface="+mj-lt"/>
                    <a:cs typeface="Times New Roman"/>
                  </a:rPr>
                  <a:t> = </a:t>
                </a:r>
                <a:r>
                  <a:rPr lang="en-IN" sz="1400" dirty="0">
                    <a:latin typeface="Raleway" pitchFamily="2" charset="0"/>
                    <a:ea typeface="+mj-lt"/>
                    <a:cs typeface="+mj-lt"/>
                  </a:rPr>
                  <a:t>3.1041</a:t>
                </a: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 and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𝜁</m:t>
                    </m:r>
                  </m:oMath>
                </a14:m>
                <a:r>
                  <a:rPr lang="el-GR" sz="1400" dirty="0">
                    <a:latin typeface="Raleway" pitchFamily="2" charset="0"/>
                    <a:ea typeface="Cambria Math"/>
                    <a:cs typeface="Times New Roman"/>
                  </a:rPr>
                  <a:t> </a:t>
                </a:r>
                <a:r>
                  <a:rPr lang="el-GR" sz="1400" dirty="0">
                    <a:latin typeface="Raleway" pitchFamily="2" charset="0"/>
                    <a:ea typeface="Cambria Math"/>
                    <a:cs typeface="+mj-lt"/>
                  </a:rPr>
                  <a:t>=</a:t>
                </a: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 3.7663 (for X)</a:t>
                </a:r>
              </a:p>
              <a:p>
                <a:pPr marL="0" indent="0" algn="ctr">
                  <a:buNone/>
                </a:pPr>
                <a:r>
                  <a:rPr lang="en-IN" sz="1400" dirty="0">
                    <a:latin typeface="Raleway" pitchFamily="2" charset="0"/>
                    <a:ea typeface="+mj-lt"/>
                    <a:cs typeface="Times New Roman"/>
                  </a:rPr>
                  <a:t>K = </a:t>
                </a:r>
                <a:r>
                  <a:rPr lang="en-IN" sz="1400" dirty="0">
                    <a:latin typeface="Raleway" pitchFamily="2" charset="0"/>
                    <a:ea typeface="+mj-lt"/>
                    <a:cs typeface="+mj-lt"/>
                  </a:rPr>
                  <a:t>-201.0228</a:t>
                </a: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, </a:t>
                </a:r>
                <a:r>
                  <a:rPr lang="el-GR" sz="1400" dirty="0">
                    <a:latin typeface="Raleway" pitchFamily="2" charset="0"/>
                    <a:ea typeface="+mj-lt"/>
                    <a:cs typeface="Times New Roman"/>
                  </a:rPr>
                  <a:t>τ</a:t>
                </a:r>
                <a:r>
                  <a:rPr lang="en-IN" sz="1400" dirty="0">
                    <a:latin typeface="Raleway" pitchFamily="2" charset="0"/>
                    <a:ea typeface="+mj-lt"/>
                    <a:cs typeface="Times New Roman"/>
                  </a:rPr>
                  <a:t> =</a:t>
                </a:r>
                <a:r>
                  <a:rPr lang="en-IN" sz="1400" dirty="0">
                    <a:latin typeface="Raleway" pitchFamily="2" charset="0"/>
                    <a:ea typeface="+mj-lt"/>
                    <a:cs typeface="+mj-lt"/>
                  </a:rPr>
                  <a:t>3.0852 </a:t>
                </a: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𝜁</m:t>
                    </m:r>
                  </m:oMath>
                </a14:m>
                <a:r>
                  <a:rPr lang="el-GR" sz="1400" dirty="0">
                    <a:latin typeface="Raleway" pitchFamily="2" charset="0"/>
                    <a:ea typeface="Cambria Math"/>
                    <a:cs typeface="Times New Roman"/>
                  </a:rPr>
                  <a:t> </a:t>
                </a:r>
                <a:r>
                  <a:rPr lang="el-GR" sz="1400" dirty="0">
                    <a:latin typeface="Raleway" pitchFamily="2" charset="0"/>
                    <a:ea typeface="Cambria Math"/>
                    <a:cs typeface="+mj-lt"/>
                  </a:rPr>
                  <a:t>=</a:t>
                </a: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 3.7423 (for P)</a:t>
                </a:r>
                <a:endParaRPr lang="en-US" sz="1400" dirty="0">
                  <a:latin typeface="Raleway" pitchFamily="2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here, K = process gain , </a:t>
                </a:r>
                <a:r>
                  <a:rPr lang="el-GR" sz="1400" dirty="0">
                    <a:latin typeface="Raleway" pitchFamily="2" charset="0"/>
                    <a:ea typeface="+mj-lt"/>
                    <a:cs typeface="Times New Roman"/>
                  </a:rPr>
                  <a:t>τ</a:t>
                </a:r>
                <a:r>
                  <a:rPr lang="en-IN" sz="1400" dirty="0">
                    <a:latin typeface="Raleway" pitchFamily="2" charset="0"/>
                    <a:ea typeface="+mj-lt"/>
                    <a:cs typeface="Times New Roman"/>
                  </a:rPr>
                  <a:t> =  natural period of oscillation and  </a:t>
                </a:r>
                <a:r>
                  <a:rPr lang="en-CA" sz="1400" dirty="0">
                    <a:latin typeface="Raleway" pitchFamily="2" charset="0"/>
                    <a:ea typeface="+mj-lt"/>
                    <a:cs typeface="Times New Roman"/>
                  </a:rPr>
                  <a:t>θ = damping coefficient 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Raleway" pitchFamily="2" charset="0"/>
                  </a:rPr>
                  <a:t>These unknown parameters are obtained using </a:t>
                </a:r>
                <a:r>
                  <a:rPr lang="en-US" sz="1400" dirty="0" err="1">
                    <a:latin typeface="Raleway" pitchFamily="2" charset="0"/>
                  </a:rPr>
                  <a:t>fmincon</a:t>
                </a:r>
                <a:r>
                  <a:rPr lang="en-US" sz="1400" dirty="0">
                    <a:latin typeface="Raleway" pitchFamily="2" charset="0"/>
                  </a:rPr>
                  <a:t> and giving initial guesses of K, </a:t>
                </a:r>
                <a:r>
                  <a:rPr lang="el-GR" sz="1400" dirty="0">
                    <a:latin typeface="Raleway" pitchFamily="2" charset="0"/>
                    <a:ea typeface="+mj-lt"/>
                    <a:cs typeface="Times New Roman"/>
                  </a:rPr>
                  <a:t>τ</a:t>
                </a:r>
                <a:r>
                  <a:rPr lang="en-US" sz="1400" dirty="0">
                    <a:latin typeface="Raleway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𝜁</m:t>
                    </m:r>
                  </m:oMath>
                </a14:m>
                <a:r>
                  <a:rPr lang="en-CA" sz="1400" dirty="0">
                    <a:latin typeface="Raleway" pitchFamily="2" charset="0"/>
                    <a:cs typeface="Times New Roman"/>
                  </a:rPr>
                  <a:t> </a:t>
                </a:r>
                <a:r>
                  <a:rPr lang="en-US" sz="1400" dirty="0">
                    <a:latin typeface="Raleway" pitchFamily="2" charset="0"/>
                  </a:rPr>
                  <a:t>as –60 , 5 and 1.001 respectively for X and –200, 5 and 1.001 respectively for P.</a:t>
                </a:r>
              </a:p>
              <a:p>
                <a:pPr marL="0" indent="0">
                  <a:buNone/>
                </a:pPr>
                <a:endParaRPr lang="en-US" sz="1400" dirty="0">
                  <a:latin typeface="Raleway" pitchFamily="2" charset="0"/>
                </a:endParaRPr>
              </a:p>
              <a:p>
                <a:pPr marL="914400" lvl="2" indent="0">
                  <a:buNone/>
                </a:pPr>
                <a:endParaRPr lang="en-US" sz="1400" dirty="0">
                  <a:latin typeface="Raleway" pitchFamily="2" charset="0"/>
                </a:endParaRPr>
              </a:p>
              <a:p>
                <a:pPr marL="914400" lvl="2" indent="0">
                  <a:buNone/>
                </a:pPr>
                <a:endParaRPr lang="en-US" sz="1400" dirty="0">
                  <a:latin typeface="Raleway" pitchFamily="2" charset="0"/>
                </a:endParaRPr>
              </a:p>
              <a:p>
                <a:endParaRPr lang="en-US" sz="1400" dirty="0">
                  <a:latin typeface="Raleway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B1DBC4-3ACF-1523-5115-13D744BB0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813303"/>
                <a:ext cx="7688700" cy="2115518"/>
              </a:xfrm>
              <a:blipFill>
                <a:blip r:embed="rId2"/>
                <a:stretch>
                  <a:fillRect l="-238" r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835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AF4A-177A-BB29-73BD-8A434614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67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E217A-1040-C487-6472-D3C07DB8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32" y="1383741"/>
            <a:ext cx="7446936" cy="349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37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5800-A8B6-D929-DE7D-F30E694E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608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Prediction Analysis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E326-CE93-6A13-477D-C357F5E4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392670"/>
            <a:ext cx="2395258" cy="1153016"/>
          </a:xfrm>
        </p:spPr>
        <p:txBody>
          <a:bodyPr/>
          <a:lstStyle/>
          <a:p>
            <a:pPr marL="311150"/>
            <a:r>
              <a:rPr lang="en-US" dirty="0"/>
              <a:t>MSE (Biomass): 0.0592</a:t>
            </a:r>
          </a:p>
          <a:p>
            <a:pPr marL="311150"/>
            <a:r>
              <a:rPr lang="en-US" dirty="0"/>
              <a:t>RMSE (Biomass): 0.2433</a:t>
            </a:r>
          </a:p>
          <a:p>
            <a:pPr marL="311150"/>
            <a:r>
              <a:rPr lang="en-US" dirty="0"/>
              <a:t>MSE (Product): 0.8755</a:t>
            </a:r>
          </a:p>
          <a:p>
            <a:pPr marL="311150"/>
            <a:r>
              <a:rPr lang="en-US" dirty="0"/>
              <a:t>RMSE (Product): 0.9357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6EE6C-1203-D00D-CDA7-F4BE6C92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55" y="1489807"/>
            <a:ext cx="6219277" cy="292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75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B153-437F-A39A-3B6C-6240CD12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5222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B1DBC4-3ACF-1523-5115-13D744BB02C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813303"/>
                <a:ext cx="7688700" cy="21155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>
                    <a:latin typeface="Raleway" pitchFamily="2" charset="0"/>
                  </a:rPr>
                  <a:t>Using this objective function and using </a:t>
                </a:r>
                <a:r>
                  <a:rPr lang="en-US" sz="1400" dirty="0" err="1">
                    <a:latin typeface="Raleway" pitchFamily="2" charset="0"/>
                  </a:rPr>
                  <a:t>fmincon</a:t>
                </a:r>
                <a:r>
                  <a:rPr lang="en-US" sz="1400" dirty="0">
                    <a:latin typeface="Raleway" pitchFamily="2" charset="0"/>
                  </a:rPr>
                  <a:t> we have obtained the optimal values of the process parameter </a:t>
                </a:r>
                <a:r>
                  <a:rPr lang="en-CA" sz="1400" dirty="0">
                    <a:latin typeface="Raleway" pitchFamily="2" charset="0"/>
                    <a:cs typeface="Times New Roman"/>
                  </a:rPr>
                  <a:t>θ = (K, </a:t>
                </a:r>
                <a:r>
                  <a:rPr lang="el-GR" sz="1400" dirty="0">
                    <a:latin typeface="Raleway" pitchFamily="2" charset="0"/>
                    <a:cs typeface="Times New Roman"/>
                  </a:rPr>
                  <a:t>τ,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𝜁</m:t>
                    </m:r>
                  </m:oMath>
                </a14:m>
                <a:r>
                  <a:rPr lang="en-IN" sz="1400" dirty="0">
                    <a:latin typeface="Raleway" pitchFamily="2" charset="0"/>
                    <a:cs typeface="Times New Roman"/>
                  </a:rPr>
                  <a:t>). </a:t>
                </a:r>
              </a:p>
              <a:p>
                <a:pPr marL="0" indent="0" algn="ctr">
                  <a:buNone/>
                </a:pPr>
                <a:r>
                  <a:rPr lang="en-IN" sz="1400" dirty="0">
                    <a:latin typeface="Raleway" pitchFamily="2" charset="0"/>
                    <a:cs typeface="Times New Roman"/>
                  </a:rPr>
                  <a:t>K = </a:t>
                </a:r>
                <a:r>
                  <a:rPr lang="en-IN" sz="1400" dirty="0">
                    <a:latin typeface="Raleway" pitchFamily="2" charset="0"/>
                    <a:ea typeface="+mj-lt"/>
                    <a:cs typeface="+mj-lt"/>
                  </a:rPr>
                  <a:t>-50.6576</a:t>
                </a:r>
                <a:r>
                  <a:rPr lang="en-US" sz="1400" dirty="0">
                    <a:latin typeface="Raleway" pitchFamily="2" charset="0"/>
                    <a:ea typeface="+mj-lt"/>
                    <a:cs typeface="Times New Roman"/>
                  </a:rPr>
                  <a:t>, </a:t>
                </a:r>
                <a:r>
                  <a:rPr lang="el-GR" sz="1400" dirty="0">
                    <a:latin typeface="Raleway" pitchFamily="2" charset="0"/>
                    <a:ea typeface="+mj-lt"/>
                    <a:cs typeface="Times New Roman"/>
                  </a:rPr>
                  <a:t>τ</a:t>
                </a:r>
                <a:r>
                  <a:rPr lang="en-IN" sz="1400" dirty="0">
                    <a:latin typeface="Raleway" pitchFamily="2" charset="0"/>
                    <a:ea typeface="+mj-lt"/>
                    <a:cs typeface="Times New Roman"/>
                  </a:rPr>
                  <a:t> = </a:t>
                </a:r>
                <a:r>
                  <a:rPr lang="en-IN" sz="1400" dirty="0">
                    <a:latin typeface="Raleway" pitchFamily="2" charset="0"/>
                    <a:ea typeface="+mj-lt"/>
                    <a:cs typeface="+mj-lt"/>
                  </a:rPr>
                  <a:t>1.1250</a:t>
                </a: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 and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𝜁</m:t>
                    </m:r>
                  </m:oMath>
                </a14:m>
                <a:r>
                  <a:rPr lang="el-GR" sz="1400" dirty="0">
                    <a:latin typeface="Raleway" pitchFamily="2" charset="0"/>
                    <a:ea typeface="Cambria Math"/>
                    <a:cs typeface="Times New Roman"/>
                  </a:rPr>
                  <a:t> </a:t>
                </a:r>
                <a:r>
                  <a:rPr lang="el-GR" sz="1400" dirty="0">
                    <a:latin typeface="Raleway" pitchFamily="2" charset="0"/>
                    <a:ea typeface="Cambria Math"/>
                    <a:cs typeface="+mj-lt"/>
                  </a:rPr>
                  <a:t>=</a:t>
                </a: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 1 (for X)</a:t>
                </a:r>
              </a:p>
              <a:p>
                <a:pPr marL="0" indent="0" algn="ctr">
                  <a:buNone/>
                </a:pPr>
                <a:r>
                  <a:rPr lang="en-IN" sz="1400" dirty="0">
                    <a:latin typeface="Raleway" pitchFamily="2" charset="0"/>
                    <a:ea typeface="+mj-lt"/>
                    <a:cs typeface="Times New Roman"/>
                  </a:rPr>
                  <a:t>K = </a:t>
                </a:r>
                <a:r>
                  <a:rPr lang="en-IN" sz="1400" dirty="0">
                    <a:latin typeface="Raleway" pitchFamily="2" charset="0"/>
                    <a:ea typeface="+mj-lt"/>
                    <a:cs typeface="+mj-lt"/>
                  </a:rPr>
                  <a:t>-164.3886</a:t>
                </a: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, </a:t>
                </a:r>
                <a:r>
                  <a:rPr lang="el-GR" sz="1400" dirty="0">
                    <a:latin typeface="Raleway" pitchFamily="2" charset="0"/>
                    <a:ea typeface="+mj-lt"/>
                    <a:cs typeface="Times New Roman"/>
                  </a:rPr>
                  <a:t>τ</a:t>
                </a:r>
                <a:r>
                  <a:rPr lang="en-IN" sz="1400" dirty="0">
                    <a:latin typeface="Raleway" pitchFamily="2" charset="0"/>
                    <a:ea typeface="+mj-lt"/>
                    <a:cs typeface="Times New Roman"/>
                  </a:rPr>
                  <a:t> =</a:t>
                </a:r>
                <a:r>
                  <a:rPr lang="en-IN" sz="1400" dirty="0">
                    <a:latin typeface="Raleway" pitchFamily="2" charset="0"/>
                    <a:ea typeface="+mj-lt"/>
                    <a:cs typeface="+mj-lt"/>
                  </a:rPr>
                  <a:t>1.1254 </a:t>
                </a: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𝜁</m:t>
                    </m:r>
                  </m:oMath>
                </a14:m>
                <a:r>
                  <a:rPr lang="el-GR" sz="1400" dirty="0">
                    <a:latin typeface="Raleway" pitchFamily="2" charset="0"/>
                    <a:ea typeface="Cambria Math"/>
                    <a:cs typeface="Times New Roman"/>
                  </a:rPr>
                  <a:t> </a:t>
                </a:r>
                <a:r>
                  <a:rPr lang="el-GR" sz="1400" dirty="0">
                    <a:latin typeface="Raleway" pitchFamily="2" charset="0"/>
                    <a:ea typeface="Cambria Math"/>
                    <a:cs typeface="+mj-lt"/>
                  </a:rPr>
                  <a:t>=</a:t>
                </a: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 1 (for P)</a:t>
                </a:r>
                <a:endParaRPr lang="en-US" sz="1400" dirty="0">
                  <a:latin typeface="Raleway" pitchFamily="2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Raleway" pitchFamily="2" charset="0"/>
                    <a:ea typeface="+mj-lt"/>
                    <a:cs typeface="+mj-lt"/>
                  </a:rPr>
                  <a:t>here, K = process gain , </a:t>
                </a:r>
                <a:r>
                  <a:rPr lang="el-GR" sz="1400" dirty="0">
                    <a:latin typeface="Raleway" pitchFamily="2" charset="0"/>
                    <a:ea typeface="+mj-lt"/>
                    <a:cs typeface="Times New Roman"/>
                  </a:rPr>
                  <a:t>τ</a:t>
                </a:r>
                <a:r>
                  <a:rPr lang="en-IN" sz="1400" dirty="0">
                    <a:latin typeface="Raleway" pitchFamily="2" charset="0"/>
                    <a:ea typeface="+mj-lt"/>
                    <a:cs typeface="Times New Roman"/>
                  </a:rPr>
                  <a:t> =  natural period of oscillation and  </a:t>
                </a:r>
                <a:r>
                  <a:rPr lang="en-CA" sz="1400" dirty="0">
                    <a:latin typeface="Raleway" pitchFamily="2" charset="0"/>
                    <a:ea typeface="+mj-lt"/>
                    <a:cs typeface="Times New Roman"/>
                  </a:rPr>
                  <a:t>θ = damping coefficient 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Raleway" pitchFamily="2" charset="0"/>
                  </a:rPr>
                  <a:t>These unknown parameters are obtained using </a:t>
                </a:r>
                <a:r>
                  <a:rPr lang="en-US" sz="1400" dirty="0" err="1">
                    <a:latin typeface="Raleway" pitchFamily="2" charset="0"/>
                  </a:rPr>
                  <a:t>fmincon</a:t>
                </a:r>
                <a:r>
                  <a:rPr lang="en-US" sz="1400" dirty="0">
                    <a:latin typeface="Raleway" pitchFamily="2" charset="0"/>
                  </a:rPr>
                  <a:t> and giving initial guesses of K, </a:t>
                </a:r>
                <a:r>
                  <a:rPr lang="el-GR" sz="1400" dirty="0">
                    <a:latin typeface="Raleway" pitchFamily="2" charset="0"/>
                    <a:ea typeface="+mj-lt"/>
                    <a:cs typeface="Times New Roman"/>
                  </a:rPr>
                  <a:t>τ</a:t>
                </a:r>
                <a:r>
                  <a:rPr lang="en-US" sz="1400" dirty="0">
                    <a:latin typeface="Raleway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  <a:ea typeface="+mj-lt"/>
                        <a:cs typeface="+mj-lt"/>
                      </a:rPr>
                      <m:t>𝜁</m:t>
                    </m:r>
                  </m:oMath>
                </a14:m>
                <a:r>
                  <a:rPr lang="en-CA" sz="1400" dirty="0">
                    <a:latin typeface="Raleway" pitchFamily="2" charset="0"/>
                    <a:cs typeface="Times New Roman"/>
                  </a:rPr>
                  <a:t> </a:t>
                </a:r>
                <a:r>
                  <a:rPr lang="en-US" sz="1400" dirty="0">
                    <a:latin typeface="Raleway" pitchFamily="2" charset="0"/>
                  </a:rPr>
                  <a:t>as –60 , 5 and 1.001 respectively for X and –200, 5 and 1.001 respectively for P.</a:t>
                </a:r>
              </a:p>
              <a:p>
                <a:pPr marL="0" indent="0">
                  <a:buNone/>
                </a:pPr>
                <a:endParaRPr lang="en-US" sz="1400" dirty="0">
                  <a:latin typeface="Raleway" pitchFamily="2" charset="0"/>
                </a:endParaRPr>
              </a:p>
              <a:p>
                <a:pPr marL="914400" lvl="2" indent="0">
                  <a:buNone/>
                </a:pPr>
                <a:endParaRPr lang="en-US" sz="1400" dirty="0">
                  <a:latin typeface="Raleway" pitchFamily="2" charset="0"/>
                </a:endParaRPr>
              </a:p>
              <a:p>
                <a:pPr marL="914400" lvl="2" indent="0">
                  <a:buNone/>
                </a:pPr>
                <a:endParaRPr lang="en-US" sz="1400" dirty="0">
                  <a:latin typeface="Raleway" pitchFamily="2" charset="0"/>
                </a:endParaRPr>
              </a:p>
              <a:p>
                <a:endParaRPr lang="en-US" sz="1400" dirty="0">
                  <a:latin typeface="Raleway" pitchFamily="2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BB1DBC4-3ACF-1523-5115-13D744BB0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813303"/>
                <a:ext cx="7688700" cy="2115518"/>
              </a:xfrm>
              <a:blipFill>
                <a:blip r:embed="rId2"/>
                <a:stretch>
                  <a:fillRect l="-238" r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808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AF4A-177A-BB29-73BD-8A434614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67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Validation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69B15-9AB1-117C-E7CC-BF11771BC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8" y="1296636"/>
            <a:ext cx="7774971" cy="36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5800-A8B6-D929-DE7D-F30E694E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608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Prediction Analysis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E326-CE93-6A13-477D-C357F5E4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392670"/>
            <a:ext cx="2395258" cy="1153016"/>
          </a:xfrm>
        </p:spPr>
        <p:txBody>
          <a:bodyPr/>
          <a:lstStyle/>
          <a:p>
            <a:pPr marL="311150"/>
            <a:r>
              <a:rPr lang="en-US" dirty="0"/>
              <a:t>MSE (Biomass): 0.0151</a:t>
            </a:r>
          </a:p>
          <a:p>
            <a:pPr marL="311150"/>
            <a:r>
              <a:rPr lang="en-US" dirty="0"/>
              <a:t>RMSE (Biomass): 0.1229</a:t>
            </a:r>
          </a:p>
          <a:p>
            <a:pPr marL="311150"/>
            <a:r>
              <a:rPr lang="en-US" dirty="0"/>
              <a:t>MSE (Product): 0.2658</a:t>
            </a:r>
          </a:p>
          <a:p>
            <a:pPr marL="311150"/>
            <a:r>
              <a:rPr lang="en-US" dirty="0"/>
              <a:t>RMSE (Product): 0.5156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D7E296-B43A-C9EE-538F-6A42ABB4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679" y="1571191"/>
            <a:ext cx="6156830" cy="28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55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668C-13B9-4B4F-E3B1-9002ACD6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460521"/>
            <a:ext cx="7688700" cy="535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Calculation of Controller Parameters (direct synthesis method)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BFEB-2528-F8D5-84A7-EACEA408F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85668"/>
            <a:ext cx="7688700" cy="2954307"/>
          </a:xfrm>
        </p:spPr>
        <p:txBody>
          <a:bodyPr/>
          <a:lstStyle/>
          <a:p>
            <a:r>
              <a:rPr lang="en-US" dirty="0"/>
              <a:t>We have </a:t>
            </a:r>
            <a:r>
              <a:rPr lang="en-US" dirty="0" err="1"/>
              <a:t>Gp</a:t>
            </a:r>
            <a:r>
              <a:rPr lang="en-US" dirty="0"/>
              <a:t> for 1</a:t>
            </a:r>
            <a:r>
              <a:rPr lang="en-US" baseline="30000" dirty="0"/>
              <a:t>st</a:t>
            </a:r>
            <a:r>
              <a:rPr lang="en-US" dirty="0"/>
              <a:t> order transfer function model: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Desired Closed loop transfer function assuming it to be 1</a:t>
            </a:r>
            <a:r>
              <a:rPr lang="en-IN" baseline="30000" dirty="0"/>
              <a:t>st</a:t>
            </a:r>
            <a:r>
              <a:rPr lang="en-IN" dirty="0"/>
              <a:t> order: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For Closed loop system we have: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Substituting the values of </a:t>
            </a:r>
            <a:r>
              <a:rPr lang="en-IN" dirty="0" err="1"/>
              <a:t>Gp</a:t>
            </a:r>
            <a:r>
              <a:rPr lang="en-IN" dirty="0"/>
              <a:t>  and </a:t>
            </a:r>
            <a:r>
              <a:rPr lang="en-IN" dirty="0" err="1"/>
              <a:t>Ym</a:t>
            </a:r>
            <a:r>
              <a:rPr lang="en-IN" dirty="0"/>
              <a:t>/</a:t>
            </a:r>
            <a:r>
              <a:rPr lang="en-IN" dirty="0" err="1"/>
              <a:t>Ysp</a:t>
            </a:r>
            <a:r>
              <a:rPr lang="en-IN" dirty="0"/>
              <a:t> in above, we get (For PI):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146050" indent="0">
              <a:buNone/>
            </a:pPr>
            <a:endParaRPr lang="en-IN" dirty="0"/>
          </a:p>
          <a:p>
            <a:pPr marL="146050" indent="0">
              <a:buNone/>
            </a:pPr>
            <a:endParaRPr lang="en-IN" dirty="0"/>
          </a:p>
          <a:p>
            <a:pPr marL="14605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75500-9E15-5773-07AD-E8735F9D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853" y="1695836"/>
            <a:ext cx="3594294" cy="477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8798C3-73D2-4F9E-0330-100006FF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698" y="2402135"/>
            <a:ext cx="1080847" cy="5062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D53B0E-6681-A60E-B290-EF247367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921" y="2924909"/>
            <a:ext cx="1352400" cy="663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5761E1-53BD-639A-470C-A7CC291CE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327" y="3732402"/>
            <a:ext cx="1267994" cy="4637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FBF130-F980-053E-B08C-B03683F1A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502" y="4203308"/>
            <a:ext cx="5568626" cy="4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7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36A1-8E00-10B7-F4AA-3B10B4A3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61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Identified first order model parameter Values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919A8-5B19-0DD6-E4C8-05FC3DDF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16135"/>
            <a:ext cx="7688700" cy="22611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dirty="0"/>
              <a:t>For X:</a:t>
            </a:r>
          </a:p>
          <a:p>
            <a:pPr marL="146050" indent="0">
              <a:buNone/>
            </a:pPr>
            <a:r>
              <a:rPr lang="en-US" dirty="0" err="1"/>
              <a:t>K_c</a:t>
            </a:r>
            <a:r>
              <a:rPr lang="en-US" dirty="0"/>
              <a:t> = -0.0321</a:t>
            </a:r>
          </a:p>
          <a:p>
            <a:pPr marL="146050" indent="0">
              <a:buNone/>
            </a:pPr>
            <a:r>
              <a:rPr lang="en-US" dirty="0" err="1"/>
              <a:t>Tau_I</a:t>
            </a:r>
            <a:r>
              <a:rPr lang="en-US" dirty="0"/>
              <a:t> = 48.583</a:t>
            </a:r>
          </a:p>
          <a:p>
            <a:pPr marL="146050" indent="0">
              <a:buNone/>
            </a:pPr>
            <a:r>
              <a:rPr lang="en-US" dirty="0" err="1"/>
              <a:t>Tau_d</a:t>
            </a:r>
            <a:r>
              <a:rPr lang="en-US" dirty="0"/>
              <a:t> = 0.3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For P:</a:t>
            </a:r>
          </a:p>
          <a:p>
            <a:pPr marL="146050" indent="0">
              <a:buNone/>
            </a:pPr>
            <a:r>
              <a:rPr lang="en-US" dirty="0" err="1"/>
              <a:t>K_c</a:t>
            </a:r>
            <a:r>
              <a:rPr lang="en-US" dirty="0"/>
              <a:t> = -0.0098</a:t>
            </a:r>
          </a:p>
          <a:p>
            <a:pPr marL="146050" indent="0">
              <a:buNone/>
            </a:pPr>
            <a:r>
              <a:rPr lang="en-US" dirty="0" err="1"/>
              <a:t>Tau_I</a:t>
            </a:r>
            <a:r>
              <a:rPr lang="en-US" dirty="0"/>
              <a:t> = 41.457</a:t>
            </a:r>
          </a:p>
          <a:p>
            <a:pPr marL="146050" indent="0">
              <a:buNone/>
            </a:pPr>
            <a:r>
              <a:rPr lang="en-US" dirty="0" err="1"/>
              <a:t>Tau_d</a:t>
            </a:r>
            <a:r>
              <a:rPr lang="en-US" dirty="0"/>
              <a:t> = 0.3</a:t>
            </a:r>
          </a:p>
          <a:p>
            <a:pPr marL="1460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6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en" sz="18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Variables</a:t>
            </a:r>
            <a:endParaRPr sz="18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34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Constants: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Manipulated Input: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Dilution Rate ()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Disturbance Variables: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Substrate (S)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Controlled Variables: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Biomass (), Product ()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Sampling Time: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min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125" y="2151325"/>
            <a:ext cx="2878775" cy="2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825" y="1753800"/>
            <a:ext cx="3595175" cy="21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6D5E1-C8A4-F40D-F3D6-2FD5AA732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879E-32EC-1185-8BB3-3A8F427F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61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Identified second order model parameter Values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A894A-CF9B-43B0-2970-D1A4EB6C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16135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For X:</a:t>
            </a:r>
          </a:p>
          <a:p>
            <a:pPr marL="146050" indent="0">
              <a:buNone/>
            </a:pPr>
            <a:r>
              <a:rPr lang="en-US" dirty="0" err="1"/>
              <a:t>K_c</a:t>
            </a:r>
            <a:r>
              <a:rPr lang="en-US" dirty="0"/>
              <a:t> = -0.052</a:t>
            </a:r>
          </a:p>
          <a:p>
            <a:pPr marL="146050" indent="0">
              <a:buNone/>
            </a:pPr>
            <a:r>
              <a:rPr lang="en-US" dirty="0" err="1"/>
              <a:t>Tau_I</a:t>
            </a:r>
            <a:r>
              <a:rPr lang="en-US" dirty="0"/>
              <a:t> = 0.0992</a:t>
            </a:r>
          </a:p>
          <a:p>
            <a:pPr marL="146050" indent="0">
              <a:buNone/>
            </a:pPr>
            <a:r>
              <a:rPr lang="en-US" dirty="0" err="1"/>
              <a:t>Tau_d</a:t>
            </a:r>
            <a:r>
              <a:rPr lang="en-US" dirty="0"/>
              <a:t> = 0.023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/>
              <a:t>For P:</a:t>
            </a:r>
          </a:p>
          <a:p>
            <a:pPr marL="146050" indent="0">
              <a:buNone/>
            </a:pPr>
            <a:r>
              <a:rPr lang="en-US" dirty="0" err="1"/>
              <a:t>K_c</a:t>
            </a:r>
            <a:r>
              <a:rPr lang="en-US" dirty="0"/>
              <a:t> = -0.017</a:t>
            </a:r>
          </a:p>
          <a:p>
            <a:pPr marL="146050" indent="0">
              <a:buNone/>
            </a:pPr>
            <a:r>
              <a:rPr lang="en-US" dirty="0" err="1"/>
              <a:t>Tau_I</a:t>
            </a:r>
            <a:r>
              <a:rPr lang="en-US" dirty="0"/>
              <a:t> = 0.0866</a:t>
            </a:r>
          </a:p>
          <a:p>
            <a:pPr marL="146050" indent="0">
              <a:buNone/>
            </a:pPr>
            <a:r>
              <a:rPr lang="en-US" dirty="0" err="1"/>
              <a:t>Tau_d</a:t>
            </a:r>
            <a:r>
              <a:rPr lang="en-US" dirty="0"/>
              <a:t> = 0.008877</a:t>
            </a:r>
          </a:p>
          <a:p>
            <a:pPr marL="1460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674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19EC-845F-2916-3848-4607E4AF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586" y="418317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Closed loop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51FF-964F-A788-5CC6-A82A446BA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953517"/>
            <a:ext cx="2752304" cy="3534077"/>
          </a:xfrm>
        </p:spPr>
        <p:txBody>
          <a:bodyPr>
            <a:normAutofit/>
          </a:bodyPr>
          <a:lstStyle/>
          <a:p>
            <a:r>
              <a:rPr lang="en-US" dirty="0"/>
              <a:t>Here, D is manipulated variable so it is directly given to the process as manipulated variable from PID controller.</a:t>
            </a:r>
          </a:p>
          <a:p>
            <a:endParaRPr lang="en-US" dirty="0"/>
          </a:p>
          <a:p>
            <a:r>
              <a:rPr lang="en-US" dirty="0"/>
              <a:t>The Substrate Sf is acting as disturbance which is also input to the process.</a:t>
            </a:r>
          </a:p>
          <a:p>
            <a:endParaRPr lang="en-US" dirty="0"/>
          </a:p>
          <a:p>
            <a:r>
              <a:rPr lang="en-US" dirty="0"/>
              <a:t>X and P are the output from the process which is controlled variable.</a:t>
            </a:r>
          </a:p>
          <a:p>
            <a:endParaRPr lang="en-US" dirty="0"/>
          </a:p>
          <a:p>
            <a:endParaRPr lang="en-US" dirty="0"/>
          </a:p>
          <a:p>
            <a:pPr marL="3816350" lvl="8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EDB768-DF9B-293B-12A9-EEFBAD3E3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95" y="953517"/>
            <a:ext cx="5397190" cy="2131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895237-C51E-596F-8BDD-11C2E943C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157" y="3085171"/>
            <a:ext cx="4932028" cy="20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7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9FDF-C5D8-B85E-0FD1-28C87304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064" y="439693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Servo Problem (Set Point Tracking)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06028-8672-1A99-184D-05E3E9DA8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2F584-7520-6B0E-9146-C8697FCE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36" y="1111803"/>
            <a:ext cx="6705927" cy="3836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72DBB-CC58-0288-C4FA-70ADD72FD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5589"/>
            <a:ext cx="9144000" cy="52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06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8F282-DB27-9DAC-460C-37398256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2BD-A5DE-1E44-FE47-37E496BD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031" y="40425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Set Point tracking-PID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E745-BE04-1419-78CE-BA40CBC3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939450"/>
            <a:ext cx="7688700" cy="397279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C8E93-C0D8-F1E6-0303-327B6DB1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450"/>
            <a:ext cx="4572000" cy="4204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DBF342-D4FF-9306-7ABC-0A6F1CADA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39450"/>
            <a:ext cx="4572000" cy="41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2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3BB10-D613-8FE6-2F76-D6BD23B15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1E77-095B-1F1E-1929-C0823A4C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269" y="39716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Set Point tracking-PI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FEF0D-5825-979F-B1B7-9DA8617D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932362"/>
            <a:ext cx="7688700" cy="340761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FE735-9AF1-49F9-945F-66AA7061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362"/>
            <a:ext cx="9010185" cy="40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67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27CE-9AD1-37F7-ACF7-F9B3FBF1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804" y="418427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Regulatory-PID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99F03-28FD-C8E0-B029-087213FC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953626"/>
            <a:ext cx="7688700" cy="40294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3A4E7-DE78-6B8A-5F3B-F1EABEE6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621" y="953625"/>
            <a:ext cx="4614884" cy="402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3EB92-CBEE-4B6D-0E84-EFCE4759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53624"/>
            <a:ext cx="4445620" cy="41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40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3090-3DBF-5F9B-4D1E-DED63059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557" y="418427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IN" dirty="0"/>
              <a:t>Regulatory-PI Controller 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B1A77-329C-2855-EA52-2DFE377D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953627"/>
            <a:ext cx="7688700" cy="338634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A3FC4-C24C-EF98-4199-CCBEFD24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627"/>
            <a:ext cx="9144000" cy="418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13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E7AC9-FC4D-321E-619D-CD00787C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1A06-51A6-601D-4B17-940ABF55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502" y="37589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Auto Tuning (Servo problem)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33CB3-E587-2D55-6B58-B780BDF0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911096"/>
            <a:ext cx="7688700" cy="342887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34316-BD16-A284-9510-84F46048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5" y="978004"/>
            <a:ext cx="4579434" cy="4008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7D3C18-DADA-3C18-1A36-7179B6C2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78004"/>
            <a:ext cx="4475356" cy="40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02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We identified the controller parameters using the values obtained from model identification.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Our PI and PID controller works well.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We choose the value of </a:t>
            </a:r>
            <a:r>
              <a:rPr lang="en-US" dirty="0" err="1"/>
              <a:t>TauD</a:t>
            </a:r>
            <a:r>
              <a:rPr lang="en-US" dirty="0"/>
              <a:t> very less as its contribution is very less.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We also used auto tuning for servo problem and it gave response very quickly.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Governing Equations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25" y="1853850"/>
            <a:ext cx="3738975" cy="25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Rate Model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400" y="1989975"/>
            <a:ext cx="3382100" cy="26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Aspects of the Problem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Nonlinear system due to complex growth rate dependence on substrate and product.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System involves transient and steady-state responses.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Open-loop simulation performed in Simulink to observe process behavior under step changes.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Comparison of nonlinear and linearized system responses.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64966" y="595038"/>
            <a:ext cx="6245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Simulink Model of Nonlinear Bioreactor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50" y="1361378"/>
            <a:ext cx="7829214" cy="358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l="4840" t="15988" r="2297" b="10965"/>
          <a:stretch/>
        </p:blipFill>
        <p:spPr>
          <a:xfrm>
            <a:off x="186380" y="1346920"/>
            <a:ext cx="4815942" cy="196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l="11091" t="6643" r="6806" b="5162"/>
          <a:stretch/>
        </p:blipFill>
        <p:spPr>
          <a:xfrm>
            <a:off x="5120479" y="1346920"/>
            <a:ext cx="3742144" cy="1882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rcRect l="3803" t="16614" r="2541" b="11851"/>
          <a:stretch/>
        </p:blipFill>
        <p:spPr>
          <a:xfrm>
            <a:off x="232475" y="3314196"/>
            <a:ext cx="4533950" cy="1759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rcRect l="2916" t="9255" r="3278" b="15192"/>
          <a:stretch/>
        </p:blipFill>
        <p:spPr>
          <a:xfrm>
            <a:off x="4963176" y="3242261"/>
            <a:ext cx="4056750" cy="1902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479500" y="643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Steady State - Non-linear System (without noise)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6550675" y="2078875"/>
            <a:ext cx="1867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Substrate: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S≈19.999 g/L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Biomass: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X≈2.6855 g/L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P≈ 8.5670 g/L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98" y="1551599"/>
            <a:ext cx="6084352" cy="33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2920400" y="2210525"/>
            <a:ext cx="1132200" cy="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2911425" y="2138625"/>
            <a:ext cx="1132200" cy="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substrate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2003850" y="188700"/>
            <a:ext cx="5175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758675" y="3465875"/>
            <a:ext cx="7368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781125" y="3450650"/>
            <a:ext cx="961500" cy="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Product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992300" y="4142275"/>
            <a:ext cx="11322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Biomass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275100" y="4903275"/>
            <a:ext cx="961500" cy="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071750" y="4790400"/>
            <a:ext cx="802800" cy="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Time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64100" y="1191525"/>
            <a:ext cx="12630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concentration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56A3C1EB368C49966DD5A741A47F4A" ma:contentTypeVersion="10" ma:contentTypeDescription="Create a new document." ma:contentTypeScope="" ma:versionID="27c33df22c1c11dbcb45dc1d26da4144">
  <xsd:schema xmlns:xsd="http://www.w3.org/2001/XMLSchema" xmlns:xs="http://www.w3.org/2001/XMLSchema" xmlns:p="http://schemas.microsoft.com/office/2006/metadata/properties" xmlns:ns3="f11d0777-78a8-40de-85d9-6c87e94359c5" targetNamespace="http://schemas.microsoft.com/office/2006/metadata/properties" ma:root="true" ma:fieldsID="5059b98f9480cd5fbf3a05e8bcbb1997" ns3:_="">
    <xsd:import namespace="f11d0777-78a8-40de-85d9-6c87e94359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d0777-78a8-40de-85d9-6c87e94359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1d0777-78a8-40de-85d9-6c87e94359c5" xsi:nil="true"/>
  </documentManagement>
</p:properties>
</file>

<file path=customXml/itemProps1.xml><?xml version="1.0" encoding="utf-8"?>
<ds:datastoreItem xmlns:ds="http://schemas.openxmlformats.org/officeDocument/2006/customXml" ds:itemID="{8C15C367-9CC5-4A6D-ADD9-65AC01376E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0D839D-0880-4439-AF58-153E654134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d0777-78a8-40de-85d9-6c87e94359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BFC8D3-60B1-4510-AE73-12A2693DF73A}">
  <ds:schemaRefs>
    <ds:schemaRef ds:uri="http://www.w3.org/XML/1998/namespace"/>
    <ds:schemaRef ds:uri="http://schemas.microsoft.com/office/2006/documentManagement/types"/>
    <ds:schemaRef ds:uri="http://purl.org/dc/terms/"/>
    <ds:schemaRef ds:uri="f11d0777-78a8-40de-85d9-6c87e94359c5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1166</Words>
  <Application>Microsoft Office PowerPoint</Application>
  <PresentationFormat>On-screen Show (16:9)</PresentationFormat>
  <Paragraphs>171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Raleway</vt:lpstr>
      <vt:lpstr>Cambria Math</vt:lpstr>
      <vt:lpstr>Arial</vt:lpstr>
      <vt:lpstr>Lato</vt:lpstr>
      <vt:lpstr>Streamline</vt:lpstr>
      <vt:lpstr>Bioreactor Model Simulation Using Simulink </vt:lpstr>
      <vt:lpstr>Problem Statement </vt:lpstr>
      <vt:lpstr>System Variables </vt:lpstr>
      <vt:lpstr> Governing Equations </vt:lpstr>
      <vt:lpstr>Growth Rate Model </vt:lpstr>
      <vt:lpstr>Key Aspects of the Problem </vt:lpstr>
      <vt:lpstr>Simulink Model of Nonlinear Bioreactor </vt:lpstr>
      <vt:lpstr>PowerPoint Presentation</vt:lpstr>
      <vt:lpstr>Steady State - Non-linear System (without noise)</vt:lpstr>
      <vt:lpstr>Input step change </vt:lpstr>
      <vt:lpstr>Output after step change without noise </vt:lpstr>
      <vt:lpstr>Input at step change with noise </vt:lpstr>
      <vt:lpstr>Output  at step changes with noise  </vt:lpstr>
      <vt:lpstr>First Order Model</vt:lpstr>
      <vt:lpstr>Parameters</vt:lpstr>
      <vt:lpstr>Validation Performance</vt:lpstr>
      <vt:lpstr>Prediction Analysis </vt:lpstr>
      <vt:lpstr>Parameters</vt:lpstr>
      <vt:lpstr>Validation Performance</vt:lpstr>
      <vt:lpstr>Prediction Analysis </vt:lpstr>
      <vt:lpstr>Second Order (Overdamped) Model</vt:lpstr>
      <vt:lpstr>Parameters</vt:lpstr>
      <vt:lpstr>Validation Performance</vt:lpstr>
      <vt:lpstr>Prediction Analysis </vt:lpstr>
      <vt:lpstr>Parameters</vt:lpstr>
      <vt:lpstr>Validation Performance</vt:lpstr>
      <vt:lpstr>Prediction Analysis </vt:lpstr>
      <vt:lpstr>Calculation of Controller Parameters (direct synthesis method)</vt:lpstr>
      <vt:lpstr>Identified first order model parameter Values</vt:lpstr>
      <vt:lpstr>Identified second order model parameter Values</vt:lpstr>
      <vt:lpstr>Closed loop control</vt:lpstr>
      <vt:lpstr>Servo Problem (Set Point Tracking)</vt:lpstr>
      <vt:lpstr>Set Point tracking-PID Controller</vt:lpstr>
      <vt:lpstr>Set Point tracking-PI Controller</vt:lpstr>
      <vt:lpstr>Regulatory-PID Controller</vt:lpstr>
      <vt:lpstr>Regulatory-PI Controller ()</vt:lpstr>
      <vt:lpstr>Auto Tuning (Servo problem)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Vedang</dc:creator>
  <cp:lastModifiedBy>Sayed Musaraf Ali</cp:lastModifiedBy>
  <cp:revision>3</cp:revision>
  <dcterms:modified xsi:type="dcterms:W3CDTF">2025-02-19T18:37:47Z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0x0101008A56A3C1EB368C49966DD5A741A47F4A</vt:lpwstr>
  </property>
</Properties>
</file>