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9" r:id="rId3"/>
    <p:sldId id="280" r:id="rId4"/>
    <p:sldId id="300" r:id="rId5"/>
    <p:sldId id="282" r:id="rId6"/>
    <p:sldId id="281" r:id="rId7"/>
    <p:sldId id="324" r:id="rId8"/>
    <p:sldId id="288" r:id="rId9"/>
    <p:sldId id="290" r:id="rId10"/>
    <p:sldId id="302" r:id="rId11"/>
    <p:sldId id="326" r:id="rId12"/>
    <p:sldId id="325" r:id="rId13"/>
    <p:sldId id="314" r:id="rId14"/>
    <p:sldId id="301" r:id="rId15"/>
    <p:sldId id="304" r:id="rId16"/>
    <p:sldId id="311" r:id="rId17"/>
    <p:sldId id="303" r:id="rId18"/>
    <p:sldId id="315" r:id="rId19"/>
    <p:sldId id="316" r:id="rId20"/>
    <p:sldId id="310" r:id="rId21"/>
    <p:sldId id="306" r:id="rId22"/>
    <p:sldId id="309" r:id="rId23"/>
    <p:sldId id="317" r:id="rId24"/>
    <p:sldId id="321" r:id="rId25"/>
    <p:sldId id="319" r:id="rId26"/>
    <p:sldId id="320" r:id="rId27"/>
    <p:sldId id="308" r:id="rId28"/>
    <p:sldId id="298" r:id="rId29"/>
    <p:sldId id="323" r:id="rId30"/>
    <p:sldId id="294" r:id="rId31"/>
    <p:sldId id="327" r:id="rId32"/>
    <p:sldId id="318" r:id="rId33"/>
    <p:sldId id="322" r:id="rId34"/>
    <p:sldId id="313" r:id="rId35"/>
    <p:sldId id="276" r:id="rId36"/>
    <p:sldId id="277" r:id="rId37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4178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3288">
          <p15:clr>
            <a:srgbClr val="A4A3A4"/>
          </p15:clr>
        </p15:guide>
        <p15:guide id="14" pos="3379">
          <p15:clr>
            <a:srgbClr val="A4A3A4"/>
          </p15:clr>
        </p15:guide>
        <p15:guide id="15" pos="3719">
          <p15:clr>
            <a:srgbClr val="A4A3A4"/>
          </p15:clr>
        </p15:guide>
        <p15:guide id="16" pos="3810">
          <p15:clr>
            <a:srgbClr val="A4A3A4"/>
          </p15:clr>
        </p15:guide>
        <p15:guide id="17" pos="4173">
          <p15:clr>
            <a:srgbClr val="A4A3A4"/>
          </p15:clr>
        </p15:guide>
        <p15:guide id="18" pos="4263">
          <p15:clr>
            <a:srgbClr val="A4A3A4"/>
          </p15:clr>
        </p15:guide>
        <p15:guide id="19" pos="4604">
          <p15:clr>
            <a:srgbClr val="A4A3A4"/>
          </p15:clr>
        </p15:guide>
        <p15:guide id="20" pos="4694">
          <p15:clr>
            <a:srgbClr val="A4A3A4"/>
          </p15:clr>
        </p15:guide>
        <p15:guide id="21" pos="5057">
          <p15:clr>
            <a:srgbClr val="A4A3A4"/>
          </p15:clr>
        </p15:guide>
        <p15:guide id="22" pos="5148">
          <p15:clr>
            <a:srgbClr val="A4A3A4"/>
          </p15:clr>
        </p15:guide>
        <p15:guide id="23" pos="2472">
          <p15:clr>
            <a:srgbClr val="A4A3A4"/>
          </p15:clr>
        </p15:guide>
        <p15:guide id="24" pos="2381">
          <p15:clr>
            <a:srgbClr val="A4A3A4"/>
          </p15:clr>
        </p15:guide>
        <p15:guide id="25" pos="2041">
          <p15:clr>
            <a:srgbClr val="A4A3A4"/>
          </p15:clr>
        </p15:guide>
        <p15:guide id="26" pos="1950">
          <p15:clr>
            <a:srgbClr val="A4A3A4"/>
          </p15:clr>
        </p15:guide>
        <p15:guide id="27" pos="1587">
          <p15:clr>
            <a:srgbClr val="A4A3A4"/>
          </p15:clr>
        </p15:guide>
        <p15:guide id="28" pos="1497">
          <p15:clr>
            <a:srgbClr val="A4A3A4"/>
          </p15:clr>
        </p15:guide>
        <p15:guide id="29" pos="1156">
          <p15:clr>
            <a:srgbClr val="A4A3A4"/>
          </p15:clr>
        </p15:guide>
        <p15:guide id="30" pos="1066">
          <p15:clr>
            <a:srgbClr val="A4A3A4"/>
          </p15:clr>
        </p15:guide>
        <p15:guide id="31" pos="703">
          <p15:clr>
            <a:srgbClr val="A4A3A4"/>
          </p15:clr>
        </p15:guide>
        <p15:guide id="32" pos="612">
          <p15:clr>
            <a:srgbClr val="A4A3A4"/>
          </p15:clr>
        </p15:guide>
        <p15:guide id="33" pos="136">
          <p15:clr>
            <a:srgbClr val="A4A3A4"/>
          </p15:clr>
        </p15:guide>
        <p15:guide id="34" pos="56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Allemann" initials="SA" lastIdx="1" clrIdx="0">
    <p:extLst>
      <p:ext uri="{19B8F6BF-5375-455C-9EA6-DF929625EA0E}">
        <p15:presenceInfo xmlns:p15="http://schemas.microsoft.com/office/powerpoint/2012/main" userId="636a391d38e002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3C8"/>
    <a:srgbClr val="000000"/>
    <a:srgbClr val="006E6E"/>
    <a:srgbClr val="D20537"/>
    <a:srgbClr val="1EA5A5"/>
    <a:srgbClr val="EB829B"/>
    <a:srgbClr val="2D373C"/>
    <a:srgbClr val="8C9196"/>
    <a:srgbClr val="FFFFFF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30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068" y="114"/>
      </p:cViewPr>
      <p:guideLst>
        <p:guide orient="horz" pos="3929"/>
        <p:guide orient="horz" pos="255"/>
        <p:guide orient="horz" pos="958"/>
        <p:guide orient="horz" pos="4065"/>
        <p:guide orient="horz" pos="4110"/>
        <p:guide orient="horz" pos="142"/>
        <p:guide orient="horz" pos="4178"/>
        <p:guide pos="272"/>
        <p:guide pos="5488"/>
        <p:guide pos="2880"/>
        <p:guide pos="2835"/>
        <p:guide pos="2925"/>
        <p:guide pos="3288"/>
        <p:guide pos="3379"/>
        <p:guide pos="3719"/>
        <p:guide pos="3810"/>
        <p:guide pos="4173"/>
        <p:guide pos="4263"/>
        <p:guide pos="4604"/>
        <p:guide pos="4694"/>
        <p:guide pos="5057"/>
        <p:guide pos="5148"/>
        <p:guide pos="2472"/>
        <p:guide pos="2381"/>
        <p:guide pos="2041"/>
        <p:guide pos="1950"/>
        <p:guide pos="1587"/>
        <p:guide pos="1497"/>
        <p:guide pos="1156"/>
        <p:guide pos="1066"/>
        <p:guide pos="703"/>
        <p:guide pos="612"/>
        <p:guide pos="136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Tabelle1!$A$1:$K$1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Tabelle1!$A$2:$K$2</c:f>
              <c:numCache>
                <c:formatCode>General</c:formatCode>
                <c:ptCount val="11"/>
                <c:pt idx="0">
                  <c:v>15</c:v>
                </c:pt>
                <c:pt idx="1">
                  <c:v>7</c:v>
                </c:pt>
                <c:pt idx="2">
                  <c:v>4</c:v>
                </c:pt>
                <c:pt idx="3">
                  <c:v>2.5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8</c:v>
                </c:pt>
                <c:pt idx="8">
                  <c:v>20</c:v>
                </c:pt>
                <c:pt idx="9">
                  <c:v>40</c:v>
                </c:pt>
                <c:pt idx="10">
                  <c:v>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6E5-4540-8600-AFFE29869F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049944"/>
        <c:axId val="344046008"/>
      </c:scatterChart>
      <c:valAx>
        <c:axId val="34404994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44046008"/>
        <c:crosses val="autoZero"/>
        <c:crossBetween val="midCat"/>
      </c:valAx>
      <c:valAx>
        <c:axId val="344046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44049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17.08.2017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Polypharmacy</a:t>
            </a:r>
            <a:r>
              <a:rPr lang="de-CH" dirty="0" smtClean="0"/>
              <a:t> </a:t>
            </a:r>
            <a:r>
              <a:rPr lang="de-CH" dirty="0" err="1" smtClean="0"/>
              <a:t>affects</a:t>
            </a:r>
            <a:r>
              <a:rPr lang="de-CH" dirty="0" smtClean="0"/>
              <a:t> </a:t>
            </a:r>
            <a:r>
              <a:rPr lang="de-CH" dirty="0" err="1" smtClean="0"/>
              <a:t>most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elderly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population</a:t>
            </a:r>
            <a:endParaRPr lang="de-CH" baseline="0" dirty="0" smtClean="0"/>
          </a:p>
          <a:p>
            <a:r>
              <a:rPr lang="de-CH" baseline="0" dirty="0" smtClean="0"/>
              <a:t>This </a:t>
            </a:r>
            <a:r>
              <a:rPr lang="de-CH" baseline="0" dirty="0" err="1" smtClean="0"/>
              <a:t>study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from</a:t>
            </a:r>
            <a:r>
              <a:rPr lang="de-CH" baseline="0" dirty="0" smtClean="0"/>
              <a:t> 2015 </a:t>
            </a:r>
            <a:r>
              <a:rPr lang="de-CH" baseline="0" dirty="0" err="1" smtClean="0"/>
              <a:t>showed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over</a:t>
            </a:r>
            <a:r>
              <a:rPr lang="de-CH" baseline="0" dirty="0" smtClean="0"/>
              <a:t> 50%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people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over</a:t>
            </a:r>
            <a:r>
              <a:rPr lang="de-CH" baseline="0" dirty="0" smtClean="0"/>
              <a:t> 70 </a:t>
            </a:r>
            <a:r>
              <a:rPr lang="de-CH" baseline="0" dirty="0" err="1" smtClean="0"/>
              <a:t>use</a:t>
            </a:r>
            <a:r>
              <a:rPr lang="de-CH" baseline="0" dirty="0" smtClean="0"/>
              <a:t> 5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medications</a:t>
            </a: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2720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018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3"/>
            <a:ext cx="8928100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 smtClean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" y="369229"/>
            <a:ext cx="1588313" cy="56875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 smtClean="0"/>
              <a:t>Autor</a:t>
            </a:r>
            <a:r>
              <a:rPr lang="en-GB" dirty="0" smtClean="0"/>
              <a:t>, DD.MM.YY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5"/>
            <a:ext cx="8928100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 smtClean="0"/>
              <a:t>Autor</a:t>
            </a:r>
            <a:r>
              <a:rPr lang="en-GB" dirty="0" smtClean="0"/>
              <a:t>, DD.MM.YY</a:t>
            </a:r>
            <a:endParaRPr lang="en-GB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0"/>
            <a:ext cx="8712200" cy="36353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" y="369229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6192838" cy="396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767513" y="1520825"/>
            <a:ext cx="1944687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799" y="1520824"/>
            <a:ext cx="4068763" cy="259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GB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7" y="1520825"/>
            <a:ext cx="4068763" cy="259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43437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2663826" cy="3276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901714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3240088" y="1520825"/>
            <a:ext cx="2663826" cy="3276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GB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40088" y="4901715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48374" y="1524273"/>
            <a:ext cx="2663826" cy="3276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GB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6048374" y="4905163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404813"/>
            <a:ext cx="8280400" cy="511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1801" y="5625244"/>
            <a:ext cx="8280400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52082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 smtClean="0"/>
              <a:t>Textmasterformat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800" y="6524626"/>
            <a:ext cx="21590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32" y="6525344"/>
            <a:ext cx="1908212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68444" y="6525344"/>
            <a:ext cx="143756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432000" y="6453188"/>
            <a:ext cx="828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4" r:id="rId9"/>
    <p:sldLayoutId id="2147483655" r:id="rId10"/>
  </p:sldLayoutIdLst>
  <p:hf sldNum="0" hdr="0" dt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13" Type="http://schemas.openxmlformats.org/officeDocument/2006/relationships/image" Target="../media/image51.png"/><Relationship Id="rId18" Type="http://schemas.openxmlformats.org/officeDocument/2006/relationships/image" Target="../media/image56.jpeg"/><Relationship Id="rId3" Type="http://schemas.openxmlformats.org/officeDocument/2006/relationships/image" Target="../media/image41.jpeg"/><Relationship Id="rId7" Type="http://schemas.openxmlformats.org/officeDocument/2006/relationships/image" Target="../media/image45.jpeg"/><Relationship Id="rId12" Type="http://schemas.openxmlformats.org/officeDocument/2006/relationships/image" Target="../media/image50.jpeg"/><Relationship Id="rId17" Type="http://schemas.openxmlformats.org/officeDocument/2006/relationships/image" Target="../media/image55.jpg"/><Relationship Id="rId2" Type="http://schemas.openxmlformats.org/officeDocument/2006/relationships/image" Target="../media/image40.jpeg"/><Relationship Id="rId16" Type="http://schemas.openxmlformats.org/officeDocument/2006/relationships/image" Target="../media/image54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jpeg"/><Relationship Id="rId11" Type="http://schemas.openxmlformats.org/officeDocument/2006/relationships/image" Target="../media/image49.jpeg"/><Relationship Id="rId5" Type="http://schemas.openxmlformats.org/officeDocument/2006/relationships/image" Target="../media/image43.jpeg"/><Relationship Id="rId15" Type="http://schemas.openxmlformats.org/officeDocument/2006/relationships/image" Target="../media/image53.jpeg"/><Relationship Id="rId10" Type="http://schemas.openxmlformats.org/officeDocument/2006/relationships/image" Target="../media/image48.jpeg"/><Relationship Id="rId4" Type="http://schemas.openxmlformats.org/officeDocument/2006/relationships/image" Target="../media/image42.jpeg"/><Relationship Id="rId9" Type="http://schemas.openxmlformats.org/officeDocument/2006/relationships/image" Target="../media/image47.jpeg"/><Relationship Id="rId14" Type="http://schemas.openxmlformats.org/officeDocument/2006/relationships/image" Target="../media/image5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Ich weiss, was Du seit letztem Sommer getan </a:t>
            </a:r>
            <a:r>
              <a:rPr lang="de-CH" dirty="0" smtClean="0"/>
              <a:t>hast</a:t>
            </a:r>
            <a:br>
              <a:rPr lang="de-CH" dirty="0" smtClean="0"/>
            </a:br>
            <a:r>
              <a:rPr lang="en-GB" b="0" dirty="0" err="1" smtClean="0"/>
              <a:t>Adhärenz-Berechnungen</a:t>
            </a:r>
            <a:r>
              <a:rPr lang="en-GB" b="0" dirty="0" smtClean="0"/>
              <a:t> </a:t>
            </a:r>
            <a:r>
              <a:rPr lang="en-GB" b="0" dirty="0" err="1"/>
              <a:t>mittels</a:t>
            </a:r>
            <a:r>
              <a:rPr lang="en-GB" b="0" dirty="0"/>
              <a:t> </a:t>
            </a:r>
            <a:r>
              <a:rPr lang="en-GB" b="0" dirty="0" err="1"/>
              <a:t>elektronischer</a:t>
            </a:r>
            <a:r>
              <a:rPr lang="en-GB" b="0" dirty="0"/>
              <a:t> </a:t>
            </a:r>
            <a:r>
              <a:rPr lang="en-GB" b="0" dirty="0" err="1" smtClean="0"/>
              <a:t>Patientendaten</a:t>
            </a:r>
            <a:endParaRPr lang="en-GB" b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550" y="4293096"/>
            <a:ext cx="6800850" cy="324036"/>
          </a:xfrm>
        </p:spPr>
        <p:txBody>
          <a:bodyPr/>
          <a:lstStyle/>
          <a:p>
            <a:r>
              <a:rPr lang="en-GB" dirty="0" err="1"/>
              <a:t>Forschungsseminar</a:t>
            </a:r>
            <a:r>
              <a:rPr lang="en-GB" dirty="0"/>
              <a:t> </a:t>
            </a:r>
            <a:r>
              <a:rPr lang="en-GB" dirty="0" err="1"/>
              <a:t>klinische</a:t>
            </a:r>
            <a:r>
              <a:rPr lang="en-GB" dirty="0"/>
              <a:t> </a:t>
            </a:r>
            <a:r>
              <a:rPr lang="en-GB" dirty="0" err="1" smtClean="0"/>
              <a:t>Pharmazie</a:t>
            </a:r>
            <a:r>
              <a:rPr lang="en-GB" dirty="0" smtClean="0"/>
              <a:t>, Samuel Allemann, 17.08.2017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Adherence</a:t>
            </a:r>
            <a:r>
              <a:rPr lang="de-CH" dirty="0" smtClean="0"/>
              <a:t> </a:t>
            </a:r>
            <a:r>
              <a:rPr lang="de-CH" dirty="0" err="1" smtClean="0"/>
              <a:t>estimations</a:t>
            </a:r>
            <a:r>
              <a:rPr lang="de-CH" dirty="0" smtClean="0"/>
              <a:t>: </a:t>
            </a:r>
            <a:r>
              <a:rPr lang="de-CH" dirty="0" err="1" smtClean="0"/>
              <a:t>Assumptions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8280200" cy="3060302"/>
          </a:xfrm>
        </p:spPr>
        <p:txBody>
          <a:bodyPr/>
          <a:lstStyle/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Accurate medication records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First </a:t>
            </a:r>
            <a:r>
              <a:rPr lang="en-US" sz="2400" dirty="0" smtClean="0"/>
              <a:t>fill </a:t>
            </a:r>
            <a:r>
              <a:rPr lang="en-US" sz="2400" dirty="0" smtClean="0"/>
              <a:t>= first intake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Fixed daily dosage</a:t>
            </a:r>
            <a:endParaRPr lang="en-US" sz="2400" dirty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Medication administered as indicated 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No refill = </a:t>
            </a:r>
            <a:r>
              <a:rPr lang="en-US" sz="2400" dirty="0"/>
              <a:t>medication </a:t>
            </a:r>
            <a:r>
              <a:rPr lang="en-US" sz="2400" dirty="0" smtClean="0"/>
              <a:t>not administered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Medications not </a:t>
            </a:r>
            <a:r>
              <a:rPr lang="en-US" sz="2400" dirty="0"/>
              <a:t>purchased or </a:t>
            </a:r>
            <a:r>
              <a:rPr lang="en-US" sz="2400" dirty="0" smtClean="0"/>
              <a:t>borrowed elsewhere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Medications not diverted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No unknown treatment interruptions or dosing changes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sp>
        <p:nvSpPr>
          <p:cNvPr id="7" name="Rechteck 6"/>
          <p:cNvSpPr/>
          <p:nvPr/>
        </p:nvSpPr>
        <p:spPr>
          <a:xfrm>
            <a:off x="359922" y="6165304"/>
            <a:ext cx="8280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de-CH" sz="1000" dirty="0">
                <a:latin typeface="Segoe UI" panose="020B0502040204020203" pitchFamily="34" charset="0"/>
              </a:rPr>
              <a:t>Arnet, I., M. J. </a:t>
            </a:r>
            <a:r>
              <a:rPr lang="de-CH" sz="1000" dirty="0" err="1">
                <a:latin typeface="Segoe UI" panose="020B0502040204020203" pitchFamily="34" charset="0"/>
              </a:rPr>
              <a:t>Kooij</a:t>
            </a:r>
            <a:r>
              <a:rPr lang="de-CH" sz="1000" dirty="0">
                <a:latin typeface="Segoe UI" panose="020B0502040204020203" pitchFamily="34" charset="0"/>
              </a:rPr>
              <a:t>, M. Messerli, K. E. Hersberger, E. R. </a:t>
            </a:r>
            <a:r>
              <a:rPr lang="de-CH" sz="1000" dirty="0" err="1">
                <a:latin typeface="Segoe UI" panose="020B0502040204020203" pitchFamily="34" charset="0"/>
              </a:rPr>
              <a:t>Heerdink</a:t>
            </a:r>
            <a:r>
              <a:rPr lang="de-CH" sz="1000" dirty="0">
                <a:latin typeface="Segoe UI" panose="020B0502040204020203" pitchFamily="34" charset="0"/>
              </a:rPr>
              <a:t> </a:t>
            </a:r>
            <a:r>
              <a:rPr lang="de-CH" sz="1000" dirty="0" err="1">
                <a:latin typeface="Segoe UI" panose="020B0502040204020203" pitchFamily="34" charset="0"/>
              </a:rPr>
              <a:t>and</a:t>
            </a:r>
            <a:r>
              <a:rPr lang="de-CH" sz="1000" dirty="0">
                <a:latin typeface="Segoe UI" panose="020B0502040204020203" pitchFamily="34" charset="0"/>
              </a:rPr>
              <a:t> M. </a:t>
            </a:r>
            <a:r>
              <a:rPr lang="de-CH" sz="1000" dirty="0" err="1">
                <a:latin typeface="Segoe UI" panose="020B0502040204020203" pitchFamily="34" charset="0"/>
              </a:rPr>
              <a:t>Bouvy</a:t>
            </a:r>
            <a:r>
              <a:rPr lang="de-CH" sz="1000" dirty="0">
                <a:latin typeface="Segoe UI" panose="020B0502040204020203" pitchFamily="34" charset="0"/>
              </a:rPr>
              <a:t> (</a:t>
            </a:r>
            <a:r>
              <a:rPr lang="de-CH" sz="1000" dirty="0" smtClean="0">
                <a:latin typeface="Segoe UI" panose="020B0502040204020203" pitchFamily="34" charset="0"/>
              </a:rPr>
              <a:t>2016). </a:t>
            </a:r>
            <a:r>
              <a:rPr lang="de-CH" sz="1000" u="sng" dirty="0" err="1" smtClean="0">
                <a:latin typeface="Segoe UI" panose="020B0502040204020203" pitchFamily="34" charset="0"/>
              </a:rPr>
              <a:t>Annals</a:t>
            </a:r>
            <a:r>
              <a:rPr lang="de-CH" sz="1000" u="sng" dirty="0" smtClean="0">
                <a:latin typeface="Segoe UI" panose="020B0502040204020203" pitchFamily="34" charset="0"/>
              </a:rPr>
              <a:t> </a:t>
            </a:r>
            <a:r>
              <a:rPr lang="de-CH" sz="1000" u="sng" dirty="0" err="1">
                <a:latin typeface="Segoe UI" panose="020B0502040204020203" pitchFamily="34" charset="0"/>
              </a:rPr>
              <a:t>of</a:t>
            </a:r>
            <a:r>
              <a:rPr lang="de-CH" sz="1000" u="sng" dirty="0">
                <a:latin typeface="Segoe UI" panose="020B0502040204020203" pitchFamily="34" charset="0"/>
              </a:rPr>
              <a:t> </a:t>
            </a:r>
            <a:r>
              <a:rPr lang="de-CH" sz="1000" u="sng" dirty="0" err="1">
                <a:latin typeface="Segoe UI" panose="020B0502040204020203" pitchFamily="34" charset="0"/>
              </a:rPr>
              <a:t>Pharmacotherapy</a:t>
            </a:r>
            <a:r>
              <a:rPr lang="de-CH" sz="1000" u="sng" dirty="0">
                <a:latin typeface="Segoe UI" panose="020B0502040204020203" pitchFamily="34" charset="0"/>
              </a:rPr>
              <a:t> </a:t>
            </a:r>
            <a:r>
              <a:rPr lang="de-CH" sz="1000" b="1" u="sng" dirty="0">
                <a:latin typeface="Segoe UI" panose="020B0502040204020203" pitchFamily="34" charset="0"/>
              </a:rPr>
              <a:t>50(5): 360-368.</a:t>
            </a:r>
          </a:p>
        </p:txBody>
      </p:sp>
    </p:spTree>
    <p:extLst>
      <p:ext uri="{BB962C8B-B14F-4D97-AF65-F5344CB8AC3E}">
        <p14:creationId xmlns:p14="http://schemas.microsoft.com/office/powerpoint/2010/main" val="30378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EHD-</a:t>
            </a:r>
            <a:r>
              <a:rPr lang="de-CH" dirty="0" err="1" smtClean="0"/>
              <a:t>based</a:t>
            </a:r>
            <a:r>
              <a:rPr lang="de-CH" dirty="0" smtClean="0"/>
              <a:t> </a:t>
            </a:r>
            <a:r>
              <a:rPr lang="de-CH" dirty="0" err="1" smtClean="0"/>
              <a:t>adherence</a:t>
            </a:r>
            <a:r>
              <a:rPr lang="de-CH" dirty="0" smtClean="0"/>
              <a:t> </a:t>
            </a:r>
            <a:r>
              <a:rPr lang="de-CH" dirty="0" err="1" smtClean="0"/>
              <a:t>measures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2134754" cy="75604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6E6E"/>
                </a:solidFill>
                <a:latin typeface="Agency FB" panose="020B0503020202020204" pitchFamily="34" charset="0"/>
              </a:rPr>
              <a:t>Continuous Measure of Medication Acquisition</a:t>
            </a:r>
            <a:endParaRPr lang="de-CH" dirty="0">
              <a:solidFill>
                <a:srgbClr val="006E6E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3334954" y="1364261"/>
            <a:ext cx="3006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6E6E"/>
                </a:solidFill>
                <a:latin typeface="Bell MT" panose="02020503060305020303" pitchFamily="18" charset="0"/>
              </a:rPr>
              <a:t>Continuous Multiple Interval Measure of Oversupply</a:t>
            </a:r>
            <a:endParaRPr lang="de-CH" dirty="0">
              <a:solidFill>
                <a:srgbClr val="006E6E"/>
              </a:solidFill>
              <a:latin typeface="Bell MT" panose="02020503060305020303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400599" y="2210220"/>
            <a:ext cx="2345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 err="1">
                <a:solidFill>
                  <a:srgbClr val="006E6E"/>
                </a:solidFill>
                <a:latin typeface="Algerian" panose="04020705040A02060702" pitchFamily="82" charset="0"/>
              </a:rPr>
              <a:t>Medication</a:t>
            </a:r>
            <a:r>
              <a:rPr lang="de-CH" dirty="0">
                <a:solidFill>
                  <a:srgbClr val="006E6E"/>
                </a:solidFill>
                <a:latin typeface="Algerian" panose="04020705040A02060702" pitchFamily="82" charset="0"/>
              </a:rPr>
              <a:t> Possession Ratio</a:t>
            </a:r>
          </a:p>
        </p:txBody>
      </p:sp>
      <p:sp>
        <p:nvSpPr>
          <p:cNvPr id="8" name="Rechteck 7"/>
          <p:cNvSpPr/>
          <p:nvPr/>
        </p:nvSpPr>
        <p:spPr>
          <a:xfrm>
            <a:off x="1368531" y="2760957"/>
            <a:ext cx="1829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 err="1" smtClean="0">
                <a:solidFill>
                  <a:srgbClr val="006E6E"/>
                </a:solidFill>
                <a:latin typeface="Brush Script Std" panose="03060802040607070404" pitchFamily="66" charset="0"/>
              </a:rPr>
              <a:t>Medication</a:t>
            </a:r>
            <a:r>
              <a:rPr lang="de-CH" dirty="0" smtClean="0">
                <a:solidFill>
                  <a:srgbClr val="006E6E"/>
                </a:solidFill>
                <a:latin typeface="Brush Script Std" panose="03060802040607070404" pitchFamily="66" charset="0"/>
              </a:rPr>
              <a:t> </a:t>
            </a:r>
            <a:r>
              <a:rPr lang="de-CH" dirty="0" err="1" smtClean="0">
                <a:solidFill>
                  <a:srgbClr val="006E6E"/>
                </a:solidFill>
                <a:latin typeface="Brush Script Std" panose="03060802040607070404" pitchFamily="66" charset="0"/>
              </a:rPr>
              <a:t>Refill</a:t>
            </a:r>
            <a:r>
              <a:rPr lang="de-CH" dirty="0" smtClean="0">
                <a:solidFill>
                  <a:srgbClr val="006E6E"/>
                </a:solidFill>
                <a:latin typeface="Brush Script Std" panose="03060802040607070404" pitchFamily="66" charset="0"/>
              </a:rPr>
              <a:t> Adherence</a:t>
            </a:r>
            <a:endParaRPr lang="de-CH" dirty="0">
              <a:solidFill>
                <a:srgbClr val="006E6E"/>
              </a:solidFill>
              <a:latin typeface="Brush Script Std" panose="03060802040607070404" pitchFamily="66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293412" y="3409484"/>
            <a:ext cx="2026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1EA5A5"/>
                </a:solidFill>
                <a:latin typeface="Juice ITC" panose="04040403040A02020202" pitchFamily="82" charset="0"/>
              </a:rPr>
              <a:t>Continuous Measure of Medication Gaps</a:t>
            </a:r>
            <a:endParaRPr lang="de-CH" sz="2400" dirty="0">
              <a:solidFill>
                <a:srgbClr val="1EA5A5"/>
              </a:solidFill>
              <a:latin typeface="Juice ITC" panose="04040403040A02020202" pitchFamily="82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75252" y="5271416"/>
            <a:ext cx="29228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D20537"/>
                </a:solidFill>
                <a:latin typeface="Chiller" panose="04020404031007020602" pitchFamily="82" charset="0"/>
              </a:rPr>
              <a:t>Continuous, Single Interval Measure of Medication </a:t>
            </a:r>
            <a:r>
              <a:rPr lang="en-US" sz="2000" dirty="0" err="1">
                <a:solidFill>
                  <a:srgbClr val="D20537"/>
                </a:solidFill>
                <a:latin typeface="Chiller" panose="04020404031007020602" pitchFamily="82" charset="0"/>
              </a:rPr>
              <a:t>Aquisition</a:t>
            </a:r>
            <a:endParaRPr lang="de-CH" sz="2000" dirty="0">
              <a:solidFill>
                <a:srgbClr val="D20537"/>
              </a:solidFill>
              <a:latin typeface="Chiller" panose="04020404031007020602" pitchFamily="82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652839" y="2782574"/>
            <a:ext cx="1915605" cy="640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>
                <a:solidFill>
                  <a:srgbClr val="1EA5A5"/>
                </a:solidFill>
                <a:latin typeface="Forte" panose="03060902040502070203" pitchFamily="66" charset="0"/>
              </a:rPr>
              <a:t>Proportion </a:t>
            </a:r>
            <a:r>
              <a:rPr lang="de-CH" dirty="0" err="1">
                <a:solidFill>
                  <a:srgbClr val="1EA5A5"/>
                </a:solidFill>
                <a:latin typeface="Forte" panose="03060902040502070203" pitchFamily="66" charset="0"/>
              </a:rPr>
              <a:t>of</a:t>
            </a:r>
            <a:r>
              <a:rPr lang="de-CH" dirty="0">
                <a:solidFill>
                  <a:srgbClr val="1EA5A5"/>
                </a:solidFill>
                <a:latin typeface="Forte" panose="03060902040502070203" pitchFamily="66" charset="0"/>
              </a:rPr>
              <a:t> Days </a:t>
            </a:r>
            <a:r>
              <a:rPr lang="de-CH" dirty="0" err="1">
                <a:solidFill>
                  <a:srgbClr val="1EA5A5"/>
                </a:solidFill>
                <a:latin typeface="Forte" panose="03060902040502070203" pitchFamily="66" charset="0"/>
              </a:rPr>
              <a:t>Covered</a:t>
            </a:r>
            <a:endParaRPr lang="de-CH" dirty="0">
              <a:solidFill>
                <a:srgbClr val="1EA5A5"/>
              </a:solidFill>
              <a:latin typeface="Forte" panose="03060902040502070203" pitchFamily="66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169520" y="4864688"/>
            <a:ext cx="3103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 err="1">
                <a:solidFill>
                  <a:srgbClr val="EB829B"/>
                </a:solidFill>
                <a:latin typeface="Harlow Solid Italic" panose="04030604020F02020D02" pitchFamily="82" charset="0"/>
              </a:rPr>
              <a:t>Refill</a:t>
            </a:r>
            <a:r>
              <a:rPr lang="de-CH" sz="2400" dirty="0">
                <a:solidFill>
                  <a:srgbClr val="EB829B"/>
                </a:solidFill>
                <a:latin typeface="Harlow Solid Italic" panose="04030604020F02020D02" pitchFamily="82" charset="0"/>
              </a:rPr>
              <a:t> Compliance Rate</a:t>
            </a:r>
          </a:p>
        </p:txBody>
      </p:sp>
      <p:sp>
        <p:nvSpPr>
          <p:cNvPr id="13" name="Rechteck 12"/>
          <p:cNvSpPr/>
          <p:nvPr/>
        </p:nvSpPr>
        <p:spPr>
          <a:xfrm>
            <a:off x="325729" y="6157602"/>
            <a:ext cx="8407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1000" dirty="0"/>
              <a:t>Hess, L. M., M. A. </a:t>
            </a:r>
            <a:r>
              <a:rPr lang="en-US" sz="1000" dirty="0" err="1"/>
              <a:t>Raebel</a:t>
            </a:r>
            <a:r>
              <a:rPr lang="en-US" sz="1000" dirty="0"/>
              <a:t>, D. A. Conner and D. C. Malone (</a:t>
            </a:r>
            <a:r>
              <a:rPr lang="en-US" sz="1000" dirty="0" smtClean="0"/>
              <a:t>2006). </a:t>
            </a:r>
            <a:r>
              <a:rPr lang="en-US" sz="1000" u="sng" dirty="0"/>
              <a:t>Annals of Pharmacotherapy </a:t>
            </a:r>
            <a:r>
              <a:rPr lang="en-US" sz="1000" b="1" dirty="0"/>
              <a:t>40(7-8): 1280-1288</a:t>
            </a:r>
            <a:r>
              <a:rPr lang="en-US" sz="1000" dirty="0"/>
              <a:t>.</a:t>
            </a:r>
          </a:p>
        </p:txBody>
      </p:sp>
      <p:sp>
        <p:nvSpPr>
          <p:cNvPr id="14" name="Rechteck 13"/>
          <p:cNvSpPr/>
          <p:nvPr/>
        </p:nvSpPr>
        <p:spPr>
          <a:xfrm>
            <a:off x="512176" y="3735050"/>
            <a:ext cx="24725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Kunstler Script" panose="030304020206070D0D06" pitchFamily="66" charset="0"/>
              </a:rPr>
              <a:t>Dates Between Fills Adherence Rate</a:t>
            </a:r>
            <a:endParaRPr lang="de-CH" sz="2800" dirty="0">
              <a:latin typeface="Kunstler Script" panose="030304020206070D0D06" pitchFamily="66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240978" y="3795527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2D373C"/>
                </a:solidFill>
                <a:latin typeface="Jokerman" panose="04090605060D06020702" pitchFamily="82" charset="0"/>
              </a:rPr>
              <a:t>Compliance</a:t>
            </a:r>
            <a:r>
              <a:rPr lang="de-CH" dirty="0">
                <a:solidFill>
                  <a:srgbClr val="1EA5A5"/>
                </a:solidFill>
                <a:latin typeface="Jokerman" panose="04090605060D06020702" pitchFamily="82" charset="0"/>
              </a:rPr>
              <a:t> </a:t>
            </a:r>
            <a:r>
              <a:rPr lang="de-CH" dirty="0">
                <a:solidFill>
                  <a:srgbClr val="2D373C"/>
                </a:solidFill>
                <a:latin typeface="Jokerman" panose="04090605060D06020702" pitchFamily="82" charset="0"/>
              </a:rPr>
              <a:t>Rate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885990" y="2187956"/>
            <a:ext cx="1325581" cy="260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sz="3600" b="1" dirty="0" smtClean="0">
                <a:solidFill>
                  <a:srgbClr val="006E6E"/>
                </a:solidFill>
              </a:rPr>
              <a:t>63.5%</a:t>
            </a:r>
            <a:endParaRPr lang="de-CH" sz="3600" b="1" dirty="0">
              <a:solidFill>
                <a:srgbClr val="006E6E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02665" y="3204738"/>
            <a:ext cx="1325581" cy="2758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sz="3600" b="1" dirty="0" smtClean="0">
                <a:solidFill>
                  <a:srgbClr val="1EA5A5"/>
                </a:solidFill>
              </a:rPr>
              <a:t>63.0%</a:t>
            </a:r>
            <a:endParaRPr lang="de-CH" sz="3600" b="1" dirty="0">
              <a:solidFill>
                <a:srgbClr val="1EA5A5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606146" y="4455422"/>
            <a:ext cx="1325581" cy="260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sz="3600" b="1" dirty="0" smtClean="0">
                <a:solidFill>
                  <a:srgbClr val="2D373C"/>
                </a:solidFill>
              </a:rPr>
              <a:t>84.4%</a:t>
            </a:r>
            <a:endParaRPr lang="de-CH" sz="3600" b="1" dirty="0">
              <a:solidFill>
                <a:srgbClr val="2D373C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083257" y="5502860"/>
            <a:ext cx="1325581" cy="260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sz="3600" b="1" dirty="0" smtClean="0">
                <a:solidFill>
                  <a:srgbClr val="EB829B"/>
                </a:solidFill>
              </a:rPr>
              <a:t>104.8%</a:t>
            </a:r>
            <a:endParaRPr lang="de-CH" sz="3600" b="1" dirty="0">
              <a:solidFill>
                <a:srgbClr val="EB829B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673908" y="4935291"/>
            <a:ext cx="1325581" cy="260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sz="3600" b="1" dirty="0" smtClean="0">
                <a:solidFill>
                  <a:srgbClr val="D20537"/>
                </a:solidFill>
              </a:rPr>
              <a:t>109.7%</a:t>
            </a:r>
            <a:endParaRPr lang="de-CH" sz="3600" b="1" dirty="0">
              <a:solidFill>
                <a:srgbClr val="D20537"/>
              </a:solidFill>
            </a:endParaRP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28" y="1889316"/>
            <a:ext cx="4212209" cy="36296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58226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595" y="2055731"/>
            <a:ext cx="3800475" cy="923925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2915816" y="2800175"/>
            <a:ext cx="3384376" cy="1288722"/>
          </a:xfrm>
          <a:prstGeom prst="ellipse">
            <a:avLst/>
          </a:prstGeom>
          <a:solidFill>
            <a:srgbClr val="00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/>
              <a:t>«</a:t>
            </a:r>
            <a:r>
              <a:rPr lang="de-CH" sz="2400" dirty="0" err="1"/>
              <a:t>Medication</a:t>
            </a:r>
            <a:r>
              <a:rPr lang="de-CH" sz="2400" dirty="0"/>
              <a:t> Possession Ratio</a:t>
            </a:r>
            <a:r>
              <a:rPr lang="de-CH" sz="2400" dirty="0" smtClean="0"/>
              <a:t>»</a:t>
            </a:r>
            <a:endParaRPr lang="de-CH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Medication</a:t>
            </a:r>
            <a:r>
              <a:rPr lang="de-CH" dirty="0" smtClean="0"/>
              <a:t> Possession Ratio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368300" y="6173319"/>
            <a:ext cx="8407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1000" dirty="0"/>
              <a:t>Hess, L. M., M. A. </a:t>
            </a:r>
            <a:r>
              <a:rPr lang="en-US" sz="1000" dirty="0" err="1"/>
              <a:t>Raebel</a:t>
            </a:r>
            <a:r>
              <a:rPr lang="en-US" sz="1000" dirty="0"/>
              <a:t>, D. A. Conner and D. C. Malone (</a:t>
            </a:r>
            <a:r>
              <a:rPr lang="en-US" sz="1000" dirty="0" smtClean="0"/>
              <a:t>2006). </a:t>
            </a:r>
            <a:r>
              <a:rPr lang="en-US" sz="1000" u="sng" dirty="0"/>
              <a:t>Annals of Pharmacotherapy </a:t>
            </a:r>
            <a:r>
              <a:rPr lang="en-US" sz="1000" b="1" dirty="0"/>
              <a:t>40(7-8): 1280-1288</a:t>
            </a:r>
            <a:r>
              <a:rPr lang="en-US" sz="1000" dirty="0"/>
              <a:t>.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41" y="2073410"/>
            <a:ext cx="3295650" cy="6953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41" y="4080744"/>
            <a:ext cx="4219575" cy="142875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6258" y="4299818"/>
            <a:ext cx="38671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Adherence</a:t>
            </a:r>
            <a:r>
              <a:rPr lang="de-CH" dirty="0" smtClean="0"/>
              <a:t> </a:t>
            </a:r>
            <a:r>
              <a:rPr lang="de-CH" dirty="0" err="1" smtClean="0"/>
              <a:t>estimations</a:t>
            </a:r>
            <a:r>
              <a:rPr lang="de-CH" dirty="0" smtClean="0"/>
              <a:t>: </a:t>
            </a:r>
            <a:r>
              <a:rPr lang="de-CH" dirty="0" err="1" smtClean="0"/>
              <a:t>Requirements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654572"/>
              </p:ext>
            </p:extLst>
          </p:nvPr>
        </p:nvGraphicFramePr>
        <p:xfrm>
          <a:off x="431800" y="1520825"/>
          <a:ext cx="8172650" cy="40792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3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4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4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PATIENT_ID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MEDI_ID</a:t>
                      </a:r>
                      <a:endParaRPr lang="de-CH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DATE</a:t>
                      </a:r>
                      <a:endParaRPr lang="de-CH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QUANTITY</a:t>
                      </a:r>
                      <a:endParaRPr lang="de-CH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PERDAY</a:t>
                      </a:r>
                      <a:endParaRPr lang="de-CH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medA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04/10/2036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30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medA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07/30/2036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medA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09/15/2036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30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medB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01/02/2037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50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medB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01/31/2037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50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medA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12/13/2035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30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medA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01/18/2036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30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medA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01/23/2036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60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medA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04/25/2036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60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medA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08/08/2036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60</a:t>
                      </a:r>
                      <a:endParaRPr lang="de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5292080" y="1268760"/>
            <a:ext cx="5256584" cy="4608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grpSp>
        <p:nvGrpSpPr>
          <p:cNvPr id="9" name="Gruppieren 8"/>
          <p:cNvGrpSpPr/>
          <p:nvPr/>
        </p:nvGrpSpPr>
        <p:grpSpPr>
          <a:xfrm>
            <a:off x="5796136" y="5697290"/>
            <a:ext cx="2310410" cy="744921"/>
            <a:chOff x="5970530" y="5697290"/>
            <a:chExt cx="2541451" cy="744921"/>
          </a:xfrm>
        </p:grpSpPr>
        <p:sp>
          <p:nvSpPr>
            <p:cNvPr id="3" name="Geschweifte Klammer rechts 2"/>
            <p:cNvSpPr/>
            <p:nvPr/>
          </p:nvSpPr>
          <p:spPr>
            <a:xfrm rot="5400000">
              <a:off x="7025232" y="4642588"/>
              <a:ext cx="432048" cy="2541451"/>
            </a:xfrm>
            <a:prstGeom prst="rightBrac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444208" y="6154207"/>
              <a:ext cx="1656184" cy="28800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de-CH" b="1" dirty="0" smtClean="0"/>
                <a:t>DURATION</a:t>
              </a:r>
              <a:endParaRPr lang="de-C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0985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52636E-6 L 0.20886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86 0.00023 L 0.35053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/>
          <p:cNvSpPr txBox="1"/>
          <p:nvPr/>
        </p:nvSpPr>
        <p:spPr>
          <a:xfrm>
            <a:off x="6864929" y="4725144"/>
            <a:ext cx="299359" cy="3042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 smtClean="0"/>
              <a:t>t</a:t>
            </a:r>
            <a:r>
              <a:rPr lang="de-CH" baseline="-25000" dirty="0" smtClean="0"/>
              <a:t>5</a:t>
            </a:r>
            <a:endParaRPr lang="de-CH" baseline="-25000" dirty="0"/>
          </a:p>
        </p:txBody>
      </p:sp>
      <p:sp>
        <p:nvSpPr>
          <p:cNvPr id="22" name="Textfeld 21"/>
          <p:cNvSpPr txBox="1"/>
          <p:nvPr/>
        </p:nvSpPr>
        <p:spPr>
          <a:xfrm>
            <a:off x="1009687" y="472514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 smtClean="0"/>
              <a:t>t</a:t>
            </a:r>
            <a:r>
              <a:rPr lang="de-CH" baseline="-25000" dirty="0" smtClean="0"/>
              <a:t>0</a:t>
            </a:r>
            <a:endParaRPr lang="de-CH" baseline="-25000" dirty="0"/>
          </a:p>
        </p:txBody>
      </p:sp>
      <p:sp>
        <p:nvSpPr>
          <p:cNvPr id="23" name="Textfeld 22"/>
          <p:cNvSpPr txBox="1"/>
          <p:nvPr/>
        </p:nvSpPr>
        <p:spPr>
          <a:xfrm>
            <a:off x="1713384" y="472514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 smtClean="0"/>
              <a:t>t</a:t>
            </a:r>
            <a:r>
              <a:rPr lang="de-CH" baseline="-25000" dirty="0"/>
              <a:t>1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2804228" y="4725144"/>
            <a:ext cx="56582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 smtClean="0"/>
              <a:t>t</a:t>
            </a:r>
            <a:r>
              <a:rPr lang="de-CH" baseline="-25000" dirty="0" smtClean="0"/>
              <a:t>2</a:t>
            </a:r>
            <a:endParaRPr lang="de-CH" baseline="-25000" dirty="0"/>
          </a:p>
        </p:txBody>
      </p:sp>
      <p:sp>
        <p:nvSpPr>
          <p:cNvPr id="25" name="Textfeld 24"/>
          <p:cNvSpPr txBox="1"/>
          <p:nvPr/>
        </p:nvSpPr>
        <p:spPr>
          <a:xfrm>
            <a:off x="4645942" y="472514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 smtClean="0"/>
              <a:t>t</a:t>
            </a:r>
            <a:r>
              <a:rPr lang="de-CH" baseline="-25000" dirty="0" smtClean="0"/>
              <a:t>3</a:t>
            </a:r>
            <a:endParaRPr lang="de-CH" baseline="-25000" dirty="0"/>
          </a:p>
        </p:txBody>
      </p:sp>
      <p:sp>
        <p:nvSpPr>
          <p:cNvPr id="47" name="Textfeld 46"/>
          <p:cNvSpPr txBox="1"/>
          <p:nvPr/>
        </p:nvSpPr>
        <p:spPr>
          <a:xfrm>
            <a:off x="5712801" y="4725144"/>
            <a:ext cx="299359" cy="3042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 smtClean="0"/>
              <a:t>t</a:t>
            </a:r>
            <a:r>
              <a:rPr lang="de-CH" baseline="-25000" dirty="0"/>
              <a:t>4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609585" y="4725144"/>
            <a:ext cx="35978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 err="1" smtClean="0"/>
              <a:t>t</a:t>
            </a:r>
            <a:r>
              <a:rPr lang="de-CH" baseline="-25000" dirty="0" err="1"/>
              <a:t>s</a:t>
            </a:r>
            <a:endParaRPr lang="de-CH" baseline="-25000" dirty="0"/>
          </a:p>
        </p:txBody>
      </p:sp>
      <p:sp>
        <p:nvSpPr>
          <p:cNvPr id="101" name="Textfeld 100"/>
          <p:cNvSpPr txBox="1"/>
          <p:nvPr/>
        </p:nvSpPr>
        <p:spPr>
          <a:xfrm>
            <a:off x="8640322" y="4725144"/>
            <a:ext cx="35978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 err="1" smtClean="0"/>
              <a:t>t</a:t>
            </a:r>
            <a:r>
              <a:rPr lang="de-CH" baseline="-25000" dirty="0" err="1"/>
              <a:t>e</a:t>
            </a:r>
            <a:endParaRPr lang="de-CH" baseline="-25000" dirty="0"/>
          </a:p>
        </p:txBody>
      </p:sp>
      <p:sp>
        <p:nvSpPr>
          <p:cNvPr id="59" name="Rechteck 58"/>
          <p:cNvSpPr/>
          <p:nvPr/>
        </p:nvSpPr>
        <p:spPr>
          <a:xfrm>
            <a:off x="665695" y="2420886"/>
            <a:ext cx="8046505" cy="22153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58" name="Rechteck 57"/>
          <p:cNvSpPr/>
          <p:nvPr/>
        </p:nvSpPr>
        <p:spPr>
          <a:xfrm>
            <a:off x="1756771" y="2445735"/>
            <a:ext cx="5119089" cy="2189327"/>
          </a:xfrm>
          <a:prstGeom prst="rect">
            <a:avLst/>
          </a:prstGeom>
          <a:solidFill>
            <a:srgbClr val="EB82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Adherence </a:t>
            </a:r>
            <a:r>
              <a:rPr lang="de-CH" dirty="0" err="1" smtClean="0"/>
              <a:t>calculations</a:t>
            </a:r>
            <a:r>
              <a:rPr lang="de-CH" dirty="0" smtClean="0"/>
              <a:t>: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basics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919566" y="1759761"/>
            <a:ext cx="1803907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 smtClean="0"/>
              <a:t>First </a:t>
            </a:r>
            <a:r>
              <a:rPr lang="de-CH" dirty="0" err="1" smtClean="0"/>
              <a:t>prescription</a:t>
            </a:r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1756104" y="2565807"/>
            <a:ext cx="1368152" cy="396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chemeClr val="tx1"/>
                </a:solidFill>
              </a:rPr>
              <a:t>First </a:t>
            </a:r>
            <a:r>
              <a:rPr lang="de-CH" dirty="0" err="1" smtClean="0">
                <a:solidFill>
                  <a:schemeClr val="tx1"/>
                </a:solidFill>
              </a:rPr>
              <a:t>Fill</a:t>
            </a:r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723948" y="3114047"/>
            <a:ext cx="1069396" cy="396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chemeClr val="tx1"/>
                </a:solidFill>
              </a:rPr>
              <a:t>1</a:t>
            </a:r>
            <a:r>
              <a:rPr lang="de-CH" baseline="30000" dirty="0" smtClean="0">
                <a:solidFill>
                  <a:schemeClr val="tx1"/>
                </a:solidFill>
              </a:rPr>
              <a:t>st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Refill</a:t>
            </a:r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60972" y="3397786"/>
            <a:ext cx="1097510" cy="396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chemeClr val="tx1"/>
                </a:solidFill>
              </a:rPr>
              <a:t>2</a:t>
            </a:r>
            <a:r>
              <a:rPr lang="de-CH" baseline="30000" dirty="0" smtClean="0">
                <a:solidFill>
                  <a:schemeClr val="tx1"/>
                </a:solidFill>
              </a:rPr>
              <a:t>nd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Refill</a:t>
            </a:r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19" name="Pfeil nach rechts 18"/>
          <p:cNvSpPr/>
          <p:nvPr/>
        </p:nvSpPr>
        <p:spPr>
          <a:xfrm>
            <a:off x="1063123" y="4152844"/>
            <a:ext cx="700564" cy="465989"/>
          </a:xfrm>
          <a:prstGeom prst="rightArrow">
            <a:avLst/>
          </a:prstGeom>
          <a:solidFill>
            <a:srgbClr val="00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27" name="Textfeld 26"/>
          <p:cNvSpPr txBox="1"/>
          <p:nvPr/>
        </p:nvSpPr>
        <p:spPr>
          <a:xfrm>
            <a:off x="1760114" y="5026079"/>
            <a:ext cx="1209838" cy="2700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 smtClean="0"/>
              <a:t>Initiation</a:t>
            </a:r>
            <a:endParaRPr lang="de-CH" dirty="0"/>
          </a:p>
        </p:txBody>
      </p:sp>
      <p:sp>
        <p:nvSpPr>
          <p:cNvPr id="28" name="Textfeld 27"/>
          <p:cNvSpPr txBox="1"/>
          <p:nvPr/>
        </p:nvSpPr>
        <p:spPr>
          <a:xfrm>
            <a:off x="5750604" y="5310345"/>
            <a:ext cx="1209838" cy="2700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 err="1" smtClean="0"/>
              <a:t>Discontinuation</a:t>
            </a:r>
            <a:endParaRPr lang="de-CH" dirty="0"/>
          </a:p>
        </p:txBody>
      </p:sp>
      <p:sp>
        <p:nvSpPr>
          <p:cNvPr id="31" name="Pfeil nach rechts 30"/>
          <p:cNvSpPr/>
          <p:nvPr/>
        </p:nvSpPr>
        <p:spPr>
          <a:xfrm>
            <a:off x="1756771" y="5161094"/>
            <a:ext cx="3993833" cy="568532"/>
          </a:xfrm>
          <a:prstGeom prst="rightArrow">
            <a:avLst/>
          </a:prstGeom>
          <a:solidFill>
            <a:srgbClr val="00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Persistence</a:t>
            </a:r>
            <a:endParaRPr lang="de-CH" dirty="0" smtClean="0"/>
          </a:p>
        </p:txBody>
      </p:sp>
      <p:sp>
        <p:nvSpPr>
          <p:cNvPr id="32" name="Rechteck 31"/>
          <p:cNvSpPr/>
          <p:nvPr/>
        </p:nvSpPr>
        <p:spPr>
          <a:xfrm>
            <a:off x="1760114" y="2096851"/>
            <a:ext cx="5113952" cy="324035"/>
          </a:xfrm>
          <a:prstGeom prst="rect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Implementation?</a:t>
            </a:r>
          </a:p>
        </p:txBody>
      </p:sp>
      <p:sp>
        <p:nvSpPr>
          <p:cNvPr id="45" name="Rechteck 44"/>
          <p:cNvSpPr/>
          <p:nvPr/>
        </p:nvSpPr>
        <p:spPr>
          <a:xfrm>
            <a:off x="5655693" y="3755627"/>
            <a:ext cx="1215812" cy="396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chemeClr val="tx1"/>
                </a:solidFill>
              </a:rPr>
              <a:t>3</a:t>
            </a:r>
            <a:r>
              <a:rPr lang="de-CH" baseline="30000" dirty="0">
                <a:solidFill>
                  <a:schemeClr val="tx1"/>
                </a:solidFill>
              </a:rPr>
              <a:t>r</a:t>
            </a:r>
            <a:r>
              <a:rPr lang="de-CH" baseline="30000" dirty="0" smtClean="0">
                <a:solidFill>
                  <a:schemeClr val="tx1"/>
                </a:solidFill>
              </a:rPr>
              <a:t>d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Refill</a:t>
            </a:r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5750604" y="4239603"/>
            <a:ext cx="2961596" cy="396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Gap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>
            <a:off x="622689" y="6050343"/>
            <a:ext cx="804650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3722201" y="6093296"/>
            <a:ext cx="1933492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 smtClean="0"/>
              <a:t>Follow-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window</a:t>
            </a:r>
            <a:endParaRPr lang="de-CH" dirty="0"/>
          </a:p>
        </p:txBody>
      </p:sp>
      <p:grpSp>
        <p:nvGrpSpPr>
          <p:cNvPr id="96" name="Gruppieren 95"/>
          <p:cNvGrpSpPr/>
          <p:nvPr/>
        </p:nvGrpSpPr>
        <p:grpSpPr>
          <a:xfrm>
            <a:off x="1638988" y="2986972"/>
            <a:ext cx="249397" cy="1648090"/>
            <a:chOff x="1638988" y="2986972"/>
            <a:chExt cx="249397" cy="1648090"/>
          </a:xfrm>
        </p:grpSpPr>
        <p:sp>
          <p:nvSpPr>
            <p:cNvPr id="68" name="Gleichschenkliges Dreieck 67"/>
            <p:cNvSpPr/>
            <p:nvPr/>
          </p:nvSpPr>
          <p:spPr>
            <a:xfrm rot="10800000">
              <a:off x="1638988" y="2986972"/>
              <a:ext cx="249397" cy="229142"/>
            </a:xfrm>
            <a:prstGeom prst="triangle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cxnSp>
          <p:nvCxnSpPr>
            <p:cNvPr id="84" name="Gerader Verbinder 83"/>
            <p:cNvCxnSpPr/>
            <p:nvPr/>
          </p:nvCxnSpPr>
          <p:spPr>
            <a:xfrm>
              <a:off x="1763686" y="3216114"/>
              <a:ext cx="0" cy="1418948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uppieren 96"/>
          <p:cNvGrpSpPr/>
          <p:nvPr/>
        </p:nvGrpSpPr>
        <p:grpSpPr>
          <a:xfrm>
            <a:off x="2724632" y="3507662"/>
            <a:ext cx="249397" cy="1127986"/>
            <a:chOff x="2591380" y="3152822"/>
            <a:chExt cx="249397" cy="1482240"/>
          </a:xfrm>
        </p:grpSpPr>
        <p:sp>
          <p:nvSpPr>
            <p:cNvPr id="81" name="Gleichschenkliges Dreieck 80"/>
            <p:cNvSpPr/>
            <p:nvPr/>
          </p:nvSpPr>
          <p:spPr>
            <a:xfrm rot="10800000">
              <a:off x="2591380" y="3152822"/>
              <a:ext cx="249397" cy="229142"/>
            </a:xfrm>
            <a:prstGeom prst="triangle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cxnSp>
          <p:nvCxnSpPr>
            <p:cNvPr id="85" name="Gerader Verbinder 84"/>
            <p:cNvCxnSpPr/>
            <p:nvPr/>
          </p:nvCxnSpPr>
          <p:spPr>
            <a:xfrm>
              <a:off x="2716078" y="3381965"/>
              <a:ext cx="0" cy="125309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pieren 97"/>
          <p:cNvGrpSpPr/>
          <p:nvPr/>
        </p:nvGrpSpPr>
        <p:grpSpPr>
          <a:xfrm>
            <a:off x="4554426" y="3793685"/>
            <a:ext cx="249397" cy="825148"/>
            <a:chOff x="4664802" y="3608490"/>
            <a:chExt cx="249397" cy="1010343"/>
          </a:xfrm>
        </p:grpSpPr>
        <p:sp>
          <p:nvSpPr>
            <p:cNvPr id="82" name="Gleichschenkliges Dreieck 81"/>
            <p:cNvSpPr/>
            <p:nvPr/>
          </p:nvSpPr>
          <p:spPr>
            <a:xfrm rot="10800000">
              <a:off x="4664802" y="3608490"/>
              <a:ext cx="249397" cy="229142"/>
            </a:xfrm>
            <a:prstGeom prst="triangle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cxnSp>
          <p:nvCxnSpPr>
            <p:cNvPr id="86" name="Gerader Verbinder 85"/>
            <p:cNvCxnSpPr/>
            <p:nvPr/>
          </p:nvCxnSpPr>
          <p:spPr>
            <a:xfrm>
              <a:off x="4789500" y="3837632"/>
              <a:ext cx="0" cy="781201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uppieren 98"/>
          <p:cNvGrpSpPr/>
          <p:nvPr/>
        </p:nvGrpSpPr>
        <p:grpSpPr>
          <a:xfrm>
            <a:off x="5625906" y="4152843"/>
            <a:ext cx="249397" cy="493077"/>
            <a:chOff x="5517330" y="4006149"/>
            <a:chExt cx="249397" cy="572462"/>
          </a:xfrm>
        </p:grpSpPr>
        <p:sp>
          <p:nvSpPr>
            <p:cNvPr id="83" name="Gleichschenkliges Dreieck 82"/>
            <p:cNvSpPr/>
            <p:nvPr/>
          </p:nvSpPr>
          <p:spPr>
            <a:xfrm rot="10800000">
              <a:off x="5517330" y="4006149"/>
              <a:ext cx="249397" cy="229142"/>
            </a:xfrm>
            <a:prstGeom prst="triangle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cxnSp>
          <p:nvCxnSpPr>
            <p:cNvPr id="87" name="Gerader Verbinder 86"/>
            <p:cNvCxnSpPr/>
            <p:nvPr/>
          </p:nvCxnSpPr>
          <p:spPr>
            <a:xfrm>
              <a:off x="5642028" y="4235292"/>
              <a:ext cx="0" cy="343319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hteck 99"/>
          <p:cNvSpPr/>
          <p:nvPr/>
        </p:nvSpPr>
        <p:spPr>
          <a:xfrm>
            <a:off x="1761734" y="5303374"/>
            <a:ext cx="1310832" cy="285483"/>
          </a:xfrm>
          <a:prstGeom prst="rect">
            <a:avLst/>
          </a:prstGeom>
          <a:solidFill>
            <a:srgbClr val="00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grpSp>
        <p:nvGrpSpPr>
          <p:cNvPr id="3" name="Gruppieren 2"/>
          <p:cNvGrpSpPr/>
          <p:nvPr/>
        </p:nvGrpSpPr>
        <p:grpSpPr>
          <a:xfrm>
            <a:off x="937755" y="2008667"/>
            <a:ext cx="249397" cy="2610166"/>
            <a:chOff x="937755" y="2008667"/>
            <a:chExt cx="249397" cy="2610166"/>
          </a:xfrm>
        </p:grpSpPr>
        <p:cxnSp>
          <p:nvCxnSpPr>
            <p:cNvPr id="55" name="Gerader Verbinder 54"/>
            <p:cNvCxnSpPr/>
            <p:nvPr/>
          </p:nvCxnSpPr>
          <p:spPr>
            <a:xfrm>
              <a:off x="1062455" y="2494596"/>
              <a:ext cx="0" cy="212423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Gleichschenkliges Dreieck 48"/>
            <p:cNvSpPr/>
            <p:nvPr/>
          </p:nvSpPr>
          <p:spPr>
            <a:xfrm rot="10800000">
              <a:off x="937755" y="2008667"/>
              <a:ext cx="249397" cy="361980"/>
            </a:xfrm>
            <a:prstGeom prst="triangle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76511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3C8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3C8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3C8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3C8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0.12795 -0.00069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9" y="-46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7 L 0.12656 -7.40741E-7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121 -1.48148E-6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2" grpId="0"/>
      <p:bldP spid="23" grpId="0"/>
      <p:bldP spid="24" grpId="0"/>
      <p:bldP spid="25" grpId="0"/>
      <p:bldP spid="47" grpId="0"/>
      <p:bldP spid="56" grpId="0"/>
      <p:bldP spid="101" grpId="0"/>
      <p:bldP spid="59" grpId="0" animBg="1"/>
      <p:bldP spid="58" grpId="0" animBg="1"/>
      <p:bldP spid="7" grpId="0"/>
      <p:bldP spid="8" grpId="0"/>
      <p:bldP spid="8" grpId="1"/>
      <p:bldP spid="9" grpId="0"/>
      <p:bldP spid="10" grpId="0"/>
      <p:bldP spid="19" grpId="0" animBg="1"/>
      <p:bldP spid="27" grpId="0"/>
      <p:bldP spid="28" grpId="0"/>
      <p:bldP spid="28" grpId="1"/>
      <p:bldP spid="31" grpId="0" animBg="1"/>
      <p:bldP spid="31" grpId="1" animBg="1"/>
      <p:bldP spid="32" grpId="0" animBg="1"/>
      <p:bldP spid="45" grpId="0"/>
      <p:bldP spid="53" grpId="0" animBg="1"/>
      <p:bldP spid="53" grpId="1" animBg="1"/>
      <p:bldP spid="67" grpId="0"/>
      <p:bldP spid="1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 49"/>
          <p:cNvSpPr/>
          <p:nvPr/>
        </p:nvSpPr>
        <p:spPr>
          <a:xfrm>
            <a:off x="1613532" y="1602482"/>
            <a:ext cx="6192688" cy="2422090"/>
          </a:xfrm>
          <a:prstGeom prst="rect">
            <a:avLst/>
          </a:prstGeom>
          <a:solidFill>
            <a:srgbClr val="EB82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51" name="Rechteck 50"/>
          <p:cNvSpPr/>
          <p:nvPr/>
        </p:nvSpPr>
        <p:spPr>
          <a:xfrm>
            <a:off x="1613532" y="1268760"/>
            <a:ext cx="6192688" cy="324035"/>
          </a:xfrm>
          <a:prstGeom prst="rect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Implementation?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6860264" y="4103795"/>
            <a:ext cx="299359" cy="3042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 smtClean="0"/>
              <a:t>t</a:t>
            </a:r>
            <a:r>
              <a:rPr lang="de-CH" baseline="-25000" dirty="0" smtClean="0"/>
              <a:t>5</a:t>
            </a:r>
            <a:endParaRPr lang="de-CH" baseline="-25000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1551020" y="4095311"/>
            <a:ext cx="6560978" cy="379690"/>
            <a:chOff x="1193546" y="4716659"/>
            <a:chExt cx="6560978" cy="922885"/>
          </a:xfrm>
        </p:grpSpPr>
        <p:sp>
          <p:nvSpPr>
            <p:cNvPr id="23" name="Textfeld 22"/>
            <p:cNvSpPr txBox="1"/>
            <p:nvPr/>
          </p:nvSpPr>
          <p:spPr>
            <a:xfrm>
              <a:off x="1787958" y="4725144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smtClean="0"/>
                <a:t>t</a:t>
              </a:r>
              <a:r>
                <a:rPr lang="de-CH" baseline="-25000" dirty="0"/>
                <a:t>1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2804228" y="4725144"/>
              <a:ext cx="565826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smtClean="0"/>
                <a:t>t</a:t>
              </a:r>
              <a:r>
                <a:rPr lang="de-CH" baseline="-25000" dirty="0" smtClean="0"/>
                <a:t>2</a:t>
              </a:r>
              <a:endParaRPr lang="de-CH" baseline="-25000" dirty="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4645942" y="4725144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smtClean="0"/>
                <a:t>t</a:t>
              </a:r>
              <a:r>
                <a:rPr lang="de-CH" baseline="-25000" dirty="0" smtClean="0"/>
                <a:t>3</a:t>
              </a:r>
              <a:endParaRPr lang="de-CH" baseline="-250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5712801" y="4725144"/>
              <a:ext cx="299359" cy="304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smtClean="0"/>
                <a:t>t</a:t>
              </a:r>
              <a:r>
                <a:rPr lang="de-CH" baseline="-25000" dirty="0"/>
                <a:t>4</a:t>
              </a: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93546" y="4725144"/>
              <a:ext cx="359784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err="1" smtClean="0"/>
                <a:t>t</a:t>
              </a:r>
              <a:r>
                <a:rPr lang="de-CH" baseline="-25000" dirty="0" err="1"/>
                <a:t>s</a:t>
              </a:r>
              <a:endParaRPr lang="de-CH" baseline="-25000" dirty="0"/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7394740" y="4716659"/>
              <a:ext cx="359784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err="1" smtClean="0"/>
                <a:t>t</a:t>
              </a:r>
              <a:r>
                <a:rPr lang="de-CH" baseline="-25000" dirty="0" err="1"/>
                <a:t>e</a:t>
              </a:r>
              <a:endParaRPr lang="de-CH" baseline="-2500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Estimation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Implementation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2250886" y="2063698"/>
            <a:ext cx="1368152" cy="396045"/>
          </a:xfrm>
          <a:prstGeom prst="rect">
            <a:avLst/>
          </a:prstGeom>
          <a:solidFill>
            <a:srgbClr val="BEC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 smtClean="0">
                <a:solidFill>
                  <a:schemeClr val="tx1"/>
                </a:solidFill>
              </a:rPr>
              <a:t>Refill</a:t>
            </a:r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036598" y="2716272"/>
            <a:ext cx="1097510" cy="396045"/>
          </a:xfrm>
          <a:prstGeom prst="rect">
            <a:avLst/>
          </a:prstGeom>
          <a:solidFill>
            <a:srgbClr val="BEC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 smtClean="0">
                <a:solidFill>
                  <a:schemeClr val="tx1"/>
                </a:solidFill>
              </a:rPr>
              <a:t>Refill</a:t>
            </a:r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6108078" y="3134246"/>
            <a:ext cx="1215812" cy="396045"/>
          </a:xfrm>
          <a:prstGeom prst="rect">
            <a:avLst/>
          </a:prstGeom>
          <a:solidFill>
            <a:srgbClr val="BEC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 smtClean="0">
                <a:solidFill>
                  <a:schemeClr val="tx1"/>
                </a:solidFill>
              </a:rPr>
              <a:t>Refill</a:t>
            </a:r>
            <a:endParaRPr lang="de-CH" dirty="0" smtClean="0">
              <a:solidFill>
                <a:schemeClr val="tx1"/>
              </a:solidFill>
            </a:endParaRPr>
          </a:p>
        </p:txBody>
      </p:sp>
      <p:grpSp>
        <p:nvGrpSpPr>
          <p:cNvPr id="96" name="Gruppieren 95"/>
          <p:cNvGrpSpPr/>
          <p:nvPr/>
        </p:nvGrpSpPr>
        <p:grpSpPr>
          <a:xfrm>
            <a:off x="2126188" y="2459814"/>
            <a:ext cx="249397" cy="1553898"/>
            <a:chOff x="1638988" y="2986972"/>
            <a:chExt cx="249397" cy="1648090"/>
          </a:xfrm>
        </p:grpSpPr>
        <p:sp>
          <p:nvSpPr>
            <p:cNvPr id="68" name="Gleichschenkliges Dreieck 67"/>
            <p:cNvSpPr/>
            <p:nvPr/>
          </p:nvSpPr>
          <p:spPr>
            <a:xfrm rot="10800000">
              <a:off x="1638988" y="2986972"/>
              <a:ext cx="249397" cy="229142"/>
            </a:xfrm>
            <a:prstGeom prst="triangle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cxnSp>
          <p:nvCxnSpPr>
            <p:cNvPr id="84" name="Gerader Verbinder 83"/>
            <p:cNvCxnSpPr/>
            <p:nvPr/>
          </p:nvCxnSpPr>
          <p:spPr>
            <a:xfrm>
              <a:off x="1763686" y="3216114"/>
              <a:ext cx="0" cy="1418948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uppieren 96"/>
          <p:cNvGrpSpPr/>
          <p:nvPr/>
        </p:nvGrpSpPr>
        <p:grpSpPr>
          <a:xfrm>
            <a:off x="3082106" y="2886313"/>
            <a:ext cx="249397" cy="1127986"/>
            <a:chOff x="2591380" y="3152822"/>
            <a:chExt cx="249397" cy="1482240"/>
          </a:xfrm>
        </p:grpSpPr>
        <p:sp>
          <p:nvSpPr>
            <p:cNvPr id="81" name="Gleichschenkliges Dreieck 80"/>
            <p:cNvSpPr/>
            <p:nvPr/>
          </p:nvSpPr>
          <p:spPr>
            <a:xfrm rot="10800000">
              <a:off x="2591380" y="3152822"/>
              <a:ext cx="249397" cy="229142"/>
            </a:xfrm>
            <a:prstGeom prst="triangle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cxnSp>
          <p:nvCxnSpPr>
            <p:cNvPr id="85" name="Gerader Verbinder 84"/>
            <p:cNvCxnSpPr/>
            <p:nvPr/>
          </p:nvCxnSpPr>
          <p:spPr>
            <a:xfrm>
              <a:off x="2716078" y="3381965"/>
              <a:ext cx="0" cy="125309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pieren 97"/>
          <p:cNvGrpSpPr/>
          <p:nvPr/>
        </p:nvGrpSpPr>
        <p:grpSpPr>
          <a:xfrm>
            <a:off x="4911900" y="3117747"/>
            <a:ext cx="249397" cy="895962"/>
            <a:chOff x="4664802" y="3608490"/>
            <a:chExt cx="249397" cy="1097051"/>
          </a:xfrm>
        </p:grpSpPr>
        <p:sp>
          <p:nvSpPr>
            <p:cNvPr id="82" name="Gleichschenkliges Dreieck 81"/>
            <p:cNvSpPr/>
            <p:nvPr/>
          </p:nvSpPr>
          <p:spPr>
            <a:xfrm rot="10800000">
              <a:off x="4664802" y="3608490"/>
              <a:ext cx="249397" cy="229142"/>
            </a:xfrm>
            <a:prstGeom prst="triangle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cxnSp>
          <p:nvCxnSpPr>
            <p:cNvPr id="86" name="Gerader Verbinder 85"/>
            <p:cNvCxnSpPr/>
            <p:nvPr/>
          </p:nvCxnSpPr>
          <p:spPr>
            <a:xfrm>
              <a:off x="4789500" y="3837631"/>
              <a:ext cx="0" cy="86791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uppieren 98"/>
          <p:cNvGrpSpPr/>
          <p:nvPr/>
        </p:nvGrpSpPr>
        <p:grpSpPr>
          <a:xfrm>
            <a:off x="5983380" y="3531494"/>
            <a:ext cx="249397" cy="493077"/>
            <a:chOff x="5517330" y="4006149"/>
            <a:chExt cx="249397" cy="572462"/>
          </a:xfrm>
        </p:grpSpPr>
        <p:sp>
          <p:nvSpPr>
            <p:cNvPr id="83" name="Gleichschenkliges Dreieck 82"/>
            <p:cNvSpPr/>
            <p:nvPr/>
          </p:nvSpPr>
          <p:spPr>
            <a:xfrm rot="10800000">
              <a:off x="5517330" y="4006149"/>
              <a:ext cx="249397" cy="229142"/>
            </a:xfrm>
            <a:prstGeom prst="triangle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cxnSp>
          <p:nvCxnSpPr>
            <p:cNvPr id="87" name="Gerader Verbinder 86"/>
            <p:cNvCxnSpPr/>
            <p:nvPr/>
          </p:nvCxnSpPr>
          <p:spPr>
            <a:xfrm>
              <a:off x="5642028" y="4235292"/>
              <a:ext cx="0" cy="343319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hteck 58"/>
          <p:cNvSpPr/>
          <p:nvPr/>
        </p:nvSpPr>
        <p:spPr>
          <a:xfrm>
            <a:off x="1613532" y="1613341"/>
            <a:ext cx="6192688" cy="24015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1116718" y="5229200"/>
                <a:ext cx="6991721" cy="113078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/>
                        </a:rPr>
                        <m:t>𝐶𝑀𝐴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CH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28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  <m:sSup>
                            <m:sSupPr>
                              <m:ctrlPr>
                                <a:rPr lang="de-CH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CH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CH" sz="2800" b="0" i="1" smtClean="0"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num>
                        <m:den>
                          <m:r>
                            <a:rPr lang="de-CH" sz="28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</a:rPr>
                            <m:t>𝑝𝑒𝑟𝑖𝑜𝑑</m:t>
                          </m:r>
                        </m:den>
                      </m:f>
                    </m:oMath>
                  </m:oMathPara>
                </a14:m>
                <a:endParaRPr lang="de-CH" sz="2800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718" y="5229200"/>
                <a:ext cx="6991721" cy="1130780"/>
              </a:xfrm>
              <a:prstGeom prst="rect">
                <a:avLst/>
              </a:prstGeom>
              <a:blipFill rotWithShape="1">
                <a:blip r:embed="rId2"/>
                <a:stretch>
                  <a:fillRect t="-486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/>
          <p:cNvSpPr txBox="1"/>
          <p:nvPr/>
        </p:nvSpPr>
        <p:spPr>
          <a:xfrm>
            <a:off x="751733" y="4706842"/>
            <a:ext cx="7916286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000" dirty="0" smtClean="0"/>
              <a:t>CMA: </a:t>
            </a:r>
            <a:r>
              <a:rPr lang="en-US" sz="2000" b="1" dirty="0" smtClean="0"/>
              <a:t>C</a:t>
            </a:r>
            <a:r>
              <a:rPr lang="en-US" sz="2000" dirty="0" smtClean="0"/>
              <a:t>ontinuous </a:t>
            </a:r>
            <a:r>
              <a:rPr lang="en-US" sz="2000" dirty="0"/>
              <a:t>multiple-interval </a:t>
            </a:r>
            <a:r>
              <a:rPr lang="en-US" sz="2000" b="1" dirty="0" smtClean="0"/>
              <a:t>M</a:t>
            </a:r>
            <a:r>
              <a:rPr lang="en-US" sz="2000" dirty="0" smtClean="0"/>
              <a:t>easure </a:t>
            </a:r>
            <a:r>
              <a:rPr lang="en-US" sz="2000" dirty="0"/>
              <a:t>of medication </a:t>
            </a:r>
            <a:r>
              <a:rPr lang="en-US" sz="2000" b="1" dirty="0" smtClean="0"/>
              <a:t>A</a:t>
            </a:r>
            <a:r>
              <a:rPr lang="en-US" sz="2000" dirty="0" smtClean="0"/>
              <a:t>vailability</a:t>
            </a:r>
            <a:endParaRPr lang="de-CH" sz="2000" dirty="0"/>
          </a:p>
        </p:txBody>
      </p:sp>
      <p:sp>
        <p:nvSpPr>
          <p:cNvPr id="9" name="Rechteck 8"/>
          <p:cNvSpPr/>
          <p:nvPr/>
        </p:nvSpPr>
        <p:spPr>
          <a:xfrm>
            <a:off x="3206803" y="2493561"/>
            <a:ext cx="1069396" cy="396045"/>
          </a:xfrm>
          <a:prstGeom prst="rect">
            <a:avLst/>
          </a:prstGeom>
          <a:solidFill>
            <a:srgbClr val="BEC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 smtClean="0">
                <a:solidFill>
                  <a:schemeClr val="tx1"/>
                </a:solidFill>
              </a:rPr>
              <a:t>Refill</a:t>
            </a:r>
            <a:endParaRPr lang="de-CH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88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Medication</a:t>
            </a:r>
            <a:r>
              <a:rPr lang="de-CH" dirty="0" smtClean="0"/>
              <a:t> </a:t>
            </a:r>
            <a:r>
              <a:rPr lang="de-CH" dirty="0" err="1" smtClean="0"/>
              <a:t>availability</a:t>
            </a:r>
            <a:r>
              <a:rPr lang="de-CH" dirty="0" smtClean="0"/>
              <a:t>: </a:t>
            </a:r>
            <a:r>
              <a:rPr lang="de-CH" dirty="0" err="1" smtClean="0"/>
              <a:t>Number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days</a:t>
            </a:r>
            <a:r>
              <a:rPr lang="de-CH" dirty="0" smtClean="0"/>
              <a:t>’ </a:t>
            </a:r>
            <a:r>
              <a:rPr lang="de-CH" dirty="0" err="1" smtClean="0"/>
              <a:t>supply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431800" y="6017664"/>
            <a:ext cx="8280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de-CH" sz="1000" dirty="0">
                <a:latin typeface="Segoe UI" panose="020B0502040204020203" pitchFamily="34" charset="0"/>
              </a:rPr>
              <a:t>Arnet, I., M. J. </a:t>
            </a:r>
            <a:r>
              <a:rPr lang="de-CH" sz="1000" dirty="0" err="1">
                <a:latin typeface="Segoe UI" panose="020B0502040204020203" pitchFamily="34" charset="0"/>
              </a:rPr>
              <a:t>Kooij</a:t>
            </a:r>
            <a:r>
              <a:rPr lang="de-CH" sz="1000" dirty="0">
                <a:latin typeface="Segoe UI" panose="020B0502040204020203" pitchFamily="34" charset="0"/>
              </a:rPr>
              <a:t>, M. Messerli, K. E. Hersberger, E. R. </a:t>
            </a:r>
            <a:r>
              <a:rPr lang="de-CH" sz="1000" dirty="0" err="1">
                <a:latin typeface="Segoe UI" panose="020B0502040204020203" pitchFamily="34" charset="0"/>
              </a:rPr>
              <a:t>Heerdink</a:t>
            </a:r>
            <a:r>
              <a:rPr lang="de-CH" sz="1000" dirty="0">
                <a:latin typeface="Segoe UI" panose="020B0502040204020203" pitchFamily="34" charset="0"/>
              </a:rPr>
              <a:t> </a:t>
            </a:r>
            <a:r>
              <a:rPr lang="de-CH" sz="1000" dirty="0" err="1">
                <a:latin typeface="Segoe UI" panose="020B0502040204020203" pitchFamily="34" charset="0"/>
              </a:rPr>
              <a:t>and</a:t>
            </a:r>
            <a:r>
              <a:rPr lang="de-CH" sz="1000" dirty="0">
                <a:latin typeface="Segoe UI" panose="020B0502040204020203" pitchFamily="34" charset="0"/>
              </a:rPr>
              <a:t> M. </a:t>
            </a:r>
            <a:r>
              <a:rPr lang="de-CH" sz="1000" dirty="0" err="1">
                <a:latin typeface="Segoe UI" panose="020B0502040204020203" pitchFamily="34" charset="0"/>
              </a:rPr>
              <a:t>Bouvy</a:t>
            </a:r>
            <a:r>
              <a:rPr lang="de-CH" sz="1000" dirty="0">
                <a:latin typeface="Segoe UI" panose="020B0502040204020203" pitchFamily="34" charset="0"/>
              </a:rPr>
              <a:t> (</a:t>
            </a:r>
            <a:r>
              <a:rPr lang="de-CH" sz="1000" dirty="0" smtClean="0">
                <a:latin typeface="Segoe UI" panose="020B0502040204020203" pitchFamily="34" charset="0"/>
              </a:rPr>
              <a:t>2016). </a:t>
            </a:r>
            <a:r>
              <a:rPr lang="de-CH" sz="1000" u="sng" dirty="0" err="1" smtClean="0">
                <a:latin typeface="Segoe UI" panose="020B0502040204020203" pitchFamily="34" charset="0"/>
              </a:rPr>
              <a:t>Annals</a:t>
            </a:r>
            <a:r>
              <a:rPr lang="de-CH" sz="1000" u="sng" dirty="0" smtClean="0">
                <a:latin typeface="Segoe UI" panose="020B0502040204020203" pitchFamily="34" charset="0"/>
              </a:rPr>
              <a:t> </a:t>
            </a:r>
            <a:r>
              <a:rPr lang="de-CH" sz="1000" u="sng" dirty="0" err="1">
                <a:latin typeface="Segoe UI" panose="020B0502040204020203" pitchFamily="34" charset="0"/>
              </a:rPr>
              <a:t>of</a:t>
            </a:r>
            <a:r>
              <a:rPr lang="de-CH" sz="1000" u="sng" dirty="0">
                <a:latin typeface="Segoe UI" panose="020B0502040204020203" pitchFamily="34" charset="0"/>
              </a:rPr>
              <a:t> </a:t>
            </a:r>
            <a:r>
              <a:rPr lang="de-CH" sz="1000" u="sng" dirty="0" err="1">
                <a:latin typeface="Segoe UI" panose="020B0502040204020203" pitchFamily="34" charset="0"/>
              </a:rPr>
              <a:t>Pharmacotherapy</a:t>
            </a:r>
            <a:r>
              <a:rPr lang="de-CH" sz="1000" u="sng" dirty="0">
                <a:latin typeface="Segoe UI" panose="020B0502040204020203" pitchFamily="34" charset="0"/>
              </a:rPr>
              <a:t> </a:t>
            </a:r>
            <a:r>
              <a:rPr lang="de-CH" sz="1000" b="1" u="sng" dirty="0">
                <a:latin typeface="Segoe UI" panose="020B0502040204020203" pitchFamily="34" charset="0"/>
              </a:rPr>
              <a:t>50(5): 360-368.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007604" y="1268760"/>
                <a:ext cx="7128792" cy="12492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sSup>
                        <m:sSupPr>
                          <m:ctrlPr>
                            <a:rPr lang="de-CH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𝑠𝑢𝑝𝑝𝑙𝑦</m:t>
                      </m:r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CH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𝑄𝑢𝑎𝑛𝑡𝑖𝑡𝑦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𝑑𝑖𝑠𝑝𝑒𝑛𝑠𝑒𝑑</m:t>
                          </m:r>
                        </m:num>
                        <m:den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𝑃𝑟𝑒𝑠𝑐𝑟𝑖𝑏𝑒𝑑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𝑑𝑎𝑖𝑙𝑦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𝑑𝑜𝑠𝑒</m:t>
                          </m:r>
                        </m:den>
                      </m:f>
                    </m:oMath>
                  </m:oMathPara>
                </a14:m>
                <a:endParaRPr lang="de-CH" sz="2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04" y="1268760"/>
                <a:ext cx="7128792" cy="12492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eck 9"/>
          <p:cNvSpPr/>
          <p:nvPr/>
        </p:nvSpPr>
        <p:spPr>
          <a:xfrm>
            <a:off x="431800" y="4112087"/>
            <a:ext cx="8280400" cy="1762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err="1" smtClean="0"/>
              <a:t>Pharmacy</a:t>
            </a:r>
            <a:r>
              <a:rPr lang="de-CH" dirty="0" smtClean="0"/>
              <a:t> Claims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431800" y="2566649"/>
            <a:ext cx="8280400" cy="1391958"/>
            <a:chOff x="431800" y="2566649"/>
            <a:chExt cx="8280400" cy="1391958"/>
          </a:xfrm>
        </p:grpSpPr>
        <p:sp>
          <p:nvSpPr>
            <p:cNvPr id="9" name="Rechteck 8"/>
            <p:cNvSpPr/>
            <p:nvPr/>
          </p:nvSpPr>
          <p:spPr>
            <a:xfrm>
              <a:off x="431800" y="2566649"/>
              <a:ext cx="8280400" cy="1391958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 err="1" smtClean="0"/>
                <a:t>Prescription</a:t>
              </a:r>
              <a:endParaRPr lang="de-CH" dirty="0" smtClean="0"/>
            </a:p>
          </p:txBody>
        </p:sp>
        <p:sp>
          <p:nvSpPr>
            <p:cNvPr id="11" name="Gleichschenkliges Dreieck 10"/>
            <p:cNvSpPr/>
            <p:nvPr/>
          </p:nvSpPr>
          <p:spPr>
            <a:xfrm rot="10800000">
              <a:off x="683568" y="3264783"/>
              <a:ext cx="432048" cy="551154"/>
            </a:xfrm>
            <a:prstGeom prst="triangle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12" name="Gleichschenkliges Dreieck 11"/>
            <p:cNvSpPr/>
            <p:nvPr/>
          </p:nvSpPr>
          <p:spPr>
            <a:xfrm rot="10800000">
              <a:off x="2609652" y="3599947"/>
              <a:ext cx="450179" cy="215990"/>
            </a:xfrm>
            <a:prstGeom prst="triangle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13" name="Gleichschenkliges Dreieck 12"/>
            <p:cNvSpPr/>
            <p:nvPr/>
          </p:nvSpPr>
          <p:spPr>
            <a:xfrm rot="10800000">
              <a:off x="6444208" y="3610727"/>
              <a:ext cx="432048" cy="205210"/>
            </a:xfrm>
            <a:prstGeom prst="triangle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96291" y="2976727"/>
              <a:ext cx="2160240" cy="288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err="1" smtClean="0"/>
                <a:t>Lisinopril</a:t>
              </a:r>
              <a:r>
                <a:rPr lang="de-CH" dirty="0" smtClean="0"/>
                <a:t> 5 mg 1-0-0</a:t>
              </a:r>
              <a:endParaRPr lang="de-CH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2609652" y="3310928"/>
              <a:ext cx="2160240" cy="288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err="1" smtClean="0"/>
                <a:t>Lisinopril</a:t>
              </a:r>
              <a:r>
                <a:rPr lang="de-CH" dirty="0" smtClean="0"/>
                <a:t> 5 mg 2-0-0</a:t>
              </a:r>
              <a:endParaRPr lang="de-CH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6408204" y="3321744"/>
              <a:ext cx="2160240" cy="288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err="1" smtClean="0"/>
                <a:t>Lisinopril</a:t>
              </a:r>
              <a:r>
                <a:rPr lang="de-CH" dirty="0" smtClean="0"/>
                <a:t> 10 mg 1-0-0</a:t>
              </a:r>
              <a:endParaRPr lang="de-CH" dirty="0"/>
            </a:p>
          </p:txBody>
        </p:sp>
      </p:grpSp>
      <p:sp>
        <p:nvSpPr>
          <p:cNvPr id="17" name="Rechteck 16"/>
          <p:cNvSpPr/>
          <p:nvPr/>
        </p:nvSpPr>
        <p:spPr>
          <a:xfrm>
            <a:off x="1596240" y="4482243"/>
            <a:ext cx="1440160" cy="360039"/>
          </a:xfrm>
          <a:prstGeom prst="rect">
            <a:avLst/>
          </a:prstGeom>
          <a:solidFill>
            <a:srgbClr val="FFFFFF"/>
          </a:solidFill>
          <a:ln>
            <a:solidFill>
              <a:srgbClr val="EB8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30 </a:t>
            </a:r>
            <a:r>
              <a:rPr lang="de-CH" dirty="0" err="1" smtClean="0">
                <a:solidFill>
                  <a:schemeClr val="tx1"/>
                </a:solidFill>
              </a:rPr>
              <a:t>Tbl</a:t>
            </a:r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771800" y="4923086"/>
            <a:ext cx="4644055" cy="360039"/>
          </a:xfrm>
          <a:prstGeom prst="rect">
            <a:avLst/>
          </a:prstGeom>
          <a:solidFill>
            <a:srgbClr val="FFFFFF"/>
          </a:solidFill>
          <a:ln>
            <a:solidFill>
              <a:srgbClr val="EB8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100 </a:t>
            </a:r>
            <a:r>
              <a:rPr lang="de-CH" dirty="0" err="1" smtClean="0">
                <a:solidFill>
                  <a:schemeClr val="tx1"/>
                </a:solidFill>
              </a:rPr>
              <a:t>Tbl</a:t>
            </a:r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660232" y="5413267"/>
            <a:ext cx="1440160" cy="360039"/>
          </a:xfrm>
          <a:prstGeom prst="rect">
            <a:avLst/>
          </a:prstGeom>
          <a:solidFill>
            <a:srgbClr val="FFFFFF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30 </a:t>
            </a:r>
            <a:r>
              <a:rPr lang="de-CH" dirty="0" err="1" smtClean="0">
                <a:solidFill>
                  <a:schemeClr val="tx1"/>
                </a:solidFill>
              </a:rPr>
              <a:t>Tbl</a:t>
            </a:r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760681" y="4923085"/>
            <a:ext cx="2333146" cy="360039"/>
          </a:xfrm>
          <a:prstGeom prst="rect">
            <a:avLst/>
          </a:prstGeom>
          <a:solidFill>
            <a:srgbClr val="FFFFFF"/>
          </a:solidFill>
          <a:ln>
            <a:solidFill>
              <a:srgbClr val="EB8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100 </a:t>
            </a:r>
            <a:r>
              <a:rPr lang="de-CH" dirty="0" err="1" smtClean="0">
                <a:solidFill>
                  <a:schemeClr val="tx1"/>
                </a:solidFill>
              </a:rPr>
              <a:t>Tbl</a:t>
            </a:r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31800" y="4866861"/>
            <a:ext cx="2328881" cy="726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</p:spTree>
    <p:extLst>
      <p:ext uri="{BB962C8B-B14F-4D97-AF65-F5344CB8AC3E}">
        <p14:creationId xmlns:p14="http://schemas.microsoft.com/office/powerpoint/2010/main" val="227240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24699E-6 L -0.25381 -3.24699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1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18" grpId="1" animBg="1"/>
      <p:bldP spid="19" grpId="0" animBg="1"/>
      <p:bldP spid="20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Defined</a:t>
            </a:r>
            <a:r>
              <a:rPr lang="de-CH" dirty="0" smtClean="0"/>
              <a:t> Daily Dose?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387621" y="5792348"/>
            <a:ext cx="8280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Grimmsmann</a:t>
            </a:r>
            <a:r>
              <a:rPr lang="en-US" sz="1000" dirty="0"/>
              <a:t>, Thomas, and Wolfgang </a:t>
            </a:r>
            <a:r>
              <a:rPr lang="en-US" sz="1000" dirty="0" err="1" smtClean="0"/>
              <a:t>Himmel</a:t>
            </a:r>
            <a:r>
              <a:rPr lang="en-US" sz="1000" dirty="0" smtClean="0"/>
              <a:t> (2011). </a:t>
            </a:r>
            <a:r>
              <a:rPr lang="en-US" sz="1000" u="sng" dirty="0" smtClean="0"/>
              <a:t>European </a:t>
            </a:r>
            <a:r>
              <a:rPr lang="en-US" sz="1000" u="sng" dirty="0"/>
              <a:t>journal of clinical </a:t>
            </a:r>
            <a:r>
              <a:rPr lang="en-US" sz="1000" u="sng" dirty="0" smtClean="0"/>
              <a:t>pharmacology</a:t>
            </a:r>
            <a:r>
              <a:rPr lang="en-US" sz="1000" dirty="0" smtClean="0"/>
              <a:t> </a:t>
            </a:r>
            <a:r>
              <a:rPr lang="en-US" sz="1000" b="1" dirty="0" smtClean="0"/>
              <a:t>67(8): 847-854</a:t>
            </a:r>
            <a:r>
              <a:rPr lang="en-US" sz="10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48" y="2492896"/>
            <a:ext cx="8280400" cy="18612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Rechteck 6"/>
          <p:cNvSpPr/>
          <p:nvPr/>
        </p:nvSpPr>
        <p:spPr>
          <a:xfrm>
            <a:off x="431800" y="1556792"/>
            <a:ext cx="82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Defined Daily Dose (DDD): The assumed average maintenance dose per day for a drug used for its main indication in adults.</a:t>
            </a:r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48" y="2780928"/>
            <a:ext cx="8386280" cy="25922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0" name="Rechteck 9"/>
          <p:cNvSpPr/>
          <p:nvPr/>
        </p:nvSpPr>
        <p:spPr>
          <a:xfrm>
            <a:off x="396056" y="5991091"/>
            <a:ext cx="8280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Hartz</a:t>
            </a:r>
            <a:r>
              <a:rPr lang="en-US" sz="1000" dirty="0"/>
              <a:t>, Ingeborg, et al. </a:t>
            </a:r>
            <a:r>
              <a:rPr lang="en-US" sz="1000" dirty="0" smtClean="0"/>
              <a:t>(2007) </a:t>
            </a:r>
            <a:r>
              <a:rPr lang="en-US" sz="1000" u="sng" dirty="0" smtClean="0"/>
              <a:t>BMC </a:t>
            </a:r>
            <a:r>
              <a:rPr lang="en-US" sz="1000" u="sng" dirty="0"/>
              <a:t>clinical pharmacology</a:t>
            </a:r>
            <a:r>
              <a:rPr lang="en-US" sz="1000" dirty="0"/>
              <a:t> </a:t>
            </a:r>
            <a:r>
              <a:rPr lang="en-US" sz="1000" b="1" dirty="0" smtClean="0"/>
              <a:t>7(1): </a:t>
            </a:r>
            <a:r>
              <a:rPr lang="en-US" sz="1000" b="1" dirty="0"/>
              <a:t>14</a:t>
            </a:r>
            <a:r>
              <a:rPr lang="en-US" sz="1000" dirty="0"/>
              <a:t>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49230"/>
            <a:ext cx="5572125" cy="2609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2" name="Rechteck 11"/>
          <p:cNvSpPr/>
          <p:nvPr/>
        </p:nvSpPr>
        <p:spPr>
          <a:xfrm>
            <a:off x="396056" y="6165304"/>
            <a:ext cx="8280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000" dirty="0"/>
              <a:t>Duarte‐Ramos, F., &amp; </a:t>
            </a:r>
            <a:r>
              <a:rPr lang="de-CH" sz="1000" dirty="0" err="1"/>
              <a:t>Cabrita</a:t>
            </a:r>
            <a:r>
              <a:rPr lang="de-CH" sz="1000" dirty="0"/>
              <a:t>, J. (2006). </a:t>
            </a:r>
            <a:r>
              <a:rPr lang="de-CH" sz="1000" u="sng" dirty="0" err="1" smtClean="0"/>
              <a:t>Pharmacoepidemiology</a:t>
            </a:r>
            <a:r>
              <a:rPr lang="de-CH" sz="1000" u="sng" dirty="0" smtClean="0"/>
              <a:t> </a:t>
            </a:r>
            <a:r>
              <a:rPr lang="de-CH" sz="1000" u="sng" dirty="0" err="1"/>
              <a:t>and</a:t>
            </a:r>
            <a:r>
              <a:rPr lang="de-CH" sz="1000" u="sng" dirty="0"/>
              <a:t> </a:t>
            </a:r>
            <a:r>
              <a:rPr lang="de-CH" sz="1000" u="sng" dirty="0" err="1"/>
              <a:t>drug</a:t>
            </a:r>
            <a:r>
              <a:rPr lang="de-CH" sz="1000" u="sng" dirty="0"/>
              <a:t> </a:t>
            </a:r>
            <a:r>
              <a:rPr lang="de-CH" sz="1000" u="sng" dirty="0" err="1" smtClean="0"/>
              <a:t>safety</a:t>
            </a:r>
            <a:r>
              <a:rPr lang="de-CH" sz="1000" dirty="0" smtClean="0"/>
              <a:t> </a:t>
            </a:r>
            <a:r>
              <a:rPr lang="de-CH" sz="1000" b="1" dirty="0"/>
              <a:t>15(4</a:t>
            </a:r>
            <a:r>
              <a:rPr lang="de-CH" sz="1000" b="1" dirty="0" smtClean="0"/>
              <a:t>): </a:t>
            </a:r>
            <a:r>
              <a:rPr lang="de-CH" sz="1000" b="1" dirty="0"/>
              <a:t>269-274</a:t>
            </a:r>
            <a:r>
              <a:rPr lang="de-CH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84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3331503" y="5677144"/>
            <a:ext cx="3828120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11" name="Rechteck 10"/>
          <p:cNvSpPr/>
          <p:nvPr/>
        </p:nvSpPr>
        <p:spPr>
          <a:xfrm>
            <a:off x="3331503" y="5157192"/>
            <a:ext cx="3828120" cy="504056"/>
          </a:xfrm>
          <a:prstGeom prst="rect">
            <a:avLst/>
          </a:prstGeom>
          <a:solidFill>
            <a:srgbClr val="BEC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40" name="Rechteck 39"/>
          <p:cNvSpPr/>
          <p:nvPr/>
        </p:nvSpPr>
        <p:spPr>
          <a:xfrm>
            <a:off x="2255656" y="1592795"/>
            <a:ext cx="5550564" cy="2422090"/>
          </a:xfrm>
          <a:prstGeom prst="rect">
            <a:avLst/>
          </a:prstGeom>
          <a:solidFill>
            <a:srgbClr val="EB82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50" name="Rechteck 49"/>
          <p:cNvSpPr/>
          <p:nvPr/>
        </p:nvSpPr>
        <p:spPr>
          <a:xfrm>
            <a:off x="1613532" y="1602482"/>
            <a:ext cx="6192688" cy="2422090"/>
          </a:xfrm>
          <a:prstGeom prst="rect">
            <a:avLst/>
          </a:prstGeom>
          <a:solidFill>
            <a:srgbClr val="EB82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9" name="Rechteck 8"/>
          <p:cNvSpPr/>
          <p:nvPr/>
        </p:nvSpPr>
        <p:spPr>
          <a:xfrm>
            <a:off x="3206804" y="2484838"/>
            <a:ext cx="1069396" cy="396045"/>
          </a:xfrm>
          <a:prstGeom prst="rect">
            <a:avLst/>
          </a:prstGeom>
          <a:solidFill>
            <a:srgbClr val="BEC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 smtClean="0">
                <a:solidFill>
                  <a:schemeClr val="tx1"/>
                </a:solidFill>
              </a:rPr>
              <a:t>Refill</a:t>
            </a:r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613532" y="1268760"/>
            <a:ext cx="6192688" cy="324035"/>
          </a:xfrm>
          <a:prstGeom prst="rect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Implementation?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6860264" y="4103795"/>
            <a:ext cx="299359" cy="3042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 smtClean="0"/>
              <a:t>t</a:t>
            </a:r>
            <a:r>
              <a:rPr lang="de-CH" baseline="-25000" dirty="0" smtClean="0"/>
              <a:t>5</a:t>
            </a:r>
            <a:endParaRPr lang="de-CH" baseline="-25000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1551020" y="4095311"/>
            <a:ext cx="6560978" cy="379690"/>
            <a:chOff x="1193546" y="4716659"/>
            <a:chExt cx="6560978" cy="922885"/>
          </a:xfrm>
        </p:grpSpPr>
        <p:sp>
          <p:nvSpPr>
            <p:cNvPr id="23" name="Textfeld 22"/>
            <p:cNvSpPr txBox="1"/>
            <p:nvPr/>
          </p:nvSpPr>
          <p:spPr>
            <a:xfrm>
              <a:off x="1823006" y="4725144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smtClean="0"/>
                <a:t>t</a:t>
              </a:r>
              <a:r>
                <a:rPr lang="de-CH" baseline="-25000" dirty="0"/>
                <a:t>1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2804228" y="4725144"/>
              <a:ext cx="565826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smtClean="0"/>
                <a:t>t</a:t>
              </a:r>
              <a:r>
                <a:rPr lang="de-CH" baseline="-25000" dirty="0" smtClean="0"/>
                <a:t>2</a:t>
              </a:r>
              <a:endParaRPr lang="de-CH" baseline="-25000" dirty="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4645942" y="4725144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smtClean="0"/>
                <a:t>t</a:t>
              </a:r>
              <a:r>
                <a:rPr lang="de-CH" baseline="-25000" dirty="0" smtClean="0"/>
                <a:t>3</a:t>
              </a:r>
              <a:endParaRPr lang="de-CH" baseline="-250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5712801" y="4725144"/>
              <a:ext cx="299359" cy="304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smtClean="0"/>
                <a:t>t</a:t>
              </a:r>
              <a:r>
                <a:rPr lang="de-CH" baseline="-25000" dirty="0"/>
                <a:t>4</a:t>
              </a: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93546" y="4725144"/>
              <a:ext cx="359784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err="1" smtClean="0"/>
                <a:t>t</a:t>
              </a:r>
              <a:r>
                <a:rPr lang="de-CH" baseline="-25000" dirty="0" err="1"/>
                <a:t>s</a:t>
              </a:r>
              <a:endParaRPr lang="de-CH" baseline="-25000" dirty="0"/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7394740" y="4716659"/>
              <a:ext cx="359784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err="1" smtClean="0"/>
                <a:t>t</a:t>
              </a:r>
              <a:r>
                <a:rPr lang="de-CH" baseline="-25000" dirty="0" err="1"/>
                <a:t>e</a:t>
              </a:r>
              <a:endParaRPr lang="de-CH" baseline="-2500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Estimation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Implementation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2250886" y="2063911"/>
            <a:ext cx="1368152" cy="396045"/>
          </a:xfrm>
          <a:prstGeom prst="rect">
            <a:avLst/>
          </a:prstGeom>
          <a:solidFill>
            <a:srgbClr val="BEC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 smtClean="0">
                <a:solidFill>
                  <a:schemeClr val="tx1"/>
                </a:solidFill>
              </a:rPr>
              <a:t>Refill</a:t>
            </a:r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033974" y="2740737"/>
            <a:ext cx="1097510" cy="396045"/>
          </a:xfrm>
          <a:prstGeom prst="rect">
            <a:avLst/>
          </a:prstGeom>
          <a:solidFill>
            <a:srgbClr val="BEC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 smtClean="0">
                <a:solidFill>
                  <a:schemeClr val="tx1"/>
                </a:solidFill>
              </a:rPr>
              <a:t>Refill</a:t>
            </a:r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6113848" y="3134793"/>
            <a:ext cx="1215812" cy="396045"/>
          </a:xfrm>
          <a:prstGeom prst="rect">
            <a:avLst/>
          </a:prstGeom>
          <a:solidFill>
            <a:srgbClr val="BEC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 smtClean="0">
                <a:solidFill>
                  <a:schemeClr val="tx1"/>
                </a:solidFill>
              </a:rPr>
              <a:t>Refill</a:t>
            </a:r>
            <a:endParaRPr lang="de-CH" dirty="0" smtClean="0">
              <a:solidFill>
                <a:schemeClr val="tx1"/>
              </a:solidFill>
            </a:endParaRPr>
          </a:p>
        </p:txBody>
      </p:sp>
      <p:grpSp>
        <p:nvGrpSpPr>
          <p:cNvPr id="96" name="Gruppieren 95"/>
          <p:cNvGrpSpPr/>
          <p:nvPr/>
        </p:nvGrpSpPr>
        <p:grpSpPr>
          <a:xfrm>
            <a:off x="2126188" y="2459814"/>
            <a:ext cx="249397" cy="1553898"/>
            <a:chOff x="1638988" y="2986972"/>
            <a:chExt cx="249397" cy="1648090"/>
          </a:xfrm>
        </p:grpSpPr>
        <p:sp>
          <p:nvSpPr>
            <p:cNvPr id="68" name="Gleichschenkliges Dreieck 67"/>
            <p:cNvSpPr/>
            <p:nvPr/>
          </p:nvSpPr>
          <p:spPr>
            <a:xfrm rot="10800000">
              <a:off x="1638988" y="2986972"/>
              <a:ext cx="249397" cy="229142"/>
            </a:xfrm>
            <a:prstGeom prst="triangle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cxnSp>
          <p:nvCxnSpPr>
            <p:cNvPr id="84" name="Gerader Verbinder 83"/>
            <p:cNvCxnSpPr/>
            <p:nvPr/>
          </p:nvCxnSpPr>
          <p:spPr>
            <a:xfrm>
              <a:off x="1763686" y="3216114"/>
              <a:ext cx="0" cy="1418948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uppieren 96"/>
          <p:cNvGrpSpPr/>
          <p:nvPr/>
        </p:nvGrpSpPr>
        <p:grpSpPr>
          <a:xfrm>
            <a:off x="3082106" y="2886313"/>
            <a:ext cx="249397" cy="1127986"/>
            <a:chOff x="2591380" y="3152822"/>
            <a:chExt cx="249397" cy="1482240"/>
          </a:xfrm>
        </p:grpSpPr>
        <p:sp>
          <p:nvSpPr>
            <p:cNvPr id="81" name="Gleichschenkliges Dreieck 80"/>
            <p:cNvSpPr/>
            <p:nvPr/>
          </p:nvSpPr>
          <p:spPr>
            <a:xfrm rot="10800000">
              <a:off x="2591380" y="3152822"/>
              <a:ext cx="249397" cy="229142"/>
            </a:xfrm>
            <a:prstGeom prst="triangle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cxnSp>
          <p:nvCxnSpPr>
            <p:cNvPr id="85" name="Gerader Verbinder 84"/>
            <p:cNvCxnSpPr/>
            <p:nvPr/>
          </p:nvCxnSpPr>
          <p:spPr>
            <a:xfrm>
              <a:off x="2716078" y="3381965"/>
              <a:ext cx="0" cy="125309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pieren 97"/>
          <p:cNvGrpSpPr/>
          <p:nvPr/>
        </p:nvGrpSpPr>
        <p:grpSpPr>
          <a:xfrm>
            <a:off x="4914699" y="3141975"/>
            <a:ext cx="249397" cy="855510"/>
            <a:chOff x="4667601" y="3571314"/>
            <a:chExt cx="249397" cy="1047519"/>
          </a:xfrm>
        </p:grpSpPr>
        <p:sp>
          <p:nvSpPr>
            <p:cNvPr id="82" name="Gleichschenkliges Dreieck 81"/>
            <p:cNvSpPr/>
            <p:nvPr/>
          </p:nvSpPr>
          <p:spPr>
            <a:xfrm rot="10800000">
              <a:off x="4667601" y="3571314"/>
              <a:ext cx="249397" cy="229141"/>
            </a:xfrm>
            <a:prstGeom prst="triangle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cxnSp>
          <p:nvCxnSpPr>
            <p:cNvPr id="86" name="Gerader Verbinder 85"/>
            <p:cNvCxnSpPr/>
            <p:nvPr/>
          </p:nvCxnSpPr>
          <p:spPr>
            <a:xfrm>
              <a:off x="4789500" y="3837632"/>
              <a:ext cx="0" cy="781201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uppieren 98"/>
          <p:cNvGrpSpPr/>
          <p:nvPr/>
        </p:nvGrpSpPr>
        <p:grpSpPr>
          <a:xfrm>
            <a:off x="5983380" y="3531494"/>
            <a:ext cx="249397" cy="493077"/>
            <a:chOff x="5517330" y="4006149"/>
            <a:chExt cx="249397" cy="572462"/>
          </a:xfrm>
        </p:grpSpPr>
        <p:sp>
          <p:nvSpPr>
            <p:cNvPr id="83" name="Gleichschenkliges Dreieck 82"/>
            <p:cNvSpPr/>
            <p:nvPr/>
          </p:nvSpPr>
          <p:spPr>
            <a:xfrm rot="10800000">
              <a:off x="5517330" y="4006149"/>
              <a:ext cx="249397" cy="229142"/>
            </a:xfrm>
            <a:prstGeom prst="triangle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cxnSp>
          <p:nvCxnSpPr>
            <p:cNvPr id="87" name="Gerader Verbinder 86"/>
            <p:cNvCxnSpPr/>
            <p:nvPr/>
          </p:nvCxnSpPr>
          <p:spPr>
            <a:xfrm>
              <a:off x="5642028" y="4235292"/>
              <a:ext cx="0" cy="343319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hteck 53"/>
          <p:cNvSpPr/>
          <p:nvPr/>
        </p:nvSpPr>
        <p:spPr>
          <a:xfrm>
            <a:off x="6896186" y="3567046"/>
            <a:ext cx="1215812" cy="396045"/>
          </a:xfrm>
          <a:prstGeom prst="rect">
            <a:avLst/>
          </a:prstGeom>
          <a:solidFill>
            <a:srgbClr val="BEC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 smtClean="0">
                <a:solidFill>
                  <a:schemeClr val="tx1"/>
                </a:solidFill>
              </a:rPr>
              <a:t>Refill</a:t>
            </a:r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617818" y="1667724"/>
            <a:ext cx="1368152" cy="396045"/>
          </a:xfrm>
          <a:prstGeom prst="rect">
            <a:avLst/>
          </a:prstGeom>
          <a:solidFill>
            <a:srgbClr val="BEC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 smtClean="0">
                <a:solidFill>
                  <a:schemeClr val="tx1"/>
                </a:solidFill>
              </a:rPr>
              <a:t>Refill</a:t>
            </a:r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1613532" y="1613341"/>
            <a:ext cx="6192688" cy="24015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1116718" y="5229200"/>
                <a:ext cx="6991721" cy="113078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/>
                        </a:rPr>
                        <m:t>𝐶𝑀𝐴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CH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28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  <m:sSup>
                            <m:sSupPr>
                              <m:ctrlPr>
                                <a:rPr lang="de-CH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CH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CH" sz="2800" b="0" i="1" smtClean="0"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num>
                        <m:den>
                          <m:r>
                            <a:rPr lang="de-CH" sz="28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</a:rPr>
                            <m:t>𝑝𝑒𝑟𝑖𝑜𝑑</m:t>
                          </m:r>
                        </m:den>
                      </m:f>
                    </m:oMath>
                  </m:oMathPara>
                </a14:m>
                <a:endParaRPr lang="de-CH" sz="2800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718" y="5229200"/>
                <a:ext cx="6991721" cy="1130780"/>
              </a:xfrm>
              <a:prstGeom prst="rect">
                <a:avLst/>
              </a:prstGeom>
              <a:blipFill rotWithShape="1">
                <a:blip r:embed="rId2"/>
                <a:stretch>
                  <a:fillRect t="-486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/>
          <p:cNvSpPr txBox="1"/>
          <p:nvPr/>
        </p:nvSpPr>
        <p:spPr>
          <a:xfrm>
            <a:off x="751733" y="4706842"/>
            <a:ext cx="7916286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000" dirty="0" smtClean="0"/>
              <a:t>CMA: </a:t>
            </a:r>
            <a:r>
              <a:rPr lang="en-US" sz="2000" b="1" dirty="0" smtClean="0"/>
              <a:t>C</a:t>
            </a:r>
            <a:r>
              <a:rPr lang="en-US" sz="2000" dirty="0" smtClean="0"/>
              <a:t>ontinuous </a:t>
            </a:r>
            <a:r>
              <a:rPr lang="en-US" sz="2000" dirty="0"/>
              <a:t>multiple-interval </a:t>
            </a:r>
            <a:r>
              <a:rPr lang="en-US" sz="2000" b="1" dirty="0" smtClean="0"/>
              <a:t>M</a:t>
            </a:r>
            <a:r>
              <a:rPr lang="en-US" sz="2000" dirty="0" smtClean="0"/>
              <a:t>easures </a:t>
            </a:r>
            <a:r>
              <a:rPr lang="en-US" sz="2000" dirty="0"/>
              <a:t>of medication </a:t>
            </a:r>
            <a:r>
              <a:rPr lang="en-US" sz="2000" b="1" dirty="0" smtClean="0"/>
              <a:t>A</a:t>
            </a:r>
            <a:r>
              <a:rPr lang="en-US" sz="2000" dirty="0" smtClean="0"/>
              <a:t>vailability</a:t>
            </a:r>
            <a:endParaRPr lang="de-CH" sz="2000" dirty="0"/>
          </a:p>
        </p:txBody>
      </p:sp>
      <p:sp>
        <p:nvSpPr>
          <p:cNvPr id="37" name="Rechteck 36"/>
          <p:cNvSpPr/>
          <p:nvPr/>
        </p:nvSpPr>
        <p:spPr>
          <a:xfrm>
            <a:off x="7806220" y="3070530"/>
            <a:ext cx="1217996" cy="993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7" name="Rechteck 6"/>
          <p:cNvSpPr/>
          <p:nvPr/>
        </p:nvSpPr>
        <p:spPr>
          <a:xfrm>
            <a:off x="4680064" y="2492060"/>
            <a:ext cx="356533" cy="388823"/>
          </a:xfrm>
          <a:prstGeom prst="rect">
            <a:avLst/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6" name="Rechteck 5"/>
          <p:cNvSpPr/>
          <p:nvPr/>
        </p:nvSpPr>
        <p:spPr>
          <a:xfrm>
            <a:off x="3208618" y="1872929"/>
            <a:ext cx="539889" cy="5868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</p:spTree>
    <p:extLst>
      <p:ext uri="{BB962C8B-B14F-4D97-AF65-F5344CB8AC3E}">
        <p14:creationId xmlns:p14="http://schemas.microsoft.com/office/powerpoint/2010/main" val="176724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3.7037E-6 L 0.04358 -3.7037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0.0467 -2.59259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1" grpId="0" animBg="1"/>
      <p:bldP spid="40" grpId="0" animBg="1"/>
      <p:bldP spid="50" grpId="0" animBg="1"/>
      <p:bldP spid="9" grpId="0" animBg="1"/>
      <p:bldP spid="54" grpId="0" animBg="1"/>
      <p:bldP spid="54" grpId="1" animBg="1"/>
      <p:bldP spid="63" grpId="0" animBg="1"/>
      <p:bldP spid="63" grpId="1" animBg="1"/>
      <p:bldP spid="37" grpId="0" animBg="1"/>
      <p:bldP spid="7" grpId="0" animBg="1"/>
      <p:bldP spid="6" grpId="0" animBg="1"/>
      <p:bldP spid="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/>
        </p:nvSpPr>
        <p:spPr>
          <a:xfrm>
            <a:off x="6241322" y="2420889"/>
            <a:ext cx="2358129" cy="2689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0" name="Rechteck 29"/>
          <p:cNvSpPr/>
          <p:nvPr/>
        </p:nvSpPr>
        <p:spPr>
          <a:xfrm>
            <a:off x="554589" y="2420889"/>
            <a:ext cx="2436566" cy="2689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Mind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gap</a:t>
            </a:r>
            <a:r>
              <a:rPr lang="de-CH" dirty="0" smtClean="0"/>
              <a:t>!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628343"/>
            <a:ext cx="2719998" cy="256269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460301" y="2708920"/>
            <a:ext cx="8208912" cy="24015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13" name="Rechteck 12"/>
          <p:cNvSpPr/>
          <p:nvPr/>
        </p:nvSpPr>
        <p:spPr>
          <a:xfrm>
            <a:off x="1494651" y="3208380"/>
            <a:ext cx="761721" cy="272124"/>
          </a:xfrm>
          <a:prstGeom prst="rect">
            <a:avLst/>
          </a:prstGeom>
          <a:solidFill>
            <a:srgbClr val="BEC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 smtClean="0">
                <a:solidFill>
                  <a:schemeClr val="tx1"/>
                </a:solidFill>
              </a:rPr>
              <a:t>Refill</a:t>
            </a:r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228184" y="4228212"/>
            <a:ext cx="754102" cy="272124"/>
          </a:xfrm>
          <a:prstGeom prst="rect">
            <a:avLst/>
          </a:prstGeom>
          <a:solidFill>
            <a:srgbClr val="BEC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 smtClean="0">
                <a:solidFill>
                  <a:schemeClr val="tx1"/>
                </a:solidFill>
              </a:rPr>
              <a:t>Refill</a:t>
            </a:r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982286" y="4484132"/>
            <a:ext cx="835388" cy="272124"/>
          </a:xfrm>
          <a:prstGeom prst="rect">
            <a:avLst/>
          </a:prstGeom>
          <a:solidFill>
            <a:srgbClr val="BEC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 smtClean="0">
                <a:solidFill>
                  <a:schemeClr val="tx1"/>
                </a:solidFill>
              </a:rPr>
              <a:t>Refill</a:t>
            </a:r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7764063" y="4759537"/>
            <a:ext cx="835388" cy="272124"/>
          </a:xfrm>
          <a:prstGeom prst="rect">
            <a:avLst/>
          </a:prstGeom>
          <a:solidFill>
            <a:srgbClr val="BEC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 smtClean="0">
                <a:solidFill>
                  <a:schemeClr val="tx1"/>
                </a:solidFill>
              </a:rPr>
              <a:t>Refill</a:t>
            </a:r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54590" y="2936256"/>
            <a:ext cx="940061" cy="272124"/>
          </a:xfrm>
          <a:prstGeom prst="rect">
            <a:avLst/>
          </a:prstGeom>
          <a:solidFill>
            <a:srgbClr val="BEC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 smtClean="0">
                <a:solidFill>
                  <a:schemeClr val="tx1"/>
                </a:solidFill>
              </a:rPr>
              <a:t>Refill</a:t>
            </a:r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256372" y="3480504"/>
            <a:ext cx="734785" cy="272124"/>
          </a:xfrm>
          <a:prstGeom prst="rect">
            <a:avLst/>
          </a:prstGeom>
          <a:solidFill>
            <a:srgbClr val="BEC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 smtClean="0">
                <a:solidFill>
                  <a:schemeClr val="tx1"/>
                </a:solidFill>
              </a:rPr>
              <a:t>Refill</a:t>
            </a:r>
            <a:endParaRPr lang="de-CH" dirty="0" smtClean="0">
              <a:solidFill>
                <a:schemeClr val="tx1"/>
              </a:solidFill>
            </a:endParaRPr>
          </a:p>
        </p:txBody>
      </p:sp>
      <p:grpSp>
        <p:nvGrpSpPr>
          <p:cNvPr id="28" name="Gruppieren 27"/>
          <p:cNvGrpSpPr/>
          <p:nvPr/>
        </p:nvGrpSpPr>
        <p:grpSpPr>
          <a:xfrm>
            <a:off x="2991155" y="3616566"/>
            <a:ext cx="1868877" cy="1900666"/>
            <a:chOff x="2991155" y="3616566"/>
            <a:chExt cx="1868877" cy="1900666"/>
          </a:xfrm>
        </p:grpSpPr>
        <p:cxnSp>
          <p:nvCxnSpPr>
            <p:cNvPr id="20" name="Gerade Verbindung 19"/>
            <p:cNvCxnSpPr>
              <a:stCxn id="18" idx="3"/>
            </p:cNvCxnSpPr>
            <p:nvPr/>
          </p:nvCxnSpPr>
          <p:spPr>
            <a:xfrm flipH="1">
              <a:off x="2991155" y="3616566"/>
              <a:ext cx="2" cy="1493898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2991155" y="5229200"/>
              <a:ext cx="1868877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err="1" smtClean="0"/>
                <a:t>Discontinuation</a:t>
              </a:r>
              <a:endParaRPr lang="de-CH" dirty="0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6228184" y="4364274"/>
            <a:ext cx="1868877" cy="1145690"/>
            <a:chOff x="6228184" y="4364274"/>
            <a:chExt cx="1868877" cy="1145690"/>
          </a:xfrm>
        </p:grpSpPr>
        <p:cxnSp>
          <p:nvCxnSpPr>
            <p:cNvPr id="21" name="Gerade Verbindung 20"/>
            <p:cNvCxnSpPr>
              <a:stCxn id="14" idx="1"/>
            </p:cNvCxnSpPr>
            <p:nvPr/>
          </p:nvCxnSpPr>
          <p:spPr>
            <a:xfrm>
              <a:off x="6228184" y="4364274"/>
              <a:ext cx="14022" cy="74619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6228184" y="5221932"/>
              <a:ext cx="1868877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smtClean="0"/>
                <a:t>Re-Initiation</a:t>
              </a:r>
              <a:endParaRPr lang="de-CH" dirty="0"/>
            </a:p>
          </p:txBody>
        </p:sp>
      </p:grpSp>
      <p:sp>
        <p:nvSpPr>
          <p:cNvPr id="25" name="Rechteck 24"/>
          <p:cNvSpPr/>
          <p:nvPr/>
        </p:nvSpPr>
        <p:spPr>
          <a:xfrm>
            <a:off x="554589" y="2420888"/>
            <a:ext cx="2436568" cy="288032"/>
          </a:xfrm>
          <a:prstGeom prst="rect">
            <a:avLst/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Episode 1</a:t>
            </a:r>
          </a:p>
        </p:txBody>
      </p:sp>
      <p:sp>
        <p:nvSpPr>
          <p:cNvPr id="26" name="Rechteck 25"/>
          <p:cNvSpPr/>
          <p:nvPr/>
        </p:nvSpPr>
        <p:spPr>
          <a:xfrm>
            <a:off x="6228185" y="2420888"/>
            <a:ext cx="2371266" cy="288032"/>
          </a:xfrm>
          <a:prstGeom prst="rect">
            <a:avLst/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Episode 2</a:t>
            </a:r>
          </a:p>
        </p:txBody>
      </p:sp>
    </p:spTree>
    <p:extLst>
      <p:ext uri="{BB962C8B-B14F-4D97-AF65-F5344CB8AC3E}">
        <p14:creationId xmlns:p14="http://schemas.microsoft.com/office/powerpoint/2010/main" val="197389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23528" y="5877272"/>
            <a:ext cx="83886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1000" dirty="0">
                <a:latin typeface="Segoe UI" panose="020B0502040204020203" pitchFamily="34" charset="0"/>
              </a:rPr>
              <a:t>Becker, M. H. and L. A. </a:t>
            </a:r>
            <a:r>
              <a:rPr lang="en-US" sz="1000" dirty="0" err="1">
                <a:latin typeface="Segoe UI" panose="020B0502040204020203" pitchFamily="34" charset="0"/>
              </a:rPr>
              <a:t>Maiman</a:t>
            </a:r>
            <a:r>
              <a:rPr lang="en-US" sz="1000" dirty="0">
                <a:latin typeface="Segoe UI" panose="020B0502040204020203" pitchFamily="34" charset="0"/>
              </a:rPr>
              <a:t> (1975). </a:t>
            </a:r>
            <a:r>
              <a:rPr lang="en-US" sz="1000" u="sng" dirty="0" smtClean="0">
                <a:latin typeface="Segoe UI" panose="020B0502040204020203" pitchFamily="34" charset="0"/>
              </a:rPr>
              <a:t>Medical </a:t>
            </a:r>
            <a:r>
              <a:rPr lang="en-US" sz="1000" u="sng" dirty="0">
                <a:latin typeface="Segoe UI" panose="020B0502040204020203" pitchFamily="34" charset="0"/>
              </a:rPr>
              <a:t>Care</a:t>
            </a:r>
            <a:r>
              <a:rPr lang="en-US" sz="1000" dirty="0">
                <a:latin typeface="Segoe UI" panose="020B0502040204020203" pitchFamily="34" charset="0"/>
              </a:rPr>
              <a:t> </a:t>
            </a:r>
            <a:r>
              <a:rPr lang="en-US" sz="1000" b="1" dirty="0">
                <a:latin typeface="Segoe UI" panose="020B0502040204020203" pitchFamily="34" charset="0"/>
              </a:rPr>
              <a:t>13(1): 10-24.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8920"/>
            <a:ext cx="4207780" cy="2805187"/>
          </a:xfrm>
          <a:prstGeom prst="rect">
            <a:avLst/>
          </a:prstGeom>
        </p:spPr>
      </p:pic>
      <p:sp>
        <p:nvSpPr>
          <p:cNvPr id="3" name="Abgerundete rechteckige Legende 2"/>
          <p:cNvSpPr/>
          <p:nvPr/>
        </p:nvSpPr>
        <p:spPr>
          <a:xfrm>
            <a:off x="424088" y="764704"/>
            <a:ext cx="8288112" cy="1944216"/>
          </a:xfrm>
          <a:prstGeom prst="wedgeRoundRectCallout">
            <a:avLst>
              <a:gd name="adj1" fmla="val 1022"/>
              <a:gd name="adj2" fmla="val 88517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Patient compliance [sic adherence] has become the best documented, but least understood, health behavior.</a:t>
            </a:r>
            <a:endParaRPr lang="de-CH" sz="4000" dirty="0"/>
          </a:p>
        </p:txBody>
      </p:sp>
      <p:sp>
        <p:nvSpPr>
          <p:cNvPr id="9" name="Rechteck 8"/>
          <p:cNvSpPr/>
          <p:nvPr/>
        </p:nvSpPr>
        <p:spPr>
          <a:xfrm>
            <a:off x="323528" y="6072390"/>
            <a:ext cx="8388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de-CH" sz="1000" dirty="0">
                <a:latin typeface="Segoe UI" panose="020B0502040204020203" pitchFamily="34" charset="0"/>
              </a:rPr>
              <a:t>Vrijens, B., S. De Geest, D. A. Hughes, K. Przemyslaw, J. </a:t>
            </a:r>
            <a:r>
              <a:rPr lang="de-CH" sz="1000" dirty="0" err="1">
                <a:latin typeface="Segoe UI" panose="020B0502040204020203" pitchFamily="34" charset="0"/>
              </a:rPr>
              <a:t>Demonceau</a:t>
            </a:r>
            <a:r>
              <a:rPr lang="de-CH" sz="1000" dirty="0">
                <a:latin typeface="Segoe UI" panose="020B0502040204020203" pitchFamily="34" charset="0"/>
              </a:rPr>
              <a:t>, T. </a:t>
            </a:r>
            <a:r>
              <a:rPr lang="de-CH" sz="1000" dirty="0" err="1">
                <a:latin typeface="Segoe UI" panose="020B0502040204020203" pitchFamily="34" charset="0"/>
              </a:rPr>
              <a:t>Ruppar</a:t>
            </a:r>
            <a:r>
              <a:rPr lang="de-CH" sz="1000" dirty="0">
                <a:latin typeface="Segoe UI" panose="020B0502040204020203" pitchFamily="34" charset="0"/>
              </a:rPr>
              <a:t>, F. </a:t>
            </a:r>
            <a:r>
              <a:rPr lang="de-CH" sz="1000" dirty="0" err="1">
                <a:latin typeface="Segoe UI" panose="020B0502040204020203" pitchFamily="34" charset="0"/>
              </a:rPr>
              <a:t>Dobbels</a:t>
            </a:r>
            <a:r>
              <a:rPr lang="de-CH" sz="1000" dirty="0">
                <a:latin typeface="Segoe UI" panose="020B0502040204020203" pitchFamily="34" charset="0"/>
              </a:rPr>
              <a:t>, E. </a:t>
            </a:r>
            <a:r>
              <a:rPr lang="de-CH" sz="1000" dirty="0" err="1">
                <a:latin typeface="Segoe UI" panose="020B0502040204020203" pitchFamily="34" charset="0"/>
              </a:rPr>
              <a:t>Fargher</a:t>
            </a:r>
            <a:r>
              <a:rPr lang="de-CH" sz="1000" dirty="0">
                <a:latin typeface="Segoe UI" panose="020B0502040204020203" pitchFamily="34" charset="0"/>
              </a:rPr>
              <a:t>, V. Morrison, P. </a:t>
            </a:r>
            <a:r>
              <a:rPr lang="de-CH" sz="1000" dirty="0" err="1">
                <a:latin typeface="Segoe UI" panose="020B0502040204020203" pitchFamily="34" charset="0"/>
              </a:rPr>
              <a:t>Lewek</a:t>
            </a:r>
            <a:r>
              <a:rPr lang="de-CH" sz="1000" dirty="0">
                <a:latin typeface="Segoe UI" panose="020B0502040204020203" pitchFamily="34" charset="0"/>
              </a:rPr>
              <a:t>, M. </a:t>
            </a:r>
            <a:r>
              <a:rPr lang="de-CH" sz="1000" dirty="0" err="1">
                <a:latin typeface="Segoe UI" panose="020B0502040204020203" pitchFamily="34" charset="0"/>
              </a:rPr>
              <a:t>Matyjaszczyk</a:t>
            </a:r>
            <a:r>
              <a:rPr lang="de-CH" sz="1000" dirty="0">
                <a:latin typeface="Segoe UI" panose="020B0502040204020203" pitchFamily="34" charset="0"/>
              </a:rPr>
              <a:t>, C. </a:t>
            </a:r>
            <a:r>
              <a:rPr lang="de-CH" sz="1000" dirty="0" err="1">
                <a:latin typeface="Segoe UI" panose="020B0502040204020203" pitchFamily="34" charset="0"/>
              </a:rPr>
              <a:t>Mshelia</a:t>
            </a:r>
            <a:r>
              <a:rPr lang="de-CH" sz="1000" dirty="0">
                <a:latin typeface="Segoe UI" panose="020B0502040204020203" pitchFamily="34" charset="0"/>
              </a:rPr>
              <a:t>, W. </a:t>
            </a:r>
            <a:r>
              <a:rPr lang="de-CH" sz="1000" dirty="0" err="1">
                <a:latin typeface="Segoe UI" panose="020B0502040204020203" pitchFamily="34" charset="0"/>
              </a:rPr>
              <a:t>Clyne</a:t>
            </a:r>
            <a:r>
              <a:rPr lang="de-CH" sz="1000" dirty="0">
                <a:latin typeface="Segoe UI" panose="020B0502040204020203" pitchFamily="34" charset="0"/>
              </a:rPr>
              <a:t>, J. K. Aronson, J. Urquhart </a:t>
            </a:r>
            <a:r>
              <a:rPr lang="de-CH" sz="1000" dirty="0" err="1">
                <a:latin typeface="Segoe UI" panose="020B0502040204020203" pitchFamily="34" charset="0"/>
              </a:rPr>
              <a:t>and</a:t>
            </a:r>
            <a:r>
              <a:rPr lang="de-CH" sz="1000" dirty="0">
                <a:latin typeface="Segoe UI" panose="020B0502040204020203" pitchFamily="34" charset="0"/>
              </a:rPr>
              <a:t> A. B. C. P. Team (2012). </a:t>
            </a:r>
            <a:r>
              <a:rPr lang="de-CH" sz="1000" u="sng" dirty="0" smtClean="0">
                <a:latin typeface="Segoe UI" panose="020B0502040204020203" pitchFamily="34" charset="0"/>
              </a:rPr>
              <a:t>British </a:t>
            </a:r>
            <a:r>
              <a:rPr lang="de-CH" sz="1000" u="sng" dirty="0">
                <a:latin typeface="Segoe UI" panose="020B0502040204020203" pitchFamily="34" charset="0"/>
              </a:rPr>
              <a:t>Journal </a:t>
            </a:r>
            <a:r>
              <a:rPr lang="de-CH" sz="1000" u="sng" dirty="0" err="1">
                <a:latin typeface="Segoe UI" panose="020B0502040204020203" pitchFamily="34" charset="0"/>
              </a:rPr>
              <a:t>of</a:t>
            </a:r>
            <a:r>
              <a:rPr lang="de-CH" sz="1000" u="sng" dirty="0">
                <a:latin typeface="Segoe UI" panose="020B0502040204020203" pitchFamily="34" charset="0"/>
              </a:rPr>
              <a:t> Clinical </a:t>
            </a:r>
            <a:r>
              <a:rPr lang="de-CH" sz="1000" u="sng" dirty="0" err="1">
                <a:latin typeface="Segoe UI" panose="020B0502040204020203" pitchFamily="34" charset="0"/>
              </a:rPr>
              <a:t>Pharmacology</a:t>
            </a:r>
            <a:r>
              <a:rPr lang="de-CH" sz="1000" u="sng" dirty="0">
                <a:latin typeface="Segoe UI" panose="020B0502040204020203" pitchFamily="34" charset="0"/>
              </a:rPr>
              <a:t> </a:t>
            </a:r>
            <a:r>
              <a:rPr lang="de-CH" sz="1000" b="1" u="sng" dirty="0">
                <a:latin typeface="Segoe UI" panose="020B0502040204020203" pitchFamily="34" charset="0"/>
              </a:rPr>
              <a:t>73(5): 691-705.</a:t>
            </a:r>
          </a:p>
        </p:txBody>
      </p:sp>
      <p:sp>
        <p:nvSpPr>
          <p:cNvPr id="6" name="Rechteck 5"/>
          <p:cNvSpPr/>
          <p:nvPr/>
        </p:nvSpPr>
        <p:spPr>
          <a:xfrm>
            <a:off x="3995936" y="350100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b="1" dirty="0"/>
              <a:t>Adherence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medications</a:t>
            </a:r>
            <a:r>
              <a:rPr lang="de-CH" b="1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patients</a:t>
            </a:r>
            <a:r>
              <a:rPr lang="de-CH" dirty="0"/>
              <a:t> </a:t>
            </a:r>
            <a:r>
              <a:rPr lang="de-CH" dirty="0" err="1"/>
              <a:t>take</a:t>
            </a:r>
            <a:r>
              <a:rPr lang="de-CH" dirty="0"/>
              <a:t>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medication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prescribed</a:t>
            </a:r>
            <a:r>
              <a:rPr lang="de-CH" dirty="0"/>
              <a:t>, </a:t>
            </a:r>
            <a:r>
              <a:rPr lang="de-CH" dirty="0" err="1"/>
              <a:t>further</a:t>
            </a:r>
            <a:r>
              <a:rPr lang="de-CH" dirty="0"/>
              <a:t> </a:t>
            </a:r>
            <a:r>
              <a:rPr lang="de-CH" dirty="0" err="1"/>
              <a:t>divided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three</a:t>
            </a:r>
            <a:r>
              <a:rPr lang="de-CH" dirty="0"/>
              <a:t> </a:t>
            </a:r>
            <a:r>
              <a:rPr lang="de-CH" dirty="0" err="1"/>
              <a:t>quantifiable</a:t>
            </a:r>
            <a:r>
              <a:rPr lang="de-CH" dirty="0"/>
              <a:t> </a:t>
            </a:r>
            <a:r>
              <a:rPr lang="de-CH" dirty="0" err="1"/>
              <a:t>phases</a:t>
            </a:r>
            <a:r>
              <a:rPr lang="de-CH" dirty="0"/>
              <a:t>:</a:t>
            </a:r>
          </a:p>
          <a:p>
            <a:r>
              <a:rPr lang="de-CH" i="1" dirty="0"/>
              <a:t>Initiation, Implementation </a:t>
            </a:r>
            <a:r>
              <a:rPr lang="de-CH" i="1" dirty="0" err="1"/>
              <a:t>and</a:t>
            </a:r>
            <a:r>
              <a:rPr lang="de-CH" i="1" dirty="0"/>
              <a:t> </a:t>
            </a:r>
            <a:r>
              <a:rPr lang="de-CH" i="1" dirty="0" err="1"/>
              <a:t>Discontinuation</a:t>
            </a:r>
            <a:endParaRPr lang="de-CH" i="1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63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Gap </a:t>
            </a:r>
            <a:r>
              <a:rPr lang="de-CH" dirty="0" err="1" smtClean="0"/>
              <a:t>length</a:t>
            </a:r>
            <a:r>
              <a:rPr lang="de-CH" dirty="0" smtClean="0"/>
              <a:t>: </a:t>
            </a:r>
            <a:r>
              <a:rPr lang="de-CH" dirty="0" err="1" smtClean="0"/>
              <a:t>influence</a:t>
            </a:r>
            <a:r>
              <a:rPr lang="de-CH" dirty="0" smtClean="0"/>
              <a:t> on </a:t>
            </a:r>
            <a:r>
              <a:rPr lang="de-CH" dirty="0" err="1" smtClean="0"/>
              <a:t>drug</a:t>
            </a:r>
            <a:r>
              <a:rPr lang="de-CH" dirty="0" smtClean="0"/>
              <a:t> </a:t>
            </a:r>
            <a:r>
              <a:rPr lang="de-CH" dirty="0" err="1" smtClean="0"/>
              <a:t>treatment</a:t>
            </a:r>
            <a:r>
              <a:rPr lang="de-CH" dirty="0" smtClean="0"/>
              <a:t> </a:t>
            </a:r>
            <a:r>
              <a:rPr lang="de-CH" dirty="0" err="1" smtClean="0"/>
              <a:t>episode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77" y="2083909"/>
            <a:ext cx="3638475" cy="35090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350975" y="5949280"/>
            <a:ext cx="8280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de-CH" sz="1000" dirty="0" err="1">
                <a:latin typeface="Segoe UI" panose="020B0502040204020203" pitchFamily="34" charset="0"/>
              </a:rPr>
              <a:t>Greevy</a:t>
            </a:r>
            <a:r>
              <a:rPr lang="de-CH" sz="1000" dirty="0">
                <a:latin typeface="Segoe UI" panose="020B0502040204020203" pitchFamily="34" charset="0"/>
              </a:rPr>
              <a:t>, R., M. Huizinga, C. </a:t>
            </a:r>
            <a:r>
              <a:rPr lang="de-CH" sz="1000" dirty="0" err="1">
                <a:latin typeface="Segoe UI" panose="020B0502040204020203" pitchFamily="34" charset="0"/>
              </a:rPr>
              <a:t>Roumie</a:t>
            </a:r>
            <a:r>
              <a:rPr lang="de-CH" sz="1000" dirty="0">
                <a:latin typeface="Segoe UI" panose="020B0502040204020203" pitchFamily="34" charset="0"/>
              </a:rPr>
              <a:t>, C. Grijalva, H. </a:t>
            </a:r>
            <a:r>
              <a:rPr lang="de-CH" sz="1000" dirty="0" err="1">
                <a:latin typeface="Segoe UI" panose="020B0502040204020203" pitchFamily="34" charset="0"/>
              </a:rPr>
              <a:t>Murff</a:t>
            </a:r>
            <a:r>
              <a:rPr lang="de-CH" sz="1000" dirty="0">
                <a:latin typeface="Segoe UI" panose="020B0502040204020203" pitchFamily="34" charset="0"/>
              </a:rPr>
              <a:t>, X. Liu </a:t>
            </a:r>
            <a:r>
              <a:rPr lang="de-CH" sz="1000" dirty="0" err="1">
                <a:latin typeface="Segoe UI" panose="020B0502040204020203" pitchFamily="34" charset="0"/>
              </a:rPr>
              <a:t>and</a:t>
            </a:r>
            <a:r>
              <a:rPr lang="de-CH" sz="1000" dirty="0">
                <a:latin typeface="Segoe UI" panose="020B0502040204020203" pitchFamily="34" charset="0"/>
              </a:rPr>
              <a:t> M. Griffin (2011). </a:t>
            </a:r>
            <a:r>
              <a:rPr lang="de-CH" sz="1000" u="sng" dirty="0" smtClean="0">
                <a:latin typeface="Segoe UI" panose="020B0502040204020203" pitchFamily="34" charset="0"/>
              </a:rPr>
              <a:t>Clinical </a:t>
            </a:r>
            <a:r>
              <a:rPr lang="de-CH" sz="1000" u="sng" dirty="0" err="1">
                <a:latin typeface="Segoe UI" panose="020B0502040204020203" pitchFamily="34" charset="0"/>
              </a:rPr>
              <a:t>Pharmacology</a:t>
            </a:r>
            <a:r>
              <a:rPr lang="de-CH" sz="1000" u="sng" dirty="0">
                <a:latin typeface="Segoe UI" panose="020B0502040204020203" pitchFamily="34" charset="0"/>
              </a:rPr>
              <a:t> &amp; </a:t>
            </a:r>
            <a:r>
              <a:rPr lang="de-CH" sz="1000" u="sng" dirty="0" err="1">
                <a:latin typeface="Segoe UI" panose="020B0502040204020203" pitchFamily="34" charset="0"/>
              </a:rPr>
              <a:t>Therapeutics</a:t>
            </a:r>
            <a:r>
              <a:rPr lang="de-CH" sz="1000" u="sng" dirty="0">
                <a:latin typeface="Segoe UI" panose="020B0502040204020203" pitchFamily="34" charset="0"/>
              </a:rPr>
              <a:t> </a:t>
            </a:r>
            <a:r>
              <a:rPr lang="de-CH" sz="1000" b="1" u="sng" dirty="0">
                <a:latin typeface="Segoe UI" panose="020B0502040204020203" pitchFamily="34" charset="0"/>
              </a:rPr>
              <a:t>90(6): 813-819.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132856"/>
            <a:ext cx="4300910" cy="351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/>
        </p:nvSpPr>
        <p:spPr>
          <a:xfrm>
            <a:off x="350975" y="6161040"/>
            <a:ext cx="8280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000" dirty="0" err="1"/>
              <a:t>Gardarsdottir</a:t>
            </a:r>
            <a:r>
              <a:rPr lang="de-CH" sz="1000" dirty="0"/>
              <a:t>, H., </a:t>
            </a:r>
            <a:r>
              <a:rPr lang="de-CH" sz="1000" dirty="0" err="1"/>
              <a:t>Souverein</a:t>
            </a:r>
            <a:r>
              <a:rPr lang="de-CH" sz="1000" dirty="0"/>
              <a:t>, P. C., Egberts, T. C., &amp; </a:t>
            </a:r>
            <a:r>
              <a:rPr lang="de-CH" sz="1000" dirty="0" err="1"/>
              <a:t>Heerdink</a:t>
            </a:r>
            <a:r>
              <a:rPr lang="de-CH" sz="1000" dirty="0"/>
              <a:t>, E. R. (</a:t>
            </a:r>
            <a:r>
              <a:rPr lang="de-CH" sz="1000" dirty="0" smtClean="0"/>
              <a:t>2010). </a:t>
            </a:r>
            <a:r>
              <a:rPr lang="de-CH" sz="1000" u="sng" dirty="0"/>
              <a:t>Journal </a:t>
            </a:r>
            <a:r>
              <a:rPr lang="de-CH" sz="1000" u="sng" dirty="0" err="1"/>
              <a:t>of</a:t>
            </a:r>
            <a:r>
              <a:rPr lang="de-CH" sz="1000" u="sng" dirty="0"/>
              <a:t> </a:t>
            </a:r>
            <a:r>
              <a:rPr lang="de-CH" sz="1000" u="sng" dirty="0" err="1"/>
              <a:t>clinical</a:t>
            </a:r>
            <a:r>
              <a:rPr lang="de-CH" sz="1000" u="sng" dirty="0"/>
              <a:t> </a:t>
            </a:r>
            <a:r>
              <a:rPr lang="de-CH" sz="1000" u="sng" dirty="0" err="1" smtClean="0"/>
              <a:t>epidemiology</a:t>
            </a:r>
            <a:r>
              <a:rPr lang="de-CH" sz="1000" dirty="0" smtClean="0"/>
              <a:t> </a:t>
            </a:r>
            <a:r>
              <a:rPr lang="de-CH" sz="1000" b="1" i="1" dirty="0"/>
              <a:t>63</a:t>
            </a:r>
            <a:r>
              <a:rPr lang="de-CH" sz="1000" b="1" dirty="0"/>
              <a:t>(4</a:t>
            </a:r>
            <a:r>
              <a:rPr lang="de-CH" sz="1000" b="1" dirty="0" smtClean="0"/>
              <a:t>): </a:t>
            </a:r>
            <a:r>
              <a:rPr lang="de-CH" sz="1000" b="1" dirty="0"/>
              <a:t>422-427</a:t>
            </a:r>
            <a:r>
              <a:rPr lang="de-CH" sz="1000" dirty="0"/>
              <a:t>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935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Reproducible</a:t>
            </a:r>
            <a:r>
              <a:rPr lang="de-CH" dirty="0" smtClean="0"/>
              <a:t> Adherence </a:t>
            </a:r>
            <a:r>
              <a:rPr lang="de-CH" dirty="0" err="1" smtClean="0"/>
              <a:t>Calculations</a:t>
            </a:r>
            <a:r>
              <a:rPr lang="de-CH" dirty="0" smtClean="0"/>
              <a:t>: </a:t>
            </a:r>
            <a:r>
              <a:rPr lang="de-CH" dirty="0" err="1" smtClean="0"/>
              <a:t>AdhereR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4140000" cy="4716462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CH" sz="2400" dirty="0" smtClean="0"/>
              <a:t>Open-</a:t>
            </a:r>
            <a:r>
              <a:rPr lang="de-CH" sz="2400" dirty="0" err="1" smtClean="0"/>
              <a:t>source</a:t>
            </a:r>
            <a:r>
              <a:rPr lang="de-CH" sz="2400" dirty="0" smtClean="0"/>
              <a:t> </a:t>
            </a:r>
            <a:r>
              <a:rPr lang="de-CH" sz="2400" dirty="0" err="1" smtClean="0"/>
              <a:t>package</a:t>
            </a:r>
            <a:r>
              <a:rPr lang="de-CH" sz="2400" dirty="0" smtClean="0"/>
              <a:t> </a:t>
            </a:r>
            <a:r>
              <a:rPr lang="de-CH" sz="2400" dirty="0" err="1" smtClean="0"/>
              <a:t>for</a:t>
            </a:r>
            <a:r>
              <a:rPr lang="de-CH" sz="2400" dirty="0" smtClean="0"/>
              <a:t> 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CH" sz="2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CH" sz="2400" dirty="0" err="1" smtClean="0"/>
              <a:t>Compute</a:t>
            </a:r>
            <a:r>
              <a:rPr lang="de-CH" sz="2400" dirty="0" smtClean="0"/>
              <a:t>, </a:t>
            </a:r>
            <a:r>
              <a:rPr lang="de-CH" sz="2400" dirty="0" err="1" smtClean="0"/>
              <a:t>summarize</a:t>
            </a:r>
            <a:r>
              <a:rPr lang="de-CH" sz="2400" dirty="0" smtClean="0"/>
              <a:t>, </a:t>
            </a:r>
            <a:r>
              <a:rPr lang="de-CH" sz="2400" dirty="0" err="1" smtClean="0"/>
              <a:t>and</a:t>
            </a:r>
            <a:r>
              <a:rPr lang="de-CH" sz="2400" dirty="0" smtClean="0"/>
              <a:t> </a:t>
            </a:r>
            <a:r>
              <a:rPr lang="de-CH" sz="2400" dirty="0" err="1" smtClean="0"/>
              <a:t>plot</a:t>
            </a:r>
            <a:r>
              <a:rPr lang="de-CH" sz="2400" dirty="0" smtClean="0"/>
              <a:t> </a:t>
            </a:r>
            <a:r>
              <a:rPr lang="de-CH" sz="2400" dirty="0" err="1" smtClean="0"/>
              <a:t>various</a:t>
            </a:r>
            <a:r>
              <a:rPr lang="de-CH" sz="2400" dirty="0" smtClean="0"/>
              <a:t> </a:t>
            </a:r>
            <a:r>
              <a:rPr lang="de-CH" sz="2400" dirty="0" err="1" smtClean="0"/>
              <a:t>adherence</a:t>
            </a:r>
            <a:r>
              <a:rPr lang="de-CH" sz="2400" dirty="0" smtClean="0"/>
              <a:t> </a:t>
            </a:r>
            <a:r>
              <a:rPr lang="de-CH" sz="2400" dirty="0" err="1" smtClean="0"/>
              <a:t>estimates</a:t>
            </a:r>
            <a:endParaRPr lang="de-CH" sz="2400" dirty="0" smtClean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CH" sz="2400" dirty="0" smtClean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CH" sz="2400" dirty="0" err="1" smtClean="0"/>
              <a:t>Use</a:t>
            </a:r>
            <a:r>
              <a:rPr lang="de-CH" sz="2400" dirty="0" smtClean="0"/>
              <a:t> </a:t>
            </a:r>
            <a:r>
              <a:rPr lang="de-CH" sz="2400" dirty="0" err="1" smtClean="0"/>
              <a:t>of</a:t>
            </a:r>
            <a:r>
              <a:rPr lang="de-CH" sz="2400" dirty="0" smtClean="0"/>
              <a:t> </a:t>
            </a:r>
            <a:r>
              <a:rPr lang="de-CH" sz="2400" dirty="0" err="1" smtClean="0"/>
              <a:t>single</a:t>
            </a:r>
            <a:r>
              <a:rPr lang="de-CH" sz="2400" dirty="0" smtClean="0"/>
              <a:t> </a:t>
            </a:r>
            <a:r>
              <a:rPr lang="de-CH" sz="2400" dirty="0" err="1" smtClean="0"/>
              <a:t>data</a:t>
            </a:r>
            <a:r>
              <a:rPr lang="de-CH" sz="2400" dirty="0" smtClean="0"/>
              <a:t> </a:t>
            </a:r>
            <a:r>
              <a:rPr lang="de-CH" sz="2400" dirty="0" err="1" smtClean="0"/>
              <a:t>source</a:t>
            </a:r>
            <a:endParaRPr lang="de-CH" sz="2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CH" sz="2400" dirty="0" smtClean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CH" sz="2400" dirty="0" smtClean="0"/>
              <a:t>Individual </a:t>
            </a:r>
            <a:r>
              <a:rPr lang="de-CH" sz="2400" dirty="0" err="1" smtClean="0"/>
              <a:t>medications</a:t>
            </a:r>
            <a:endParaRPr lang="de-CH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pic>
        <p:nvPicPr>
          <p:cNvPr id="6" name="Inhaltsplatzhalt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942" y="1520827"/>
            <a:ext cx="3931257" cy="38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8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HESPER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8473" y="2132856"/>
            <a:ext cx="8280200" cy="2232248"/>
          </a:xfrm>
        </p:spPr>
        <p:txBody>
          <a:bodyPr/>
          <a:lstStyle/>
          <a:p>
            <a:r>
              <a:rPr lang="en-US" b="1" dirty="0"/>
              <a:t>Axis 1 : Provision of healthcare performance </a:t>
            </a:r>
          </a:p>
          <a:p>
            <a:r>
              <a:rPr lang="en-US" dirty="0"/>
              <a:t>Development and measure of actions’ impacts in order to improve safety and performance of </a:t>
            </a:r>
            <a:r>
              <a:rPr lang="en-US" dirty="0" smtClean="0"/>
              <a:t>care.</a:t>
            </a:r>
          </a:p>
          <a:p>
            <a:endParaRPr lang="en-US" dirty="0"/>
          </a:p>
          <a:p>
            <a:r>
              <a:rPr lang="en-US" b="1" dirty="0"/>
              <a:t>Axis 2 : The patient / User </a:t>
            </a:r>
          </a:p>
          <a:p>
            <a:r>
              <a:rPr lang="en-US" dirty="0" smtClean="0"/>
              <a:t>To study </a:t>
            </a:r>
            <a:r>
              <a:rPr lang="en-US" dirty="0"/>
              <a:t>the performance from the patient’s point of view, to know the determinants of his </a:t>
            </a:r>
            <a:r>
              <a:rPr lang="en-US" dirty="0" smtClean="0"/>
              <a:t>adherence </a:t>
            </a:r>
            <a:r>
              <a:rPr lang="en-US" dirty="0"/>
              <a:t>to the healthcare system and the interventions enabling to improve it.</a:t>
            </a:r>
          </a:p>
          <a:p>
            <a:endParaRPr lang="en-US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46" y="956617"/>
            <a:ext cx="3600399" cy="97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529" y="929058"/>
            <a:ext cx="3599309" cy="96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 descr="https://www.herbergen.com/city_images/France/ly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56" y="4476279"/>
            <a:ext cx="9152856" cy="238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0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Postdoc</a:t>
            </a:r>
            <a:r>
              <a:rPr lang="de-CH" dirty="0" smtClean="0"/>
              <a:t> at HESPER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/>
              <a:t>Develop additions </a:t>
            </a:r>
            <a:r>
              <a:rPr lang="en-US" sz="2400" dirty="0"/>
              <a:t>to the </a:t>
            </a:r>
            <a:r>
              <a:rPr lang="en-US" sz="2400" dirty="0" err="1"/>
              <a:t>AdhereR</a:t>
            </a:r>
            <a:r>
              <a:rPr lang="en-US" sz="2400" dirty="0"/>
              <a:t> package </a:t>
            </a:r>
            <a:r>
              <a:rPr lang="en-US" sz="2400" dirty="0" smtClean="0"/>
              <a:t>to</a:t>
            </a:r>
            <a:r>
              <a:rPr lang="en-US" sz="2400" dirty="0"/>
              <a:t>: </a:t>
            </a:r>
            <a:endParaRPr lang="de-CH" sz="2400" dirty="0"/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link and </a:t>
            </a:r>
            <a:r>
              <a:rPr lang="en-GB" sz="2400" dirty="0" err="1"/>
              <a:t>analyze</a:t>
            </a:r>
            <a:r>
              <a:rPr lang="en-GB" sz="2400" dirty="0"/>
              <a:t> </a:t>
            </a:r>
            <a:r>
              <a:rPr lang="en-GB" sz="2400" dirty="0" smtClean="0"/>
              <a:t>multiple </a:t>
            </a:r>
            <a:r>
              <a:rPr lang="en-GB" sz="2400" dirty="0"/>
              <a:t>sources</a:t>
            </a:r>
            <a:endParaRPr lang="de-CH" sz="2400" dirty="0"/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estimate adherence to polypharmacy</a:t>
            </a:r>
            <a:endParaRPr lang="de-CH" sz="2400" dirty="0"/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develop algorithms </a:t>
            </a:r>
            <a:r>
              <a:rPr lang="de-CH" sz="2400" dirty="0" err="1" smtClean="0"/>
              <a:t>for</a:t>
            </a:r>
            <a:r>
              <a:rPr lang="de-CH" sz="2400" dirty="0" smtClean="0"/>
              <a:t> </a:t>
            </a:r>
            <a:r>
              <a:rPr lang="de-CH" sz="2400" dirty="0" err="1" smtClean="0"/>
              <a:t>therapeutic</a:t>
            </a:r>
            <a:r>
              <a:rPr lang="de-CH" sz="2400" dirty="0" smtClean="0"/>
              <a:t> </a:t>
            </a:r>
            <a:r>
              <a:rPr lang="de-CH" sz="2400" dirty="0" err="1" smtClean="0"/>
              <a:t>switching</a:t>
            </a:r>
            <a:endParaRPr lang="de-CH" sz="2400" dirty="0"/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 err="1" smtClean="0"/>
              <a:t>analyze</a:t>
            </a:r>
            <a:r>
              <a:rPr lang="en-GB" sz="2400" dirty="0" smtClean="0"/>
              <a:t> and visualize longitudinal adherence patterns </a:t>
            </a:r>
            <a:endParaRPr lang="de-CH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4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Link multiple </a:t>
            </a:r>
            <a:r>
              <a:rPr lang="de-CH" dirty="0" err="1" smtClean="0"/>
              <a:t>sources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pic>
        <p:nvPicPr>
          <p:cNvPr id="15362" name="Picture 2" descr="http://www.pharmacy-tech-resources.com/images/paperprescri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8898">
            <a:off x="693360" y="1364523"/>
            <a:ext cx="1944216" cy="227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www.searchrx.com/blog/wp-content/uploads/2016/11/o-PRESCRIPTION-DRUGS-facebook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CFA"/>
              </a:clrFrom>
              <a:clrTo>
                <a:srgbClr val="FDFC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849581"/>
            <a:ext cx="3312366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http://blog.timesunion.com/opinion/files/2011/05/0530_WVeconom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23514"/>
            <a:ext cx="2232248" cy="216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://images.clipartpanda.com/hospital-clipart-hospital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556" y="4126892"/>
            <a:ext cx="2741687" cy="228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streifter Pfeil nach rechts 5"/>
          <p:cNvSpPr/>
          <p:nvPr/>
        </p:nvSpPr>
        <p:spPr>
          <a:xfrm rot="1286379">
            <a:off x="2838708" y="2619264"/>
            <a:ext cx="679314" cy="727228"/>
          </a:xfrm>
          <a:prstGeom prst="stripedRight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11" name="Gestreifter Pfeil nach rechts 10"/>
          <p:cNvSpPr/>
          <p:nvPr/>
        </p:nvSpPr>
        <p:spPr>
          <a:xfrm rot="20229058">
            <a:off x="2864663" y="3869057"/>
            <a:ext cx="713424" cy="727228"/>
          </a:xfrm>
          <a:prstGeom prst="stripedRight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12" name="Gestreifter Pfeil nach rechts 11"/>
          <p:cNvSpPr/>
          <p:nvPr/>
        </p:nvSpPr>
        <p:spPr>
          <a:xfrm rot="7718405">
            <a:off x="5250815" y="2259900"/>
            <a:ext cx="581797" cy="727228"/>
          </a:xfrm>
          <a:prstGeom prst="stripedRight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" name="Textfeld 2"/>
          <p:cNvSpPr txBox="1"/>
          <p:nvPr/>
        </p:nvSpPr>
        <p:spPr>
          <a:xfrm>
            <a:off x="2819234" y="1776915"/>
            <a:ext cx="1616388" cy="3244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sz="2800" dirty="0" err="1" smtClean="0">
                <a:solidFill>
                  <a:srgbClr val="D20537"/>
                </a:solidFill>
              </a:rPr>
              <a:t>Discrepancies</a:t>
            </a:r>
            <a:r>
              <a:rPr lang="de-CH" sz="2800" dirty="0" smtClean="0">
                <a:solidFill>
                  <a:srgbClr val="D20537"/>
                </a:solidFill>
              </a:rPr>
              <a:t>?</a:t>
            </a:r>
            <a:endParaRPr lang="de-CH" sz="2800" dirty="0">
              <a:solidFill>
                <a:srgbClr val="D20537"/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088" y="3909417"/>
            <a:ext cx="3392354" cy="2174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Gestreifter Pfeil nach rechts 18"/>
          <p:cNvSpPr/>
          <p:nvPr/>
        </p:nvSpPr>
        <p:spPr>
          <a:xfrm rot="2203777">
            <a:off x="5177125" y="3704125"/>
            <a:ext cx="876372" cy="727228"/>
          </a:xfrm>
          <a:prstGeom prst="stripedRightArrow">
            <a:avLst/>
          </a:prstGeom>
          <a:solidFill>
            <a:srgbClr val="1E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</p:spTree>
    <p:extLst>
      <p:ext uri="{BB962C8B-B14F-4D97-AF65-F5344CB8AC3E}">
        <p14:creationId xmlns:p14="http://schemas.microsoft.com/office/powerpoint/2010/main" val="87199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>
          <a:xfrm>
            <a:off x="6086228" y="1434100"/>
            <a:ext cx="510550" cy="12012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8" name="Rechteck 37"/>
          <p:cNvSpPr/>
          <p:nvPr/>
        </p:nvSpPr>
        <p:spPr>
          <a:xfrm>
            <a:off x="2470696" y="1434099"/>
            <a:ext cx="393190" cy="35439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6" name="Rechteck 35"/>
          <p:cNvSpPr/>
          <p:nvPr/>
        </p:nvSpPr>
        <p:spPr>
          <a:xfrm>
            <a:off x="6596778" y="3833132"/>
            <a:ext cx="1395365" cy="11449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7" name="Rechteck 36"/>
          <p:cNvSpPr/>
          <p:nvPr/>
        </p:nvSpPr>
        <p:spPr>
          <a:xfrm>
            <a:off x="7992144" y="3833133"/>
            <a:ext cx="740691" cy="1144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5" name="Rechteck 34"/>
          <p:cNvSpPr/>
          <p:nvPr/>
        </p:nvSpPr>
        <p:spPr>
          <a:xfrm>
            <a:off x="736386" y="3833132"/>
            <a:ext cx="1734310" cy="11449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0" name="Rechteck 29"/>
          <p:cNvSpPr/>
          <p:nvPr/>
        </p:nvSpPr>
        <p:spPr>
          <a:xfrm>
            <a:off x="736386" y="1415110"/>
            <a:ext cx="1734309" cy="1218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2" name="Rechteck 31"/>
          <p:cNvSpPr/>
          <p:nvPr/>
        </p:nvSpPr>
        <p:spPr>
          <a:xfrm>
            <a:off x="2863886" y="1434098"/>
            <a:ext cx="3222342" cy="2399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3" name="Rechteck 32"/>
          <p:cNvSpPr/>
          <p:nvPr/>
        </p:nvSpPr>
        <p:spPr>
          <a:xfrm>
            <a:off x="6596778" y="1415110"/>
            <a:ext cx="1395365" cy="1218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Polypharmacy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736386" y="1582654"/>
            <a:ext cx="7255758" cy="844921"/>
            <a:chOff x="736387" y="1689784"/>
            <a:chExt cx="7255758" cy="844921"/>
          </a:xfrm>
        </p:grpSpPr>
        <p:sp>
          <p:nvSpPr>
            <p:cNvPr id="10" name="Rechteck 9"/>
            <p:cNvSpPr/>
            <p:nvPr/>
          </p:nvSpPr>
          <p:spPr>
            <a:xfrm>
              <a:off x="736387" y="1689784"/>
              <a:ext cx="1646661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383048" y="1897027"/>
              <a:ext cx="1331913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992860" y="2113051"/>
              <a:ext cx="1619945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6341504" y="2318681"/>
              <a:ext cx="1650641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2470695" y="2846601"/>
            <a:ext cx="3615533" cy="663356"/>
            <a:chOff x="2510520" y="4361927"/>
            <a:chExt cx="3615533" cy="663356"/>
          </a:xfrm>
        </p:grpSpPr>
        <p:sp>
          <p:nvSpPr>
            <p:cNvPr id="19" name="Rechteck 18"/>
            <p:cNvSpPr/>
            <p:nvPr/>
          </p:nvSpPr>
          <p:spPr>
            <a:xfrm>
              <a:off x="2510520" y="4361927"/>
              <a:ext cx="971874" cy="24926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3306528" y="4606922"/>
              <a:ext cx="1040197" cy="202337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4923086" y="4809259"/>
              <a:ext cx="1202967" cy="216024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748270" y="4045588"/>
            <a:ext cx="7996447" cy="852463"/>
            <a:chOff x="732941" y="3018532"/>
            <a:chExt cx="7996447" cy="852463"/>
          </a:xfrm>
        </p:grpSpPr>
        <p:sp>
          <p:nvSpPr>
            <p:cNvPr id="15" name="Rechteck 14"/>
            <p:cNvSpPr/>
            <p:nvPr/>
          </p:nvSpPr>
          <p:spPr>
            <a:xfrm>
              <a:off x="732941" y="3018532"/>
              <a:ext cx="1057808" cy="24926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581450" y="3654971"/>
              <a:ext cx="2147938" cy="216024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1790749" y="3277944"/>
              <a:ext cx="1057808" cy="24926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</p:grpSp>
      <p:sp>
        <p:nvSpPr>
          <p:cNvPr id="14" name="Rechteck 13"/>
          <p:cNvSpPr/>
          <p:nvPr/>
        </p:nvSpPr>
        <p:spPr>
          <a:xfrm>
            <a:off x="431774" y="1415110"/>
            <a:ext cx="8304509" cy="35629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1229841" y="1079472"/>
                <a:ext cx="914400" cy="349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/>
                                </a:rPr>
                                <m:t>𝐶𝑀𝐴</m:t>
                              </m:r>
                            </m:e>
                            <m:sub>
                              <m:r>
                                <a:rPr lang="de-CH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41" y="1079472"/>
                <a:ext cx="914400" cy="3498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2210091" y="1079472"/>
                <a:ext cx="914400" cy="349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/>
                                </a:rPr>
                                <m:t>𝐶𝑀𝐴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091" y="1079472"/>
                <a:ext cx="914400" cy="3498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3961146" y="1093164"/>
                <a:ext cx="914400" cy="336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/>
                                </a:rPr>
                                <m:t>𝐶𝑀𝐴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146" y="1093164"/>
                <a:ext cx="914400" cy="3361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5884303" y="1093164"/>
                <a:ext cx="914400" cy="336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/>
                                </a:rPr>
                                <m:t>𝐶𝑀𝐴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303" y="1093164"/>
                <a:ext cx="914400" cy="3361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837260" y="1101048"/>
                <a:ext cx="914400" cy="336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/>
                                </a:rPr>
                                <m:t>𝐶𝑀𝐴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260" y="1101048"/>
                <a:ext cx="914400" cy="33619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7992144" y="1097331"/>
                <a:ext cx="914400" cy="332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/>
                                </a:rPr>
                                <m:t>𝐶𝑀𝐴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144" y="1097331"/>
                <a:ext cx="914400" cy="332031"/>
              </a:xfrm>
              <a:prstGeom prst="rect">
                <a:avLst/>
              </a:prstGeom>
              <a:blipFill rotWithShape="1">
                <a:blip r:embed="rId7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uppieren 56"/>
          <p:cNvGrpSpPr/>
          <p:nvPr/>
        </p:nvGrpSpPr>
        <p:grpSpPr>
          <a:xfrm>
            <a:off x="636605" y="1434099"/>
            <a:ext cx="223330" cy="4030114"/>
            <a:chOff x="636605" y="1415110"/>
            <a:chExt cx="223330" cy="4030114"/>
          </a:xfrm>
        </p:grpSpPr>
        <p:sp>
          <p:nvSpPr>
            <p:cNvPr id="46" name="Textfeld 45"/>
            <p:cNvSpPr txBox="1"/>
            <p:nvPr/>
          </p:nvSpPr>
          <p:spPr>
            <a:xfrm>
              <a:off x="636605" y="5157192"/>
              <a:ext cx="223330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smtClean="0"/>
                <a:t>t</a:t>
              </a:r>
              <a:r>
                <a:rPr lang="de-CH" baseline="-25000" dirty="0" smtClean="0"/>
                <a:t>1</a:t>
              </a:r>
              <a:endParaRPr lang="de-CH" baseline="-25000" dirty="0"/>
            </a:p>
          </p:txBody>
        </p:sp>
        <p:cxnSp>
          <p:nvCxnSpPr>
            <p:cNvPr id="51" name="Gerade Verbindung 50"/>
            <p:cNvCxnSpPr>
              <a:endCxn id="46" idx="0"/>
            </p:cNvCxnSpPr>
            <p:nvPr/>
          </p:nvCxnSpPr>
          <p:spPr>
            <a:xfrm>
              <a:off x="742328" y="1415110"/>
              <a:ext cx="5942" cy="374208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ieren 57"/>
          <p:cNvGrpSpPr/>
          <p:nvPr/>
        </p:nvGrpSpPr>
        <p:grpSpPr>
          <a:xfrm>
            <a:off x="2359031" y="1434099"/>
            <a:ext cx="223330" cy="4030114"/>
            <a:chOff x="636605" y="1415110"/>
            <a:chExt cx="223330" cy="4030114"/>
          </a:xfrm>
        </p:grpSpPr>
        <p:sp>
          <p:nvSpPr>
            <p:cNvPr id="59" name="Textfeld 58"/>
            <p:cNvSpPr txBox="1"/>
            <p:nvPr/>
          </p:nvSpPr>
          <p:spPr>
            <a:xfrm>
              <a:off x="636605" y="5157192"/>
              <a:ext cx="223330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smtClean="0"/>
                <a:t>t</a:t>
              </a:r>
              <a:r>
                <a:rPr lang="de-CH" baseline="-25000" dirty="0"/>
                <a:t>2</a:t>
              </a:r>
            </a:p>
          </p:txBody>
        </p:sp>
        <p:cxnSp>
          <p:nvCxnSpPr>
            <p:cNvPr id="60" name="Gerade Verbindung 59"/>
            <p:cNvCxnSpPr>
              <a:endCxn id="59" idx="0"/>
            </p:cNvCxnSpPr>
            <p:nvPr/>
          </p:nvCxnSpPr>
          <p:spPr>
            <a:xfrm>
              <a:off x="742328" y="1415110"/>
              <a:ext cx="5942" cy="374208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pieren 60"/>
          <p:cNvGrpSpPr/>
          <p:nvPr/>
        </p:nvGrpSpPr>
        <p:grpSpPr>
          <a:xfrm>
            <a:off x="2752221" y="1434099"/>
            <a:ext cx="223330" cy="4030114"/>
            <a:chOff x="636605" y="1415110"/>
            <a:chExt cx="223330" cy="4030114"/>
          </a:xfrm>
        </p:grpSpPr>
        <p:sp>
          <p:nvSpPr>
            <p:cNvPr id="62" name="Textfeld 61"/>
            <p:cNvSpPr txBox="1"/>
            <p:nvPr/>
          </p:nvSpPr>
          <p:spPr>
            <a:xfrm>
              <a:off x="636605" y="5157192"/>
              <a:ext cx="223330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smtClean="0"/>
                <a:t>t</a:t>
              </a:r>
              <a:r>
                <a:rPr lang="de-CH" baseline="-25000" dirty="0"/>
                <a:t>3</a:t>
              </a:r>
            </a:p>
          </p:txBody>
        </p:sp>
        <p:cxnSp>
          <p:nvCxnSpPr>
            <p:cNvPr id="63" name="Gerade Verbindung 62"/>
            <p:cNvCxnSpPr>
              <a:endCxn id="62" idx="0"/>
            </p:cNvCxnSpPr>
            <p:nvPr/>
          </p:nvCxnSpPr>
          <p:spPr>
            <a:xfrm>
              <a:off x="742328" y="1415110"/>
              <a:ext cx="5942" cy="374208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ieren 63"/>
          <p:cNvGrpSpPr/>
          <p:nvPr/>
        </p:nvGrpSpPr>
        <p:grpSpPr>
          <a:xfrm>
            <a:off x="5974563" y="1434099"/>
            <a:ext cx="223330" cy="4030114"/>
            <a:chOff x="636605" y="1415110"/>
            <a:chExt cx="223330" cy="4030114"/>
          </a:xfrm>
        </p:grpSpPr>
        <p:sp>
          <p:nvSpPr>
            <p:cNvPr id="65" name="Textfeld 64"/>
            <p:cNvSpPr txBox="1"/>
            <p:nvPr/>
          </p:nvSpPr>
          <p:spPr>
            <a:xfrm>
              <a:off x="636605" y="5157192"/>
              <a:ext cx="223330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smtClean="0"/>
                <a:t>t</a:t>
              </a:r>
              <a:r>
                <a:rPr lang="de-CH" baseline="-25000" dirty="0"/>
                <a:t>4</a:t>
              </a:r>
            </a:p>
          </p:txBody>
        </p:sp>
        <p:cxnSp>
          <p:nvCxnSpPr>
            <p:cNvPr id="66" name="Gerade Verbindung 65"/>
            <p:cNvCxnSpPr>
              <a:endCxn id="65" idx="0"/>
            </p:cNvCxnSpPr>
            <p:nvPr/>
          </p:nvCxnSpPr>
          <p:spPr>
            <a:xfrm>
              <a:off x="742328" y="1415110"/>
              <a:ext cx="5942" cy="374208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pieren 66"/>
          <p:cNvGrpSpPr/>
          <p:nvPr/>
        </p:nvGrpSpPr>
        <p:grpSpPr>
          <a:xfrm>
            <a:off x="6485114" y="1434099"/>
            <a:ext cx="223330" cy="4030114"/>
            <a:chOff x="636605" y="1415110"/>
            <a:chExt cx="223330" cy="4030114"/>
          </a:xfrm>
        </p:grpSpPr>
        <p:sp>
          <p:nvSpPr>
            <p:cNvPr id="68" name="Textfeld 67"/>
            <p:cNvSpPr txBox="1"/>
            <p:nvPr/>
          </p:nvSpPr>
          <p:spPr>
            <a:xfrm>
              <a:off x="636605" y="5157192"/>
              <a:ext cx="223330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smtClean="0"/>
                <a:t>t</a:t>
              </a:r>
              <a:r>
                <a:rPr lang="de-CH" baseline="-25000" dirty="0"/>
                <a:t>5</a:t>
              </a:r>
            </a:p>
          </p:txBody>
        </p:sp>
        <p:cxnSp>
          <p:nvCxnSpPr>
            <p:cNvPr id="69" name="Gerade Verbindung 68"/>
            <p:cNvCxnSpPr>
              <a:endCxn id="68" idx="0"/>
            </p:cNvCxnSpPr>
            <p:nvPr/>
          </p:nvCxnSpPr>
          <p:spPr>
            <a:xfrm>
              <a:off x="742328" y="1415110"/>
              <a:ext cx="5942" cy="374208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/>
          <p:cNvGrpSpPr/>
          <p:nvPr/>
        </p:nvGrpSpPr>
        <p:grpSpPr>
          <a:xfrm>
            <a:off x="7880478" y="1434099"/>
            <a:ext cx="223330" cy="4030114"/>
            <a:chOff x="636605" y="1415110"/>
            <a:chExt cx="223330" cy="4030114"/>
          </a:xfrm>
        </p:grpSpPr>
        <p:sp>
          <p:nvSpPr>
            <p:cNvPr id="71" name="Textfeld 70"/>
            <p:cNvSpPr txBox="1"/>
            <p:nvPr/>
          </p:nvSpPr>
          <p:spPr>
            <a:xfrm>
              <a:off x="636605" y="5157192"/>
              <a:ext cx="223330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smtClean="0"/>
                <a:t>t</a:t>
              </a:r>
              <a:r>
                <a:rPr lang="de-CH" baseline="-25000" dirty="0"/>
                <a:t>6</a:t>
              </a:r>
            </a:p>
          </p:txBody>
        </p:sp>
        <p:cxnSp>
          <p:nvCxnSpPr>
            <p:cNvPr id="72" name="Gerade Verbindung 71"/>
            <p:cNvCxnSpPr>
              <a:endCxn id="71" idx="0"/>
            </p:cNvCxnSpPr>
            <p:nvPr/>
          </p:nvCxnSpPr>
          <p:spPr>
            <a:xfrm>
              <a:off x="742328" y="1415110"/>
              <a:ext cx="5942" cy="374208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pieren 72"/>
          <p:cNvGrpSpPr/>
          <p:nvPr/>
        </p:nvGrpSpPr>
        <p:grpSpPr>
          <a:xfrm>
            <a:off x="8633052" y="1434099"/>
            <a:ext cx="223330" cy="4030114"/>
            <a:chOff x="636605" y="1415110"/>
            <a:chExt cx="223330" cy="4030114"/>
          </a:xfrm>
        </p:grpSpPr>
        <p:sp>
          <p:nvSpPr>
            <p:cNvPr id="74" name="Textfeld 73"/>
            <p:cNvSpPr txBox="1"/>
            <p:nvPr/>
          </p:nvSpPr>
          <p:spPr>
            <a:xfrm>
              <a:off x="636605" y="5157192"/>
              <a:ext cx="223330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err="1" smtClean="0"/>
                <a:t>t</a:t>
              </a:r>
              <a:r>
                <a:rPr lang="de-CH" baseline="-25000" dirty="0" err="1" smtClean="0"/>
                <a:t>e</a:t>
              </a:r>
              <a:endParaRPr lang="de-CH" baseline="-25000" dirty="0"/>
            </a:p>
          </p:txBody>
        </p:sp>
        <p:cxnSp>
          <p:nvCxnSpPr>
            <p:cNvPr id="75" name="Gerade Verbindung 74"/>
            <p:cNvCxnSpPr>
              <a:endCxn id="74" idx="0"/>
            </p:cNvCxnSpPr>
            <p:nvPr/>
          </p:nvCxnSpPr>
          <p:spPr>
            <a:xfrm>
              <a:off x="742328" y="1415110"/>
              <a:ext cx="5942" cy="374208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hteck 75"/>
              <p:cNvSpPr/>
              <p:nvPr/>
            </p:nvSpPr>
            <p:spPr>
              <a:xfrm>
                <a:off x="1881755" y="5283236"/>
                <a:ext cx="4316138" cy="877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CH" sz="2800" dirty="0" smtClean="0"/>
                  <a:t>DPPR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de-CH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CH" sz="2800" i="1">
                                <a:latin typeface="Cambria Math"/>
                              </a:rPr>
                              <m:t>𝑖</m:t>
                            </m:r>
                            <m:r>
                              <a:rPr lang="de-CH" sz="2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de-CH" sz="2800" i="1">
                                <a:latin typeface="Cambria Math"/>
                              </a:rPr>
                              <m:t>𝑒</m:t>
                            </m:r>
                          </m:sup>
                          <m:e>
                            <m:bar>
                              <m:barPr>
                                <m:pos m:val="top"/>
                                <m:ctrlPr>
                                  <a:rPr lang="de-CH" sz="28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de-CH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2800" i="1">
                                        <a:latin typeface="Cambria Math"/>
                                      </a:rPr>
                                      <m:t>𝐶𝑀𝐴</m:t>
                                    </m:r>
                                  </m:e>
                                  <m:sub>
                                    <m:r>
                                      <a:rPr lang="de-CH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bar>
                            <m:r>
                              <a:rPr lang="de-CH" sz="2800" i="1">
                                <a:latin typeface="Cambria Math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de-CH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28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de-CH" sz="28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CH" sz="2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de-CH" sz="2800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de-CH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de-CH" sz="28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de-CH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28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CH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CH" sz="2800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de-CH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e-CH" sz="2800" i="1">
                                <a:latin typeface="Cambria Math"/>
                              </a:rPr>
                              <m:t>𝑒</m:t>
                            </m:r>
                            <m:r>
                              <a:rPr lang="de-CH" sz="2800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r>
                          <a:rPr lang="de-CH" sz="2800" i="1">
                            <a:latin typeface="Cambria Math"/>
                          </a:rPr>
                          <m:t>− </m:t>
                        </m:r>
                        <m:sSub>
                          <m:sSubPr>
                            <m:ctrlPr>
                              <a:rPr lang="de-CH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e-CH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de-CH" sz="2800" dirty="0"/>
              </a:p>
            </p:txBody>
          </p:sp>
        </mc:Choice>
        <mc:Fallback xmlns="">
          <p:sp>
            <p:nvSpPr>
              <p:cNvPr id="76" name="Rechteck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755" y="5283236"/>
                <a:ext cx="4316138" cy="877804"/>
              </a:xfrm>
              <a:prstGeom prst="rect">
                <a:avLst/>
              </a:prstGeom>
              <a:blipFill rotWithShape="1">
                <a:blip r:embed="rId8"/>
                <a:stretch>
                  <a:fillRect l="-2966" b="-69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hteck 76"/>
          <p:cNvSpPr/>
          <p:nvPr/>
        </p:nvSpPr>
        <p:spPr>
          <a:xfrm>
            <a:off x="350975" y="6161040"/>
            <a:ext cx="8280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000" dirty="0" err="1"/>
              <a:t>Arnet</a:t>
            </a:r>
            <a:r>
              <a:rPr lang="de-CH" sz="1000" dirty="0"/>
              <a:t>, I., Abraham, I., </a:t>
            </a:r>
            <a:r>
              <a:rPr lang="de-CH" sz="1000" dirty="0" err="1"/>
              <a:t>Messerli</a:t>
            </a:r>
            <a:r>
              <a:rPr lang="de-CH" sz="1000" dirty="0"/>
              <a:t>, M., &amp; </a:t>
            </a:r>
            <a:r>
              <a:rPr lang="de-CH" sz="1000" dirty="0" err="1"/>
              <a:t>Hersberger</a:t>
            </a:r>
            <a:r>
              <a:rPr lang="de-CH" sz="1000" dirty="0"/>
              <a:t>, K. E. (2014). </a:t>
            </a:r>
            <a:r>
              <a:rPr lang="de-CH" sz="1000" u="sng" dirty="0" smtClean="0"/>
              <a:t>International </a:t>
            </a:r>
            <a:r>
              <a:rPr lang="de-CH" sz="1000" u="sng" dirty="0" err="1" smtClean="0"/>
              <a:t>journal</a:t>
            </a:r>
            <a:r>
              <a:rPr lang="de-CH" sz="1000" u="sng" dirty="0" smtClean="0"/>
              <a:t> </a:t>
            </a:r>
            <a:r>
              <a:rPr lang="de-CH" sz="1000" u="sng" dirty="0" err="1" smtClean="0"/>
              <a:t>of</a:t>
            </a:r>
            <a:r>
              <a:rPr lang="de-CH" sz="1000" u="sng" dirty="0" smtClean="0"/>
              <a:t> </a:t>
            </a:r>
            <a:r>
              <a:rPr lang="de-CH" sz="1000" u="sng" dirty="0" err="1" smtClean="0"/>
              <a:t>clinical</a:t>
            </a:r>
            <a:r>
              <a:rPr lang="de-CH" sz="1000" u="sng" dirty="0" smtClean="0"/>
              <a:t> </a:t>
            </a:r>
            <a:r>
              <a:rPr lang="de-CH" sz="1000" u="sng" dirty="0" err="1" smtClean="0"/>
              <a:t>pharmacy</a:t>
            </a:r>
            <a:r>
              <a:rPr lang="de-CH" sz="1000" dirty="0" smtClean="0"/>
              <a:t> </a:t>
            </a:r>
            <a:r>
              <a:rPr lang="de-CH" sz="1000" b="1" i="1" dirty="0" smtClean="0"/>
              <a:t>36</a:t>
            </a:r>
            <a:r>
              <a:rPr lang="de-CH" sz="1000" b="1" dirty="0" smtClean="0"/>
              <a:t>(1): </a:t>
            </a:r>
            <a:r>
              <a:rPr lang="de-CH" sz="1000" b="1" dirty="0"/>
              <a:t>192-201</a:t>
            </a:r>
            <a:r>
              <a:rPr lang="de-CH" sz="1000" dirty="0"/>
              <a:t>.</a:t>
            </a:r>
          </a:p>
        </p:txBody>
      </p:sp>
      <p:sp>
        <p:nvSpPr>
          <p:cNvPr id="78" name="Rechteck 77"/>
          <p:cNvSpPr/>
          <p:nvPr/>
        </p:nvSpPr>
        <p:spPr>
          <a:xfrm>
            <a:off x="748270" y="1415110"/>
            <a:ext cx="7240902" cy="1218505"/>
          </a:xfrm>
          <a:prstGeom prst="rect">
            <a:avLst/>
          </a:prstGeom>
          <a:noFill/>
          <a:ln>
            <a:solidFill>
              <a:srgbClr val="EB8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79" name="Rechteck 78"/>
          <p:cNvSpPr/>
          <p:nvPr/>
        </p:nvSpPr>
        <p:spPr>
          <a:xfrm>
            <a:off x="2470696" y="2637929"/>
            <a:ext cx="3609590" cy="1195204"/>
          </a:xfrm>
          <a:prstGeom prst="rect">
            <a:avLst/>
          </a:prstGeom>
          <a:noFill/>
          <a:ln>
            <a:solidFill>
              <a:srgbClr val="EB8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80" name="Rechteck 79"/>
          <p:cNvSpPr/>
          <p:nvPr/>
        </p:nvSpPr>
        <p:spPr>
          <a:xfrm>
            <a:off x="745299" y="3833132"/>
            <a:ext cx="2112645" cy="1144922"/>
          </a:xfrm>
          <a:prstGeom prst="rect">
            <a:avLst/>
          </a:prstGeom>
          <a:noFill/>
          <a:ln>
            <a:solidFill>
              <a:srgbClr val="EB8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81" name="Rechteck 80"/>
          <p:cNvSpPr/>
          <p:nvPr/>
        </p:nvSpPr>
        <p:spPr>
          <a:xfrm>
            <a:off x="6596779" y="3833131"/>
            <a:ext cx="2147938" cy="1144922"/>
          </a:xfrm>
          <a:prstGeom prst="rect">
            <a:avLst/>
          </a:prstGeom>
          <a:noFill/>
          <a:ln>
            <a:solidFill>
              <a:srgbClr val="EB8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</p:spTree>
    <p:extLst>
      <p:ext uri="{BB962C8B-B14F-4D97-AF65-F5344CB8AC3E}">
        <p14:creationId xmlns:p14="http://schemas.microsoft.com/office/powerpoint/2010/main" val="232709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6" grpId="0" animBg="1"/>
      <p:bldP spid="37" grpId="0" animBg="1"/>
      <p:bldP spid="35" grpId="0" animBg="1"/>
      <p:bldP spid="30" grpId="0" animBg="1"/>
      <p:bldP spid="32" grpId="0" animBg="1"/>
      <p:bldP spid="33" grpId="0" animBg="1"/>
      <p:bldP spid="24" grpId="0"/>
      <p:bldP spid="41" grpId="0"/>
      <p:bldP spid="42" grpId="0"/>
      <p:bldP spid="43" grpId="0"/>
      <p:bldP spid="44" grpId="0"/>
      <p:bldP spid="45" grpId="0"/>
      <p:bldP spid="76" grpId="0"/>
      <p:bldP spid="78" grpId="0" animBg="1"/>
      <p:bldP spid="79" grpId="0" animBg="1"/>
      <p:bldP spid="80" grpId="0" animBg="1"/>
      <p:bldP spid="8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>
          <a:xfrm>
            <a:off x="6086228" y="1434100"/>
            <a:ext cx="510550" cy="12012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8" name="Rechteck 37"/>
          <p:cNvSpPr/>
          <p:nvPr/>
        </p:nvSpPr>
        <p:spPr>
          <a:xfrm>
            <a:off x="2470696" y="1434099"/>
            <a:ext cx="393190" cy="35439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6" name="Rechteck 35"/>
          <p:cNvSpPr/>
          <p:nvPr/>
        </p:nvSpPr>
        <p:spPr>
          <a:xfrm>
            <a:off x="6596778" y="3833132"/>
            <a:ext cx="1395365" cy="11449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7" name="Rechteck 36"/>
          <p:cNvSpPr/>
          <p:nvPr/>
        </p:nvSpPr>
        <p:spPr>
          <a:xfrm>
            <a:off x="7992144" y="3833133"/>
            <a:ext cx="740691" cy="1144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5" name="Rechteck 34"/>
          <p:cNvSpPr/>
          <p:nvPr/>
        </p:nvSpPr>
        <p:spPr>
          <a:xfrm>
            <a:off x="736386" y="3833132"/>
            <a:ext cx="1734310" cy="11449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0" name="Rechteck 29"/>
          <p:cNvSpPr/>
          <p:nvPr/>
        </p:nvSpPr>
        <p:spPr>
          <a:xfrm>
            <a:off x="736386" y="1415110"/>
            <a:ext cx="1734309" cy="1218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2" name="Rechteck 31"/>
          <p:cNvSpPr/>
          <p:nvPr/>
        </p:nvSpPr>
        <p:spPr>
          <a:xfrm>
            <a:off x="2863886" y="1434098"/>
            <a:ext cx="3222342" cy="2399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3" name="Rechteck 32"/>
          <p:cNvSpPr/>
          <p:nvPr/>
        </p:nvSpPr>
        <p:spPr>
          <a:xfrm>
            <a:off x="6596778" y="1415110"/>
            <a:ext cx="1395365" cy="1218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Polypharmacy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736386" y="1582654"/>
            <a:ext cx="7255758" cy="844921"/>
            <a:chOff x="736387" y="1689784"/>
            <a:chExt cx="7255758" cy="844921"/>
          </a:xfrm>
        </p:grpSpPr>
        <p:sp>
          <p:nvSpPr>
            <p:cNvPr id="10" name="Rechteck 9"/>
            <p:cNvSpPr/>
            <p:nvPr/>
          </p:nvSpPr>
          <p:spPr>
            <a:xfrm>
              <a:off x="736387" y="1689784"/>
              <a:ext cx="1646661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383048" y="1897027"/>
              <a:ext cx="1331913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992860" y="2113051"/>
              <a:ext cx="1619945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6341504" y="2318681"/>
              <a:ext cx="1650641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2470695" y="2846601"/>
            <a:ext cx="971874" cy="249263"/>
          </a:xfrm>
          <a:prstGeom prst="rect">
            <a:avLst/>
          </a:prstGeom>
          <a:solidFill>
            <a:srgbClr val="8C9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20" name="Rechteck 19"/>
          <p:cNvSpPr/>
          <p:nvPr/>
        </p:nvSpPr>
        <p:spPr>
          <a:xfrm>
            <a:off x="3266703" y="3091596"/>
            <a:ext cx="1040197" cy="202337"/>
          </a:xfrm>
          <a:prstGeom prst="rect">
            <a:avLst/>
          </a:prstGeom>
          <a:solidFill>
            <a:srgbClr val="8C9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21" name="Rechteck 20"/>
          <p:cNvSpPr/>
          <p:nvPr/>
        </p:nvSpPr>
        <p:spPr>
          <a:xfrm>
            <a:off x="4883261" y="3293933"/>
            <a:ext cx="1202967" cy="216024"/>
          </a:xfrm>
          <a:prstGeom prst="rect">
            <a:avLst/>
          </a:prstGeom>
          <a:solidFill>
            <a:srgbClr val="8C9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grpSp>
        <p:nvGrpSpPr>
          <p:cNvPr id="28" name="Gruppieren 27"/>
          <p:cNvGrpSpPr/>
          <p:nvPr/>
        </p:nvGrpSpPr>
        <p:grpSpPr>
          <a:xfrm>
            <a:off x="748270" y="4045588"/>
            <a:ext cx="7996447" cy="852463"/>
            <a:chOff x="732941" y="3018532"/>
            <a:chExt cx="7996447" cy="852463"/>
          </a:xfrm>
        </p:grpSpPr>
        <p:sp>
          <p:nvSpPr>
            <p:cNvPr id="15" name="Rechteck 14"/>
            <p:cNvSpPr/>
            <p:nvPr/>
          </p:nvSpPr>
          <p:spPr>
            <a:xfrm>
              <a:off x="732941" y="3018532"/>
              <a:ext cx="1057808" cy="24926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581450" y="3654971"/>
              <a:ext cx="2147938" cy="216024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1790749" y="3277944"/>
              <a:ext cx="1057808" cy="24926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</p:grpSp>
      <p:sp>
        <p:nvSpPr>
          <p:cNvPr id="14" name="Rechteck 13"/>
          <p:cNvSpPr/>
          <p:nvPr/>
        </p:nvSpPr>
        <p:spPr>
          <a:xfrm>
            <a:off x="431774" y="1415110"/>
            <a:ext cx="8304509" cy="35629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1229841" y="1079472"/>
                <a:ext cx="914400" cy="349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/>
                                </a:rPr>
                                <m:t>𝐶𝑀𝐴</m:t>
                              </m:r>
                            </m:e>
                            <m:sub>
                              <m:r>
                                <a:rPr lang="de-CH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41" y="1079472"/>
                <a:ext cx="914400" cy="3498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2210091" y="1079472"/>
                <a:ext cx="914400" cy="349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/>
                                </a:rPr>
                                <m:t>𝐶𝑀𝐴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091" y="1079472"/>
                <a:ext cx="914400" cy="3498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3961146" y="1093164"/>
                <a:ext cx="914400" cy="336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/>
                                </a:rPr>
                                <m:t>𝐶𝑀𝐴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146" y="1093164"/>
                <a:ext cx="914400" cy="3361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5884303" y="1093164"/>
                <a:ext cx="914400" cy="336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/>
                                </a:rPr>
                                <m:t>𝐶𝑀𝐴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303" y="1093164"/>
                <a:ext cx="914400" cy="3361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837260" y="1101048"/>
                <a:ext cx="914400" cy="336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/>
                                </a:rPr>
                                <m:t>𝐶𝑀𝐴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260" y="1101048"/>
                <a:ext cx="914400" cy="33619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7992144" y="1097331"/>
                <a:ext cx="914400" cy="332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/>
                                </a:rPr>
                                <m:t>𝐶𝑀𝐴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144" y="1097331"/>
                <a:ext cx="914400" cy="332031"/>
              </a:xfrm>
              <a:prstGeom prst="rect">
                <a:avLst/>
              </a:prstGeom>
              <a:blipFill rotWithShape="1">
                <a:blip r:embed="rId7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uppieren 56"/>
          <p:cNvGrpSpPr/>
          <p:nvPr/>
        </p:nvGrpSpPr>
        <p:grpSpPr>
          <a:xfrm>
            <a:off x="636605" y="1434099"/>
            <a:ext cx="223330" cy="4030114"/>
            <a:chOff x="636605" y="1415110"/>
            <a:chExt cx="223330" cy="4030114"/>
          </a:xfrm>
        </p:grpSpPr>
        <p:sp>
          <p:nvSpPr>
            <p:cNvPr id="46" name="Textfeld 45"/>
            <p:cNvSpPr txBox="1"/>
            <p:nvPr/>
          </p:nvSpPr>
          <p:spPr>
            <a:xfrm>
              <a:off x="636605" y="5157192"/>
              <a:ext cx="223330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smtClean="0"/>
                <a:t>t</a:t>
              </a:r>
              <a:r>
                <a:rPr lang="de-CH" baseline="-25000" dirty="0" smtClean="0"/>
                <a:t>1</a:t>
              </a:r>
              <a:endParaRPr lang="de-CH" baseline="-25000" dirty="0"/>
            </a:p>
          </p:txBody>
        </p:sp>
        <p:cxnSp>
          <p:nvCxnSpPr>
            <p:cNvPr id="51" name="Gerade Verbindung 50"/>
            <p:cNvCxnSpPr>
              <a:endCxn id="46" idx="0"/>
            </p:cNvCxnSpPr>
            <p:nvPr/>
          </p:nvCxnSpPr>
          <p:spPr>
            <a:xfrm>
              <a:off x="742328" y="1415110"/>
              <a:ext cx="5942" cy="374208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ieren 57"/>
          <p:cNvGrpSpPr/>
          <p:nvPr/>
        </p:nvGrpSpPr>
        <p:grpSpPr>
          <a:xfrm>
            <a:off x="2359031" y="1434099"/>
            <a:ext cx="223330" cy="4030114"/>
            <a:chOff x="636605" y="1415110"/>
            <a:chExt cx="223330" cy="4030114"/>
          </a:xfrm>
        </p:grpSpPr>
        <p:sp>
          <p:nvSpPr>
            <p:cNvPr id="59" name="Textfeld 58"/>
            <p:cNvSpPr txBox="1"/>
            <p:nvPr/>
          </p:nvSpPr>
          <p:spPr>
            <a:xfrm>
              <a:off x="636605" y="5157192"/>
              <a:ext cx="223330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smtClean="0"/>
                <a:t>t</a:t>
              </a:r>
              <a:r>
                <a:rPr lang="de-CH" baseline="-25000" dirty="0"/>
                <a:t>2</a:t>
              </a:r>
            </a:p>
          </p:txBody>
        </p:sp>
        <p:cxnSp>
          <p:nvCxnSpPr>
            <p:cNvPr id="60" name="Gerade Verbindung 59"/>
            <p:cNvCxnSpPr>
              <a:endCxn id="59" idx="0"/>
            </p:cNvCxnSpPr>
            <p:nvPr/>
          </p:nvCxnSpPr>
          <p:spPr>
            <a:xfrm>
              <a:off x="742328" y="1415110"/>
              <a:ext cx="5942" cy="374208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pieren 60"/>
          <p:cNvGrpSpPr/>
          <p:nvPr/>
        </p:nvGrpSpPr>
        <p:grpSpPr>
          <a:xfrm>
            <a:off x="2752221" y="1434099"/>
            <a:ext cx="223330" cy="4030114"/>
            <a:chOff x="636605" y="1415110"/>
            <a:chExt cx="223330" cy="4030114"/>
          </a:xfrm>
        </p:grpSpPr>
        <p:sp>
          <p:nvSpPr>
            <p:cNvPr id="62" name="Textfeld 61"/>
            <p:cNvSpPr txBox="1"/>
            <p:nvPr/>
          </p:nvSpPr>
          <p:spPr>
            <a:xfrm>
              <a:off x="636605" y="5157192"/>
              <a:ext cx="223330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smtClean="0"/>
                <a:t>t</a:t>
              </a:r>
              <a:r>
                <a:rPr lang="de-CH" baseline="-25000" dirty="0"/>
                <a:t>3</a:t>
              </a:r>
            </a:p>
          </p:txBody>
        </p:sp>
        <p:cxnSp>
          <p:nvCxnSpPr>
            <p:cNvPr id="63" name="Gerade Verbindung 62"/>
            <p:cNvCxnSpPr>
              <a:endCxn id="62" idx="0"/>
            </p:cNvCxnSpPr>
            <p:nvPr/>
          </p:nvCxnSpPr>
          <p:spPr>
            <a:xfrm>
              <a:off x="742328" y="1415110"/>
              <a:ext cx="5942" cy="374208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ieren 63"/>
          <p:cNvGrpSpPr/>
          <p:nvPr/>
        </p:nvGrpSpPr>
        <p:grpSpPr>
          <a:xfrm>
            <a:off x="5974563" y="1434099"/>
            <a:ext cx="223330" cy="4030114"/>
            <a:chOff x="636605" y="1415110"/>
            <a:chExt cx="223330" cy="4030114"/>
          </a:xfrm>
        </p:grpSpPr>
        <p:sp>
          <p:nvSpPr>
            <p:cNvPr id="65" name="Textfeld 64"/>
            <p:cNvSpPr txBox="1"/>
            <p:nvPr/>
          </p:nvSpPr>
          <p:spPr>
            <a:xfrm>
              <a:off x="636605" y="5157192"/>
              <a:ext cx="223330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smtClean="0"/>
                <a:t>t</a:t>
              </a:r>
              <a:r>
                <a:rPr lang="de-CH" baseline="-25000" dirty="0"/>
                <a:t>4</a:t>
              </a:r>
            </a:p>
          </p:txBody>
        </p:sp>
        <p:cxnSp>
          <p:nvCxnSpPr>
            <p:cNvPr id="66" name="Gerade Verbindung 65"/>
            <p:cNvCxnSpPr>
              <a:endCxn id="65" idx="0"/>
            </p:cNvCxnSpPr>
            <p:nvPr/>
          </p:nvCxnSpPr>
          <p:spPr>
            <a:xfrm>
              <a:off x="742328" y="1415110"/>
              <a:ext cx="5942" cy="374208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pieren 66"/>
          <p:cNvGrpSpPr/>
          <p:nvPr/>
        </p:nvGrpSpPr>
        <p:grpSpPr>
          <a:xfrm>
            <a:off x="6485114" y="1434099"/>
            <a:ext cx="223330" cy="4030114"/>
            <a:chOff x="636605" y="1415110"/>
            <a:chExt cx="223330" cy="4030114"/>
          </a:xfrm>
        </p:grpSpPr>
        <p:sp>
          <p:nvSpPr>
            <p:cNvPr id="68" name="Textfeld 67"/>
            <p:cNvSpPr txBox="1"/>
            <p:nvPr/>
          </p:nvSpPr>
          <p:spPr>
            <a:xfrm>
              <a:off x="636605" y="5157192"/>
              <a:ext cx="223330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smtClean="0"/>
                <a:t>t</a:t>
              </a:r>
              <a:r>
                <a:rPr lang="de-CH" baseline="-25000" dirty="0"/>
                <a:t>5</a:t>
              </a:r>
            </a:p>
          </p:txBody>
        </p:sp>
        <p:cxnSp>
          <p:nvCxnSpPr>
            <p:cNvPr id="69" name="Gerade Verbindung 68"/>
            <p:cNvCxnSpPr>
              <a:endCxn id="68" idx="0"/>
            </p:cNvCxnSpPr>
            <p:nvPr/>
          </p:nvCxnSpPr>
          <p:spPr>
            <a:xfrm>
              <a:off x="742328" y="1415110"/>
              <a:ext cx="5942" cy="374208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/>
          <p:cNvGrpSpPr/>
          <p:nvPr/>
        </p:nvGrpSpPr>
        <p:grpSpPr>
          <a:xfrm>
            <a:off x="7880478" y="1434099"/>
            <a:ext cx="223330" cy="4030114"/>
            <a:chOff x="636605" y="1415110"/>
            <a:chExt cx="223330" cy="4030114"/>
          </a:xfrm>
        </p:grpSpPr>
        <p:sp>
          <p:nvSpPr>
            <p:cNvPr id="71" name="Textfeld 70"/>
            <p:cNvSpPr txBox="1"/>
            <p:nvPr/>
          </p:nvSpPr>
          <p:spPr>
            <a:xfrm>
              <a:off x="636605" y="5157192"/>
              <a:ext cx="223330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smtClean="0"/>
                <a:t>t</a:t>
              </a:r>
              <a:r>
                <a:rPr lang="de-CH" baseline="-25000" dirty="0"/>
                <a:t>6</a:t>
              </a:r>
            </a:p>
          </p:txBody>
        </p:sp>
        <p:cxnSp>
          <p:nvCxnSpPr>
            <p:cNvPr id="72" name="Gerade Verbindung 71"/>
            <p:cNvCxnSpPr>
              <a:endCxn id="71" idx="0"/>
            </p:cNvCxnSpPr>
            <p:nvPr/>
          </p:nvCxnSpPr>
          <p:spPr>
            <a:xfrm>
              <a:off x="742328" y="1415110"/>
              <a:ext cx="5942" cy="374208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pieren 72"/>
          <p:cNvGrpSpPr/>
          <p:nvPr/>
        </p:nvGrpSpPr>
        <p:grpSpPr>
          <a:xfrm>
            <a:off x="8633052" y="1434099"/>
            <a:ext cx="223330" cy="4030114"/>
            <a:chOff x="636605" y="1415110"/>
            <a:chExt cx="223330" cy="4030114"/>
          </a:xfrm>
        </p:grpSpPr>
        <p:sp>
          <p:nvSpPr>
            <p:cNvPr id="74" name="Textfeld 73"/>
            <p:cNvSpPr txBox="1"/>
            <p:nvPr/>
          </p:nvSpPr>
          <p:spPr>
            <a:xfrm>
              <a:off x="636605" y="5157192"/>
              <a:ext cx="223330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err="1" smtClean="0"/>
                <a:t>t</a:t>
              </a:r>
              <a:r>
                <a:rPr lang="de-CH" baseline="-25000" dirty="0" err="1" smtClean="0"/>
                <a:t>e</a:t>
              </a:r>
              <a:endParaRPr lang="de-CH" baseline="-25000" dirty="0"/>
            </a:p>
          </p:txBody>
        </p:sp>
        <p:cxnSp>
          <p:nvCxnSpPr>
            <p:cNvPr id="75" name="Gerade Verbindung 74"/>
            <p:cNvCxnSpPr>
              <a:endCxn id="74" idx="0"/>
            </p:cNvCxnSpPr>
            <p:nvPr/>
          </p:nvCxnSpPr>
          <p:spPr>
            <a:xfrm>
              <a:off x="742328" y="1415110"/>
              <a:ext cx="5942" cy="374208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hteck 75"/>
              <p:cNvSpPr/>
              <p:nvPr/>
            </p:nvSpPr>
            <p:spPr>
              <a:xfrm>
                <a:off x="1881755" y="5283236"/>
                <a:ext cx="4316138" cy="877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CH" sz="2800" dirty="0" smtClean="0"/>
                  <a:t>DPPR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de-CH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CH" sz="2800" i="1">
                                <a:latin typeface="Cambria Math"/>
                              </a:rPr>
                              <m:t>𝑖</m:t>
                            </m:r>
                            <m:r>
                              <a:rPr lang="de-CH" sz="2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de-CH" sz="2800" i="1">
                                <a:latin typeface="Cambria Math"/>
                              </a:rPr>
                              <m:t>𝑒</m:t>
                            </m:r>
                          </m:sup>
                          <m:e>
                            <m:bar>
                              <m:barPr>
                                <m:pos m:val="top"/>
                                <m:ctrlPr>
                                  <a:rPr lang="de-CH" sz="28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de-CH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2800" i="1">
                                        <a:latin typeface="Cambria Math"/>
                                      </a:rPr>
                                      <m:t>𝐶𝑀𝐴</m:t>
                                    </m:r>
                                  </m:e>
                                  <m:sub>
                                    <m:r>
                                      <a:rPr lang="de-CH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bar>
                            <m:r>
                              <a:rPr lang="de-CH" sz="2800" i="1">
                                <a:latin typeface="Cambria Math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de-CH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28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de-CH" sz="28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CH" sz="2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de-CH" sz="2800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de-CH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de-CH" sz="28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de-CH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28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CH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CH" sz="2800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de-CH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e-CH" sz="2800" i="1">
                                <a:latin typeface="Cambria Math"/>
                              </a:rPr>
                              <m:t>𝑒</m:t>
                            </m:r>
                            <m:r>
                              <a:rPr lang="de-CH" sz="2800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r>
                          <a:rPr lang="de-CH" sz="2800" i="1">
                            <a:latin typeface="Cambria Math"/>
                          </a:rPr>
                          <m:t>− </m:t>
                        </m:r>
                        <m:sSub>
                          <m:sSubPr>
                            <m:ctrlPr>
                              <a:rPr lang="de-CH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e-CH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de-CH" sz="2800" dirty="0"/>
              </a:p>
            </p:txBody>
          </p:sp>
        </mc:Choice>
        <mc:Fallback xmlns="">
          <p:sp>
            <p:nvSpPr>
              <p:cNvPr id="76" name="Rechteck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755" y="5283236"/>
                <a:ext cx="4316138" cy="877804"/>
              </a:xfrm>
              <a:prstGeom prst="rect">
                <a:avLst/>
              </a:prstGeom>
              <a:blipFill rotWithShape="1">
                <a:blip r:embed="rId8"/>
                <a:stretch>
                  <a:fillRect l="-2966" b="-69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hteck 76"/>
          <p:cNvSpPr/>
          <p:nvPr/>
        </p:nvSpPr>
        <p:spPr>
          <a:xfrm>
            <a:off x="350975" y="6161040"/>
            <a:ext cx="8280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000" dirty="0" err="1"/>
              <a:t>Arnet</a:t>
            </a:r>
            <a:r>
              <a:rPr lang="de-CH" sz="1000" dirty="0"/>
              <a:t>, I., Abraham, I., </a:t>
            </a:r>
            <a:r>
              <a:rPr lang="de-CH" sz="1000" dirty="0" err="1"/>
              <a:t>Messerli</a:t>
            </a:r>
            <a:r>
              <a:rPr lang="de-CH" sz="1000" dirty="0"/>
              <a:t>, M., &amp; </a:t>
            </a:r>
            <a:r>
              <a:rPr lang="de-CH" sz="1000" dirty="0" err="1"/>
              <a:t>Hersberger</a:t>
            </a:r>
            <a:r>
              <a:rPr lang="de-CH" sz="1000" dirty="0"/>
              <a:t>, K. E. (2014). </a:t>
            </a:r>
            <a:r>
              <a:rPr lang="de-CH" sz="1000" u="sng" dirty="0" smtClean="0"/>
              <a:t>International </a:t>
            </a:r>
            <a:r>
              <a:rPr lang="de-CH" sz="1000" u="sng" dirty="0" err="1" smtClean="0"/>
              <a:t>journal</a:t>
            </a:r>
            <a:r>
              <a:rPr lang="de-CH" sz="1000" u="sng" dirty="0" smtClean="0"/>
              <a:t> </a:t>
            </a:r>
            <a:r>
              <a:rPr lang="de-CH" sz="1000" u="sng" dirty="0" err="1" smtClean="0"/>
              <a:t>of</a:t>
            </a:r>
            <a:r>
              <a:rPr lang="de-CH" sz="1000" u="sng" dirty="0" smtClean="0"/>
              <a:t> </a:t>
            </a:r>
            <a:r>
              <a:rPr lang="de-CH" sz="1000" u="sng" dirty="0" err="1" smtClean="0"/>
              <a:t>clinical</a:t>
            </a:r>
            <a:r>
              <a:rPr lang="de-CH" sz="1000" u="sng" dirty="0" smtClean="0"/>
              <a:t> </a:t>
            </a:r>
            <a:r>
              <a:rPr lang="de-CH" sz="1000" u="sng" dirty="0" err="1" smtClean="0"/>
              <a:t>pharmacy</a:t>
            </a:r>
            <a:r>
              <a:rPr lang="de-CH" sz="1000" dirty="0" smtClean="0"/>
              <a:t> </a:t>
            </a:r>
            <a:r>
              <a:rPr lang="de-CH" sz="1000" b="1" i="1" dirty="0" smtClean="0"/>
              <a:t>36</a:t>
            </a:r>
            <a:r>
              <a:rPr lang="de-CH" sz="1000" b="1" dirty="0" smtClean="0"/>
              <a:t>(1): </a:t>
            </a:r>
            <a:r>
              <a:rPr lang="de-CH" sz="1000" b="1" dirty="0"/>
              <a:t>192-201</a:t>
            </a:r>
            <a:r>
              <a:rPr lang="de-CH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99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3.88889E-6 0.17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00052 0.171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854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3.61111E-6 0.1824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829B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829B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829B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Therapeutic</a:t>
            </a:r>
            <a:r>
              <a:rPr lang="de-CH" dirty="0" smtClean="0"/>
              <a:t> </a:t>
            </a:r>
            <a:r>
              <a:rPr lang="de-CH" dirty="0" err="1" smtClean="0"/>
              <a:t>switching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96430"/>
            <a:ext cx="8280200" cy="4640858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CH" sz="2800" dirty="0" err="1" smtClean="0"/>
              <a:t>Generic</a:t>
            </a:r>
            <a:r>
              <a:rPr lang="de-CH" sz="2800" dirty="0" smtClean="0"/>
              <a:t> </a:t>
            </a:r>
            <a:r>
              <a:rPr lang="de-CH" sz="2800" dirty="0" err="1" smtClean="0"/>
              <a:t>substitution</a:t>
            </a:r>
            <a:r>
              <a:rPr lang="de-CH" sz="2800" dirty="0" smtClean="0"/>
              <a:t>?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CH" sz="2800" dirty="0" smtClean="0"/>
              <a:t>Same </a:t>
            </a:r>
            <a:r>
              <a:rPr lang="de-CH" sz="2800" dirty="0" err="1" smtClean="0"/>
              <a:t>drug</a:t>
            </a:r>
            <a:r>
              <a:rPr lang="de-CH" sz="2800" dirty="0" smtClean="0"/>
              <a:t> </a:t>
            </a:r>
            <a:r>
              <a:rPr lang="de-CH" sz="2800" dirty="0" err="1" smtClean="0"/>
              <a:t>class</a:t>
            </a:r>
            <a:r>
              <a:rPr lang="de-CH" sz="2800" dirty="0" smtClean="0"/>
              <a:t>?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CH" sz="2800" dirty="0" smtClean="0"/>
              <a:t>Same </a:t>
            </a:r>
            <a:r>
              <a:rPr lang="de-CH" sz="2800" dirty="0" err="1" smtClean="0"/>
              <a:t>indication</a:t>
            </a:r>
            <a:r>
              <a:rPr lang="de-CH" sz="2800" dirty="0" smtClean="0"/>
              <a:t>?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CH" sz="2800" dirty="0" err="1" smtClean="0"/>
              <a:t>How</a:t>
            </a:r>
            <a:r>
              <a:rPr lang="de-CH" sz="2800" dirty="0" smtClean="0"/>
              <a:t> </a:t>
            </a:r>
            <a:r>
              <a:rPr lang="de-CH" sz="2800" dirty="0" err="1" smtClean="0"/>
              <a:t>should</a:t>
            </a:r>
            <a:r>
              <a:rPr lang="de-CH" sz="2800" dirty="0" smtClean="0"/>
              <a:t> </a:t>
            </a:r>
            <a:r>
              <a:rPr lang="de-CH" sz="2800" dirty="0" err="1" smtClean="0"/>
              <a:t>stockpiling</a:t>
            </a:r>
            <a:r>
              <a:rPr lang="de-CH" sz="2800" dirty="0" smtClean="0"/>
              <a:t> </a:t>
            </a:r>
            <a:r>
              <a:rPr lang="de-CH" sz="2800" dirty="0" err="1" smtClean="0"/>
              <a:t>be</a:t>
            </a:r>
            <a:r>
              <a:rPr lang="de-CH" sz="2800" dirty="0" smtClean="0"/>
              <a:t> </a:t>
            </a:r>
            <a:r>
              <a:rPr lang="de-CH" sz="2800" dirty="0" err="1" smtClean="0"/>
              <a:t>handled</a:t>
            </a:r>
            <a:r>
              <a:rPr lang="de-CH" sz="2800" dirty="0" smtClean="0"/>
              <a:t>?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pic>
        <p:nvPicPr>
          <p:cNvPr id="4098" name="Picture 2" descr="http://www.acquirer.com/sites/default/files/styles/medium/public/icon_switch_migration.png?itok=BPc1VTB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4868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Longitudinal </a:t>
            </a:r>
            <a:r>
              <a:rPr lang="de-CH" dirty="0" err="1" smtClean="0"/>
              <a:t>adherence</a:t>
            </a:r>
            <a:r>
              <a:rPr lang="de-CH" dirty="0" smtClean="0"/>
              <a:t> </a:t>
            </a:r>
            <a:r>
              <a:rPr lang="de-CH" dirty="0" err="1" smtClean="0"/>
              <a:t>patterns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817415" y="1556792"/>
            <a:ext cx="7488832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8" name="Rechteck 7"/>
          <p:cNvSpPr/>
          <p:nvPr/>
        </p:nvSpPr>
        <p:spPr>
          <a:xfrm>
            <a:off x="817415" y="3140968"/>
            <a:ext cx="7488832" cy="15121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9" name="Rechteck 8"/>
          <p:cNvSpPr/>
          <p:nvPr/>
        </p:nvSpPr>
        <p:spPr>
          <a:xfrm>
            <a:off x="817415" y="4725144"/>
            <a:ext cx="7488832" cy="15121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7" name="Rechteck 6"/>
          <p:cNvSpPr/>
          <p:nvPr/>
        </p:nvSpPr>
        <p:spPr>
          <a:xfrm>
            <a:off x="817415" y="1697121"/>
            <a:ext cx="936104" cy="21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11" name="Rechteck 10"/>
          <p:cNvSpPr/>
          <p:nvPr/>
        </p:nvSpPr>
        <p:spPr>
          <a:xfrm>
            <a:off x="1753519" y="1916832"/>
            <a:ext cx="936104" cy="21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12" name="Rechteck 11"/>
          <p:cNvSpPr/>
          <p:nvPr/>
        </p:nvSpPr>
        <p:spPr>
          <a:xfrm>
            <a:off x="2679454" y="2136543"/>
            <a:ext cx="936104" cy="21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13" name="Rechteck 12"/>
          <p:cNvSpPr/>
          <p:nvPr/>
        </p:nvSpPr>
        <p:spPr>
          <a:xfrm>
            <a:off x="3615558" y="2356254"/>
            <a:ext cx="936104" cy="21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16" name="Rechteck 15"/>
          <p:cNvSpPr/>
          <p:nvPr/>
        </p:nvSpPr>
        <p:spPr>
          <a:xfrm>
            <a:off x="4551662" y="2575965"/>
            <a:ext cx="936104" cy="21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17" name="Rechteck 16"/>
          <p:cNvSpPr/>
          <p:nvPr/>
        </p:nvSpPr>
        <p:spPr>
          <a:xfrm>
            <a:off x="5487766" y="2795676"/>
            <a:ext cx="936104" cy="21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4" name="Rechteck 33"/>
          <p:cNvSpPr/>
          <p:nvPr/>
        </p:nvSpPr>
        <p:spPr>
          <a:xfrm>
            <a:off x="827584" y="3230929"/>
            <a:ext cx="936104" cy="219711"/>
          </a:xfrm>
          <a:prstGeom prst="rect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5" name="Rechteck 34"/>
          <p:cNvSpPr/>
          <p:nvPr/>
        </p:nvSpPr>
        <p:spPr>
          <a:xfrm>
            <a:off x="1912969" y="3450640"/>
            <a:ext cx="936104" cy="219711"/>
          </a:xfrm>
          <a:prstGeom prst="rect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6" name="Rechteck 35"/>
          <p:cNvSpPr/>
          <p:nvPr/>
        </p:nvSpPr>
        <p:spPr>
          <a:xfrm>
            <a:off x="4355976" y="3708464"/>
            <a:ext cx="936104" cy="219711"/>
          </a:xfrm>
          <a:prstGeom prst="rect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7" name="Rechteck 36"/>
          <p:cNvSpPr/>
          <p:nvPr/>
        </p:nvSpPr>
        <p:spPr>
          <a:xfrm>
            <a:off x="5436647" y="3928175"/>
            <a:ext cx="936104" cy="219711"/>
          </a:xfrm>
          <a:prstGeom prst="rect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8" name="Rechteck 37"/>
          <p:cNvSpPr/>
          <p:nvPr/>
        </p:nvSpPr>
        <p:spPr>
          <a:xfrm>
            <a:off x="6423870" y="4139060"/>
            <a:ext cx="936104" cy="219711"/>
          </a:xfrm>
          <a:prstGeom prst="rect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9" name="Rechteck 38"/>
          <p:cNvSpPr/>
          <p:nvPr/>
        </p:nvSpPr>
        <p:spPr>
          <a:xfrm>
            <a:off x="7358707" y="4343472"/>
            <a:ext cx="936104" cy="219711"/>
          </a:xfrm>
          <a:prstGeom prst="rect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40" name="Rechteck 39"/>
          <p:cNvSpPr/>
          <p:nvPr/>
        </p:nvSpPr>
        <p:spPr>
          <a:xfrm>
            <a:off x="827584" y="4854412"/>
            <a:ext cx="936104" cy="219711"/>
          </a:xfrm>
          <a:prstGeom prst="rect">
            <a:avLst/>
          </a:prstGeom>
          <a:solidFill>
            <a:srgbClr val="8C9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41" name="Rechteck 40"/>
          <p:cNvSpPr/>
          <p:nvPr/>
        </p:nvSpPr>
        <p:spPr>
          <a:xfrm>
            <a:off x="1589429" y="5074122"/>
            <a:ext cx="936104" cy="219711"/>
          </a:xfrm>
          <a:prstGeom prst="rect">
            <a:avLst/>
          </a:prstGeom>
          <a:solidFill>
            <a:srgbClr val="8C9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42" name="Rechteck 41"/>
          <p:cNvSpPr/>
          <p:nvPr/>
        </p:nvSpPr>
        <p:spPr>
          <a:xfrm>
            <a:off x="2525533" y="5293834"/>
            <a:ext cx="936104" cy="219711"/>
          </a:xfrm>
          <a:prstGeom prst="rect">
            <a:avLst/>
          </a:prstGeom>
          <a:solidFill>
            <a:srgbClr val="8C9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43" name="Rechteck 42"/>
          <p:cNvSpPr/>
          <p:nvPr/>
        </p:nvSpPr>
        <p:spPr>
          <a:xfrm>
            <a:off x="3966696" y="5513545"/>
            <a:ext cx="936104" cy="219711"/>
          </a:xfrm>
          <a:prstGeom prst="rect">
            <a:avLst/>
          </a:prstGeom>
          <a:solidFill>
            <a:srgbClr val="8C9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44" name="Rechteck 43"/>
          <p:cNvSpPr/>
          <p:nvPr/>
        </p:nvSpPr>
        <p:spPr>
          <a:xfrm>
            <a:off x="5580112" y="5733256"/>
            <a:ext cx="936104" cy="219711"/>
          </a:xfrm>
          <a:prstGeom prst="rect">
            <a:avLst/>
          </a:prstGeom>
          <a:solidFill>
            <a:srgbClr val="8C9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45" name="Rechteck 44"/>
          <p:cNvSpPr/>
          <p:nvPr/>
        </p:nvSpPr>
        <p:spPr>
          <a:xfrm>
            <a:off x="7350456" y="5952967"/>
            <a:ext cx="936104" cy="219711"/>
          </a:xfrm>
          <a:prstGeom prst="rect">
            <a:avLst/>
          </a:prstGeom>
          <a:solidFill>
            <a:srgbClr val="8C9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10" name="Textfeld 9"/>
          <p:cNvSpPr txBox="1"/>
          <p:nvPr/>
        </p:nvSpPr>
        <p:spPr>
          <a:xfrm>
            <a:off x="6515677" y="1694838"/>
            <a:ext cx="1656184" cy="2160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de-CH" sz="2400" dirty="0" smtClean="0"/>
              <a:t>CMA = 75%</a:t>
            </a:r>
            <a:endParaRPr lang="de-CH" sz="2400" dirty="0"/>
          </a:p>
        </p:txBody>
      </p:sp>
      <p:sp>
        <p:nvSpPr>
          <p:cNvPr id="47" name="Textfeld 46"/>
          <p:cNvSpPr txBox="1"/>
          <p:nvPr/>
        </p:nvSpPr>
        <p:spPr>
          <a:xfrm>
            <a:off x="6515677" y="3234615"/>
            <a:ext cx="1656184" cy="2160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de-CH" sz="2400" dirty="0" smtClean="0"/>
              <a:t>CMA = 75%</a:t>
            </a:r>
            <a:endParaRPr lang="de-CH" sz="2400" dirty="0"/>
          </a:p>
        </p:txBody>
      </p:sp>
      <p:sp>
        <p:nvSpPr>
          <p:cNvPr id="48" name="Textfeld 47"/>
          <p:cNvSpPr txBox="1"/>
          <p:nvPr/>
        </p:nvSpPr>
        <p:spPr>
          <a:xfrm>
            <a:off x="6440396" y="4864465"/>
            <a:ext cx="1731465" cy="2160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de-CH" sz="2400" dirty="0" smtClean="0"/>
              <a:t>CMA = 75%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14033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7" grpId="0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Person-</a:t>
            </a:r>
            <a:r>
              <a:rPr lang="de-CH" dirty="0" err="1" smtClean="0"/>
              <a:t>centered</a:t>
            </a:r>
            <a:r>
              <a:rPr lang="de-CH" dirty="0" smtClean="0"/>
              <a:t> </a:t>
            </a:r>
            <a:r>
              <a:rPr lang="de-CH" dirty="0" err="1" smtClean="0"/>
              <a:t>statistical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graphicFrame>
        <p:nvGraphicFramePr>
          <p:cNvPr id="18" name="Diagramm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587990"/>
              </p:ext>
            </p:extLst>
          </p:nvPr>
        </p:nvGraphicFramePr>
        <p:xfrm>
          <a:off x="251520" y="1412776"/>
          <a:ext cx="38164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0" name="Gerader Verbinder 19"/>
          <p:cNvCxnSpPr/>
          <p:nvPr/>
        </p:nvCxnSpPr>
        <p:spPr>
          <a:xfrm>
            <a:off x="2915816" y="1520826"/>
            <a:ext cx="0" cy="2880320"/>
          </a:xfrm>
          <a:prstGeom prst="line">
            <a:avLst/>
          </a:prstGeom>
          <a:ln w="38100">
            <a:solidFill>
              <a:srgbClr val="D20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ieren 56"/>
          <p:cNvGrpSpPr/>
          <p:nvPr/>
        </p:nvGrpSpPr>
        <p:grpSpPr>
          <a:xfrm>
            <a:off x="5664552" y="1526394"/>
            <a:ext cx="2171680" cy="893205"/>
            <a:chOff x="3131840" y="4408003"/>
            <a:chExt cx="2171680" cy="893205"/>
          </a:xfrm>
        </p:grpSpPr>
        <p:sp>
          <p:nvSpPr>
            <p:cNvPr id="45" name="Rechteck 44"/>
            <p:cNvSpPr/>
            <p:nvPr/>
          </p:nvSpPr>
          <p:spPr>
            <a:xfrm>
              <a:off x="3131840" y="4408003"/>
              <a:ext cx="2160240" cy="893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3142211" y="4490196"/>
              <a:ext cx="2161309" cy="658467"/>
            </a:xfrm>
            <a:custGeom>
              <a:avLst/>
              <a:gdLst>
                <a:gd name="connsiteX0" fmla="*/ 0 w 2161309"/>
                <a:gd name="connsiteY0" fmla="*/ 56866 h 658467"/>
                <a:gd name="connsiteX1" fmla="*/ 889462 w 2161309"/>
                <a:gd name="connsiteY1" fmla="*/ 48553 h 658467"/>
                <a:gd name="connsiteX2" fmla="*/ 1704109 w 2161309"/>
                <a:gd name="connsiteY2" fmla="*/ 580568 h 658467"/>
                <a:gd name="connsiteX3" fmla="*/ 2161309 w 2161309"/>
                <a:gd name="connsiteY3" fmla="*/ 655382 h 658467"/>
                <a:gd name="connsiteX4" fmla="*/ 2161309 w 2161309"/>
                <a:gd name="connsiteY4" fmla="*/ 655382 h 65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1309" h="658467">
                  <a:moveTo>
                    <a:pt x="0" y="56866"/>
                  </a:moveTo>
                  <a:cubicBezTo>
                    <a:pt x="302722" y="9067"/>
                    <a:pt x="605444" y="-38731"/>
                    <a:pt x="889462" y="48553"/>
                  </a:cubicBezTo>
                  <a:cubicBezTo>
                    <a:pt x="1173480" y="135837"/>
                    <a:pt x="1492135" y="479430"/>
                    <a:pt x="1704109" y="580568"/>
                  </a:cubicBezTo>
                  <a:cubicBezTo>
                    <a:pt x="1916084" y="681706"/>
                    <a:pt x="2161309" y="655382"/>
                    <a:pt x="2161309" y="655382"/>
                  </a:cubicBezTo>
                  <a:lnTo>
                    <a:pt x="2161309" y="655382"/>
                  </a:lnTo>
                </a:path>
              </a:pathLst>
            </a:custGeom>
            <a:noFill/>
            <a:ln>
              <a:solidFill>
                <a:srgbClr val="D2053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5669017" y="3753794"/>
            <a:ext cx="2163126" cy="893205"/>
            <a:chOff x="5567710" y="3334759"/>
            <a:chExt cx="2163126" cy="893205"/>
          </a:xfrm>
        </p:grpSpPr>
        <p:sp>
          <p:nvSpPr>
            <p:cNvPr id="47" name="Rechteck 46"/>
            <p:cNvSpPr/>
            <p:nvPr/>
          </p:nvSpPr>
          <p:spPr>
            <a:xfrm>
              <a:off x="5567710" y="3334759"/>
              <a:ext cx="2160240" cy="893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5586153" y="3524248"/>
              <a:ext cx="2144683" cy="515901"/>
            </a:xfrm>
            <a:custGeom>
              <a:avLst/>
              <a:gdLst>
                <a:gd name="connsiteX0" fmla="*/ 0 w 2144683"/>
                <a:gd name="connsiteY0" fmla="*/ 348 h 515901"/>
                <a:gd name="connsiteX1" fmla="*/ 299258 w 2144683"/>
                <a:gd name="connsiteY1" fmla="*/ 83476 h 515901"/>
                <a:gd name="connsiteX2" fmla="*/ 631767 w 2144683"/>
                <a:gd name="connsiteY2" fmla="*/ 515737 h 515901"/>
                <a:gd name="connsiteX3" fmla="*/ 1172094 w 2144683"/>
                <a:gd name="connsiteY3" fmla="*/ 133352 h 515901"/>
                <a:gd name="connsiteX4" fmla="*/ 1845425 w 2144683"/>
                <a:gd name="connsiteY4" fmla="*/ 25287 h 515901"/>
                <a:gd name="connsiteX5" fmla="*/ 2144683 w 2144683"/>
                <a:gd name="connsiteY5" fmla="*/ 33599 h 51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4683" h="515901">
                  <a:moveTo>
                    <a:pt x="0" y="348"/>
                  </a:moveTo>
                  <a:cubicBezTo>
                    <a:pt x="96982" y="-1037"/>
                    <a:pt x="193964" y="-2422"/>
                    <a:pt x="299258" y="83476"/>
                  </a:cubicBezTo>
                  <a:cubicBezTo>
                    <a:pt x="404553" y="169374"/>
                    <a:pt x="486295" y="507424"/>
                    <a:pt x="631767" y="515737"/>
                  </a:cubicBezTo>
                  <a:cubicBezTo>
                    <a:pt x="777239" y="524050"/>
                    <a:pt x="969818" y="215094"/>
                    <a:pt x="1172094" y="133352"/>
                  </a:cubicBezTo>
                  <a:cubicBezTo>
                    <a:pt x="1374370" y="51610"/>
                    <a:pt x="1683327" y="41913"/>
                    <a:pt x="1845425" y="25287"/>
                  </a:cubicBezTo>
                  <a:cubicBezTo>
                    <a:pt x="2007523" y="8661"/>
                    <a:pt x="2076103" y="21130"/>
                    <a:pt x="2144683" y="33599"/>
                  </a:cubicBezTo>
                </a:path>
              </a:pathLst>
            </a:custGeom>
            <a:noFill/>
            <a:ln>
              <a:solidFill>
                <a:srgbClr val="D2053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5658297" y="2592491"/>
            <a:ext cx="2177935" cy="893205"/>
            <a:chOff x="5569527" y="4408003"/>
            <a:chExt cx="2177935" cy="893205"/>
          </a:xfrm>
        </p:grpSpPr>
        <p:sp>
          <p:nvSpPr>
            <p:cNvPr id="46" name="Rechteck 45"/>
            <p:cNvSpPr/>
            <p:nvPr/>
          </p:nvSpPr>
          <p:spPr>
            <a:xfrm>
              <a:off x="5580112" y="4408003"/>
              <a:ext cx="2160240" cy="893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569527" y="4530436"/>
              <a:ext cx="2177935" cy="410732"/>
            </a:xfrm>
            <a:custGeom>
              <a:avLst/>
              <a:gdLst>
                <a:gd name="connsiteX0" fmla="*/ 0 w 2177935"/>
                <a:gd name="connsiteY0" fmla="*/ 0 h 349135"/>
                <a:gd name="connsiteX1" fmla="*/ 282633 w 2177935"/>
                <a:gd name="connsiteY1" fmla="*/ 41564 h 349135"/>
                <a:gd name="connsiteX2" fmla="*/ 714895 w 2177935"/>
                <a:gd name="connsiteY2" fmla="*/ 149629 h 349135"/>
                <a:gd name="connsiteX3" fmla="*/ 1421477 w 2177935"/>
                <a:gd name="connsiteY3" fmla="*/ 290946 h 349135"/>
                <a:gd name="connsiteX4" fmla="*/ 1995055 w 2177935"/>
                <a:gd name="connsiteY4" fmla="*/ 332509 h 349135"/>
                <a:gd name="connsiteX5" fmla="*/ 2177935 w 2177935"/>
                <a:gd name="connsiteY5" fmla="*/ 349135 h 3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7935" h="349135">
                  <a:moveTo>
                    <a:pt x="0" y="0"/>
                  </a:moveTo>
                  <a:cubicBezTo>
                    <a:pt x="81742" y="8313"/>
                    <a:pt x="163484" y="16626"/>
                    <a:pt x="282633" y="41564"/>
                  </a:cubicBezTo>
                  <a:cubicBezTo>
                    <a:pt x="401782" y="66502"/>
                    <a:pt x="525088" y="108065"/>
                    <a:pt x="714895" y="149629"/>
                  </a:cubicBezTo>
                  <a:cubicBezTo>
                    <a:pt x="904702" y="191193"/>
                    <a:pt x="1208117" y="260466"/>
                    <a:pt x="1421477" y="290946"/>
                  </a:cubicBezTo>
                  <a:cubicBezTo>
                    <a:pt x="1634837" y="321426"/>
                    <a:pt x="1868979" y="322811"/>
                    <a:pt x="1995055" y="332509"/>
                  </a:cubicBezTo>
                  <a:cubicBezTo>
                    <a:pt x="2121131" y="342207"/>
                    <a:pt x="2149533" y="345671"/>
                    <a:pt x="2177935" y="349135"/>
                  </a:cubicBezTo>
                </a:path>
              </a:pathLst>
            </a:custGeom>
            <a:noFill/>
            <a:ln>
              <a:solidFill>
                <a:srgbClr val="D2053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54" name="Textfeld 53"/>
          <p:cNvSpPr txBox="1"/>
          <p:nvPr/>
        </p:nvSpPr>
        <p:spPr>
          <a:xfrm>
            <a:off x="3765632" y="4925091"/>
            <a:ext cx="158417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sz="2400" dirty="0" err="1" smtClean="0"/>
              <a:t>Predictors</a:t>
            </a:r>
            <a:r>
              <a:rPr lang="de-CH" sz="2400" dirty="0" smtClean="0"/>
              <a:t>?</a:t>
            </a:r>
            <a:endParaRPr lang="de-CH" dirty="0"/>
          </a:p>
        </p:txBody>
      </p:sp>
      <p:sp>
        <p:nvSpPr>
          <p:cNvPr id="55" name="Textfeld 54"/>
          <p:cNvSpPr txBox="1"/>
          <p:nvPr/>
        </p:nvSpPr>
        <p:spPr>
          <a:xfrm>
            <a:off x="3765632" y="5321173"/>
            <a:ext cx="158417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sz="2400" dirty="0" smtClean="0"/>
              <a:t>Outcomes?</a:t>
            </a:r>
            <a:endParaRPr lang="de-CH" dirty="0"/>
          </a:p>
        </p:txBody>
      </p:sp>
      <p:sp>
        <p:nvSpPr>
          <p:cNvPr id="56" name="Textfeld 55"/>
          <p:cNvSpPr txBox="1"/>
          <p:nvPr/>
        </p:nvSpPr>
        <p:spPr>
          <a:xfrm>
            <a:off x="3765632" y="5710151"/>
            <a:ext cx="1926344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sz="2400" dirty="0" err="1" smtClean="0"/>
              <a:t>Interventions</a:t>
            </a:r>
            <a:r>
              <a:rPr lang="de-CH" sz="2400" dirty="0" smtClean="0"/>
              <a:t>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2343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Adherence Measurement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39"/>
          <a:stretch/>
        </p:blipFill>
        <p:spPr>
          <a:xfrm>
            <a:off x="431800" y="1160749"/>
            <a:ext cx="8280400" cy="1620179"/>
          </a:xfr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dirty="0" smtClean="0"/>
              <a:t>Forschungsseminar klinische Pharmazie, Samuel Allemann, 17.08.2017</a:t>
            </a:r>
            <a:endParaRPr lang="en-GB" dirty="0"/>
          </a:p>
        </p:txBody>
      </p:sp>
      <p:pic>
        <p:nvPicPr>
          <p:cNvPr id="8" name="Inhaltsplatzhalt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35"/>
          <a:stretch/>
        </p:blipFill>
        <p:spPr>
          <a:xfrm>
            <a:off x="431800" y="2780928"/>
            <a:ext cx="8280400" cy="3236723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368300" y="6147669"/>
            <a:ext cx="8407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de-CH" sz="1000" dirty="0">
                <a:latin typeface="Segoe UI" panose="020B0502040204020203" pitchFamily="34" charset="0"/>
              </a:rPr>
              <a:t>Vrijens, B., S. Antoniou, M. </a:t>
            </a:r>
            <a:r>
              <a:rPr lang="de-CH" sz="1000" dirty="0" err="1">
                <a:latin typeface="Segoe UI" panose="020B0502040204020203" pitchFamily="34" charset="0"/>
              </a:rPr>
              <a:t>Burnier</a:t>
            </a:r>
            <a:r>
              <a:rPr lang="de-CH" sz="1000" dirty="0">
                <a:latin typeface="Segoe UI" panose="020B0502040204020203" pitchFamily="34" charset="0"/>
              </a:rPr>
              <a:t>, A. de la Sierra </a:t>
            </a:r>
            <a:r>
              <a:rPr lang="de-CH" sz="1000" dirty="0" err="1">
                <a:latin typeface="Segoe UI" panose="020B0502040204020203" pitchFamily="34" charset="0"/>
              </a:rPr>
              <a:t>and</a:t>
            </a:r>
            <a:r>
              <a:rPr lang="de-CH" sz="1000" dirty="0">
                <a:latin typeface="Segoe UI" panose="020B0502040204020203" pitchFamily="34" charset="0"/>
              </a:rPr>
              <a:t> M. </a:t>
            </a:r>
            <a:r>
              <a:rPr lang="de-CH" sz="1000" dirty="0" err="1">
                <a:latin typeface="Segoe UI" panose="020B0502040204020203" pitchFamily="34" charset="0"/>
              </a:rPr>
              <a:t>Volpe</a:t>
            </a:r>
            <a:r>
              <a:rPr lang="de-CH" sz="1000" dirty="0">
                <a:latin typeface="Segoe UI" panose="020B0502040204020203" pitchFamily="34" charset="0"/>
              </a:rPr>
              <a:t> (2017). </a:t>
            </a:r>
            <a:r>
              <a:rPr lang="de-CH" sz="1000" u="sng" dirty="0" smtClean="0">
                <a:latin typeface="Segoe UI" panose="020B0502040204020203" pitchFamily="34" charset="0"/>
              </a:rPr>
              <a:t>Frontiers </a:t>
            </a:r>
            <a:r>
              <a:rPr lang="de-CH" sz="1000" u="sng" dirty="0">
                <a:latin typeface="Segoe UI" panose="020B0502040204020203" pitchFamily="34" charset="0"/>
              </a:rPr>
              <a:t>in </a:t>
            </a:r>
            <a:r>
              <a:rPr lang="de-CH" sz="1000" u="sng" dirty="0" err="1">
                <a:latin typeface="Segoe UI" panose="020B0502040204020203" pitchFamily="34" charset="0"/>
              </a:rPr>
              <a:t>Pharmacology</a:t>
            </a:r>
            <a:r>
              <a:rPr lang="de-CH" sz="1000" u="sng" dirty="0">
                <a:latin typeface="Segoe UI" panose="020B0502040204020203" pitchFamily="34" charset="0"/>
              </a:rPr>
              <a:t> </a:t>
            </a:r>
            <a:r>
              <a:rPr lang="de-CH" sz="1000" b="1" u="sng" dirty="0">
                <a:latin typeface="Segoe UI" panose="020B0502040204020203" pitchFamily="34" charset="0"/>
              </a:rPr>
              <a:t>8: 100.</a:t>
            </a:r>
          </a:p>
        </p:txBody>
      </p:sp>
      <p:sp>
        <p:nvSpPr>
          <p:cNvPr id="4" name="Rechteck 3"/>
          <p:cNvSpPr/>
          <p:nvPr/>
        </p:nvSpPr>
        <p:spPr>
          <a:xfrm>
            <a:off x="755576" y="4581128"/>
            <a:ext cx="7704856" cy="576064"/>
          </a:xfrm>
          <a:prstGeom prst="rect">
            <a:avLst/>
          </a:prstGeom>
          <a:noFill/>
          <a:ln w="38100">
            <a:solidFill>
              <a:srgbClr val="EB8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</p:spTree>
    <p:extLst>
      <p:ext uri="{BB962C8B-B14F-4D97-AF65-F5344CB8AC3E}">
        <p14:creationId xmlns:p14="http://schemas.microsoft.com/office/powerpoint/2010/main" val="291532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Group-</a:t>
            </a:r>
            <a:r>
              <a:rPr lang="de-CH" dirty="0" err="1" smtClean="0"/>
              <a:t>based</a:t>
            </a:r>
            <a:r>
              <a:rPr lang="de-CH" dirty="0" smtClean="0"/>
              <a:t> </a:t>
            </a:r>
            <a:r>
              <a:rPr lang="de-CH" dirty="0" err="1" smtClean="0"/>
              <a:t>trajectory</a:t>
            </a:r>
            <a:r>
              <a:rPr lang="de-CH" dirty="0" smtClean="0"/>
              <a:t> </a:t>
            </a:r>
            <a:r>
              <a:rPr lang="de-CH" dirty="0" err="1" smtClean="0"/>
              <a:t>modeling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sp>
        <p:nvSpPr>
          <p:cNvPr id="10" name="Rechteck 9"/>
          <p:cNvSpPr/>
          <p:nvPr/>
        </p:nvSpPr>
        <p:spPr>
          <a:xfrm>
            <a:off x="350975" y="6161040"/>
            <a:ext cx="8280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Frankfurt, S., Frazier, P., Syed, M., &amp; Jung, K. R. (2016). </a:t>
            </a:r>
            <a:r>
              <a:rPr lang="en-US" sz="1000" u="sng" dirty="0" smtClean="0"/>
              <a:t>The </a:t>
            </a:r>
            <a:r>
              <a:rPr lang="en-US" sz="1000" u="sng" dirty="0"/>
              <a:t>Counseling </a:t>
            </a:r>
            <a:r>
              <a:rPr lang="en-US" sz="1000" u="sng" dirty="0" smtClean="0"/>
              <a:t>Psychologist</a:t>
            </a:r>
            <a:r>
              <a:rPr lang="en-US" sz="1000" dirty="0" smtClean="0"/>
              <a:t> </a:t>
            </a:r>
            <a:r>
              <a:rPr lang="en-US" sz="1000" b="1" dirty="0"/>
              <a:t>44(5</a:t>
            </a:r>
            <a:r>
              <a:rPr lang="en-US" sz="1000" b="1" dirty="0" smtClean="0"/>
              <a:t>): </a:t>
            </a:r>
            <a:r>
              <a:rPr lang="en-US" sz="1000" b="1" dirty="0"/>
              <a:t>622-660</a:t>
            </a:r>
            <a:r>
              <a:rPr lang="en-US" sz="1000" dirty="0"/>
              <a:t>.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749329" y="1213511"/>
            <a:ext cx="7653379" cy="1512168"/>
            <a:chOff x="817415" y="3140968"/>
            <a:chExt cx="7488832" cy="1512168"/>
          </a:xfrm>
        </p:grpSpPr>
        <p:sp>
          <p:nvSpPr>
            <p:cNvPr id="16" name="Rechteck 15"/>
            <p:cNvSpPr/>
            <p:nvPr/>
          </p:nvSpPr>
          <p:spPr>
            <a:xfrm>
              <a:off x="817415" y="3140968"/>
              <a:ext cx="7488832" cy="15121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827584" y="3230929"/>
              <a:ext cx="936104" cy="219711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12969" y="3450640"/>
              <a:ext cx="936104" cy="219711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4355976" y="3708464"/>
              <a:ext cx="936104" cy="219711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5436647" y="3928175"/>
              <a:ext cx="936104" cy="219711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6423870" y="4139060"/>
              <a:ext cx="936104" cy="219711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7358707" y="4343472"/>
              <a:ext cx="936104" cy="219711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755576" y="2741326"/>
            <a:ext cx="7640688" cy="360040"/>
            <a:chOff x="799247" y="1703616"/>
            <a:chExt cx="7640688" cy="360040"/>
          </a:xfrm>
        </p:grpSpPr>
        <p:sp>
          <p:nvSpPr>
            <p:cNvPr id="3" name="Rechteck 2"/>
            <p:cNvSpPr/>
            <p:nvPr/>
          </p:nvSpPr>
          <p:spPr>
            <a:xfrm>
              <a:off x="799247" y="1703616"/>
              <a:ext cx="694608" cy="360040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/>
                <a:t>CMA</a:t>
              </a:r>
              <a:r>
                <a:rPr lang="de-CH" sz="1400" baseline="-25000" dirty="0" smtClean="0"/>
                <a:t>1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1493855" y="1703616"/>
              <a:ext cx="694608" cy="360040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/>
                <a:t>CMA</a:t>
              </a:r>
              <a:r>
                <a:rPr lang="de-CH" sz="1400" baseline="-25000" dirty="0" smtClean="0"/>
                <a:t>2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2188463" y="1703616"/>
              <a:ext cx="694608" cy="360040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/>
                <a:t>CMA</a:t>
              </a:r>
              <a:r>
                <a:rPr lang="de-CH" sz="1400" baseline="-25000" dirty="0"/>
                <a:t>3</a:t>
              </a:r>
              <a:endParaRPr lang="de-CH" sz="1400" baseline="-25000" dirty="0" smtClean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883071" y="1703616"/>
              <a:ext cx="694608" cy="360040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/>
                <a:t>CMA</a:t>
              </a:r>
              <a:r>
                <a:rPr lang="de-CH" sz="1400" baseline="-25000" dirty="0" smtClean="0"/>
                <a:t>4</a:t>
              </a:r>
            </a:p>
          </p:txBody>
        </p:sp>
        <p:sp>
          <p:nvSpPr>
            <p:cNvPr id="14" name="Rechteck 13"/>
            <p:cNvSpPr/>
            <p:nvPr/>
          </p:nvSpPr>
          <p:spPr>
            <a:xfrm>
              <a:off x="3577679" y="1703616"/>
              <a:ext cx="694608" cy="360040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/>
                <a:t>CMA</a:t>
              </a:r>
              <a:r>
                <a:rPr lang="de-CH" sz="1400" baseline="-25000" dirty="0" smtClean="0"/>
                <a:t>5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4272287" y="1703616"/>
              <a:ext cx="694608" cy="360040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/>
                <a:t>CMA</a:t>
              </a:r>
              <a:r>
                <a:rPr lang="de-CH" sz="1400" baseline="-25000" dirty="0" smtClean="0"/>
                <a:t>6</a:t>
              </a:r>
            </a:p>
          </p:txBody>
        </p:sp>
        <p:sp>
          <p:nvSpPr>
            <p:cNvPr id="23" name="Rechteck 22"/>
            <p:cNvSpPr/>
            <p:nvPr/>
          </p:nvSpPr>
          <p:spPr>
            <a:xfrm>
              <a:off x="4966895" y="1703616"/>
              <a:ext cx="694608" cy="360040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/>
                <a:t>CMA</a:t>
              </a:r>
              <a:r>
                <a:rPr lang="de-CH" sz="1400" baseline="-25000" dirty="0" smtClean="0"/>
                <a:t>7</a:t>
              </a:r>
            </a:p>
          </p:txBody>
        </p:sp>
        <p:sp>
          <p:nvSpPr>
            <p:cNvPr id="24" name="Rechteck 23"/>
            <p:cNvSpPr/>
            <p:nvPr/>
          </p:nvSpPr>
          <p:spPr>
            <a:xfrm>
              <a:off x="5661503" y="1703616"/>
              <a:ext cx="694608" cy="360040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/>
                <a:t>CMA</a:t>
              </a:r>
              <a:r>
                <a:rPr lang="de-CH" sz="1400" baseline="-25000" dirty="0" smtClean="0"/>
                <a:t>8</a:t>
              </a:r>
            </a:p>
          </p:txBody>
        </p:sp>
        <p:sp>
          <p:nvSpPr>
            <p:cNvPr id="25" name="Rechteck 24"/>
            <p:cNvSpPr/>
            <p:nvPr/>
          </p:nvSpPr>
          <p:spPr>
            <a:xfrm>
              <a:off x="6356111" y="1703616"/>
              <a:ext cx="694608" cy="360040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/>
                <a:t>CMA</a:t>
              </a:r>
              <a:r>
                <a:rPr lang="de-CH" sz="1400" baseline="-25000" dirty="0"/>
                <a:t>9</a:t>
              </a:r>
              <a:endParaRPr lang="de-CH" sz="1400" baseline="-25000" dirty="0" smtClean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7050719" y="1703616"/>
              <a:ext cx="694608" cy="360040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 smtClean="0"/>
                <a:t>CMA</a:t>
              </a:r>
              <a:r>
                <a:rPr lang="de-CH" sz="1200" baseline="-25000" dirty="0" smtClean="0"/>
                <a:t>10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7745327" y="1703616"/>
              <a:ext cx="694608" cy="360040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 smtClean="0"/>
                <a:t>CMA</a:t>
              </a:r>
              <a:r>
                <a:rPr lang="de-CH" sz="1200" baseline="-25000" dirty="0" smtClean="0"/>
                <a:t>11</a:t>
              </a:r>
            </a:p>
          </p:txBody>
        </p:sp>
      </p:grpSp>
      <p:cxnSp>
        <p:nvCxnSpPr>
          <p:cNvPr id="30" name="Gerade Verbindung 29"/>
          <p:cNvCxnSpPr/>
          <p:nvPr/>
        </p:nvCxnSpPr>
        <p:spPr>
          <a:xfrm>
            <a:off x="759721" y="1213511"/>
            <a:ext cx="0" cy="188223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1442154" y="1219127"/>
            <a:ext cx="0" cy="188223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2144792" y="1219127"/>
            <a:ext cx="0" cy="188223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2825627" y="1213510"/>
            <a:ext cx="0" cy="188223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3530171" y="1219127"/>
            <a:ext cx="0" cy="188223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4239210" y="1219127"/>
            <a:ext cx="0" cy="188223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4923224" y="1219127"/>
            <a:ext cx="0" cy="188223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5615373" y="1219127"/>
            <a:ext cx="0" cy="188223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6312017" y="1219127"/>
            <a:ext cx="0" cy="188223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>
            <a:off x="7007048" y="1219127"/>
            <a:ext cx="0" cy="188223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7701656" y="1169453"/>
            <a:ext cx="0" cy="188223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2010342" y="3444111"/>
            <a:ext cx="1596155" cy="8640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Intercept</a:t>
            </a:r>
            <a:endParaRPr lang="de-CH" dirty="0" smtClean="0"/>
          </a:p>
        </p:txBody>
      </p:sp>
      <p:sp>
        <p:nvSpPr>
          <p:cNvPr id="64" name="Ellipse 63"/>
          <p:cNvSpPr/>
          <p:nvPr/>
        </p:nvSpPr>
        <p:spPr>
          <a:xfrm>
            <a:off x="3873901" y="3444111"/>
            <a:ext cx="1596155" cy="8640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Linear </a:t>
            </a:r>
            <a:r>
              <a:rPr lang="de-CH" dirty="0" err="1" smtClean="0"/>
              <a:t>Slope</a:t>
            </a:r>
            <a:endParaRPr lang="de-CH" dirty="0" smtClean="0"/>
          </a:p>
        </p:txBody>
      </p:sp>
      <p:sp>
        <p:nvSpPr>
          <p:cNvPr id="65" name="Ellipse 64"/>
          <p:cNvSpPr/>
          <p:nvPr/>
        </p:nvSpPr>
        <p:spPr>
          <a:xfrm>
            <a:off x="5737461" y="3446242"/>
            <a:ext cx="1711875" cy="8640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Quadratic</a:t>
            </a:r>
            <a:r>
              <a:rPr lang="de-CH" dirty="0" smtClean="0"/>
              <a:t> </a:t>
            </a:r>
            <a:r>
              <a:rPr lang="de-CH" dirty="0" err="1" smtClean="0"/>
              <a:t>Slope</a:t>
            </a:r>
            <a:endParaRPr lang="de-CH" dirty="0" smtClean="0"/>
          </a:p>
        </p:txBody>
      </p:sp>
      <p:sp>
        <p:nvSpPr>
          <p:cNvPr id="66" name="Ellipse 65"/>
          <p:cNvSpPr/>
          <p:nvPr/>
        </p:nvSpPr>
        <p:spPr>
          <a:xfrm>
            <a:off x="1185420" y="4581128"/>
            <a:ext cx="1224136" cy="1224136"/>
          </a:xfrm>
          <a:prstGeom prst="ellipse">
            <a:avLst/>
          </a:prstGeom>
          <a:noFill/>
          <a:ln w="57150"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rgbClr val="006E6E"/>
                </a:solidFill>
              </a:rPr>
              <a:t>Class</a:t>
            </a:r>
          </a:p>
        </p:txBody>
      </p:sp>
      <p:cxnSp>
        <p:nvCxnSpPr>
          <p:cNvPr id="70" name="Gerade Verbindung mit Pfeil 69"/>
          <p:cNvCxnSpPr>
            <a:stCxn id="63" idx="0"/>
            <a:endCxn id="3" idx="2"/>
          </p:cNvCxnSpPr>
          <p:nvPr/>
        </p:nvCxnSpPr>
        <p:spPr>
          <a:xfrm flipH="1" flipV="1">
            <a:off x="1102880" y="3101366"/>
            <a:ext cx="1705540" cy="34274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11" idx="2"/>
          </p:cNvCxnSpPr>
          <p:nvPr/>
        </p:nvCxnSpPr>
        <p:spPr>
          <a:xfrm flipH="1" flipV="1">
            <a:off x="1797488" y="3101366"/>
            <a:ext cx="1028139" cy="34274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3" idx="0"/>
            <a:endCxn id="12" idx="2"/>
          </p:cNvCxnSpPr>
          <p:nvPr/>
        </p:nvCxnSpPr>
        <p:spPr>
          <a:xfrm flipH="1" flipV="1">
            <a:off x="2492096" y="3101366"/>
            <a:ext cx="316324" cy="34274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63" idx="0"/>
            <a:endCxn id="13" idx="2"/>
          </p:cNvCxnSpPr>
          <p:nvPr/>
        </p:nvCxnSpPr>
        <p:spPr>
          <a:xfrm flipV="1">
            <a:off x="2808420" y="3101366"/>
            <a:ext cx="378284" cy="34274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endCxn id="14" idx="2"/>
          </p:cNvCxnSpPr>
          <p:nvPr/>
        </p:nvCxnSpPr>
        <p:spPr>
          <a:xfrm flipV="1">
            <a:off x="2825627" y="3101366"/>
            <a:ext cx="1055685" cy="34274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63" idx="0"/>
            <a:endCxn id="15" idx="2"/>
          </p:cNvCxnSpPr>
          <p:nvPr/>
        </p:nvCxnSpPr>
        <p:spPr>
          <a:xfrm flipV="1">
            <a:off x="2808420" y="3101366"/>
            <a:ext cx="1767500" cy="34274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63" idx="0"/>
            <a:endCxn id="23" idx="2"/>
          </p:cNvCxnSpPr>
          <p:nvPr/>
        </p:nvCxnSpPr>
        <p:spPr>
          <a:xfrm flipV="1">
            <a:off x="2808420" y="3101366"/>
            <a:ext cx="2462108" cy="34274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63" idx="0"/>
            <a:endCxn id="24" idx="2"/>
          </p:cNvCxnSpPr>
          <p:nvPr/>
        </p:nvCxnSpPr>
        <p:spPr>
          <a:xfrm flipV="1">
            <a:off x="2808420" y="3101366"/>
            <a:ext cx="3156716" cy="34274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63" idx="0"/>
            <a:endCxn id="25" idx="2"/>
          </p:cNvCxnSpPr>
          <p:nvPr/>
        </p:nvCxnSpPr>
        <p:spPr>
          <a:xfrm flipV="1">
            <a:off x="2808420" y="3101366"/>
            <a:ext cx="3851324" cy="34274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63" idx="0"/>
            <a:endCxn id="26" idx="2"/>
          </p:cNvCxnSpPr>
          <p:nvPr/>
        </p:nvCxnSpPr>
        <p:spPr>
          <a:xfrm flipV="1">
            <a:off x="2808420" y="3101366"/>
            <a:ext cx="4545932" cy="34274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63" idx="0"/>
            <a:endCxn id="27" idx="2"/>
          </p:cNvCxnSpPr>
          <p:nvPr/>
        </p:nvCxnSpPr>
        <p:spPr>
          <a:xfrm flipV="1">
            <a:off x="2808420" y="3101366"/>
            <a:ext cx="5240540" cy="34274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64" idx="0"/>
            <a:endCxn id="3" idx="2"/>
          </p:cNvCxnSpPr>
          <p:nvPr/>
        </p:nvCxnSpPr>
        <p:spPr>
          <a:xfrm flipH="1" flipV="1">
            <a:off x="1102880" y="3101366"/>
            <a:ext cx="3569099" cy="34274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4" idx="0"/>
            <a:endCxn id="11" idx="2"/>
          </p:cNvCxnSpPr>
          <p:nvPr/>
        </p:nvCxnSpPr>
        <p:spPr>
          <a:xfrm flipH="1" flipV="1">
            <a:off x="1797488" y="3101366"/>
            <a:ext cx="2874491" cy="34274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stCxn id="64" idx="0"/>
            <a:endCxn id="12" idx="2"/>
          </p:cNvCxnSpPr>
          <p:nvPr/>
        </p:nvCxnSpPr>
        <p:spPr>
          <a:xfrm flipH="1" flipV="1">
            <a:off x="2492096" y="3101366"/>
            <a:ext cx="2179883" cy="34274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64" idx="0"/>
            <a:endCxn id="13" idx="2"/>
          </p:cNvCxnSpPr>
          <p:nvPr/>
        </p:nvCxnSpPr>
        <p:spPr>
          <a:xfrm flipH="1" flipV="1">
            <a:off x="3186704" y="3101366"/>
            <a:ext cx="1485275" cy="34274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64" idx="0"/>
            <a:endCxn id="14" idx="2"/>
          </p:cNvCxnSpPr>
          <p:nvPr/>
        </p:nvCxnSpPr>
        <p:spPr>
          <a:xfrm flipH="1" flipV="1">
            <a:off x="3881312" y="3101366"/>
            <a:ext cx="790667" cy="34274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stCxn id="64" idx="0"/>
            <a:endCxn id="15" idx="2"/>
          </p:cNvCxnSpPr>
          <p:nvPr/>
        </p:nvCxnSpPr>
        <p:spPr>
          <a:xfrm flipH="1" flipV="1">
            <a:off x="4575920" y="3101366"/>
            <a:ext cx="96059" cy="34274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64" idx="0"/>
            <a:endCxn id="23" idx="2"/>
          </p:cNvCxnSpPr>
          <p:nvPr/>
        </p:nvCxnSpPr>
        <p:spPr>
          <a:xfrm flipV="1">
            <a:off x="4671979" y="3101366"/>
            <a:ext cx="598549" cy="34274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64" idx="0"/>
            <a:endCxn id="24" idx="2"/>
          </p:cNvCxnSpPr>
          <p:nvPr/>
        </p:nvCxnSpPr>
        <p:spPr>
          <a:xfrm flipV="1">
            <a:off x="4671979" y="3101366"/>
            <a:ext cx="1293157" cy="34274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>
            <a:stCxn id="64" idx="0"/>
            <a:endCxn id="25" idx="2"/>
          </p:cNvCxnSpPr>
          <p:nvPr/>
        </p:nvCxnSpPr>
        <p:spPr>
          <a:xfrm flipV="1">
            <a:off x="4671979" y="3101366"/>
            <a:ext cx="1987765" cy="34274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stCxn id="64" idx="0"/>
            <a:endCxn id="26" idx="2"/>
          </p:cNvCxnSpPr>
          <p:nvPr/>
        </p:nvCxnSpPr>
        <p:spPr>
          <a:xfrm flipV="1">
            <a:off x="4671979" y="3101366"/>
            <a:ext cx="2682373" cy="34274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64" idx="0"/>
            <a:endCxn id="27" idx="2"/>
          </p:cNvCxnSpPr>
          <p:nvPr/>
        </p:nvCxnSpPr>
        <p:spPr>
          <a:xfrm flipV="1">
            <a:off x="4671979" y="3101366"/>
            <a:ext cx="3376981" cy="34274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stCxn id="65" idx="0"/>
            <a:endCxn id="3" idx="2"/>
          </p:cNvCxnSpPr>
          <p:nvPr/>
        </p:nvCxnSpPr>
        <p:spPr>
          <a:xfrm flipH="1" flipV="1">
            <a:off x="1102880" y="3101366"/>
            <a:ext cx="5490519" cy="34487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65" idx="0"/>
            <a:endCxn id="11" idx="2"/>
          </p:cNvCxnSpPr>
          <p:nvPr/>
        </p:nvCxnSpPr>
        <p:spPr>
          <a:xfrm flipH="1" flipV="1">
            <a:off x="1797488" y="3101366"/>
            <a:ext cx="4795911" cy="34487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65" idx="0"/>
            <a:endCxn id="12" idx="2"/>
          </p:cNvCxnSpPr>
          <p:nvPr/>
        </p:nvCxnSpPr>
        <p:spPr>
          <a:xfrm flipH="1" flipV="1">
            <a:off x="2492096" y="3101366"/>
            <a:ext cx="4101303" cy="34487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/>
          <p:cNvCxnSpPr>
            <a:stCxn id="65" idx="0"/>
            <a:endCxn id="13" idx="2"/>
          </p:cNvCxnSpPr>
          <p:nvPr/>
        </p:nvCxnSpPr>
        <p:spPr>
          <a:xfrm flipH="1" flipV="1">
            <a:off x="3186704" y="3101366"/>
            <a:ext cx="3406695" cy="34487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/>
          <p:cNvCxnSpPr>
            <a:stCxn id="65" idx="0"/>
            <a:endCxn id="14" idx="2"/>
          </p:cNvCxnSpPr>
          <p:nvPr/>
        </p:nvCxnSpPr>
        <p:spPr>
          <a:xfrm flipH="1" flipV="1">
            <a:off x="3881312" y="3101366"/>
            <a:ext cx="2712087" cy="34487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>
            <a:stCxn id="65" idx="0"/>
            <a:endCxn id="15" idx="2"/>
          </p:cNvCxnSpPr>
          <p:nvPr/>
        </p:nvCxnSpPr>
        <p:spPr>
          <a:xfrm flipH="1" flipV="1">
            <a:off x="4575920" y="3101366"/>
            <a:ext cx="2017479" cy="34487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65" idx="0"/>
            <a:endCxn id="23" idx="2"/>
          </p:cNvCxnSpPr>
          <p:nvPr/>
        </p:nvCxnSpPr>
        <p:spPr>
          <a:xfrm flipH="1" flipV="1">
            <a:off x="5270528" y="3101366"/>
            <a:ext cx="1322871" cy="34487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stCxn id="65" idx="0"/>
            <a:endCxn id="24" idx="2"/>
          </p:cNvCxnSpPr>
          <p:nvPr/>
        </p:nvCxnSpPr>
        <p:spPr>
          <a:xfrm flipH="1" flipV="1">
            <a:off x="5965136" y="3101366"/>
            <a:ext cx="628263" cy="34487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>
            <a:stCxn id="65" idx="0"/>
            <a:endCxn id="25" idx="2"/>
          </p:cNvCxnSpPr>
          <p:nvPr/>
        </p:nvCxnSpPr>
        <p:spPr>
          <a:xfrm flipV="1">
            <a:off x="6593399" y="3101366"/>
            <a:ext cx="66345" cy="34487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/>
          <p:cNvCxnSpPr>
            <a:stCxn id="65" idx="0"/>
            <a:endCxn id="26" idx="2"/>
          </p:cNvCxnSpPr>
          <p:nvPr/>
        </p:nvCxnSpPr>
        <p:spPr>
          <a:xfrm flipV="1">
            <a:off x="6593399" y="3101366"/>
            <a:ext cx="760953" cy="34487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/>
          <p:cNvCxnSpPr>
            <a:stCxn id="65" idx="0"/>
            <a:endCxn id="27" idx="2"/>
          </p:cNvCxnSpPr>
          <p:nvPr/>
        </p:nvCxnSpPr>
        <p:spPr>
          <a:xfrm flipV="1">
            <a:off x="6593399" y="3101366"/>
            <a:ext cx="1455561" cy="34487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/>
          <p:cNvCxnSpPr>
            <a:stCxn id="66" idx="7"/>
            <a:endCxn id="63" idx="4"/>
          </p:cNvCxnSpPr>
          <p:nvPr/>
        </p:nvCxnSpPr>
        <p:spPr>
          <a:xfrm flipV="1">
            <a:off x="2230285" y="4308207"/>
            <a:ext cx="578135" cy="45219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>
            <a:stCxn id="66" idx="7"/>
            <a:endCxn id="64" idx="4"/>
          </p:cNvCxnSpPr>
          <p:nvPr/>
        </p:nvCxnSpPr>
        <p:spPr>
          <a:xfrm flipV="1">
            <a:off x="2230285" y="4308207"/>
            <a:ext cx="2441694" cy="45219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>
            <a:stCxn id="66" idx="7"/>
            <a:endCxn id="65" idx="4"/>
          </p:cNvCxnSpPr>
          <p:nvPr/>
        </p:nvCxnSpPr>
        <p:spPr>
          <a:xfrm flipV="1">
            <a:off x="2230285" y="4310338"/>
            <a:ext cx="4363114" cy="45006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31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5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75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25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75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0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25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75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25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5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75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0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625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65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675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70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5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50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775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80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GBTM: Class </a:t>
            </a:r>
            <a:r>
              <a:rPr lang="de-CH" dirty="0" err="1" smtClean="0"/>
              <a:t>formation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sp>
        <p:nvSpPr>
          <p:cNvPr id="7" name="Ellipse 6"/>
          <p:cNvSpPr/>
          <p:nvPr/>
        </p:nvSpPr>
        <p:spPr>
          <a:xfrm>
            <a:off x="1538169" y="1869548"/>
            <a:ext cx="2853343" cy="2853343"/>
          </a:xfrm>
          <a:prstGeom prst="ellipse">
            <a:avLst/>
          </a:prstGeom>
          <a:noFill/>
          <a:ln w="57150"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rgbClr val="006E6E"/>
                </a:solidFill>
              </a:rPr>
              <a:t>Class 1</a:t>
            </a:r>
            <a:endParaRPr lang="de-CH" b="1" dirty="0" smtClean="0">
              <a:solidFill>
                <a:srgbClr val="006E6E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430564" y="1809327"/>
            <a:ext cx="2538289" cy="2538289"/>
          </a:xfrm>
          <a:prstGeom prst="ellipse">
            <a:avLst/>
          </a:prstGeom>
          <a:noFill/>
          <a:ln w="57150"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rgbClr val="006E6E"/>
                </a:solidFill>
              </a:rPr>
              <a:t>Class 2</a:t>
            </a:r>
            <a:endParaRPr lang="de-CH" b="1" dirty="0" smtClean="0">
              <a:solidFill>
                <a:srgbClr val="006E6E"/>
              </a:solidFill>
            </a:endParaRPr>
          </a:p>
        </p:txBody>
      </p:sp>
      <p:sp>
        <p:nvSpPr>
          <p:cNvPr id="9" name="Multiplizieren 8"/>
          <p:cNvSpPr/>
          <p:nvPr/>
        </p:nvSpPr>
        <p:spPr>
          <a:xfrm>
            <a:off x="2390156" y="4088332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10" name="Multiplizieren 9"/>
          <p:cNvSpPr/>
          <p:nvPr/>
        </p:nvSpPr>
        <p:spPr>
          <a:xfrm>
            <a:off x="1610240" y="3038557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11" name="Multiplizieren 10"/>
          <p:cNvSpPr/>
          <p:nvPr/>
        </p:nvSpPr>
        <p:spPr>
          <a:xfrm>
            <a:off x="2968194" y="3488335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15" name="Multiplizieren 14"/>
          <p:cNvSpPr/>
          <p:nvPr/>
        </p:nvSpPr>
        <p:spPr>
          <a:xfrm>
            <a:off x="6520974" y="3431969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16" name="Multiplizieren 15"/>
          <p:cNvSpPr/>
          <p:nvPr/>
        </p:nvSpPr>
        <p:spPr>
          <a:xfrm>
            <a:off x="5836256" y="3375001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20" name="Ellipse 19"/>
          <p:cNvSpPr/>
          <p:nvPr/>
        </p:nvSpPr>
        <p:spPr>
          <a:xfrm>
            <a:off x="3614292" y="4155471"/>
            <a:ext cx="2025203" cy="2025203"/>
          </a:xfrm>
          <a:prstGeom prst="ellipse">
            <a:avLst/>
          </a:prstGeom>
          <a:noFill/>
          <a:ln w="57150"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rgbClr val="006E6E"/>
                </a:solidFill>
              </a:rPr>
              <a:t>Class 3</a:t>
            </a:r>
            <a:endParaRPr lang="de-CH" b="1" dirty="0" smtClean="0">
              <a:solidFill>
                <a:srgbClr val="006E6E"/>
              </a:solidFill>
            </a:endParaRPr>
          </a:p>
        </p:txBody>
      </p:sp>
      <p:sp>
        <p:nvSpPr>
          <p:cNvPr id="22" name="Multiplizieren 21"/>
          <p:cNvSpPr/>
          <p:nvPr/>
        </p:nvSpPr>
        <p:spPr>
          <a:xfrm>
            <a:off x="1994767" y="3713314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23" name="Multiplizieren 22"/>
          <p:cNvSpPr/>
          <p:nvPr/>
        </p:nvSpPr>
        <p:spPr>
          <a:xfrm>
            <a:off x="2418726" y="3355350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24" name="Multiplizieren 23"/>
          <p:cNvSpPr/>
          <p:nvPr/>
        </p:nvSpPr>
        <p:spPr>
          <a:xfrm>
            <a:off x="2114296" y="2581835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25" name="Multiplizieren 24"/>
          <p:cNvSpPr/>
          <p:nvPr/>
        </p:nvSpPr>
        <p:spPr>
          <a:xfrm>
            <a:off x="2474083" y="1968277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26" name="Multiplizieren 25"/>
          <p:cNvSpPr/>
          <p:nvPr/>
        </p:nvSpPr>
        <p:spPr>
          <a:xfrm>
            <a:off x="2659551" y="2507416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27" name="Multiplizieren 26"/>
          <p:cNvSpPr/>
          <p:nvPr/>
        </p:nvSpPr>
        <p:spPr>
          <a:xfrm>
            <a:off x="2139017" y="1918010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28" name="Multiplizieren 27"/>
          <p:cNvSpPr/>
          <p:nvPr/>
        </p:nvSpPr>
        <p:spPr>
          <a:xfrm>
            <a:off x="1707939" y="2397324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29" name="Multiplizieren 28"/>
          <p:cNvSpPr/>
          <p:nvPr/>
        </p:nvSpPr>
        <p:spPr>
          <a:xfrm>
            <a:off x="3224180" y="2048869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0" name="Multiplizieren 29"/>
          <p:cNvSpPr/>
          <p:nvPr/>
        </p:nvSpPr>
        <p:spPr>
          <a:xfrm>
            <a:off x="3183727" y="2405535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1" name="Multiplizieren 30"/>
          <p:cNvSpPr/>
          <p:nvPr/>
        </p:nvSpPr>
        <p:spPr>
          <a:xfrm>
            <a:off x="3645488" y="2521352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2" name="Multiplizieren 31"/>
          <p:cNvSpPr/>
          <p:nvPr/>
        </p:nvSpPr>
        <p:spPr>
          <a:xfrm>
            <a:off x="3198278" y="2834355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3" name="Multiplizieren 32"/>
          <p:cNvSpPr/>
          <p:nvPr/>
        </p:nvSpPr>
        <p:spPr>
          <a:xfrm>
            <a:off x="3630968" y="3059940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4" name="Multiplizieren 33"/>
          <p:cNvSpPr/>
          <p:nvPr/>
        </p:nvSpPr>
        <p:spPr>
          <a:xfrm>
            <a:off x="3514466" y="3496655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5" name="Multiplizieren 34"/>
          <p:cNvSpPr/>
          <p:nvPr/>
        </p:nvSpPr>
        <p:spPr>
          <a:xfrm>
            <a:off x="3094310" y="4095588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6" name="Multiplizieren 35"/>
          <p:cNvSpPr/>
          <p:nvPr/>
        </p:nvSpPr>
        <p:spPr>
          <a:xfrm>
            <a:off x="3926508" y="4298660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7" name="Multiplizieren 36"/>
          <p:cNvSpPr/>
          <p:nvPr/>
        </p:nvSpPr>
        <p:spPr>
          <a:xfrm>
            <a:off x="4423365" y="4242046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8" name="Multiplizieren 37"/>
          <p:cNvSpPr/>
          <p:nvPr/>
        </p:nvSpPr>
        <p:spPr>
          <a:xfrm>
            <a:off x="4825953" y="4515189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9" name="Multiplizieren 38"/>
          <p:cNvSpPr/>
          <p:nvPr/>
        </p:nvSpPr>
        <p:spPr>
          <a:xfrm>
            <a:off x="4300791" y="4664016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40" name="Multiplizieren 39"/>
          <p:cNvSpPr/>
          <p:nvPr/>
        </p:nvSpPr>
        <p:spPr>
          <a:xfrm>
            <a:off x="3739277" y="4812911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41" name="Multiplizieren 40"/>
          <p:cNvSpPr/>
          <p:nvPr/>
        </p:nvSpPr>
        <p:spPr>
          <a:xfrm>
            <a:off x="3796735" y="5393854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43" name="Multiplizieren 42"/>
          <p:cNvSpPr/>
          <p:nvPr/>
        </p:nvSpPr>
        <p:spPr>
          <a:xfrm>
            <a:off x="4737639" y="5338014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44" name="Multiplizieren 43"/>
          <p:cNvSpPr/>
          <p:nvPr/>
        </p:nvSpPr>
        <p:spPr>
          <a:xfrm>
            <a:off x="5077981" y="4968759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45" name="Multiplizieren 44"/>
          <p:cNvSpPr/>
          <p:nvPr/>
        </p:nvSpPr>
        <p:spPr>
          <a:xfrm>
            <a:off x="4979367" y="3606405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46" name="Multiplizieren 45"/>
          <p:cNvSpPr/>
          <p:nvPr/>
        </p:nvSpPr>
        <p:spPr>
          <a:xfrm>
            <a:off x="5560979" y="3831903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47" name="Multiplizieren 46"/>
          <p:cNvSpPr/>
          <p:nvPr/>
        </p:nvSpPr>
        <p:spPr>
          <a:xfrm>
            <a:off x="5330009" y="3298787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48" name="Multiplizieren 47"/>
          <p:cNvSpPr/>
          <p:nvPr/>
        </p:nvSpPr>
        <p:spPr>
          <a:xfrm>
            <a:off x="4692802" y="3032655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49" name="Multiplizieren 48"/>
          <p:cNvSpPr/>
          <p:nvPr/>
        </p:nvSpPr>
        <p:spPr>
          <a:xfrm>
            <a:off x="4659338" y="3448618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50" name="Multiplizieren 49"/>
          <p:cNvSpPr/>
          <p:nvPr/>
        </p:nvSpPr>
        <p:spPr>
          <a:xfrm>
            <a:off x="4387225" y="3275270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51" name="Multiplizieren 50"/>
          <p:cNvSpPr/>
          <p:nvPr/>
        </p:nvSpPr>
        <p:spPr>
          <a:xfrm>
            <a:off x="4439860" y="2652210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52" name="Multiplizieren 51"/>
          <p:cNvSpPr/>
          <p:nvPr/>
        </p:nvSpPr>
        <p:spPr>
          <a:xfrm>
            <a:off x="5080497" y="2926035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53" name="Multiplizieren 52"/>
          <p:cNvSpPr/>
          <p:nvPr/>
        </p:nvSpPr>
        <p:spPr>
          <a:xfrm>
            <a:off x="5947489" y="2402620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54" name="Multiplizieren 53"/>
          <p:cNvSpPr/>
          <p:nvPr/>
        </p:nvSpPr>
        <p:spPr>
          <a:xfrm>
            <a:off x="6263058" y="2917268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55" name="Multiplizieren 54"/>
          <p:cNvSpPr/>
          <p:nvPr/>
        </p:nvSpPr>
        <p:spPr>
          <a:xfrm>
            <a:off x="6387227" y="2427464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56" name="Multiplizieren 55"/>
          <p:cNvSpPr/>
          <p:nvPr/>
        </p:nvSpPr>
        <p:spPr>
          <a:xfrm>
            <a:off x="5883171" y="1893268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57" name="Multiplizieren 56"/>
          <p:cNvSpPr/>
          <p:nvPr/>
        </p:nvSpPr>
        <p:spPr>
          <a:xfrm>
            <a:off x="5450342" y="2017493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58" name="Multiplizieren 57"/>
          <p:cNvSpPr/>
          <p:nvPr/>
        </p:nvSpPr>
        <p:spPr>
          <a:xfrm>
            <a:off x="5090771" y="1765465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59" name="Multiplizieren 58"/>
          <p:cNvSpPr/>
          <p:nvPr/>
        </p:nvSpPr>
        <p:spPr>
          <a:xfrm>
            <a:off x="4675393" y="2156941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60" name="Multiplizieren 59"/>
          <p:cNvSpPr/>
          <p:nvPr/>
        </p:nvSpPr>
        <p:spPr>
          <a:xfrm>
            <a:off x="4998913" y="2447766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61" name="Multiplizieren 60"/>
          <p:cNvSpPr/>
          <p:nvPr/>
        </p:nvSpPr>
        <p:spPr>
          <a:xfrm>
            <a:off x="5340447" y="2413959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64" name="Multiplizieren 63"/>
          <p:cNvSpPr/>
          <p:nvPr/>
        </p:nvSpPr>
        <p:spPr>
          <a:xfrm>
            <a:off x="3958232" y="3587043"/>
            <a:ext cx="504056" cy="504056"/>
          </a:xfrm>
          <a:prstGeom prst="mathMultiply">
            <a:avLst>
              <a:gd name="adj1" fmla="val 7778"/>
            </a:avLst>
          </a:prstGeom>
          <a:solidFill>
            <a:srgbClr val="D20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</p:spTree>
    <p:extLst>
      <p:ext uri="{BB962C8B-B14F-4D97-AF65-F5344CB8AC3E}">
        <p14:creationId xmlns:p14="http://schemas.microsoft.com/office/powerpoint/2010/main" val="11811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Group-</a:t>
            </a:r>
            <a:r>
              <a:rPr lang="de-CH" dirty="0" err="1" smtClean="0"/>
              <a:t>based</a:t>
            </a:r>
            <a:r>
              <a:rPr lang="de-CH" dirty="0" smtClean="0"/>
              <a:t> </a:t>
            </a:r>
            <a:r>
              <a:rPr lang="de-CH" dirty="0" err="1" smtClean="0"/>
              <a:t>trajectory</a:t>
            </a:r>
            <a:r>
              <a:rPr lang="de-CH" dirty="0" smtClean="0"/>
              <a:t> </a:t>
            </a:r>
            <a:r>
              <a:rPr lang="de-CH" dirty="0" err="1" smtClean="0"/>
              <a:t>modeling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sp>
        <p:nvSpPr>
          <p:cNvPr id="9" name="Rechteck 8"/>
          <p:cNvSpPr/>
          <p:nvPr/>
        </p:nvSpPr>
        <p:spPr>
          <a:xfrm>
            <a:off x="323528" y="6177116"/>
            <a:ext cx="83886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1000" dirty="0">
                <a:latin typeface="Segoe UI" panose="020B0502040204020203" pitchFamily="34" charset="0"/>
              </a:rPr>
              <a:t>Franklin, J. M., W. H. Shrank, J. </a:t>
            </a:r>
            <a:r>
              <a:rPr lang="en-US" sz="1000" dirty="0" err="1">
                <a:latin typeface="Segoe UI" panose="020B0502040204020203" pitchFamily="34" charset="0"/>
              </a:rPr>
              <a:t>Pakes</a:t>
            </a:r>
            <a:r>
              <a:rPr lang="en-US" sz="1000" dirty="0">
                <a:latin typeface="Segoe UI" panose="020B0502040204020203" pitchFamily="34" charset="0"/>
              </a:rPr>
              <a:t>, G. </a:t>
            </a:r>
            <a:r>
              <a:rPr lang="en-US" sz="1000" dirty="0" err="1">
                <a:latin typeface="Segoe UI" panose="020B0502040204020203" pitchFamily="34" charset="0"/>
              </a:rPr>
              <a:t>Sanfélix-Gimeno</a:t>
            </a:r>
            <a:r>
              <a:rPr lang="en-US" sz="1000" dirty="0">
                <a:latin typeface="Segoe UI" panose="020B0502040204020203" pitchFamily="34" charset="0"/>
              </a:rPr>
              <a:t>, O. S. Matlin, T. A. Brennan and N. K. Choudhry (2013). </a:t>
            </a:r>
            <a:r>
              <a:rPr lang="en-US" sz="1000" u="sng" dirty="0" smtClean="0">
                <a:latin typeface="Segoe UI" panose="020B0502040204020203" pitchFamily="34" charset="0"/>
              </a:rPr>
              <a:t>Medical </a:t>
            </a:r>
            <a:r>
              <a:rPr lang="en-US" sz="1000" u="sng" dirty="0">
                <a:latin typeface="Segoe UI" panose="020B0502040204020203" pitchFamily="34" charset="0"/>
              </a:rPr>
              <a:t>care </a:t>
            </a:r>
            <a:r>
              <a:rPr lang="en-US" sz="1000" b="1" u="sng" dirty="0">
                <a:latin typeface="Segoe UI" panose="020B0502040204020203" pitchFamily="34" charset="0"/>
              </a:rPr>
              <a:t>51(9): 789-796.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80714"/>
            <a:ext cx="7632848" cy="529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63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Group-</a:t>
            </a:r>
            <a:r>
              <a:rPr lang="de-CH" dirty="0" err="1" smtClean="0"/>
              <a:t>based</a:t>
            </a:r>
            <a:r>
              <a:rPr lang="de-CH" dirty="0" smtClean="0"/>
              <a:t> </a:t>
            </a:r>
            <a:r>
              <a:rPr lang="de-CH" dirty="0" err="1" smtClean="0"/>
              <a:t>trajectory</a:t>
            </a:r>
            <a:r>
              <a:rPr lang="de-CH" dirty="0" smtClean="0"/>
              <a:t> </a:t>
            </a:r>
            <a:r>
              <a:rPr lang="de-CH" dirty="0" err="1" smtClean="0"/>
              <a:t>modeling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20826"/>
            <a:ext cx="7133366" cy="441932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323528" y="6177116"/>
            <a:ext cx="83886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1000" dirty="0">
                <a:latin typeface="Segoe UI" panose="020B0502040204020203" pitchFamily="34" charset="0"/>
              </a:rPr>
              <a:t>Franklin, J. M., W. H. Shrank, J. </a:t>
            </a:r>
            <a:r>
              <a:rPr lang="en-US" sz="1000" dirty="0" err="1">
                <a:latin typeface="Segoe UI" panose="020B0502040204020203" pitchFamily="34" charset="0"/>
              </a:rPr>
              <a:t>Pakes</a:t>
            </a:r>
            <a:r>
              <a:rPr lang="en-US" sz="1000" dirty="0">
                <a:latin typeface="Segoe UI" panose="020B0502040204020203" pitchFamily="34" charset="0"/>
              </a:rPr>
              <a:t>, G. </a:t>
            </a:r>
            <a:r>
              <a:rPr lang="en-US" sz="1000" dirty="0" err="1">
                <a:latin typeface="Segoe UI" panose="020B0502040204020203" pitchFamily="34" charset="0"/>
              </a:rPr>
              <a:t>Sanfélix-Gimeno</a:t>
            </a:r>
            <a:r>
              <a:rPr lang="en-US" sz="1000" dirty="0">
                <a:latin typeface="Segoe UI" panose="020B0502040204020203" pitchFamily="34" charset="0"/>
              </a:rPr>
              <a:t>, O. S. Matlin, T. A. Brennan and N. K. Choudhry (2013). </a:t>
            </a:r>
            <a:r>
              <a:rPr lang="en-US" sz="1000" u="sng" dirty="0" smtClean="0">
                <a:latin typeface="Segoe UI" panose="020B0502040204020203" pitchFamily="34" charset="0"/>
              </a:rPr>
              <a:t>Medical </a:t>
            </a:r>
            <a:r>
              <a:rPr lang="en-US" sz="1000" u="sng" dirty="0">
                <a:latin typeface="Segoe UI" panose="020B0502040204020203" pitchFamily="34" charset="0"/>
              </a:rPr>
              <a:t>care </a:t>
            </a:r>
            <a:r>
              <a:rPr lang="en-US" sz="1000" b="1" u="sng" dirty="0">
                <a:latin typeface="Segoe UI" panose="020B0502040204020203" pitchFamily="34" charset="0"/>
              </a:rPr>
              <a:t>51(9): 789-796.</a:t>
            </a:r>
          </a:p>
        </p:txBody>
      </p:sp>
    </p:spTree>
    <p:extLst>
      <p:ext uri="{BB962C8B-B14F-4D97-AF65-F5344CB8AC3E}">
        <p14:creationId xmlns:p14="http://schemas.microsoft.com/office/powerpoint/2010/main" val="12655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Conclusions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 smtClean="0"/>
              <a:t>Know</a:t>
            </a:r>
            <a:r>
              <a:rPr lang="de-CH" sz="2400" dirty="0" smtClean="0"/>
              <a:t> </a:t>
            </a:r>
            <a:r>
              <a:rPr lang="de-CH" sz="2400" dirty="0" err="1" smtClean="0"/>
              <a:t>what</a:t>
            </a:r>
            <a:r>
              <a:rPr lang="de-CH" sz="2400" dirty="0" smtClean="0"/>
              <a:t> </a:t>
            </a:r>
            <a:r>
              <a:rPr lang="de-CH" sz="2400" dirty="0" err="1" smtClean="0"/>
              <a:t>you</a:t>
            </a:r>
            <a:r>
              <a:rPr lang="de-CH" sz="2400" dirty="0" smtClean="0"/>
              <a:t> </a:t>
            </a:r>
            <a:r>
              <a:rPr lang="de-CH" sz="2400" dirty="0" err="1" smtClean="0"/>
              <a:t>measure</a:t>
            </a:r>
            <a:endParaRPr lang="de-CH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 smtClean="0"/>
              <a:t>Be</a:t>
            </a:r>
            <a:r>
              <a:rPr lang="de-CH" sz="2400" dirty="0" smtClean="0"/>
              <a:t> transparent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 smtClean="0"/>
              <a:t>Use</a:t>
            </a:r>
            <a:r>
              <a:rPr lang="de-CH" sz="2400" dirty="0" smtClean="0"/>
              <a:t> </a:t>
            </a:r>
            <a:r>
              <a:rPr lang="de-CH" sz="2400" dirty="0" err="1" smtClean="0"/>
              <a:t>reproducible</a:t>
            </a:r>
            <a:r>
              <a:rPr lang="de-CH" sz="2400" dirty="0" smtClean="0"/>
              <a:t> </a:t>
            </a:r>
            <a:r>
              <a:rPr lang="de-CH" sz="2400" dirty="0" err="1" smtClean="0"/>
              <a:t>methods</a:t>
            </a:r>
            <a:endParaRPr lang="de-CH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 smtClean="0"/>
              <a:t>Use</a:t>
            </a:r>
            <a:r>
              <a:rPr lang="de-CH" sz="2400" dirty="0" smtClean="0"/>
              <a:t> </a:t>
            </a:r>
            <a:r>
              <a:rPr lang="de-CH" sz="2400" dirty="0" err="1" smtClean="0"/>
              <a:t>person-centered</a:t>
            </a:r>
            <a:r>
              <a:rPr lang="de-CH" sz="2400" dirty="0" smtClean="0"/>
              <a:t> </a:t>
            </a:r>
            <a:r>
              <a:rPr lang="de-CH" sz="2400" dirty="0" err="1" smtClean="0"/>
              <a:t>approaches</a:t>
            </a:r>
            <a:r>
              <a:rPr lang="de-CH" sz="2400" dirty="0" smtClean="0"/>
              <a:t> </a:t>
            </a:r>
            <a:r>
              <a:rPr lang="de-CH" sz="2400" dirty="0" err="1" smtClean="0"/>
              <a:t>for</a:t>
            </a:r>
            <a:r>
              <a:rPr lang="de-CH" sz="2400" dirty="0" smtClean="0"/>
              <a:t> longitudinal </a:t>
            </a:r>
            <a:r>
              <a:rPr lang="de-CH" sz="2400" dirty="0" err="1" smtClean="0"/>
              <a:t>data</a:t>
            </a:r>
            <a:endParaRPr lang="de-CH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6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b="0" dirty="0"/>
              <a:t>for your attention</a:t>
            </a:r>
            <a:r>
              <a:rPr lang="en-GB" b="0" dirty="0" smtClean="0"/>
              <a:t>.</a:t>
            </a:r>
            <a:br>
              <a:rPr lang="en-GB" b="0" dirty="0" smtClean="0"/>
            </a:br>
            <a:r>
              <a:rPr lang="en-GB" b="0" dirty="0"/>
              <a:t/>
            </a:r>
            <a:br>
              <a:rPr lang="en-GB" b="0" dirty="0"/>
            </a:br>
            <a:r>
              <a:rPr lang="en-GB" b="0" dirty="0" smtClean="0"/>
              <a:t/>
            </a:r>
            <a:br>
              <a:rPr lang="en-GB" b="0" dirty="0" smtClean="0"/>
            </a:br>
            <a:r>
              <a:rPr lang="en-GB" b="0" dirty="0"/>
              <a:t/>
            </a:r>
            <a:br>
              <a:rPr lang="en-GB" b="0" dirty="0"/>
            </a:b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692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87"/>
          <a:stretch/>
        </p:blipFill>
        <p:spPr>
          <a:xfrm>
            <a:off x="220534" y="1803922"/>
            <a:ext cx="1006267" cy="109331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8162"/>
          <a:stretch/>
        </p:blipFill>
        <p:spPr>
          <a:xfrm>
            <a:off x="220533" y="3142438"/>
            <a:ext cx="991173" cy="1123231"/>
          </a:xfrm>
          <a:prstGeom prst="rect">
            <a:avLst/>
          </a:prstGeom>
        </p:spPr>
      </p:pic>
      <p:sp>
        <p:nvSpPr>
          <p:cNvPr id="8" name="Text Box 698"/>
          <p:cNvSpPr txBox="1">
            <a:spLocks noChangeArrowheads="1"/>
          </p:cNvSpPr>
          <p:nvPr/>
        </p:nvSpPr>
        <p:spPr bwMode="auto">
          <a:xfrm>
            <a:off x="1295176" y="1267900"/>
            <a:ext cx="1404619" cy="29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64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Prof. Dr. Kurt Hersberger</a:t>
            </a:r>
          </a:p>
          <a:p>
            <a:pPr eaLnBrk="1" hangingPunct="1">
              <a:defRPr/>
            </a:pPr>
            <a:r>
              <a:rPr lang="en-US" sz="964" b="0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Head of PCRG</a:t>
            </a:r>
          </a:p>
        </p:txBody>
      </p:sp>
      <p:sp>
        <p:nvSpPr>
          <p:cNvPr id="9" name="Text Box 698"/>
          <p:cNvSpPr txBox="1">
            <a:spLocks noChangeArrowheads="1"/>
          </p:cNvSpPr>
          <p:nvPr/>
        </p:nvSpPr>
        <p:spPr bwMode="auto">
          <a:xfrm>
            <a:off x="4988359" y="1119525"/>
            <a:ext cx="1279108" cy="44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64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PD Dr. Isabelle Arnet</a:t>
            </a:r>
          </a:p>
          <a:p>
            <a:pPr eaLnBrk="1" hangingPunct="1">
              <a:defRPr/>
            </a:pPr>
            <a:r>
              <a:rPr lang="en-US" sz="964" b="0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Senior Research Scientist</a:t>
            </a:r>
          </a:p>
          <a:p>
            <a:pPr eaLnBrk="1" hangingPunct="1">
              <a:defRPr/>
            </a:pPr>
            <a:r>
              <a:rPr lang="en-US" sz="964" b="0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Head Adherence Team</a:t>
            </a:r>
          </a:p>
        </p:txBody>
      </p:sp>
      <p:sp>
        <p:nvSpPr>
          <p:cNvPr id="10" name="Text Box 698"/>
          <p:cNvSpPr txBox="1">
            <a:spLocks noChangeArrowheads="1"/>
          </p:cNvSpPr>
          <p:nvPr/>
        </p:nvSpPr>
        <p:spPr bwMode="auto">
          <a:xfrm>
            <a:off x="7537308" y="1119525"/>
            <a:ext cx="1318640" cy="44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64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Dr. Markus Lampert</a:t>
            </a:r>
          </a:p>
          <a:p>
            <a:pPr eaLnBrk="1" hangingPunct="1">
              <a:defRPr/>
            </a:pPr>
            <a:r>
              <a:rPr lang="en-US" sz="964" b="0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Senior Research Scientist</a:t>
            </a:r>
          </a:p>
          <a:p>
            <a:pPr eaLnBrk="1" hangingPunct="1">
              <a:defRPr/>
            </a:pPr>
            <a:r>
              <a:rPr lang="en-US" sz="964" b="0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Head Seamless Care Team</a:t>
            </a:r>
          </a:p>
        </p:txBody>
      </p:sp>
      <p:sp>
        <p:nvSpPr>
          <p:cNvPr id="11" name="Text Box 698"/>
          <p:cNvSpPr txBox="1">
            <a:spLocks noChangeArrowheads="1"/>
          </p:cNvSpPr>
          <p:nvPr/>
        </p:nvSpPr>
        <p:spPr bwMode="auto">
          <a:xfrm>
            <a:off x="1295174" y="2452113"/>
            <a:ext cx="1279108" cy="44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64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Dr. Vera Bernhardt</a:t>
            </a:r>
          </a:p>
          <a:p>
            <a:pPr eaLnBrk="1" hangingPunct="1">
              <a:defRPr/>
            </a:pPr>
            <a:r>
              <a:rPr lang="en-US" sz="964" b="0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Senior Teacher and Curriculum Coordinator</a:t>
            </a:r>
          </a:p>
        </p:txBody>
      </p:sp>
      <p:sp>
        <p:nvSpPr>
          <p:cNvPr id="12" name="Text Box 698"/>
          <p:cNvSpPr txBox="1">
            <a:spLocks noChangeArrowheads="1"/>
          </p:cNvSpPr>
          <p:nvPr/>
        </p:nvSpPr>
        <p:spPr bwMode="auto">
          <a:xfrm>
            <a:off x="4986817" y="2600124"/>
            <a:ext cx="1280653" cy="29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64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Dr. Sandra </a:t>
            </a:r>
            <a:r>
              <a:rPr lang="en-US" sz="964" dirty="0" err="1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Unfer</a:t>
            </a:r>
            <a:r>
              <a:rPr lang="en-US" sz="964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sz="964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sz="964" b="0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Research Scientist</a:t>
            </a:r>
          </a:p>
        </p:txBody>
      </p:sp>
      <p:sp>
        <p:nvSpPr>
          <p:cNvPr id="13" name="Text Box 698"/>
          <p:cNvSpPr txBox="1">
            <a:spLocks noChangeArrowheads="1"/>
          </p:cNvSpPr>
          <p:nvPr/>
        </p:nvSpPr>
        <p:spPr bwMode="auto">
          <a:xfrm>
            <a:off x="220535" y="4337776"/>
            <a:ext cx="1794727" cy="29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64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Esther Spinatsch</a:t>
            </a:r>
          </a:p>
          <a:p>
            <a:pPr eaLnBrk="1" hangingPunct="1">
              <a:defRPr/>
            </a:pPr>
            <a:r>
              <a:rPr lang="en-US" sz="964" b="0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Scientific Assistant</a:t>
            </a:r>
          </a:p>
        </p:txBody>
      </p:sp>
      <p:sp>
        <p:nvSpPr>
          <p:cNvPr id="14" name="Text Box 698"/>
          <p:cNvSpPr txBox="1">
            <a:spLocks noChangeArrowheads="1"/>
          </p:cNvSpPr>
          <p:nvPr/>
        </p:nvSpPr>
        <p:spPr bwMode="auto">
          <a:xfrm>
            <a:off x="7543403" y="2600124"/>
            <a:ext cx="1794727" cy="29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64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Dr. Fabienne </a:t>
            </a:r>
            <a:r>
              <a:rPr lang="en-US" sz="964" dirty="0" err="1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Boeni</a:t>
            </a:r>
            <a:endParaRPr lang="en-US" sz="964" dirty="0">
              <a:solidFill>
                <a:srgbClr val="2D373C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964" b="0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Research Scientist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484"/>
          <a:stretch/>
        </p:blipFill>
        <p:spPr>
          <a:xfrm>
            <a:off x="220534" y="270211"/>
            <a:ext cx="1020785" cy="1294468"/>
          </a:xfrm>
          <a:prstGeom prst="rect">
            <a:avLst/>
          </a:prstGeom>
        </p:spPr>
      </p:pic>
      <p:pic>
        <p:nvPicPr>
          <p:cNvPr id="16" name="Picture 2" descr="https://pharma.unibas.ch/typo3temp/_processed_/csm_Unfer-Grauwiler_klein_71239556bc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" r="9529" b="35131"/>
          <a:stretch/>
        </p:blipFill>
        <p:spPr bwMode="auto">
          <a:xfrm>
            <a:off x="3894214" y="1810166"/>
            <a:ext cx="995079" cy="10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pharma.unibas.ch/typo3temp/_processed_/csm_boeni_01_4f03236a59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16"/>
          <a:stretch/>
        </p:blipFill>
        <p:spPr bwMode="auto">
          <a:xfrm>
            <a:off x="6370928" y="1819170"/>
            <a:ext cx="1042669" cy="107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https://pharma.unibas.ch/typo3temp/_processed_/csm_Bruehwiler_939b824a6f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3" r="3552" b="6176"/>
          <a:stretch/>
        </p:blipFill>
        <p:spPr bwMode="auto">
          <a:xfrm>
            <a:off x="2477492" y="5164239"/>
            <a:ext cx="942381" cy="13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2" t="3564" r="7353" b="30545"/>
          <a:stretch/>
        </p:blipFill>
        <p:spPr>
          <a:xfrm>
            <a:off x="6370928" y="3151398"/>
            <a:ext cx="1052337" cy="1229409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4"/>
          <a:stretch/>
        </p:blipFill>
        <p:spPr>
          <a:xfrm>
            <a:off x="220533" y="5164238"/>
            <a:ext cx="978575" cy="1314215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5"/>
          <a:stretch/>
        </p:blipFill>
        <p:spPr>
          <a:xfrm>
            <a:off x="1350085" y="5164239"/>
            <a:ext cx="978583" cy="1315107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5"/>
          <a:stretch/>
        </p:blipFill>
        <p:spPr>
          <a:xfrm>
            <a:off x="3619370" y="5166993"/>
            <a:ext cx="942439" cy="1301899"/>
          </a:xfrm>
          <a:prstGeom prst="rect">
            <a:avLst/>
          </a:prstGeom>
        </p:spPr>
      </p:pic>
      <p:sp>
        <p:nvSpPr>
          <p:cNvPr id="23" name="Text Box 698"/>
          <p:cNvSpPr txBox="1">
            <a:spLocks noChangeArrowheads="1"/>
          </p:cNvSpPr>
          <p:nvPr/>
        </p:nvSpPr>
        <p:spPr bwMode="auto">
          <a:xfrm>
            <a:off x="213448" y="4925180"/>
            <a:ext cx="1794727" cy="14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64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PhD Students</a:t>
            </a:r>
            <a:endParaRPr lang="en-US" sz="964" b="0" dirty="0">
              <a:solidFill>
                <a:srgbClr val="2D373C"/>
              </a:solidFill>
              <a:latin typeface="Calibri" panose="020F0502020204030204" pitchFamily="34" charset="0"/>
              <a:cs typeface="Times New Roman" pitchFamily="18" charset="0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" t="1" r="10418" b="9670"/>
          <a:stretch/>
        </p:blipFill>
        <p:spPr>
          <a:xfrm>
            <a:off x="3894214" y="3136296"/>
            <a:ext cx="978560" cy="1244511"/>
          </a:xfrm>
          <a:prstGeom prst="rect">
            <a:avLst/>
          </a:prstGeom>
        </p:spPr>
      </p:pic>
      <p:sp>
        <p:nvSpPr>
          <p:cNvPr id="26" name="Text Box 698"/>
          <p:cNvSpPr txBox="1">
            <a:spLocks noChangeArrowheads="1"/>
          </p:cNvSpPr>
          <p:nvPr/>
        </p:nvSpPr>
        <p:spPr bwMode="auto">
          <a:xfrm>
            <a:off x="220530" y="6533650"/>
            <a:ext cx="1048524" cy="29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64" b="0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Corina Metaxas</a:t>
            </a:r>
          </a:p>
          <a:p>
            <a:pPr eaLnBrk="1" hangingPunct="1">
              <a:defRPr/>
            </a:pPr>
            <a:endParaRPr lang="en-US" sz="964" b="0" dirty="0">
              <a:solidFill>
                <a:srgbClr val="2D373C"/>
              </a:solidFill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27" name="Text Box 698"/>
          <p:cNvSpPr txBox="1">
            <a:spLocks noChangeArrowheads="1"/>
          </p:cNvSpPr>
          <p:nvPr/>
        </p:nvSpPr>
        <p:spPr bwMode="auto">
          <a:xfrm>
            <a:off x="1351714" y="6533650"/>
            <a:ext cx="1048524" cy="14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64" b="0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Dominik Stämpfli</a:t>
            </a:r>
          </a:p>
        </p:txBody>
      </p:sp>
      <p:sp>
        <p:nvSpPr>
          <p:cNvPr id="28" name="Text Box 698"/>
          <p:cNvSpPr txBox="1">
            <a:spLocks noChangeArrowheads="1"/>
          </p:cNvSpPr>
          <p:nvPr/>
        </p:nvSpPr>
        <p:spPr bwMode="auto">
          <a:xfrm>
            <a:off x="3619368" y="6533650"/>
            <a:ext cx="1048524" cy="14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64" b="0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Valerie Wentzky</a:t>
            </a:r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61305" y="5170878"/>
            <a:ext cx="860259" cy="1294129"/>
          </a:xfrm>
          <a:prstGeom prst="rect">
            <a:avLst/>
          </a:prstGeom>
        </p:spPr>
      </p:pic>
      <p:sp>
        <p:nvSpPr>
          <p:cNvPr id="30" name="Text Box 698"/>
          <p:cNvSpPr txBox="1">
            <a:spLocks noChangeArrowheads="1"/>
          </p:cNvSpPr>
          <p:nvPr/>
        </p:nvSpPr>
        <p:spPr bwMode="auto">
          <a:xfrm>
            <a:off x="4761245" y="6533650"/>
            <a:ext cx="1048524" cy="29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64" b="0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Tamara</a:t>
            </a:r>
            <a:br>
              <a:rPr lang="en-US" sz="964" b="0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sz="964" b="0" dirty="0" err="1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Imfeld</a:t>
            </a:r>
            <a:r>
              <a:rPr lang="en-US" sz="964" b="0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- </a:t>
            </a:r>
            <a:r>
              <a:rPr lang="en-US" sz="964" b="0" dirty="0" err="1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Isenegger</a:t>
            </a:r>
            <a:endParaRPr lang="en-US" sz="964" b="0" dirty="0">
              <a:solidFill>
                <a:srgbClr val="2D373C"/>
              </a:solidFill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31" name="Text Box 698"/>
          <p:cNvSpPr txBox="1">
            <a:spLocks noChangeArrowheads="1"/>
          </p:cNvSpPr>
          <p:nvPr/>
        </p:nvSpPr>
        <p:spPr bwMode="auto">
          <a:xfrm>
            <a:off x="2477490" y="6533650"/>
            <a:ext cx="1048524" cy="14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64" b="0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Lea Brühwiler</a:t>
            </a:r>
          </a:p>
        </p:txBody>
      </p:sp>
      <p:sp>
        <p:nvSpPr>
          <p:cNvPr id="32" name="Text Box 698"/>
          <p:cNvSpPr txBox="1">
            <a:spLocks noChangeArrowheads="1"/>
          </p:cNvSpPr>
          <p:nvPr/>
        </p:nvSpPr>
        <p:spPr bwMode="auto">
          <a:xfrm>
            <a:off x="1465946" y="4337776"/>
            <a:ext cx="1048524" cy="29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64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Verena Renggli</a:t>
            </a:r>
          </a:p>
          <a:p>
            <a:pPr eaLnBrk="1" hangingPunct="1">
              <a:defRPr/>
            </a:pPr>
            <a:r>
              <a:rPr lang="en-US" sz="964" b="0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Scientific Assistant</a:t>
            </a:r>
          </a:p>
        </p:txBody>
      </p:sp>
      <p:sp>
        <p:nvSpPr>
          <p:cNvPr id="33" name="Text Box 698"/>
          <p:cNvSpPr txBox="1">
            <a:spLocks noChangeArrowheads="1"/>
          </p:cNvSpPr>
          <p:nvPr/>
        </p:nvSpPr>
        <p:spPr bwMode="auto">
          <a:xfrm>
            <a:off x="2736411" y="4337776"/>
            <a:ext cx="1048524" cy="29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64" dirty="0" smtClean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Fabienne Abt</a:t>
            </a:r>
            <a:endParaRPr lang="en-US" sz="964" dirty="0">
              <a:solidFill>
                <a:srgbClr val="2D373C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964" b="0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Administration</a:t>
            </a:r>
          </a:p>
        </p:txBody>
      </p:sp>
      <p:pic>
        <p:nvPicPr>
          <p:cNvPr id="34" name="Grafik 3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80"/>
          <a:stretch/>
        </p:blipFill>
        <p:spPr>
          <a:xfrm>
            <a:off x="1465949" y="3142439"/>
            <a:ext cx="1063073" cy="1113265"/>
          </a:xfrm>
          <a:prstGeom prst="rect">
            <a:avLst/>
          </a:prstGeom>
        </p:spPr>
      </p:pic>
      <p:sp>
        <p:nvSpPr>
          <p:cNvPr id="35" name="Text Box 698"/>
          <p:cNvSpPr txBox="1">
            <a:spLocks noChangeArrowheads="1"/>
          </p:cNvSpPr>
          <p:nvPr/>
        </p:nvSpPr>
        <p:spPr bwMode="auto">
          <a:xfrm>
            <a:off x="4986817" y="4040033"/>
            <a:ext cx="1280653" cy="29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64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Dr. Markus Messerli</a:t>
            </a:r>
            <a:br>
              <a:rPr lang="en-US" sz="964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sz="964" b="0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Research Scientist</a:t>
            </a:r>
          </a:p>
        </p:txBody>
      </p:sp>
      <p:sp>
        <p:nvSpPr>
          <p:cNvPr id="36" name="Text Box 698"/>
          <p:cNvSpPr txBox="1">
            <a:spLocks noChangeArrowheads="1"/>
          </p:cNvSpPr>
          <p:nvPr/>
        </p:nvSpPr>
        <p:spPr bwMode="auto">
          <a:xfrm>
            <a:off x="5823476" y="6533650"/>
            <a:ext cx="1048524" cy="14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64" b="0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Helene Studer</a:t>
            </a:r>
          </a:p>
        </p:txBody>
      </p:sp>
      <p:sp>
        <p:nvSpPr>
          <p:cNvPr id="37" name="Text Box 698"/>
          <p:cNvSpPr txBox="1">
            <a:spLocks noChangeArrowheads="1"/>
          </p:cNvSpPr>
          <p:nvPr/>
        </p:nvSpPr>
        <p:spPr bwMode="auto">
          <a:xfrm>
            <a:off x="6891836" y="6533650"/>
            <a:ext cx="1048524" cy="14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64" b="0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Melanie Haag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38" y="5163617"/>
            <a:ext cx="921453" cy="1330603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058" y="5158139"/>
            <a:ext cx="905016" cy="1306867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214" y="333255"/>
            <a:ext cx="1042416" cy="1231392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6" t="2940" r="22965" b="53420"/>
          <a:stretch/>
        </p:blipFill>
        <p:spPr>
          <a:xfrm>
            <a:off x="6370928" y="333255"/>
            <a:ext cx="1043751" cy="1231392"/>
          </a:xfrm>
          <a:prstGeom prst="rect">
            <a:avLst/>
          </a:prstGeom>
        </p:spPr>
      </p:pic>
      <p:sp>
        <p:nvSpPr>
          <p:cNvPr id="42" name="Text Box 698"/>
          <p:cNvSpPr txBox="1">
            <a:spLocks noChangeArrowheads="1"/>
          </p:cNvSpPr>
          <p:nvPr/>
        </p:nvSpPr>
        <p:spPr bwMode="auto">
          <a:xfrm>
            <a:off x="7537308" y="4040033"/>
            <a:ext cx="1280653" cy="29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865188" eaLnBrk="0" hangingPunct="0"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8651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64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Dr. </a:t>
            </a:r>
            <a:r>
              <a:rPr lang="en-US" sz="964" dirty="0" smtClean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Samuel Allemann</a:t>
            </a:r>
            <a:r>
              <a:rPr lang="en-US" sz="964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sz="964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sz="964" b="0" dirty="0">
                <a:solidFill>
                  <a:srgbClr val="2D373C"/>
                </a:solidFill>
                <a:latin typeface="Calibri" panose="020F0502020204030204" pitchFamily="34" charset="0"/>
                <a:cs typeface="Times New Roman" pitchFamily="18" charset="0"/>
              </a:rPr>
              <a:t>Research Scientist</a:t>
            </a:r>
          </a:p>
        </p:txBody>
      </p:sp>
    </p:spTree>
    <p:extLst>
      <p:ext uri="{BB962C8B-B14F-4D97-AF65-F5344CB8AC3E}">
        <p14:creationId xmlns:p14="http://schemas.microsoft.com/office/powerpoint/2010/main" val="26021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31800" y="404813"/>
            <a:ext cx="5004296" cy="755936"/>
          </a:xfrm>
        </p:spPr>
        <p:txBody>
          <a:bodyPr/>
          <a:lstStyle/>
          <a:p>
            <a:r>
              <a:rPr lang="de-CH" dirty="0" smtClean="0"/>
              <a:t>Adherence </a:t>
            </a:r>
            <a:r>
              <a:rPr lang="de-CH" dirty="0" err="1" smtClean="0"/>
              <a:t>estimation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electronic </a:t>
            </a:r>
            <a:r>
              <a:rPr lang="de-CH" dirty="0" err="1" smtClean="0"/>
              <a:t>healthcare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(EHD)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2000" y="1844824"/>
            <a:ext cx="8280200" cy="43924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 err="1" smtClean="0"/>
              <a:t>Why</a:t>
            </a:r>
            <a:r>
              <a:rPr lang="de-CH" sz="2400" dirty="0" smtClean="0"/>
              <a:t> do </a:t>
            </a:r>
            <a:r>
              <a:rPr lang="de-CH" sz="2400" dirty="0" err="1" smtClean="0"/>
              <a:t>we</a:t>
            </a:r>
            <a:r>
              <a:rPr lang="de-CH" sz="2400" dirty="0" smtClean="0"/>
              <a:t> </a:t>
            </a:r>
            <a:r>
              <a:rPr lang="de-CH" sz="2400" dirty="0" err="1" smtClean="0"/>
              <a:t>need</a:t>
            </a:r>
            <a:r>
              <a:rPr lang="de-CH" sz="2400" dirty="0" smtClean="0"/>
              <a:t> </a:t>
            </a:r>
            <a:r>
              <a:rPr lang="de-CH" sz="2400" dirty="0" err="1" smtClean="0"/>
              <a:t>it</a:t>
            </a:r>
            <a:r>
              <a:rPr lang="de-CH" sz="2400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 err="1" smtClean="0"/>
              <a:t>How</a:t>
            </a:r>
            <a:r>
              <a:rPr lang="de-CH" sz="2400" dirty="0" smtClean="0"/>
              <a:t> </a:t>
            </a:r>
            <a:r>
              <a:rPr lang="de-CH" sz="2400" dirty="0" smtClean="0"/>
              <a:t>do </a:t>
            </a:r>
            <a:r>
              <a:rPr lang="de-CH" sz="2400" dirty="0" err="1" smtClean="0"/>
              <a:t>we</a:t>
            </a:r>
            <a:r>
              <a:rPr lang="de-CH" sz="2400" dirty="0" smtClean="0"/>
              <a:t> do </a:t>
            </a:r>
            <a:r>
              <a:rPr lang="de-CH" sz="2400" dirty="0" err="1" smtClean="0"/>
              <a:t>it</a:t>
            </a:r>
            <a:r>
              <a:rPr lang="de-CH" sz="2400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 err="1" smtClean="0"/>
              <a:t>What</a:t>
            </a:r>
            <a:r>
              <a:rPr lang="de-CH" sz="2400" dirty="0" smtClean="0"/>
              <a:t> </a:t>
            </a:r>
            <a:r>
              <a:rPr lang="de-CH" sz="2400" dirty="0" err="1" smtClean="0"/>
              <a:t>challenges</a:t>
            </a:r>
            <a:r>
              <a:rPr lang="de-CH" sz="2400" dirty="0" smtClean="0"/>
              <a:t> </a:t>
            </a:r>
            <a:r>
              <a:rPr lang="de-CH" sz="2400" dirty="0" err="1" smtClean="0"/>
              <a:t>need</a:t>
            </a:r>
            <a:r>
              <a:rPr lang="de-CH" sz="2400" dirty="0" smtClean="0"/>
              <a:t> </a:t>
            </a:r>
            <a:r>
              <a:rPr lang="de-CH" sz="2400" dirty="0" err="1" smtClean="0"/>
              <a:t>attention</a:t>
            </a:r>
            <a:r>
              <a:rPr lang="de-CH" sz="2400" dirty="0" smtClean="0"/>
              <a:t> in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future</a:t>
            </a:r>
            <a:r>
              <a:rPr lang="de-CH" sz="2400" dirty="0" smtClean="0"/>
              <a:t>?</a:t>
            </a:r>
            <a:endParaRPr lang="de-CH" sz="24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9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891712"/>
            <a:ext cx="6528629" cy="4008986"/>
          </a:xfrm>
          <a:prstGeom prst="rect">
            <a:avLst/>
          </a:prstGeom>
        </p:spPr>
      </p:pic>
      <p:cxnSp>
        <p:nvCxnSpPr>
          <p:cNvPr id="8" name="Gerader Verbinder 7"/>
          <p:cNvCxnSpPr/>
          <p:nvPr/>
        </p:nvCxnSpPr>
        <p:spPr>
          <a:xfrm>
            <a:off x="2141266" y="3658940"/>
            <a:ext cx="3510853" cy="1"/>
          </a:xfrm>
          <a:prstGeom prst="line">
            <a:avLst/>
          </a:prstGeom>
          <a:ln w="76200" cap="sq">
            <a:solidFill>
              <a:schemeClr val="accent5"/>
            </a:solidFill>
            <a:round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5652119" y="3645024"/>
            <a:ext cx="1" cy="1662697"/>
          </a:xfrm>
          <a:prstGeom prst="straightConnector1">
            <a:avLst/>
          </a:prstGeom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52" y="981353"/>
            <a:ext cx="7294438" cy="4958357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1575916" y="41530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/>
              <a:t>&gt; 4% </a:t>
            </a:r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initiate</a:t>
            </a:r>
            <a:r>
              <a:rPr lang="de-CH" dirty="0"/>
              <a:t> </a:t>
            </a:r>
            <a:r>
              <a:rPr lang="de-CH" dirty="0" err="1"/>
              <a:t>treatment</a:t>
            </a:r>
            <a:endParaRPr lang="de-CH" dirty="0"/>
          </a:p>
          <a:p>
            <a:r>
              <a:rPr lang="de-CH" dirty="0"/>
              <a:t>&gt; 10% </a:t>
            </a:r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correctly</a:t>
            </a:r>
            <a:endParaRPr lang="de-CH" dirty="0"/>
          </a:p>
          <a:p>
            <a:r>
              <a:rPr lang="de-CH" dirty="0"/>
              <a:t>~ 40% </a:t>
            </a:r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persist</a:t>
            </a:r>
            <a:r>
              <a:rPr lang="de-CH" dirty="0"/>
              <a:t> (after 1 </a:t>
            </a:r>
            <a:r>
              <a:rPr lang="de-CH" dirty="0" err="1"/>
              <a:t>year</a:t>
            </a:r>
            <a:r>
              <a:rPr lang="de-CH" dirty="0"/>
              <a:t>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Adherence </a:t>
            </a:r>
            <a:r>
              <a:rPr lang="de-CH" dirty="0" err="1" smtClean="0"/>
              <a:t>Taxonomy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sp>
        <p:nvSpPr>
          <p:cNvPr id="13" name="Rechteck 12"/>
          <p:cNvSpPr/>
          <p:nvPr/>
        </p:nvSpPr>
        <p:spPr>
          <a:xfrm>
            <a:off x="320669" y="5932249"/>
            <a:ext cx="83196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Blaschke</a:t>
            </a:r>
            <a:r>
              <a:rPr lang="en-US" sz="1000" dirty="0"/>
              <a:t>, T. F., L. </a:t>
            </a:r>
            <a:r>
              <a:rPr lang="en-US" sz="1000" dirty="0" err="1"/>
              <a:t>Osterberg</a:t>
            </a:r>
            <a:r>
              <a:rPr lang="en-US" sz="1000" dirty="0"/>
              <a:t>, B. Vrijens and J. Urquhart (2012). </a:t>
            </a:r>
            <a:r>
              <a:rPr lang="en-US" sz="1000" u="sng" dirty="0" smtClean="0"/>
              <a:t>Annual </a:t>
            </a:r>
            <a:r>
              <a:rPr lang="en-US" sz="1000" u="sng" dirty="0"/>
              <a:t>Review of Pharmacology and Toxicology </a:t>
            </a:r>
            <a:r>
              <a:rPr lang="en-US" sz="1000" b="1" u="sng" dirty="0"/>
              <a:t>52: 275-301</a:t>
            </a:r>
            <a:r>
              <a:rPr lang="en-US" sz="1000" b="1" u="sng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1892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81" y="1904453"/>
            <a:ext cx="6528629" cy="400898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02" y="980728"/>
            <a:ext cx="7297152" cy="5112567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524514" y="1485355"/>
            <a:ext cx="5184576" cy="684037"/>
          </a:xfrm>
        </p:spPr>
        <p:txBody>
          <a:bodyPr/>
          <a:lstStyle/>
          <a:p>
            <a:r>
              <a:rPr lang="de-CH" dirty="0" smtClean="0"/>
              <a:t>&gt;50%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elderly</a:t>
            </a:r>
            <a:r>
              <a:rPr lang="de-CH" dirty="0" smtClean="0"/>
              <a:t> </a:t>
            </a:r>
            <a:r>
              <a:rPr lang="de-CH" dirty="0" err="1" smtClean="0"/>
              <a:t>take</a:t>
            </a:r>
            <a:r>
              <a:rPr lang="de-CH" dirty="0" smtClean="0"/>
              <a:t> &gt;5 </a:t>
            </a:r>
            <a:r>
              <a:rPr lang="de-CH" dirty="0" err="1" smtClean="0"/>
              <a:t>medications</a:t>
            </a:r>
            <a:r>
              <a:rPr lang="de-CH" dirty="0" smtClean="0"/>
              <a:t> per </a:t>
            </a:r>
            <a:r>
              <a:rPr lang="de-CH" dirty="0" err="1" smtClean="0"/>
              <a:t>day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17" name="Rechteck 16"/>
          <p:cNvSpPr/>
          <p:nvPr/>
        </p:nvSpPr>
        <p:spPr>
          <a:xfrm>
            <a:off x="754977" y="191067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/>
              <a:t>&gt; 4% </a:t>
            </a:r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initiate</a:t>
            </a:r>
            <a:r>
              <a:rPr lang="de-CH" dirty="0"/>
              <a:t> </a:t>
            </a:r>
            <a:r>
              <a:rPr lang="de-CH" dirty="0" err="1"/>
              <a:t>treatment</a:t>
            </a:r>
            <a:endParaRPr lang="de-CH" dirty="0"/>
          </a:p>
          <a:p>
            <a:r>
              <a:rPr lang="de-CH" dirty="0"/>
              <a:t>&gt; 10% </a:t>
            </a:r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correctly</a:t>
            </a:r>
            <a:endParaRPr lang="de-CH" dirty="0"/>
          </a:p>
          <a:p>
            <a:r>
              <a:rPr lang="de-CH" dirty="0"/>
              <a:t>~ 40% </a:t>
            </a:r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persist</a:t>
            </a:r>
            <a:r>
              <a:rPr lang="de-CH" dirty="0"/>
              <a:t> (after 1 </a:t>
            </a:r>
            <a:r>
              <a:rPr lang="de-CH" dirty="0" err="1"/>
              <a:t>year</a:t>
            </a:r>
            <a:r>
              <a:rPr lang="de-CH" dirty="0"/>
              <a:t>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Polypharmacy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adherence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sp>
        <p:nvSpPr>
          <p:cNvPr id="13" name="Rechteck 12"/>
          <p:cNvSpPr/>
          <p:nvPr/>
        </p:nvSpPr>
        <p:spPr>
          <a:xfrm>
            <a:off x="356490" y="5906350"/>
            <a:ext cx="83196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de-CH" sz="1000" dirty="0"/>
              <a:t>Guthrie, B., B. </a:t>
            </a:r>
            <a:r>
              <a:rPr lang="de-CH" sz="1000" dirty="0" err="1"/>
              <a:t>Makubate</a:t>
            </a:r>
            <a:r>
              <a:rPr lang="de-CH" sz="1000" dirty="0"/>
              <a:t>, V. Hernandez-Santiago </a:t>
            </a:r>
            <a:r>
              <a:rPr lang="de-CH" sz="1000" dirty="0" err="1"/>
              <a:t>and</a:t>
            </a:r>
            <a:r>
              <a:rPr lang="de-CH" sz="1000" dirty="0"/>
              <a:t> T. Dreischulte (2015). </a:t>
            </a:r>
            <a:r>
              <a:rPr lang="de-CH" sz="1000" u="sng" dirty="0" smtClean="0"/>
              <a:t>BMC </a:t>
            </a:r>
            <a:r>
              <a:rPr lang="de-CH" sz="1000" u="sng" dirty="0" err="1"/>
              <a:t>medicine</a:t>
            </a:r>
            <a:r>
              <a:rPr lang="de-CH" sz="1000" u="sng" dirty="0"/>
              <a:t> </a:t>
            </a:r>
            <a:r>
              <a:rPr lang="de-CH" sz="1000" b="1" u="sng" dirty="0"/>
              <a:t>13(1): 1</a:t>
            </a:r>
            <a:r>
              <a:rPr lang="de-CH" sz="1000" b="1" u="sng" dirty="0" smtClean="0"/>
              <a:t>.</a:t>
            </a:r>
          </a:p>
          <a:p>
            <a:r>
              <a:rPr lang="en-US" sz="1000" dirty="0" err="1"/>
              <a:t>Blaschke</a:t>
            </a:r>
            <a:r>
              <a:rPr lang="en-US" sz="1000" dirty="0"/>
              <a:t>, T. F., L. </a:t>
            </a:r>
            <a:r>
              <a:rPr lang="en-US" sz="1000" dirty="0" err="1"/>
              <a:t>Osterberg</a:t>
            </a:r>
            <a:r>
              <a:rPr lang="en-US" sz="1000" dirty="0"/>
              <a:t>, B. Vrijens and J. Urquhart (2012). </a:t>
            </a:r>
            <a:r>
              <a:rPr lang="en-US" sz="1000" u="sng" dirty="0" smtClean="0"/>
              <a:t>Annual </a:t>
            </a:r>
            <a:r>
              <a:rPr lang="en-US" sz="1000" u="sng" dirty="0"/>
              <a:t>Review of Pharmacology and Toxicology </a:t>
            </a:r>
            <a:r>
              <a:rPr lang="en-US" sz="1000" b="1" u="sng" dirty="0"/>
              <a:t>52: 275-301</a:t>
            </a:r>
            <a:r>
              <a:rPr lang="en-US" sz="1000" b="1" u="sng" dirty="0" smtClean="0"/>
              <a:t>.</a:t>
            </a:r>
          </a:p>
          <a:p>
            <a:r>
              <a:rPr lang="de-CH" sz="1000" u="sng" dirty="0" err="1"/>
              <a:t>Eurostat</a:t>
            </a:r>
            <a:r>
              <a:rPr lang="de-CH" sz="1000" u="sng" dirty="0"/>
              <a:t>: Regional </a:t>
            </a:r>
            <a:r>
              <a:rPr lang="de-CH" sz="1000" u="sng" dirty="0" err="1"/>
              <a:t>Statistics</a:t>
            </a:r>
            <a:r>
              <a:rPr lang="de-CH" sz="1000" u="sng" dirty="0"/>
              <a:t>: Reference Guide</a:t>
            </a:r>
            <a:r>
              <a:rPr lang="de-CH" sz="1000" dirty="0"/>
              <a:t> (2006</a:t>
            </a:r>
            <a:r>
              <a:rPr lang="de-CH" sz="1000" dirty="0" smtClean="0"/>
              <a:t>).</a:t>
            </a:r>
            <a:endParaRPr lang="en-US" sz="1000" b="1" u="sng" dirty="0"/>
          </a:p>
          <a:p>
            <a:pPr marR="0"/>
            <a:endParaRPr lang="de-CH" sz="1000" b="1" u="sng" dirty="0">
              <a:latin typeface="Segoe UI" panose="020B0502040204020203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77" y="2324167"/>
            <a:ext cx="5078421" cy="3273272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2806696" y="3997426"/>
            <a:ext cx="504056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de-CH" sz="32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~20 Mio. </a:t>
            </a:r>
            <a:r>
              <a:rPr lang="de-CH" sz="3200" b="1" dirty="0" err="1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tablets</a:t>
            </a:r>
            <a:r>
              <a:rPr lang="de-CH" sz="32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per </a:t>
            </a:r>
            <a:r>
              <a:rPr lang="de-CH" sz="3200" b="1" dirty="0" err="1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day</a:t>
            </a:r>
            <a:endParaRPr lang="de-CH" sz="3200" b="1" dirty="0" smtClean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  <a:p>
            <a:pPr algn="ctr">
              <a:lnSpc>
                <a:spcPts val="2200"/>
              </a:lnSpc>
            </a:pPr>
            <a:r>
              <a:rPr lang="de-CH" sz="32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not </a:t>
            </a:r>
            <a:r>
              <a:rPr lang="de-CH" sz="3200" b="1" dirty="0" err="1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taken</a:t>
            </a:r>
            <a:endParaRPr lang="de-CH" sz="32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603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7668592" cy="755936"/>
          </a:xfrm>
        </p:spPr>
        <p:txBody>
          <a:bodyPr/>
          <a:lstStyle/>
          <a:p>
            <a:r>
              <a:rPr lang="de-CH" dirty="0" err="1" smtClean="0"/>
              <a:t>Applications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adherence</a:t>
            </a:r>
            <a:r>
              <a:rPr lang="de-CH" dirty="0" smtClean="0"/>
              <a:t> </a:t>
            </a:r>
            <a:r>
              <a:rPr lang="de-CH" dirty="0" err="1" smtClean="0"/>
              <a:t>estimations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Electronic </a:t>
            </a:r>
            <a:r>
              <a:rPr lang="de-CH" dirty="0" err="1" smtClean="0"/>
              <a:t>healthcare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(EHD)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6482951" y="3356992"/>
            <a:ext cx="1398797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sz="2400" dirty="0" smtClean="0"/>
              <a:t>Outcomes</a:t>
            </a:r>
            <a:endParaRPr lang="de-CH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2627784" y="3356992"/>
            <a:ext cx="262876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sz="2400" b="1" dirty="0" smtClean="0"/>
              <a:t>(Non-)</a:t>
            </a:r>
            <a:r>
              <a:rPr lang="de-CH" sz="2400" b="1" dirty="0" smtClean="0"/>
              <a:t>Adherence</a:t>
            </a:r>
            <a:endParaRPr lang="de-CH" sz="24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683568" y="2636913"/>
            <a:ext cx="158417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sz="2400" dirty="0" err="1" smtClean="0"/>
              <a:t>Predictors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4862184" y="4754959"/>
            <a:ext cx="1368152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sz="2400" dirty="0" err="1" smtClean="0"/>
              <a:t>Interventions</a:t>
            </a:r>
            <a:endParaRPr lang="de-CH" sz="2400" dirty="0"/>
          </a:p>
        </p:txBody>
      </p:sp>
      <p:sp>
        <p:nvSpPr>
          <p:cNvPr id="11" name="Rechteckiger Pfeil 10"/>
          <p:cNvSpPr/>
          <p:nvPr/>
        </p:nvSpPr>
        <p:spPr>
          <a:xfrm rot="5400000">
            <a:off x="2790036" y="2079084"/>
            <a:ext cx="576064" cy="1835736"/>
          </a:xfrm>
          <a:prstGeom prst="bentArrow">
            <a:avLst>
              <a:gd name="adj1" fmla="val 22114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>
              <a:solidFill>
                <a:schemeClr val="tx1"/>
              </a:solidFill>
            </a:endParaRPr>
          </a:p>
        </p:txBody>
      </p:sp>
      <p:sp>
        <p:nvSpPr>
          <p:cNvPr id="12" name="Pfeil nach rechts 11"/>
          <p:cNvSpPr/>
          <p:nvPr/>
        </p:nvSpPr>
        <p:spPr>
          <a:xfrm>
            <a:off x="5252989" y="3356992"/>
            <a:ext cx="1008112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15" name="Rechteckiger Pfeil 14"/>
          <p:cNvSpPr/>
          <p:nvPr/>
        </p:nvSpPr>
        <p:spPr>
          <a:xfrm flipV="1">
            <a:off x="3779912" y="3701435"/>
            <a:ext cx="936104" cy="1342895"/>
          </a:xfrm>
          <a:prstGeom prst="bentArrow">
            <a:avLst>
              <a:gd name="adj1" fmla="val 15232"/>
              <a:gd name="adj2" fmla="val 18340"/>
              <a:gd name="adj3" fmla="val 17008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6200000" flipV="1">
            <a:off x="6450615" y="4055683"/>
            <a:ext cx="1232985" cy="548359"/>
          </a:xfrm>
          <a:prstGeom prst="bentArrow">
            <a:avLst>
              <a:gd name="adj1" fmla="val 25843"/>
              <a:gd name="adj2" fmla="val 29709"/>
              <a:gd name="adj3" fmla="val 36715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2952288" y="1934834"/>
            <a:ext cx="648072" cy="648072"/>
          </a:xfrm>
          <a:prstGeom prst="ellipse">
            <a:avLst/>
          </a:prstGeom>
          <a:noFill/>
          <a:ln w="76200"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b="1" dirty="0" smtClean="0">
                <a:solidFill>
                  <a:srgbClr val="006E6E"/>
                </a:solidFill>
              </a:rPr>
              <a:t>1</a:t>
            </a:r>
            <a:endParaRPr lang="de-CH" sz="3200" b="1" dirty="0" smtClean="0">
              <a:solidFill>
                <a:srgbClr val="006E6E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5364088" y="2649537"/>
            <a:ext cx="648072" cy="648072"/>
          </a:xfrm>
          <a:prstGeom prst="ellipse">
            <a:avLst/>
          </a:prstGeom>
          <a:noFill/>
          <a:ln w="76200"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b="1" dirty="0" smtClean="0">
                <a:solidFill>
                  <a:srgbClr val="006E6E"/>
                </a:solidFill>
              </a:rPr>
              <a:t>2</a:t>
            </a:r>
            <a:endParaRPr lang="de-CH" sz="3200" b="1" dirty="0" smtClean="0">
              <a:solidFill>
                <a:srgbClr val="006E6E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5300205" y="4005826"/>
            <a:ext cx="648072" cy="648072"/>
          </a:xfrm>
          <a:prstGeom prst="ellipse">
            <a:avLst/>
          </a:prstGeom>
          <a:noFill/>
          <a:ln w="76200"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b="1" dirty="0" smtClean="0">
                <a:solidFill>
                  <a:srgbClr val="006E6E"/>
                </a:solidFill>
              </a:rPr>
              <a:t>3</a:t>
            </a:r>
            <a:endParaRPr lang="de-CH" sz="3200" b="1" dirty="0" smtClean="0">
              <a:solidFill>
                <a:srgbClr val="006E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7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Adherence in </a:t>
            </a:r>
            <a:r>
              <a:rPr lang="de-CH" dirty="0" err="1" smtClean="0"/>
              <a:t>observational</a:t>
            </a:r>
            <a:r>
              <a:rPr lang="de-CH" dirty="0" smtClean="0"/>
              <a:t> </a:t>
            </a:r>
            <a:r>
              <a:rPr lang="de-CH" dirty="0" err="1" smtClean="0"/>
              <a:t>studies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93" y="2773537"/>
            <a:ext cx="2102507" cy="1103816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1"/>
          <a:stretch/>
        </p:blipFill>
        <p:spPr>
          <a:xfrm>
            <a:off x="5528141" y="2326642"/>
            <a:ext cx="1821802" cy="1583011"/>
          </a:xfrm>
          <a:prstGeom prst="rect">
            <a:avLst/>
          </a:prstGeom>
        </p:spPr>
      </p:pic>
      <p:sp>
        <p:nvSpPr>
          <p:cNvPr id="8" name="Pfeil nach links und rechts 7"/>
          <p:cNvSpPr/>
          <p:nvPr/>
        </p:nvSpPr>
        <p:spPr>
          <a:xfrm>
            <a:off x="4026774" y="3048214"/>
            <a:ext cx="1264895" cy="55446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11" name="Textfeld 10"/>
          <p:cNvSpPr txBox="1"/>
          <p:nvPr/>
        </p:nvSpPr>
        <p:spPr>
          <a:xfrm>
            <a:off x="1550328" y="3830556"/>
            <a:ext cx="2531132" cy="3168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de-CH" sz="2400" b="1" dirty="0" smtClean="0">
                <a:solidFill>
                  <a:srgbClr val="C00000"/>
                </a:solidFill>
              </a:rPr>
              <a:t>Non-</a:t>
            </a:r>
            <a:r>
              <a:rPr lang="de-CH" sz="2400" b="1" dirty="0" err="1" smtClean="0">
                <a:solidFill>
                  <a:srgbClr val="C00000"/>
                </a:solidFill>
              </a:rPr>
              <a:t>adherence</a:t>
            </a:r>
            <a:endParaRPr lang="de-CH" sz="2400" b="1" dirty="0">
              <a:solidFill>
                <a:srgbClr val="C0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936552" y="2656972"/>
            <a:ext cx="1584176" cy="2863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de-CH" b="1" dirty="0" smtClean="0"/>
              <a:t>Adherence </a:t>
            </a:r>
            <a:r>
              <a:rPr lang="de-CH" b="1" dirty="0" err="1" smtClean="0"/>
              <a:t>to</a:t>
            </a:r>
            <a:endParaRPr lang="de-CH" b="1" dirty="0"/>
          </a:p>
        </p:txBody>
      </p:sp>
      <p:sp>
        <p:nvSpPr>
          <p:cNvPr id="22" name="Rechteck 21"/>
          <p:cNvSpPr/>
          <p:nvPr/>
        </p:nvSpPr>
        <p:spPr>
          <a:xfrm>
            <a:off x="368300" y="6147669"/>
            <a:ext cx="8407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1000" dirty="0" err="1">
                <a:latin typeface="Segoe UI" panose="020B0502040204020203" pitchFamily="34" charset="0"/>
              </a:rPr>
              <a:t>Stürmer</a:t>
            </a:r>
            <a:r>
              <a:rPr lang="en-US" sz="1000" dirty="0">
                <a:latin typeface="Segoe UI" panose="020B0502040204020203" pitchFamily="34" charset="0"/>
              </a:rPr>
              <a:t>, T., S. </a:t>
            </a:r>
            <a:r>
              <a:rPr lang="en-US" sz="1000" dirty="0" err="1">
                <a:latin typeface="Segoe UI" panose="020B0502040204020203" pitchFamily="34" charset="0"/>
              </a:rPr>
              <a:t>Schneeweiss</a:t>
            </a:r>
            <a:r>
              <a:rPr lang="en-US" sz="1000" dirty="0">
                <a:latin typeface="Segoe UI" panose="020B0502040204020203" pitchFamily="34" charset="0"/>
              </a:rPr>
              <a:t>, J. </a:t>
            </a:r>
            <a:r>
              <a:rPr lang="en-US" sz="1000" dirty="0" err="1">
                <a:latin typeface="Segoe UI" panose="020B0502040204020203" pitchFamily="34" charset="0"/>
              </a:rPr>
              <a:t>Avorn</a:t>
            </a:r>
            <a:r>
              <a:rPr lang="en-US" sz="1000" dirty="0">
                <a:latin typeface="Segoe UI" panose="020B0502040204020203" pitchFamily="34" charset="0"/>
              </a:rPr>
              <a:t> and R. J. Glynn (2005). </a:t>
            </a:r>
            <a:r>
              <a:rPr lang="en-US" sz="1000" u="sng" dirty="0" smtClean="0">
                <a:latin typeface="Segoe UI" panose="020B0502040204020203" pitchFamily="34" charset="0"/>
              </a:rPr>
              <a:t>American </a:t>
            </a:r>
            <a:r>
              <a:rPr lang="en-US" sz="1000" u="sng" dirty="0">
                <a:latin typeface="Segoe UI" panose="020B0502040204020203" pitchFamily="34" charset="0"/>
              </a:rPr>
              <a:t>journal of epidemiology </a:t>
            </a:r>
            <a:r>
              <a:rPr lang="en-US" sz="1000" b="1" dirty="0">
                <a:latin typeface="Segoe UI" panose="020B0502040204020203" pitchFamily="34" charset="0"/>
              </a:rPr>
              <a:t>162(3): 279-289</a:t>
            </a:r>
            <a:r>
              <a:rPr lang="en-US" sz="1000" dirty="0">
                <a:latin typeface="Segoe UI" panose="020B0502040204020203" pitchFamily="34" charset="0"/>
              </a:rPr>
              <a:t>.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3362363" y="1296252"/>
            <a:ext cx="2439526" cy="1129361"/>
            <a:chOff x="3362363" y="1296252"/>
            <a:chExt cx="2439526" cy="1129361"/>
          </a:xfrm>
        </p:grpSpPr>
        <p:sp>
          <p:nvSpPr>
            <p:cNvPr id="20" name="Textfeld 19"/>
            <p:cNvSpPr txBox="1"/>
            <p:nvPr/>
          </p:nvSpPr>
          <p:spPr>
            <a:xfrm>
              <a:off x="3531954" y="1296252"/>
              <a:ext cx="2232248" cy="6480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de-CH" dirty="0" err="1" smtClean="0"/>
                <a:t>Healthy</a:t>
              </a:r>
              <a:r>
                <a:rPr lang="de-CH" dirty="0" smtClean="0"/>
                <a:t> </a:t>
              </a:r>
              <a:r>
                <a:rPr lang="de-CH" dirty="0" err="1" smtClean="0"/>
                <a:t>adherer</a:t>
              </a:r>
              <a:r>
                <a:rPr lang="de-CH" dirty="0" smtClean="0"/>
                <a:t> </a:t>
              </a:r>
              <a:r>
                <a:rPr lang="de-CH" dirty="0" err="1" smtClean="0"/>
                <a:t>effect</a:t>
              </a:r>
              <a:endParaRPr lang="de-CH" dirty="0"/>
            </a:p>
          </p:txBody>
        </p:sp>
        <p:sp>
          <p:nvSpPr>
            <p:cNvPr id="23" name="Pfeil nach rechts 22"/>
            <p:cNvSpPr/>
            <p:nvPr/>
          </p:nvSpPr>
          <p:spPr>
            <a:xfrm rot="8100000">
              <a:off x="3362363" y="1723182"/>
              <a:ext cx="857476" cy="535013"/>
            </a:xfrm>
            <a:prstGeom prst="rightArrow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24" name="Pfeil nach rechts 23"/>
            <p:cNvSpPr/>
            <p:nvPr/>
          </p:nvSpPr>
          <p:spPr>
            <a:xfrm rot="2700000">
              <a:off x="5095495" y="1719219"/>
              <a:ext cx="877775" cy="535013"/>
            </a:xfrm>
            <a:prstGeom prst="rightArrow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3298781" y="4202536"/>
            <a:ext cx="2682361" cy="1598429"/>
            <a:chOff x="3298781" y="4202536"/>
            <a:chExt cx="2682361" cy="1598429"/>
          </a:xfrm>
        </p:grpSpPr>
        <p:sp>
          <p:nvSpPr>
            <p:cNvPr id="25" name="Textfeld 24"/>
            <p:cNvSpPr txBox="1"/>
            <p:nvPr/>
          </p:nvSpPr>
          <p:spPr>
            <a:xfrm>
              <a:off x="3298781" y="4648837"/>
              <a:ext cx="2682361" cy="11521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de-CH" dirty="0" smtClean="0"/>
                <a:t>Lifestyle</a:t>
              </a:r>
            </a:p>
            <a:p>
              <a:pPr algn="ctr">
                <a:lnSpc>
                  <a:spcPts val="2200"/>
                </a:lnSpc>
              </a:pPr>
              <a:r>
                <a:rPr lang="de-CH" dirty="0" err="1" smtClean="0"/>
                <a:t>Cognitive</a:t>
              </a:r>
              <a:r>
                <a:rPr lang="de-CH" dirty="0" smtClean="0"/>
                <a:t> </a:t>
              </a:r>
              <a:r>
                <a:rPr lang="de-CH" dirty="0" err="1" smtClean="0"/>
                <a:t>impairment</a:t>
              </a:r>
              <a:endParaRPr lang="de-CH" dirty="0" smtClean="0"/>
            </a:p>
            <a:p>
              <a:pPr algn="ctr">
                <a:lnSpc>
                  <a:spcPts val="2200"/>
                </a:lnSpc>
              </a:pPr>
              <a:r>
                <a:rPr lang="de-CH" dirty="0" err="1" smtClean="0"/>
                <a:t>Socioeconomic</a:t>
              </a:r>
              <a:r>
                <a:rPr lang="de-CH" dirty="0" smtClean="0"/>
                <a:t> </a:t>
              </a:r>
              <a:r>
                <a:rPr lang="de-CH" dirty="0" err="1" smtClean="0"/>
                <a:t>status</a:t>
              </a:r>
              <a:endParaRPr lang="de-CH" dirty="0" smtClean="0"/>
            </a:p>
            <a:p>
              <a:pPr algn="ctr">
                <a:lnSpc>
                  <a:spcPts val="2200"/>
                </a:lnSpc>
              </a:pPr>
              <a:r>
                <a:rPr lang="de-CH" dirty="0" smtClean="0"/>
                <a:t>Etc…</a:t>
              </a:r>
              <a:endParaRPr lang="de-CH" dirty="0"/>
            </a:p>
          </p:txBody>
        </p:sp>
        <p:sp>
          <p:nvSpPr>
            <p:cNvPr id="26" name="Pfeil nach rechts 25"/>
            <p:cNvSpPr/>
            <p:nvPr/>
          </p:nvSpPr>
          <p:spPr>
            <a:xfrm rot="13500000">
              <a:off x="3347774" y="4272610"/>
              <a:ext cx="675161" cy="535013"/>
            </a:xfrm>
            <a:prstGeom prst="rightArrow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27" name="Pfeil nach rechts 26"/>
            <p:cNvSpPr/>
            <p:nvPr/>
          </p:nvSpPr>
          <p:spPr>
            <a:xfrm rot="18698219">
              <a:off x="5219344" y="4274780"/>
              <a:ext cx="675161" cy="535013"/>
            </a:xfrm>
            <a:prstGeom prst="rightArrow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959297" y="4204706"/>
            <a:ext cx="1728192" cy="1398960"/>
            <a:chOff x="959297" y="4204706"/>
            <a:chExt cx="1728192" cy="1398960"/>
          </a:xfrm>
        </p:grpSpPr>
        <p:sp>
          <p:nvSpPr>
            <p:cNvPr id="29" name="Pfeil nach rechts 28"/>
            <p:cNvSpPr/>
            <p:nvPr/>
          </p:nvSpPr>
          <p:spPr>
            <a:xfrm rot="18698219">
              <a:off x="1646817" y="4274780"/>
              <a:ext cx="675161" cy="535013"/>
            </a:xfrm>
            <a:prstGeom prst="rightArrow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959297" y="4689266"/>
              <a:ext cx="1728192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de-CH" dirty="0" err="1" smtClean="0"/>
                <a:t>Beliefs</a:t>
              </a:r>
              <a:endParaRPr lang="de-CH" dirty="0" smtClean="0"/>
            </a:p>
            <a:p>
              <a:pPr>
                <a:lnSpc>
                  <a:spcPts val="2200"/>
                </a:lnSpc>
              </a:pPr>
              <a:r>
                <a:rPr lang="de-CH" dirty="0" smtClean="0"/>
                <a:t>Knowledge</a:t>
              </a:r>
            </a:p>
            <a:p>
              <a:pPr>
                <a:lnSpc>
                  <a:spcPts val="2200"/>
                </a:lnSpc>
              </a:pPr>
              <a:r>
                <a:rPr lang="de-CH" dirty="0" smtClean="0"/>
                <a:t>Motivation</a:t>
              </a:r>
            </a:p>
            <a:p>
              <a:pPr>
                <a:lnSpc>
                  <a:spcPts val="2200"/>
                </a:lnSpc>
              </a:pPr>
              <a:r>
                <a:rPr lang="de-CH" dirty="0" smtClean="0"/>
                <a:t>Etc…</a:t>
              </a:r>
            </a:p>
            <a:p>
              <a:pPr>
                <a:lnSpc>
                  <a:spcPts val="2200"/>
                </a:lnSpc>
              </a:pP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383210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Data </a:t>
            </a:r>
            <a:r>
              <a:rPr lang="de-CH" dirty="0" err="1" smtClean="0"/>
              <a:t>sources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80013"/>
              </p:ext>
            </p:extLst>
          </p:nvPr>
        </p:nvGraphicFramePr>
        <p:xfrm>
          <a:off x="431800" y="1520825"/>
          <a:ext cx="8280399" cy="42113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51968">
                  <a:extLst>
                    <a:ext uri="{9D8B030D-6E8A-4147-A177-3AD203B41FA5}">
                      <a16:colId xmlns:a16="http://schemas.microsoft.com/office/drawing/2014/main" val="378142886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3902978509"/>
                    </a:ext>
                  </a:extLst>
                </a:gridCol>
                <a:gridCol w="3204095">
                  <a:extLst>
                    <a:ext uri="{9D8B030D-6E8A-4147-A177-3AD203B41FA5}">
                      <a16:colId xmlns:a16="http://schemas.microsoft.com/office/drawing/2014/main" val="3317646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Source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Pros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Cons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2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Prescription</a:t>
                      </a:r>
                      <a:endParaRPr lang="de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err="1" smtClean="0"/>
                        <a:t>Prescriber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role</a:t>
                      </a:r>
                      <a:endParaRPr lang="de-CH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err="1" smtClean="0"/>
                        <a:t>Dosage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Patient </a:t>
                      </a:r>
                      <a:r>
                        <a:rPr lang="de-CH" baseline="0" dirty="0" err="1" smtClean="0"/>
                        <a:t>role</a:t>
                      </a:r>
                      <a:r>
                        <a:rPr lang="de-CH" baseline="0" dirty="0" smtClean="0"/>
                        <a:t>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err="1" smtClean="0"/>
                        <a:t>Availability</a:t>
                      </a:r>
                      <a:r>
                        <a:rPr lang="de-CH" baseline="0" dirty="0" smtClean="0"/>
                        <a:t>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err="1" smtClean="0"/>
                        <a:t>Interruptions</a:t>
                      </a:r>
                      <a:r>
                        <a:rPr lang="de-CH" baseline="0" dirty="0" smtClean="0"/>
                        <a:t>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(</a:t>
                      </a:r>
                      <a:r>
                        <a:rPr lang="de-CH" baseline="0" dirty="0" err="1" smtClean="0"/>
                        <a:t>Quantity</a:t>
                      </a:r>
                      <a:r>
                        <a:rPr lang="de-CH" baseline="0" dirty="0" smtClean="0"/>
                        <a:t>?)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Multiple </a:t>
                      </a:r>
                      <a:r>
                        <a:rPr lang="de-CH" baseline="0" dirty="0" err="1" smtClean="0"/>
                        <a:t>providers</a:t>
                      </a:r>
                      <a:r>
                        <a:rPr lang="de-CH" baseline="0" dirty="0" smtClean="0"/>
                        <a:t>?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63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Pharmacy</a:t>
                      </a:r>
                      <a:r>
                        <a:rPr lang="de-CH" b="1" dirty="0" smtClean="0"/>
                        <a:t> </a:t>
                      </a:r>
                      <a:r>
                        <a:rPr lang="de-CH" b="1" dirty="0" err="1" smtClean="0"/>
                        <a:t>refills</a:t>
                      </a:r>
                      <a:endParaRPr lang="de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Patient </a:t>
                      </a:r>
                      <a:r>
                        <a:rPr lang="de-CH" dirty="0" err="1" smtClean="0"/>
                        <a:t>role</a:t>
                      </a:r>
                      <a:endParaRPr lang="de-CH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err="1" smtClean="0"/>
                        <a:t>Quantity</a:t>
                      </a:r>
                      <a:endParaRPr lang="de-CH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err="1" smtClean="0"/>
                        <a:t>Availability</a:t>
                      </a:r>
                      <a:endParaRPr lang="de-CH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(</a:t>
                      </a:r>
                      <a:r>
                        <a:rPr lang="de-CH" dirty="0" err="1" smtClean="0"/>
                        <a:t>Dosage</a:t>
                      </a:r>
                      <a:r>
                        <a:rPr lang="de-CH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err="1" smtClean="0"/>
                        <a:t>Prescriber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role</a:t>
                      </a:r>
                      <a:r>
                        <a:rPr lang="de-CH" baseline="0" dirty="0" smtClean="0"/>
                        <a:t>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err="1" smtClean="0"/>
                        <a:t>Interruptions</a:t>
                      </a:r>
                      <a:r>
                        <a:rPr lang="de-CH" baseline="0" dirty="0" smtClean="0"/>
                        <a:t>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Multiple </a:t>
                      </a:r>
                      <a:r>
                        <a:rPr lang="de-CH" baseline="0" dirty="0" err="1" smtClean="0"/>
                        <a:t>providers</a:t>
                      </a:r>
                      <a:r>
                        <a:rPr lang="de-CH" baseline="0" dirty="0" smtClean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47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b="1" dirty="0" smtClean="0"/>
                        <a:t>Insurance </a:t>
                      </a:r>
                      <a:r>
                        <a:rPr lang="de-CH" b="1" dirty="0" err="1" smtClean="0"/>
                        <a:t>claims</a:t>
                      </a:r>
                      <a:r>
                        <a:rPr lang="de-CH" b="1" dirty="0" smtClean="0"/>
                        <a:t> (</a:t>
                      </a:r>
                      <a:r>
                        <a:rPr lang="de-CH" b="1" dirty="0" err="1" smtClean="0"/>
                        <a:t>reimbursement</a:t>
                      </a:r>
                      <a:r>
                        <a:rPr lang="de-CH" b="1" dirty="0" smtClean="0"/>
                        <a:t>)</a:t>
                      </a:r>
                      <a:endParaRPr lang="de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err="1" smtClean="0"/>
                        <a:t>Prescriber</a:t>
                      </a:r>
                      <a:r>
                        <a:rPr lang="de-CH" dirty="0" smtClean="0"/>
                        <a:t> &amp; </a:t>
                      </a:r>
                      <a:r>
                        <a:rPr lang="de-CH" dirty="0" err="1" smtClean="0"/>
                        <a:t>patient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role</a:t>
                      </a:r>
                      <a:endParaRPr lang="de-CH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err="1" smtClean="0"/>
                        <a:t>Quantity</a:t>
                      </a:r>
                      <a:endParaRPr lang="de-CH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err="1" smtClean="0"/>
                        <a:t>Availability</a:t>
                      </a:r>
                      <a:endParaRPr lang="de-CH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(</a:t>
                      </a:r>
                      <a:r>
                        <a:rPr lang="de-CH" dirty="0" err="1" smtClean="0"/>
                        <a:t>Interuptions</a:t>
                      </a:r>
                      <a:r>
                        <a:rPr lang="de-CH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err="1" smtClean="0"/>
                        <a:t>Dosage</a:t>
                      </a:r>
                      <a:r>
                        <a:rPr lang="de-CH" dirty="0" smtClean="0"/>
                        <a:t>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Multiple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payers</a:t>
                      </a:r>
                      <a:r>
                        <a:rPr lang="de-CH" baseline="0" dirty="0" smtClean="0"/>
                        <a:t>?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76170"/>
                  </a:ext>
                </a:extLst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Forschungsseminar klinische Pharmazie, Samuel Allemann, 17.08.2017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9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uni_basel_V01_en</Template>
  <TotalTime>0</TotalTime>
  <Words>1931</Words>
  <Application>Microsoft Office PowerPoint</Application>
  <PresentationFormat>Bildschirmpräsentation (4:3)</PresentationFormat>
  <Paragraphs>417</Paragraphs>
  <Slides>36</Slides>
  <Notes>2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16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53" baseType="lpstr">
      <vt:lpstr>Agency FB</vt:lpstr>
      <vt:lpstr>Algerian</vt:lpstr>
      <vt:lpstr>Arial</vt:lpstr>
      <vt:lpstr>Bell MT</vt:lpstr>
      <vt:lpstr>Brush Script Std</vt:lpstr>
      <vt:lpstr>Calibri</vt:lpstr>
      <vt:lpstr>Cambria Math</vt:lpstr>
      <vt:lpstr>Chiller</vt:lpstr>
      <vt:lpstr>Forte</vt:lpstr>
      <vt:lpstr>Georgia</vt:lpstr>
      <vt:lpstr>Harlow Solid Italic</vt:lpstr>
      <vt:lpstr>Jokerman</vt:lpstr>
      <vt:lpstr>Juice ITC</vt:lpstr>
      <vt:lpstr>Kunstler Script</vt:lpstr>
      <vt:lpstr>Segoe UI</vt:lpstr>
      <vt:lpstr>Times New Roman</vt:lpstr>
      <vt:lpstr>Larissa</vt:lpstr>
      <vt:lpstr>Ich weiss, was Du seit letztem Sommer getan hast Adhärenz-Berechnungen mittels elektronischer Patientendaten</vt:lpstr>
      <vt:lpstr>PowerPoint-Präsentation</vt:lpstr>
      <vt:lpstr>Adherence Measurement</vt:lpstr>
      <vt:lpstr>Adherence estimation from electronic healthcare data (EHD)</vt:lpstr>
      <vt:lpstr>Adherence Taxonomy</vt:lpstr>
      <vt:lpstr>Polypharmacy and adherence</vt:lpstr>
      <vt:lpstr>Applications of adherence estimations from Electronic healthcare data (EHD)</vt:lpstr>
      <vt:lpstr>Adherence in observational studies</vt:lpstr>
      <vt:lpstr>Data sources</vt:lpstr>
      <vt:lpstr>Adherence estimations: Assumptions</vt:lpstr>
      <vt:lpstr>EHD-based adherence measures</vt:lpstr>
      <vt:lpstr>Medication Possession Ratio</vt:lpstr>
      <vt:lpstr>Adherence estimations: Requirements</vt:lpstr>
      <vt:lpstr>Adherence calculations: the basics</vt:lpstr>
      <vt:lpstr>Estimation of Implementation</vt:lpstr>
      <vt:lpstr>Medication availability: Number of days’ supply</vt:lpstr>
      <vt:lpstr>Defined Daily Dose?</vt:lpstr>
      <vt:lpstr>Estimation of Implementation</vt:lpstr>
      <vt:lpstr>Mind the gap!</vt:lpstr>
      <vt:lpstr>Gap length: influence on drug treatment episode</vt:lpstr>
      <vt:lpstr>Reproducible Adherence Calculations: AdhereR</vt:lpstr>
      <vt:lpstr>HESPER</vt:lpstr>
      <vt:lpstr>Postdoc at HESPER</vt:lpstr>
      <vt:lpstr>Link multiple sources</vt:lpstr>
      <vt:lpstr>Polypharmacy</vt:lpstr>
      <vt:lpstr>Polypharmacy</vt:lpstr>
      <vt:lpstr>Therapeutic switching</vt:lpstr>
      <vt:lpstr>Longitudinal adherence patterns</vt:lpstr>
      <vt:lpstr>Person-centered statistical methods</vt:lpstr>
      <vt:lpstr>Group-based trajectory modeling</vt:lpstr>
      <vt:lpstr>GBTM: Class formation</vt:lpstr>
      <vt:lpstr>Group-based trajectory modeling</vt:lpstr>
      <vt:lpstr>Group-based trajectory modeling</vt:lpstr>
      <vt:lpstr>Conclusions</vt:lpstr>
      <vt:lpstr>Thank you for your attention.    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Ich weiss, was Du seit letztem Sommer getan hast Adhärenz-Berechnungen mittels elektronischer Patientendaten</dc:title>
  <dc:creator>Samuel Allemann</dc:creator>
  <cp:lastModifiedBy>Samuel Allemann</cp:lastModifiedBy>
  <cp:revision>163</cp:revision>
  <dcterms:created xsi:type="dcterms:W3CDTF">2017-08-14T17:17:07Z</dcterms:created>
  <dcterms:modified xsi:type="dcterms:W3CDTF">2017-08-17T13:00:42Z</dcterms:modified>
</cp:coreProperties>
</file>