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94" r:id="rId3"/>
    <p:sldId id="260" r:id="rId4"/>
    <p:sldId id="285" r:id="rId5"/>
    <p:sldId id="278" r:id="rId6"/>
    <p:sldId id="262" r:id="rId7"/>
    <p:sldId id="286" r:id="rId8"/>
    <p:sldId id="279" r:id="rId9"/>
    <p:sldId id="287" r:id="rId10"/>
    <p:sldId id="288" r:id="rId11"/>
    <p:sldId id="280" r:id="rId12"/>
    <p:sldId id="291" r:id="rId13"/>
    <p:sldId id="29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1049" autoAdjust="0"/>
  </p:normalViewPr>
  <p:slideViewPr>
    <p:cSldViewPr snapToGrid="0">
      <p:cViewPr varScale="1">
        <p:scale>
          <a:sx n="91" d="100"/>
          <a:sy n="9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4840B-B5F2-4010-92E0-DF823BCEC855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26F72-D18F-47F6-BD55-8D59224E0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62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pt.onlinelibrary.wiley.com/doi/abs/10.1002/cpt.137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Summarise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F1CDF-885E-40D3-9477-959FF47270F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about the medication prescribed and dispensed to a patient in a given time period may be found in different data sources</a:t>
            </a:r>
          </a:p>
          <a:p>
            <a:r>
              <a:rPr lang="en-US" dirty="0" smtClean="0"/>
              <a:t>increasingly accessible for linking and thus for a more precise description of adherence patterns.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43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will </a:t>
            </a:r>
            <a:r>
              <a:rPr lang="de-CH" dirty="0" err="1" smtClean="0"/>
              <a:t>see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PDD </a:t>
            </a:r>
            <a:r>
              <a:rPr lang="de-CH" dirty="0" err="1" smtClean="0"/>
              <a:t>vs</a:t>
            </a:r>
            <a:r>
              <a:rPr lang="de-CH" dirty="0" smtClean="0"/>
              <a:t> DDD </a:t>
            </a:r>
            <a:r>
              <a:rPr lang="de-CH" dirty="0" err="1" smtClean="0"/>
              <a:t>vs</a:t>
            </a:r>
            <a:r>
              <a:rPr lang="de-CH" dirty="0" smtClean="0"/>
              <a:t> RDD</a:t>
            </a:r>
          </a:p>
          <a:p>
            <a:r>
              <a:rPr lang="de-CH" dirty="0" smtClean="0"/>
              <a:t>Start of </a:t>
            </a:r>
            <a:r>
              <a:rPr lang="de-CH" dirty="0" err="1" smtClean="0"/>
              <a:t>treatment</a:t>
            </a:r>
            <a:r>
              <a:rPr lang="de-CH" dirty="0" smtClean="0"/>
              <a:t>: </a:t>
            </a:r>
            <a:r>
              <a:rPr lang="de-CH" dirty="0" err="1" smtClean="0"/>
              <a:t>up</a:t>
            </a:r>
            <a:r>
              <a:rPr lang="de-CH" dirty="0" smtClean="0"/>
              <a:t>-titration</a:t>
            </a:r>
          </a:p>
          <a:p>
            <a:r>
              <a:rPr lang="de-CH" dirty="0" err="1" smtClean="0"/>
              <a:t>Seasonality</a:t>
            </a:r>
            <a:r>
              <a:rPr lang="de-CH" dirty="0" smtClean="0"/>
              <a:t>: </a:t>
            </a:r>
          </a:p>
          <a:p>
            <a:pPr lvl="1"/>
            <a:r>
              <a:rPr lang="en-US" dirty="0" smtClean="0"/>
              <a:t>Asthma controller and reliever medication </a:t>
            </a:r>
            <a:r>
              <a:rPr lang="en-US" sz="800" dirty="0" smtClean="0"/>
              <a:t>(</a:t>
            </a:r>
            <a:r>
              <a:rPr lang="de-CH" sz="800" dirty="0" smtClean="0">
                <a:effectLst/>
              </a:rPr>
              <a:t>Van Dole KB, </a:t>
            </a:r>
            <a:r>
              <a:rPr lang="de-CH" sz="800" dirty="0" err="1" smtClean="0">
                <a:effectLst/>
              </a:rPr>
              <a:t>Swern</a:t>
            </a:r>
            <a:r>
              <a:rPr lang="de-CH" sz="800" dirty="0" smtClean="0">
                <a:effectLst/>
              </a:rPr>
              <a:t> AS, Newcomb K, Nelsen L. </a:t>
            </a:r>
            <a:r>
              <a:rPr lang="de-CH" sz="800" dirty="0" err="1" smtClean="0">
                <a:effectLst/>
              </a:rPr>
              <a:t>Seasonal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patterns</a:t>
            </a:r>
            <a:r>
              <a:rPr lang="de-CH" sz="800" dirty="0" smtClean="0">
                <a:effectLst/>
              </a:rPr>
              <a:t> in </a:t>
            </a:r>
            <a:r>
              <a:rPr lang="de-CH" sz="800" dirty="0" err="1" smtClean="0">
                <a:effectLst/>
              </a:rPr>
              <a:t>health</a:t>
            </a:r>
            <a:r>
              <a:rPr lang="de-CH" sz="800" dirty="0" smtClean="0">
                <a:effectLst/>
              </a:rPr>
              <a:t> care </a:t>
            </a:r>
            <a:r>
              <a:rPr lang="de-CH" sz="800" dirty="0" err="1" smtClean="0">
                <a:effectLst/>
              </a:rPr>
              <a:t>use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pharmaceutical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claims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asthma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prescriptions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preschool</a:t>
            </a:r>
            <a:r>
              <a:rPr lang="de-CH" sz="800" dirty="0" smtClean="0">
                <a:effectLst/>
              </a:rPr>
              <a:t>-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school-</a:t>
            </a:r>
            <a:r>
              <a:rPr lang="de-CH" sz="800" dirty="0" err="1" smtClean="0">
                <a:effectLst/>
              </a:rPr>
              <a:t>aged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children</a:t>
            </a:r>
            <a:r>
              <a:rPr lang="de-CH" sz="800" dirty="0" smtClean="0">
                <a:effectLst/>
              </a:rPr>
              <a:t>. Ann </a:t>
            </a:r>
            <a:r>
              <a:rPr lang="de-CH" sz="800" dirty="0" err="1" smtClean="0">
                <a:effectLst/>
              </a:rPr>
              <a:t>Allergy</a:t>
            </a:r>
            <a:r>
              <a:rPr lang="de-CH" sz="800" dirty="0" smtClean="0">
                <a:effectLst/>
              </a:rPr>
              <a:t> Asthma </a:t>
            </a:r>
            <a:r>
              <a:rPr lang="de-CH" sz="800" dirty="0" err="1" smtClean="0">
                <a:effectLst/>
              </a:rPr>
              <a:t>Immunol</a:t>
            </a:r>
            <a:r>
              <a:rPr lang="de-CH" sz="800" dirty="0" smtClean="0">
                <a:effectLst/>
              </a:rPr>
              <a:t>. 2009 Mar;102(3):198–204.)</a:t>
            </a:r>
          </a:p>
          <a:p>
            <a:pPr lvl="1"/>
            <a:r>
              <a:rPr lang="de-CH" dirty="0" err="1" smtClean="0"/>
              <a:t>Seasonal</a:t>
            </a:r>
            <a:r>
              <a:rPr lang="de-CH" dirty="0" smtClean="0"/>
              <a:t> </a:t>
            </a:r>
            <a:r>
              <a:rPr lang="de-CH" dirty="0" err="1" smtClean="0"/>
              <a:t>Allergies</a:t>
            </a:r>
            <a:endParaRPr lang="de-CH" dirty="0" smtClean="0"/>
          </a:p>
          <a:p>
            <a:pPr lvl="1"/>
            <a:r>
              <a:rPr lang="de-CH" dirty="0" err="1" smtClean="0"/>
              <a:t>Seasonal</a:t>
            </a:r>
            <a:r>
              <a:rPr lang="de-CH" dirty="0" smtClean="0"/>
              <a:t> </a:t>
            </a:r>
            <a:r>
              <a:rPr lang="de-CH" dirty="0" err="1" smtClean="0"/>
              <a:t>affecive</a:t>
            </a:r>
            <a:r>
              <a:rPr lang="de-CH" dirty="0" smtClean="0"/>
              <a:t> </a:t>
            </a:r>
            <a:r>
              <a:rPr lang="de-CH" dirty="0" err="1" smtClean="0"/>
              <a:t>disorders</a:t>
            </a:r>
            <a:endParaRPr lang="de-CH" dirty="0" smtClean="0"/>
          </a:p>
          <a:p>
            <a:pPr lvl="1"/>
            <a:r>
              <a:rPr lang="de-CH" dirty="0" smtClean="0"/>
              <a:t>ADHD </a:t>
            </a:r>
            <a:r>
              <a:rPr lang="de-CH" sz="800" dirty="0" smtClean="0"/>
              <a:t>(</a:t>
            </a:r>
            <a:r>
              <a:rPr lang="de-CH" sz="800" dirty="0" err="1" smtClean="0">
                <a:effectLst/>
              </a:rPr>
              <a:t>Shyu</a:t>
            </a:r>
            <a:r>
              <a:rPr lang="de-CH" sz="800" dirty="0" smtClean="0">
                <a:effectLst/>
              </a:rPr>
              <a:t> Y-C, Lee S-Y, Yuan S-S, Yang C-J, Yang K-C, Lee T-L, et al. </a:t>
            </a:r>
            <a:r>
              <a:rPr lang="de-CH" sz="800" dirty="0" err="1" smtClean="0">
                <a:effectLst/>
              </a:rPr>
              <a:t>Seasonal</a:t>
            </a:r>
            <a:r>
              <a:rPr lang="de-CH" sz="800" dirty="0" smtClean="0">
                <a:effectLst/>
              </a:rPr>
              <a:t> Patterns of </a:t>
            </a:r>
            <a:r>
              <a:rPr lang="de-CH" sz="800" dirty="0" err="1" smtClean="0">
                <a:effectLst/>
              </a:rPr>
              <a:t>Medications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Treating</a:t>
            </a:r>
            <a:r>
              <a:rPr lang="de-CH" sz="800" dirty="0" smtClean="0">
                <a:effectLst/>
              </a:rPr>
              <a:t> Attention-</a:t>
            </a:r>
            <a:r>
              <a:rPr lang="de-CH" sz="800" dirty="0" err="1" smtClean="0">
                <a:effectLst/>
              </a:rPr>
              <a:t>Deficit</a:t>
            </a:r>
            <a:r>
              <a:rPr lang="de-CH" sz="800" dirty="0" smtClean="0">
                <a:effectLst/>
              </a:rPr>
              <a:t>/</a:t>
            </a:r>
            <a:r>
              <a:rPr lang="de-CH" sz="800" dirty="0" err="1" smtClean="0">
                <a:effectLst/>
              </a:rPr>
              <a:t>Hyperactivity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Disorder</a:t>
            </a:r>
            <a:r>
              <a:rPr lang="de-CH" sz="800" dirty="0" smtClean="0">
                <a:effectLst/>
              </a:rPr>
              <a:t>: </a:t>
            </a:r>
            <a:r>
              <a:rPr lang="de-CH" sz="800" dirty="0" err="1" smtClean="0">
                <a:effectLst/>
              </a:rPr>
              <a:t>Comparison</a:t>
            </a:r>
            <a:r>
              <a:rPr lang="de-CH" sz="800" dirty="0" smtClean="0">
                <a:effectLst/>
              </a:rPr>
              <a:t> of </a:t>
            </a:r>
            <a:r>
              <a:rPr lang="de-CH" sz="800" dirty="0" err="1" smtClean="0">
                <a:effectLst/>
              </a:rPr>
              <a:t>Methylphenidate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Atomoxetine</a:t>
            </a:r>
            <a:r>
              <a:rPr lang="de-CH" sz="800" dirty="0" smtClean="0">
                <a:effectLst/>
              </a:rPr>
              <a:t>. </a:t>
            </a:r>
            <a:r>
              <a:rPr lang="de-CH" sz="800" dirty="0" err="1" smtClean="0">
                <a:effectLst/>
              </a:rPr>
              <a:t>Clin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Ther</a:t>
            </a:r>
            <a:r>
              <a:rPr lang="de-CH" sz="800" dirty="0" smtClean="0">
                <a:effectLst/>
              </a:rPr>
              <a:t>. 2016 Mar;38(3):595–602.</a:t>
            </a:r>
            <a:r>
              <a:rPr lang="de-CH" sz="80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16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Separate </a:t>
            </a:r>
            <a:r>
              <a:rPr lang="de-CH" dirty="0" err="1" smtClean="0"/>
              <a:t>datasets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dispensing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dispensing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durations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additional </a:t>
            </a:r>
            <a:r>
              <a:rPr lang="de-CH" baseline="0" dirty="0" err="1" smtClean="0"/>
              <a:t>information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78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effectLst/>
              </a:rPr>
              <a:t>Dong Y-H, </a:t>
            </a:r>
            <a:r>
              <a:rPr lang="de-CH" dirty="0" err="1" smtClean="0">
                <a:effectLst/>
              </a:rPr>
              <a:t>Choudhry</a:t>
            </a:r>
            <a:r>
              <a:rPr lang="de-CH" dirty="0" smtClean="0">
                <a:effectLst/>
              </a:rPr>
              <a:t> NK, Krumme A, Lee MP, Wu L-C, Lai M-S, et al. Impact of </a:t>
            </a:r>
            <a:r>
              <a:rPr lang="de-CH" dirty="0" err="1" smtClean="0">
                <a:effectLst/>
              </a:rPr>
              <a:t>hospitalization</a:t>
            </a:r>
            <a:r>
              <a:rPr lang="de-CH" dirty="0" smtClean="0">
                <a:effectLst/>
              </a:rPr>
              <a:t> on </a:t>
            </a:r>
            <a:r>
              <a:rPr lang="de-CH" dirty="0" err="1" smtClean="0">
                <a:effectLst/>
              </a:rPr>
              <a:t>medication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adherence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estimation</a:t>
            </a:r>
            <a:r>
              <a:rPr lang="de-CH" dirty="0" smtClean="0">
                <a:effectLst/>
              </a:rPr>
              <a:t> in </a:t>
            </a:r>
            <a:r>
              <a:rPr lang="de-CH" dirty="0" err="1" smtClean="0">
                <a:effectLst/>
              </a:rPr>
              <a:t>claims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data</a:t>
            </a:r>
            <a:r>
              <a:rPr lang="de-CH" dirty="0" smtClean="0">
                <a:effectLst/>
              </a:rPr>
              <a:t>. Journal of Clinical Pharmacy </a:t>
            </a:r>
            <a:r>
              <a:rPr lang="de-CH" dirty="0" err="1" smtClean="0">
                <a:effectLst/>
              </a:rPr>
              <a:t>and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Therapeutics</a:t>
            </a:r>
            <a:r>
              <a:rPr lang="de-CH" dirty="0" smtClean="0">
                <a:effectLst/>
              </a:rPr>
              <a:t>. 2017;42(3):318–28.</a:t>
            </a:r>
          </a:p>
          <a:p>
            <a:r>
              <a:rPr lang="de-CH" dirty="0" smtClean="0">
                <a:effectLst/>
              </a:rPr>
              <a:t>Ihle P, Krueger K, Schubert I, Griese‐</a:t>
            </a:r>
            <a:r>
              <a:rPr lang="de-CH" dirty="0" err="1" smtClean="0">
                <a:effectLst/>
              </a:rPr>
              <a:t>Mammen</a:t>
            </a:r>
            <a:r>
              <a:rPr lang="de-CH" dirty="0" smtClean="0">
                <a:effectLst/>
              </a:rPr>
              <a:t> N, </a:t>
            </a:r>
            <a:r>
              <a:rPr lang="de-CH" dirty="0" err="1" smtClean="0">
                <a:effectLst/>
              </a:rPr>
              <a:t>Parrau</a:t>
            </a:r>
            <a:r>
              <a:rPr lang="de-CH" dirty="0" smtClean="0">
                <a:effectLst/>
              </a:rPr>
              <a:t> N, Laufs U, et al. </a:t>
            </a:r>
            <a:r>
              <a:rPr lang="de-CH" dirty="0" err="1" smtClean="0">
                <a:effectLst/>
              </a:rPr>
              <a:t>Comparison</a:t>
            </a:r>
            <a:r>
              <a:rPr lang="de-CH" dirty="0" smtClean="0">
                <a:effectLst/>
              </a:rPr>
              <a:t> of Different </a:t>
            </a:r>
            <a:r>
              <a:rPr lang="de-CH" dirty="0" err="1" smtClean="0">
                <a:effectLst/>
              </a:rPr>
              <a:t>Strategies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to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Measure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Medication</a:t>
            </a:r>
            <a:r>
              <a:rPr lang="de-CH" dirty="0" smtClean="0">
                <a:effectLst/>
              </a:rPr>
              <a:t> Adherence via Claims Data in </a:t>
            </a:r>
            <a:r>
              <a:rPr lang="de-CH" dirty="0" err="1" smtClean="0">
                <a:effectLst/>
              </a:rPr>
              <a:t>Patients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With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Chronic</a:t>
            </a:r>
            <a:r>
              <a:rPr lang="de-CH" dirty="0" smtClean="0">
                <a:effectLst/>
              </a:rPr>
              <a:t> Heart </a:t>
            </a:r>
            <a:r>
              <a:rPr lang="de-CH" dirty="0" err="1" smtClean="0">
                <a:effectLst/>
              </a:rPr>
              <a:t>Failure</a:t>
            </a:r>
            <a:r>
              <a:rPr lang="de-CH" dirty="0" smtClean="0">
                <a:effectLst/>
              </a:rPr>
              <a:t>. Clinical </a:t>
            </a:r>
            <a:r>
              <a:rPr lang="de-CH" dirty="0" err="1" smtClean="0">
                <a:effectLst/>
              </a:rPr>
              <a:t>Pharmacology</a:t>
            </a:r>
            <a:r>
              <a:rPr lang="de-CH" dirty="0" smtClean="0">
                <a:effectLst/>
              </a:rPr>
              <a:t> &amp; </a:t>
            </a:r>
            <a:r>
              <a:rPr lang="de-CH" dirty="0" err="1" smtClean="0">
                <a:effectLst/>
              </a:rPr>
              <a:t>Therapeutics</a:t>
            </a:r>
            <a:r>
              <a:rPr lang="de-CH" dirty="0" smtClean="0">
                <a:effectLst/>
              </a:rPr>
              <a:t> [Internet]. 2019 Jan 8 [</a:t>
            </a:r>
            <a:r>
              <a:rPr lang="de-CH" dirty="0" err="1" smtClean="0">
                <a:effectLst/>
              </a:rPr>
              <a:t>cited</a:t>
            </a:r>
            <a:r>
              <a:rPr lang="de-CH" dirty="0" smtClean="0">
                <a:effectLst/>
              </a:rPr>
              <a:t> 2019 Apr 1];0(0). </a:t>
            </a:r>
            <a:r>
              <a:rPr lang="de-CH" dirty="0" err="1" smtClean="0">
                <a:effectLst/>
              </a:rPr>
              <a:t>Available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from</a:t>
            </a:r>
            <a:r>
              <a:rPr lang="de-CH" dirty="0" smtClean="0">
                <a:effectLst/>
              </a:rPr>
              <a:t>: </a:t>
            </a:r>
            <a:r>
              <a:rPr lang="de-CH" dirty="0" smtClean="0">
                <a:effectLst/>
                <a:hlinkClick r:id="rId3"/>
              </a:rPr>
              <a:t>https://ascpt.onlinelibrary.wiley.com/doi/abs/10.1002/cpt.1378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5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Thank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ESPACOMP, PCNE,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EuroDURG</a:t>
            </a:r>
            <a:r>
              <a:rPr lang="de-CH" baseline="0" dirty="0" smtClean="0"/>
              <a:t>, ESCP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23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78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49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575463" y="1414130"/>
            <a:ext cx="9041074" cy="408290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itre 30"/>
          <p:cNvSpPr>
            <a:spLocks noGrp="1"/>
          </p:cNvSpPr>
          <p:nvPr>
            <p:ph type="title" hasCustomPrompt="1"/>
          </p:nvPr>
        </p:nvSpPr>
        <p:spPr>
          <a:xfrm>
            <a:off x="2353339" y="1585393"/>
            <a:ext cx="7485322" cy="1143000"/>
          </a:xfrm>
        </p:spPr>
        <p:txBody>
          <a:bodyPr/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Modifiez le titre de la présentation</a:t>
            </a:r>
            <a:endParaRPr lang="fr-FR" dirty="0"/>
          </a:p>
        </p:txBody>
      </p:sp>
      <p:sp>
        <p:nvSpPr>
          <p:cNvPr id="3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781729" y="3307339"/>
            <a:ext cx="8628543" cy="57606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3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111375" y="4580707"/>
            <a:ext cx="7969251" cy="504056"/>
          </a:xfrm>
        </p:spPr>
        <p:txBody>
          <a:bodyPr anchor="b" anchorCtr="0"/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 err="1" smtClean="0"/>
              <a:t>NomCongrès</a:t>
            </a:r>
            <a:r>
              <a:rPr lang="fr-FR" dirty="0" smtClean="0"/>
              <a:t>, Ville - Mois Année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146550"/>
            <a:ext cx="7613651" cy="338534"/>
          </a:xfrm>
        </p:spPr>
        <p:txBody>
          <a:bodyPr/>
          <a:lstStyle>
            <a:lvl1pPr marL="0" indent="0" algn="ctr" eaLnBrk="1" hangingPunct="1">
              <a:buNone/>
              <a:defRPr sz="3200"/>
            </a:lvl1pPr>
            <a:lvl2pPr marL="457200" indent="0">
              <a:buNone/>
              <a:defRPr/>
            </a:lvl2pPr>
          </a:lstStyle>
          <a:p>
            <a:pPr algn="ctr" eaLnBrk="1" hangingPunct="1">
              <a:defRPr/>
            </a:pPr>
            <a:r>
              <a:rPr lang="en-US" sz="1800" b="0" i="1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Arial" charset="0"/>
              </a:rPr>
              <a:t>HESPER - Health Services and Performance Research Lab, UCBL Lyon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453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5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5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71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8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1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9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83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06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65B-49D6-4DAF-8DC3-E71FFBB429ED}" type="datetimeFigureOut">
              <a:rPr lang="de-CH" smtClean="0"/>
              <a:t>16.09.2019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475" y="1946730"/>
            <a:ext cx="8747051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Preparing </a:t>
            </a:r>
            <a:r>
              <a:rPr lang="en-US" sz="48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electronic healthcare data </a:t>
            </a:r>
            <a:r>
              <a:rPr lang="en-U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adherence </a:t>
            </a: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calculations</a:t>
            </a:r>
            <a:r>
              <a:rPr lang="en-US" sz="4800" b="1" dirty="0" smtClean="0"/>
              <a:t> </a:t>
            </a:r>
            <a:endParaRPr lang="fr-FR" sz="4267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Samuel Allemann, Alexandra </a:t>
            </a:r>
            <a:r>
              <a:rPr lang="fr-FR" dirty="0" smtClean="0"/>
              <a:t>Dima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Compute</a:t>
            </a:r>
            <a:r>
              <a:rPr lang="de-CH" b="1" dirty="0" smtClean="0"/>
              <a:t> </a:t>
            </a:r>
            <a:r>
              <a:rPr lang="de-CH" b="1" dirty="0" err="1" smtClean="0"/>
              <a:t>adherence</a:t>
            </a:r>
            <a:r>
              <a:rPr lang="de-CH" b="1" dirty="0" smtClean="0"/>
              <a:t> </a:t>
            </a:r>
            <a:r>
              <a:rPr lang="de-CH" b="1" dirty="0" err="1" smtClean="0"/>
              <a:t>metrics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487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winkelte Verbindung 12"/>
          <p:cNvCxnSpPr>
            <a:stCxn id="24" idx="3"/>
            <a:endCxn id="36" idx="1"/>
          </p:cNvCxnSpPr>
          <p:nvPr/>
        </p:nvCxnSpPr>
        <p:spPr>
          <a:xfrm flipV="1">
            <a:off x="2877312" y="1495563"/>
            <a:ext cx="2593848" cy="1623720"/>
          </a:xfrm>
          <a:prstGeom prst="bentConnector3">
            <a:avLst>
              <a:gd name="adj1" fmla="val 705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endCxn id="36" idx="1"/>
          </p:cNvCxnSpPr>
          <p:nvPr/>
        </p:nvCxnSpPr>
        <p:spPr>
          <a:xfrm flipV="1">
            <a:off x="2877312" y="1495563"/>
            <a:ext cx="2593848" cy="829717"/>
          </a:xfrm>
          <a:prstGeom prst="bentConnector3">
            <a:avLst>
              <a:gd name="adj1" fmla="val 705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212275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2934617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38200" y="3302669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End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Method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Medication</a:t>
            </a:r>
            <a:r>
              <a:rPr lang="de-CH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3" name="Gewinkelte Verbindung 2"/>
          <p:cNvCxnSpPr>
            <a:stCxn id="36" idx="3"/>
            <a:endCxn id="38" idx="1"/>
          </p:cNvCxnSpPr>
          <p:nvPr/>
        </p:nvCxnSpPr>
        <p:spPr>
          <a:xfrm>
            <a:off x="7653528" y="1495563"/>
            <a:ext cx="1597152" cy="78483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42" idx="3"/>
            <a:endCxn id="38" idx="1"/>
          </p:cNvCxnSpPr>
          <p:nvPr/>
        </p:nvCxnSpPr>
        <p:spPr>
          <a:xfrm flipV="1">
            <a:off x="7653528" y="2280394"/>
            <a:ext cx="1597152" cy="273043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endCxn id="42" idx="1"/>
          </p:cNvCxnSpPr>
          <p:nvPr/>
        </p:nvCxnSpPr>
        <p:spPr>
          <a:xfrm>
            <a:off x="2877312" y="2603241"/>
            <a:ext cx="2593848" cy="2407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36" idx="1"/>
          </p:cNvCxnSpPr>
          <p:nvPr/>
        </p:nvCxnSpPr>
        <p:spPr>
          <a:xfrm>
            <a:off x="2877312" y="1495563"/>
            <a:ext cx="2593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stCxn id="42" idx="3"/>
            <a:endCxn id="39" idx="1"/>
          </p:cNvCxnSpPr>
          <p:nvPr/>
        </p:nvCxnSpPr>
        <p:spPr>
          <a:xfrm flipV="1">
            <a:off x="7653528" y="4872329"/>
            <a:ext cx="1597152" cy="138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preparation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crucial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meaningful</a:t>
            </a:r>
            <a:r>
              <a:rPr lang="de-CH" dirty="0" smtClean="0"/>
              <a:t> </a:t>
            </a:r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estimation</a:t>
            </a:r>
            <a:endParaRPr lang="de-CH" dirty="0"/>
          </a:p>
          <a:p>
            <a:r>
              <a:rPr lang="de-CH" dirty="0" smtClean="0"/>
              <a:t>Data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sources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compute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adjust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durations</a:t>
            </a:r>
            <a:endParaRPr lang="de-CH" dirty="0" smtClean="0"/>
          </a:p>
          <a:p>
            <a:r>
              <a:rPr lang="de-CH" dirty="0" smtClean="0"/>
              <a:t>Options in </a:t>
            </a:r>
            <a:r>
              <a:rPr lang="de-CH" dirty="0" err="1" smtClean="0"/>
              <a:t>AdhereR</a:t>
            </a:r>
            <a:r>
              <a:rPr lang="de-CH" dirty="0" smtClean="0"/>
              <a:t> </a:t>
            </a:r>
            <a:r>
              <a:rPr lang="de-CH" dirty="0" err="1" smtClean="0"/>
              <a:t>allow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transparent </a:t>
            </a:r>
            <a:r>
              <a:rPr lang="de-CH" dirty="0" err="1" smtClean="0"/>
              <a:t>and</a:t>
            </a:r>
            <a:r>
              <a:rPr lang="de-CH" dirty="0"/>
              <a:t> </a:t>
            </a:r>
            <a:r>
              <a:rPr lang="de-CH" dirty="0" err="1"/>
              <a:t>reproducible</a:t>
            </a:r>
            <a:r>
              <a:rPr lang="de-CH" dirty="0"/>
              <a:t> </a:t>
            </a:r>
            <a:r>
              <a:rPr lang="de-CH" dirty="0" err="1" smtClean="0"/>
              <a:t>workflow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77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dirty="0" err="1" smtClean="0"/>
              <a:t>Thank</a:t>
            </a:r>
            <a:r>
              <a:rPr lang="de-CH" sz="6000" dirty="0" smtClean="0"/>
              <a:t> </a:t>
            </a:r>
            <a:r>
              <a:rPr lang="de-CH" sz="6000" dirty="0" err="1" smtClean="0"/>
              <a:t>you</a:t>
            </a:r>
            <a:r>
              <a:rPr lang="de-CH" sz="6000" dirty="0" smtClean="0"/>
              <a:t>!</a:t>
            </a:r>
            <a:endParaRPr lang="de-CH" sz="6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8" y="2586025"/>
            <a:ext cx="6562165" cy="19105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6481" y="4496572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www.adherer.eu</a:t>
            </a:r>
            <a:endParaRPr lang="de-CH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/>
              <a:t>Why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b="1" dirty="0" err="1"/>
              <a:t>preparation</a:t>
            </a:r>
            <a:r>
              <a:rPr lang="de-CH" b="1" dirty="0"/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compute event durations/prescription episodes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adjust event durations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compute adherence metrics</a:t>
            </a:r>
            <a:endParaRPr lang="de-CH" sz="3200" b="1" dirty="0"/>
          </a:p>
        </p:txBody>
      </p:sp>
    </p:spTree>
    <p:extLst>
      <p:ext uri="{BB962C8B-B14F-4D97-AF65-F5344CB8AC3E}">
        <p14:creationId xmlns:p14="http://schemas.microsoft.com/office/powerpoint/2010/main" val="19143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Compute</a:t>
            </a:r>
            <a:r>
              <a:rPr lang="de-CH" b="1" dirty="0" smtClean="0"/>
              <a:t> Event Durations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6210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3421205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6060588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38200" y="1956772"/>
            <a:ext cx="203911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Event </a:t>
            </a:r>
            <a:r>
              <a:rPr lang="de-CH" dirty="0" err="1" smtClean="0">
                <a:solidFill>
                  <a:srgbClr val="7030A0"/>
                </a:solidFill>
              </a:rPr>
              <a:t>date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Medication</a:t>
            </a:r>
            <a:r>
              <a:rPr lang="de-CH" dirty="0" smtClean="0">
                <a:solidFill>
                  <a:srgbClr val="7030A0"/>
                </a:solidFill>
              </a:rPr>
              <a:t> </a:t>
            </a:r>
            <a:r>
              <a:rPr lang="de-CH" dirty="0" err="1" smtClean="0">
                <a:solidFill>
                  <a:srgbClr val="7030A0"/>
                </a:solidFill>
              </a:rPr>
              <a:t>class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Quantity</a:t>
            </a:r>
            <a:endParaRPr lang="de-CH" dirty="0" smtClean="0">
              <a:solidFill>
                <a:srgbClr val="7030A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38200" y="4068696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Event </a:t>
            </a:r>
            <a:r>
              <a:rPr lang="de-CH" dirty="0" err="1" smtClean="0">
                <a:solidFill>
                  <a:srgbClr val="7030A0"/>
                </a:solidFill>
              </a:rPr>
              <a:t>date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Medication</a:t>
            </a:r>
            <a:r>
              <a:rPr lang="de-CH" dirty="0" smtClean="0">
                <a:solidFill>
                  <a:srgbClr val="7030A0"/>
                </a:solidFill>
              </a:rPr>
              <a:t> </a:t>
            </a:r>
            <a:r>
              <a:rPr lang="de-CH" dirty="0" err="1" smtClean="0">
                <a:solidFill>
                  <a:srgbClr val="7030A0"/>
                </a:solidFill>
              </a:rPr>
              <a:t>class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(Duration)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(</a:t>
            </a:r>
            <a:r>
              <a:rPr lang="de-CH" dirty="0" err="1" smtClean="0">
                <a:solidFill>
                  <a:srgbClr val="7030A0"/>
                </a:solidFill>
              </a:rPr>
              <a:t>Visit</a:t>
            </a:r>
            <a:r>
              <a:rPr lang="de-CH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7" name="Gewinkelte Verbindung 6"/>
          <p:cNvCxnSpPr>
            <a:endCxn id="26" idx="1"/>
          </p:cNvCxnSpPr>
          <p:nvPr/>
        </p:nvCxnSpPr>
        <p:spPr>
          <a:xfrm flipV="1">
            <a:off x="2877312" y="1495563"/>
            <a:ext cx="2593848" cy="211950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>
            <a:off x="2877312" y="3869851"/>
            <a:ext cx="2593848" cy="11409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26" idx="1"/>
          </p:cNvCxnSpPr>
          <p:nvPr/>
        </p:nvCxnSpPr>
        <p:spPr>
          <a:xfrm>
            <a:off x="2877312" y="1495563"/>
            <a:ext cx="2593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compute_event_durations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tangle 9"/>
          <p:cNvSpPr/>
          <p:nvPr/>
        </p:nvSpPr>
        <p:spPr>
          <a:xfrm>
            <a:off x="838201" y="1825625"/>
            <a:ext cx="9082725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909638" lvl="1" indent="-889000">
              <a:tabLst>
                <a:tab pos="2880000" algn="l"/>
              </a:tabLst>
            </a:pP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compute_event_durations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disp.data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durcomp.dispensing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>
              <a:tabLst>
                <a:tab pos="2880000" algn="l"/>
              </a:tabLst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presc.data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durcomp.prescribing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>
              <a:tabLst>
                <a:tab pos="2880000" algn="l"/>
              </a:tabLst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special.periods.data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ID.colname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"ID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medication.class.colnames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c("ATC.CODE","UNIT","FORM"),</a:t>
            </a:r>
          </a:p>
          <a:p>
            <a:pPr marL="909638" lvl="1" indent="-889000"/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disp.date.colname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= "DATE.DISP",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total.dose.colname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"TOTAL.DOSE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presc.date.colname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"DATE.PRESC",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presc.daily.dose.colname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"DAILY.DOSE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presc.duration.colname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"PRESC.DURATION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visit.colname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"VISIT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split.on.dosage.change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force.init.presc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force.presc.renew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FALSE,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trt.interruption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“continue",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special.periods.method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“continue",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date.format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"%Y-%m-%d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suppress.warnings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FALSE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return.data.table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progress.bar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FALSE)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10073902" y="2636455"/>
            <a:ext cx="942256" cy="1562321"/>
            <a:chOff x="8266368" y="2636455"/>
            <a:chExt cx="942256" cy="1562321"/>
          </a:xfrm>
        </p:grpSpPr>
        <p:sp>
          <p:nvSpPr>
            <p:cNvPr id="5" name="Right Brace 7"/>
            <p:cNvSpPr/>
            <p:nvPr/>
          </p:nvSpPr>
          <p:spPr>
            <a:xfrm>
              <a:off x="8266368" y="2636455"/>
              <a:ext cx="128602" cy="156232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8480540" y="3232949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labels</a:t>
              </a:r>
              <a:endParaRPr lang="fr-FR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073902" y="1903445"/>
            <a:ext cx="1184566" cy="665542"/>
            <a:chOff x="8266368" y="1903445"/>
            <a:chExt cx="1184566" cy="665542"/>
          </a:xfrm>
        </p:grpSpPr>
        <p:sp>
          <p:nvSpPr>
            <p:cNvPr id="7" name="Right Brace 7"/>
            <p:cNvSpPr/>
            <p:nvPr/>
          </p:nvSpPr>
          <p:spPr>
            <a:xfrm>
              <a:off x="8266368" y="1903445"/>
              <a:ext cx="128602" cy="665542"/>
            </a:xfrm>
            <a:prstGeom prst="rightBrac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480540" y="2051550"/>
              <a:ext cx="97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5">
                      <a:lumMod val="50000"/>
                    </a:schemeClr>
                  </a:solidFill>
                </a:rPr>
                <a:t>datasets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10073902" y="4266243"/>
            <a:ext cx="1126922" cy="1745144"/>
            <a:chOff x="8266368" y="4266243"/>
            <a:chExt cx="1126922" cy="1745144"/>
          </a:xfrm>
        </p:grpSpPr>
        <p:sp>
          <p:nvSpPr>
            <p:cNvPr id="9" name="Right Brace 7"/>
            <p:cNvSpPr/>
            <p:nvPr/>
          </p:nvSpPr>
          <p:spPr>
            <a:xfrm>
              <a:off x="8266368" y="4266243"/>
              <a:ext cx="128602" cy="1745144"/>
            </a:xfrm>
            <a:prstGeom prst="rightBrac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8480540" y="4954149"/>
              <a:ext cx="91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settings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Adjust</a:t>
            </a:r>
            <a:r>
              <a:rPr lang="de-CH" b="1" dirty="0" smtClean="0"/>
              <a:t> </a:t>
            </a:r>
            <a:r>
              <a:rPr lang="de-CH" b="1" dirty="0" err="1" smtClean="0"/>
              <a:t>event</a:t>
            </a:r>
            <a:r>
              <a:rPr lang="de-CH" b="1" dirty="0" smtClean="0"/>
              <a:t> </a:t>
            </a:r>
            <a:r>
              <a:rPr lang="de-CH" b="1" dirty="0" err="1" smtClean="0"/>
              <a:t>durations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4070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212275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2934617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38200" y="3302669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End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Method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Medication</a:t>
            </a:r>
            <a:r>
              <a:rPr lang="de-CH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3" name="Gewinkelte Verbindung 2"/>
          <p:cNvCxnSpPr>
            <a:endCxn id="36" idx="1"/>
          </p:cNvCxnSpPr>
          <p:nvPr/>
        </p:nvCxnSpPr>
        <p:spPr>
          <a:xfrm flipV="1">
            <a:off x="2877312" y="1495563"/>
            <a:ext cx="2593848" cy="18466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23" idx="3"/>
            <a:endCxn id="36" idx="1"/>
          </p:cNvCxnSpPr>
          <p:nvPr/>
        </p:nvCxnSpPr>
        <p:spPr>
          <a:xfrm flipV="1">
            <a:off x="2877312" y="1495563"/>
            <a:ext cx="2593848" cy="950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24" idx="3"/>
            <a:endCxn id="36" idx="1"/>
          </p:cNvCxnSpPr>
          <p:nvPr/>
        </p:nvCxnSpPr>
        <p:spPr>
          <a:xfrm flipV="1">
            <a:off x="2877312" y="1495563"/>
            <a:ext cx="2593848" cy="162372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stCxn id="42" idx="1"/>
            <a:endCxn id="36" idx="1"/>
          </p:cNvCxnSpPr>
          <p:nvPr/>
        </p:nvCxnSpPr>
        <p:spPr>
          <a:xfrm rot="10800000">
            <a:off x="5471160" y="1495563"/>
            <a:ext cx="12700" cy="351526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Special </a:t>
            </a:r>
            <a:r>
              <a:rPr lang="de-CH" dirty="0" err="1" smtClean="0"/>
              <a:t>periods</a:t>
            </a:r>
            <a:r>
              <a:rPr lang="de-CH" dirty="0"/>
              <a:t> </a:t>
            </a:r>
            <a:r>
              <a:rPr lang="de-CH" dirty="0" smtClean="0"/>
              <a:t>/ Treatment </a:t>
            </a:r>
            <a:r>
              <a:rPr lang="de-CH" dirty="0" err="1" smtClean="0"/>
              <a:t>interruptions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8195" y="2085052"/>
            <a:ext cx="1671084" cy="518854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Continue</a:t>
            </a:r>
            <a:endParaRPr lang="de-CH" dirty="0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4231758" y="2142460"/>
            <a:ext cx="3817089" cy="404038"/>
            <a:chOff x="4231758" y="2142460"/>
            <a:chExt cx="3817089" cy="404038"/>
          </a:xfrm>
        </p:grpSpPr>
        <p:sp>
          <p:nvSpPr>
            <p:cNvPr id="4" name="Rechteck 3"/>
            <p:cNvSpPr/>
            <p:nvPr/>
          </p:nvSpPr>
          <p:spPr>
            <a:xfrm>
              <a:off x="4231758" y="2158409"/>
              <a:ext cx="372140" cy="3721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" name="Gerader Verbinder 8"/>
            <p:cNvCxnSpPr>
              <a:stCxn id="4" idx="3"/>
              <a:endCxn id="6" idx="2"/>
            </p:cNvCxnSpPr>
            <p:nvPr/>
          </p:nvCxnSpPr>
          <p:spPr>
            <a:xfrm>
              <a:off x="4603898" y="2344479"/>
              <a:ext cx="30409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7644809" y="2142460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231758" y="3429055"/>
            <a:ext cx="2594345" cy="404038"/>
            <a:chOff x="4231758" y="2142460"/>
            <a:chExt cx="2594345" cy="404038"/>
          </a:xfrm>
        </p:grpSpPr>
        <p:sp>
          <p:nvSpPr>
            <p:cNvPr id="13" name="Rechteck 12"/>
            <p:cNvSpPr/>
            <p:nvPr/>
          </p:nvSpPr>
          <p:spPr>
            <a:xfrm>
              <a:off x="4231758" y="2158409"/>
              <a:ext cx="372140" cy="3721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" name="Gerader Verbinder 13"/>
            <p:cNvCxnSpPr>
              <a:stCxn id="13" idx="3"/>
              <a:endCxn id="15" idx="2"/>
            </p:cNvCxnSpPr>
            <p:nvPr/>
          </p:nvCxnSpPr>
          <p:spPr>
            <a:xfrm>
              <a:off x="4603898" y="2344479"/>
              <a:ext cx="18181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6422065" y="2142460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231758" y="4738669"/>
            <a:ext cx="6578010" cy="404038"/>
            <a:chOff x="4231758" y="4738669"/>
            <a:chExt cx="6578010" cy="404038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4231758" y="4754618"/>
              <a:ext cx="2392326" cy="372140"/>
              <a:chOff x="4231758" y="2158409"/>
              <a:chExt cx="2392326" cy="372140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4231758" y="2158409"/>
                <a:ext cx="372140" cy="3721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/>
              <p:cNvCxnSpPr>
                <a:stCxn id="17" idx="3"/>
              </p:cNvCxnSpPr>
              <p:nvPr/>
            </p:nvCxnSpPr>
            <p:spPr>
              <a:xfrm>
                <a:off x="4603898" y="2344479"/>
                <a:ext cx="20201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r Verbinder 22"/>
            <p:cNvCxnSpPr/>
            <p:nvPr/>
          </p:nvCxnSpPr>
          <p:spPr>
            <a:xfrm>
              <a:off x="9385005" y="4940688"/>
              <a:ext cx="12227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10405730" y="4738669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Rechteck 9"/>
          <p:cNvSpPr/>
          <p:nvPr/>
        </p:nvSpPr>
        <p:spPr>
          <a:xfrm>
            <a:off x="6624084" y="1690688"/>
            <a:ext cx="2775097" cy="4284810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978195" y="3371647"/>
            <a:ext cx="1671084" cy="518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 smtClean="0"/>
              <a:t>Discard</a:t>
            </a:r>
            <a:endParaRPr lang="de-CH" dirty="0" smtClean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978195" y="4738669"/>
            <a:ext cx="1976770" cy="60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 smtClean="0"/>
              <a:t>Carryover</a:t>
            </a: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9304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Breitbild</PresentationFormat>
  <Paragraphs>152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Segoe UI</vt:lpstr>
      <vt:lpstr>Segoe UI Light</vt:lpstr>
      <vt:lpstr>Segoe UI Semibold</vt:lpstr>
      <vt:lpstr>Office Theme</vt:lpstr>
      <vt:lpstr>Preparing electronic healthcare data for adherence calculations </vt:lpstr>
      <vt:lpstr>Why data preparation?</vt:lpstr>
      <vt:lpstr>Overview</vt:lpstr>
      <vt:lpstr>Compute Event Durations</vt:lpstr>
      <vt:lpstr>PowerPoint-Präsentation</vt:lpstr>
      <vt:lpstr>compute_event_durations</vt:lpstr>
      <vt:lpstr>Adjust event durations</vt:lpstr>
      <vt:lpstr>PowerPoint-Präsentation</vt:lpstr>
      <vt:lpstr>Special periods / Treatment interruptions</vt:lpstr>
      <vt:lpstr>Compute adherence metrics</vt:lpstr>
      <vt:lpstr>PowerPoint-Präsentation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Allemann</dc:creator>
  <cp:lastModifiedBy>Samuel Allemann</cp:lastModifiedBy>
  <cp:revision>92</cp:revision>
  <dcterms:created xsi:type="dcterms:W3CDTF">2019-05-21T05:38:57Z</dcterms:created>
  <dcterms:modified xsi:type="dcterms:W3CDTF">2019-09-16T18:58:42Z</dcterms:modified>
</cp:coreProperties>
</file>