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4"/>
  </p:notesMasterIdLst>
  <p:handoutMasterIdLst>
    <p:handoutMasterId r:id="rId5"/>
  </p:handoutMasterIdLst>
  <p:sldIdLst>
    <p:sldId r:id="rId11" id="256"/>
    <p:sldId r:id="rId12" id="257"/>
    <p:sldId r:id="rId13" id="258"/>
    <p:sldId r:id="rId14" id="259"/>
    <p:sldId r:id="rId15" id="260"/>
    <p:sldId r:id="rId16" id="261"/>
    <p:sldId r:id="rId17" id="262"/>
    <p:sldId r:id="rId18" id="263"/>
    <p:sldId r:id="rId19" id="264"/>
    <p:sldId r:id="rId20" id="265"/>
    <p:sldId r:id="rId21" id="266"/>
    <p:sldId r:id="rId22" id="267"/>
    <p:sldId r:id="rId23" id="268"/>
    <p:sldId r:id="rId24" id="269"/>
    <p:sldId r:id="rId25" id="270"/>
    <p:sldId r:id="rId26" id="271"/>
    <p:sldId r:id="rId27" id="272"/>
    <p:sldId r:id="rId28" id="273"/>
    <p:sldId r:id="rId29" id="274"/>
    <p:sldId r:id="rId30" id="275"/>
    <p:sldId r:id="rId31" id="276"/>
    <p:sldId r:id="rId32" id="277"/>
    <p:sldId r:id="rId33" id="278"/>
    <p:sldId r:id="rId34" id="279"/>
    <p:sldId r:id="rId35" id="280"/>
    <p:sldId r:id="rId36" id="281"/>
    <p:sldId r:id="rId37" id="282"/>
    <p:sldId r:id="rId38" id="283"/>
    <p:sldId r:id="rId39" id="284"/>
    <p:sldId r:id="rId40" id="285"/>
    <p:sldId r:id="rId41" id="286"/>
    <p:sldId r:id="rId42" id="287"/>
    <p:sldId r:id="rId43" id="288"/>
    <p:sldId r:id="rId44" id="289"/>
    <p:sldId r:id="rId45" id="290"/>
    <p:sldId r:id="rId46" id="291"/>
    <p:sldId r:id="rId47" id="292"/>
    <p:sldId r:id="rId48" id="29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2184" y="-1176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42" Type="http://schemas.openxmlformats.org/officeDocument/2006/relationships/slide" Target="slides/slide32.xml"/><Relationship Id="rId4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3" Type="http://schemas.openxmlformats.org/officeDocument/2006/relationships/slide" Target="slides/slide3.xml"/><Relationship Id="rId43" Type="http://schemas.openxmlformats.org/officeDocument/2006/relationships/slide" Target="slides/slide33.xml"/><Relationship Id="rId35" Type="http://schemas.openxmlformats.org/officeDocument/2006/relationships/slide" Target="slides/slide25.xml"/><Relationship Id="rId48" Type="http://schemas.openxmlformats.org/officeDocument/2006/relationships/slide" Target="slides/slide38.xml"/><Relationship Id="rId23" Type="http://schemas.openxmlformats.org/officeDocument/2006/relationships/slide" Target="slides/slide13.xml"/><Relationship Id="rId9" Type="http://schemas.openxmlformats.org/officeDocument/2006/relationships/theme" Target="theme/theme1.xml"/><Relationship Id="rId39" Type="http://schemas.openxmlformats.org/officeDocument/2006/relationships/slide" Target="slides/slide29.xml"/><Relationship Id="rId46" Type="http://schemas.openxmlformats.org/officeDocument/2006/relationships/slide" Target="slides/slide36.xml"/><Relationship Id="rId38" Type="http://schemas.openxmlformats.org/officeDocument/2006/relationships/slide" Target="slides/slide28.xml"/><Relationship Id="rId6" Type="http://schemas.openxmlformats.org/officeDocument/2006/relationships/printerSettings" Target="printerSettings/printerSettings1.bin"/><Relationship Id="rId36" Type="http://schemas.openxmlformats.org/officeDocument/2006/relationships/slide" Target="slides/slide26.xml"/><Relationship Id="rId19" Type="http://schemas.openxmlformats.org/officeDocument/2006/relationships/slide" Target="slides/slide9.xml"/><Relationship Id="rId24" Type="http://schemas.openxmlformats.org/officeDocument/2006/relationships/slide" Target="slides/slide14.xml"/><Relationship Id="rId21" Type="http://schemas.openxmlformats.org/officeDocument/2006/relationships/slide" Target="slides/slide11.xml"/><Relationship Id="rId26" Type="http://schemas.openxmlformats.org/officeDocument/2006/relationships/slide" Target="slides/slide16.xml"/><Relationship Id="rId20" Type="http://schemas.openxmlformats.org/officeDocument/2006/relationships/slide" Target="slides/slide10.xml"/><Relationship Id="rId44" Type="http://schemas.openxmlformats.org/officeDocument/2006/relationships/slide" Target="slides/slide34.xml"/><Relationship Id="rId12" Type="http://schemas.openxmlformats.org/officeDocument/2006/relationships/slide" Target="slides/slide2.xml"/><Relationship Id="rId22" Type="http://schemas.openxmlformats.org/officeDocument/2006/relationships/slide" Target="slides/slide12.xml"/><Relationship Id="rId33" Type="http://schemas.openxmlformats.org/officeDocument/2006/relationships/slide" Target="slides/slide23.xml"/><Relationship Id="rId8" Type="http://schemas.openxmlformats.org/officeDocument/2006/relationships/viewProps" Target="viewProps.xml"/><Relationship Id="rId29" Type="http://schemas.openxmlformats.org/officeDocument/2006/relationships/slide" Target="slides/slide19.xml"/><Relationship Id="rId34" Type="http://schemas.openxmlformats.org/officeDocument/2006/relationships/slide" Target="slides/slide24.xml"/><Relationship Id="rId45" Type="http://schemas.openxmlformats.org/officeDocument/2006/relationships/slide" Target="slides/slide35.xml"/><Relationship Id="rId40" Type="http://schemas.openxmlformats.org/officeDocument/2006/relationships/slide" Target="slides/slide30.xml"/><Relationship Id="rId47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6" Type="http://schemas.openxmlformats.org/officeDocument/2006/relationships/slide" Target="slides/slide6.xml"/><Relationship Id="rId14" Type="http://schemas.openxmlformats.org/officeDocument/2006/relationships/slide" Target="slides/slide4.xml"/><Relationship Id="rId5" Type="http://schemas.openxmlformats.org/officeDocument/2006/relationships/handoutMaster" Target="handoutMasters/handoutMaster1.xml"/><Relationship Id="rId32" Type="http://schemas.openxmlformats.org/officeDocument/2006/relationships/slide" Target="slides/slide22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17" Type="http://schemas.openxmlformats.org/officeDocument/2006/relationships/slide" Target="slides/slide7.xml"/><Relationship Id="rId15" Type="http://schemas.openxmlformats.org/officeDocument/2006/relationships/slide" Target="slides/slide5.xml"/><Relationship Id="rId30" Type="http://schemas.openxmlformats.org/officeDocument/2006/relationships/slide" Target="slides/slide20.xml"/><Relationship Id="rId10" Type="http://schemas.openxmlformats.org/officeDocument/2006/relationships/tableStyles" Target="tableStyles.xml"/><Relationship Id="rId41" Type="http://schemas.openxmlformats.org/officeDocument/2006/relationships/slide" Target="slides/slide31.xml"/><Relationship Id="rId18" Type="http://schemas.openxmlformats.org/officeDocument/2006/relationships/slide" Target="slides/slide8.xml"/><Relationship Id="rId31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37" Type="http://schemas.openxmlformats.org/officeDocument/2006/relationships/slide" Target="slides/slide27.xml"/><Relationship Id="rId11" Type="http://schemas.openxmlformats.org/officeDocument/2006/relationships/slide" Target="slides/slide1.xml"/><Relationship Id="rId27" Type="http://schemas.openxmlformats.org/officeDocument/2006/relationships/slide" Target="slides/slide1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 the title of your presentation here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89891" y="4862023"/>
            <a:ext cx="1874480" cy="238727"/>
            <a:chOff x="3519449" y="4886156"/>
            <a:chExt cx="1874480" cy="238727"/>
          </a:xfrm>
        </p:grpSpPr>
        <p:sp>
          <p:nvSpPr>
            <p:cNvPr id="11" name="Subtitle 1"/>
            <p:cNvSpPr txBox="1">
              <a:spLocks/>
            </p:cNvSpPr>
            <p:nvPr userDrawn="1"/>
          </p:nvSpPr>
          <p:spPr>
            <a:xfrm>
              <a:off x="3519449" y="4886156"/>
              <a:ext cx="1050635" cy="1602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FFFFFF"/>
                  </a:solidFill>
                  <a:latin typeface="Helvetica Neue"/>
                  <a:cs typeface="Helvetica Neue"/>
                </a:rPr>
                <a:t>Powered by</a:t>
              </a:r>
              <a:endParaRPr lang="en-US" sz="800" dirty="0">
                <a:solidFill>
                  <a:srgbClr val="FFFFFF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2" name="Picture 11" descr="sm_logo_reversed1color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796" y="4895292"/>
              <a:ext cx="1109133" cy="229591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7175" y="3732517"/>
            <a:ext cx="3897313" cy="3746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/>
                <a:gridCol w="716414"/>
                <a:gridCol w="434865"/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04788" y="3880918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46927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166774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 smtClean="0"/>
              <a:t>Total Responses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04788" y="4274702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3.xml"/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1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June 11, 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Data preparation for computation of adherence from electronic healthcare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Friday, November 08,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What electronic healthcare data sources did you use for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table29456331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0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What information about PRESCRIPTIONS is available from the data sources you have access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16    Skipped: 3</a:t>
            </a:r>
          </a:p>
        </p:txBody>
      </p:sp>
      <p:pic>
        <p:nvPicPr>
          <p:cNvPr id="4" name="Picture 3" descr="chart2945633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535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What information about PRESCRIPTIONS is available from the data sources you have access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16    Skipped: 3</a:t>
            </a:r>
          </a:p>
        </p:txBody>
      </p:sp>
      <p:pic>
        <p:nvPicPr>
          <p:cNvPr id="4" name="Picture 3" descr="table2945633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information about DISPENSING EVENTS is available from the data sources you have access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16    Skipped: 3</a:t>
            </a:r>
          </a:p>
        </p:txBody>
      </p:sp>
      <p:pic>
        <p:nvPicPr>
          <p:cNvPr id="4" name="Picture 3" descr="chart2945633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082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information about DISPENSING EVENTS is available from the data sources you have access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16    Skipped: 3</a:t>
            </a:r>
          </a:p>
        </p:txBody>
      </p:sp>
      <p:pic>
        <p:nvPicPr>
          <p:cNvPr id="4" name="Picture 3" descr="table2945633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703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For what SPECIAL PERIODS do you have start- and end dates available?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16    Skipped: 3</a:t>
            </a:r>
          </a:p>
        </p:txBody>
      </p:sp>
      <p:pic>
        <p:nvPicPr>
          <p:cNvPr id="4" name="Picture 3" descr="chart29456332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6285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For what SPECIAL PERIODS do you have start- and end dates available?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16    Skipped: 3</a:t>
            </a:r>
          </a:p>
        </p:txBody>
      </p:sp>
      <p:pic>
        <p:nvPicPr>
          <p:cNvPr id="4" name="Picture 3" descr="table29456332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4220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Do TREATMENT INTERRUPTIONS (periods when prescriptions are interrupted and restarted later) occur in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chart2945633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Do TREATMENT INTERRUPTIONS (periods when prescriptions are interrupted and restarted later) occur in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table2945633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Which of the following options for handling TREATMENT INTERRUPTIONS would you most likely select?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chart2945633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Date Created: Wednesday, June 12, 2019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Complete Responses: 14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Which of the following options for handling TREATMENT INTERRUPTIONS would you most likely select?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table2945633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Do SPECIAL PERIODS (periods where medication use may differ from what is expected based on the available data, e.g. hospitalizations) occur in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chart2945633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Do SPECIAL PERIODS (periods where medication use may differ from what is expected based on the available data, e.g. hospitalizations) occur in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table2945633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Which of the following options for handling SPECIAL PERIODS would you most likely select for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chart2945633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Which of the following options for handling SPECIAL PERIODS would you most likely select for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table29456336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Would you use the following options to prepare the data for your project? Please rate the likeliness from not likely to very likely: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chart29456336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35617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Would you use the following options to prepare the data for your project? Please rate the likeliness from not likely to very likely: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table29456336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0122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Did you attend the AdhereR webinar about data preparation on June 13th?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chart29459497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Did you attend the AdhereR webinar about data preparation on June 13th?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table29459497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How would you rate the overall quality of the webinar?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chart29459710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354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What setting(s) did your project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chart2945633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How would you rate the overall quality of the webinar?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15    Skipped: 4</a:t>
            </a:r>
          </a:p>
        </p:txBody>
      </p:sp>
      <p:pic>
        <p:nvPicPr>
          <p:cNvPr id="4" name="Picture 3" descr="table29459710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842000" cy="11792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In what country do you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chart29459074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8890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In what country do you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table29459074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529035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What is your principal professional background?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chart2945633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62857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What is your principal professional background?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table2945633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42207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How would you describe your principal work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chart29456337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7192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How would you describe your principal work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table29456337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085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What software do you mainly use for medication adherence computation?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chart29456338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40821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What software do you mainly use for medication adherence computation?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14    Skipped: 5</a:t>
            </a:r>
          </a:p>
        </p:txBody>
      </p:sp>
      <p:pic>
        <p:nvPicPr>
          <p:cNvPr id="4" name="Picture 3" descr="table29456338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703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What setting(s) did your project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table2945633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9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treatment area(s) did your project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chart2945633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4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treatment area(s) did your project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table2945633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546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What adherence phase(s) did you study in your project (according to the ABC-taxonomy)?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chart2945633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What adherence phase(s) did you study in your project (according to the ABC-taxonomy)?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table2945633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What electronic healthcare data sources did you use for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19    Skipped: 0</a:t>
            </a:r>
          </a:p>
        </p:txBody>
      </p:sp>
      <p:pic>
        <p:nvPicPr>
          <p:cNvPr id="4" name="Picture 3" descr="chart29456331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719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274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SM-template-20140529</vt:lpstr>
      <vt:lpstr>Data slides</vt:lpstr>
      <vt:lpstr>Response Summary</vt:lpstr>
    </vt:vector>
  </TitlesOfParts>
  <Company>SurveyMonkey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Sara Gottlieb</cp:lastModifiedBy>
  <cp:revision>41</cp:revision>
  <dcterms:created xsi:type="dcterms:W3CDTF">2014-01-30T23:18:11Z</dcterms:created>
  <dcterms:modified xsi:type="dcterms:W3CDTF">2014-06-11T20:28:11Z</dcterms:modified>
</cp:coreProperties>
</file>