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4"/>
    <p:sldMasterId id="2147483728" r:id="rId5"/>
  </p:sldMasterIdLst>
  <p:notesMasterIdLst>
    <p:notesMasterId r:id="rId40"/>
  </p:notesMasterIdLst>
  <p:handoutMasterIdLst>
    <p:handoutMasterId r:id="rId41"/>
  </p:handoutMasterIdLst>
  <p:sldIdLst>
    <p:sldId id="257" r:id="rId6"/>
    <p:sldId id="279" r:id="rId7"/>
    <p:sldId id="284" r:id="rId8"/>
    <p:sldId id="260" r:id="rId9"/>
    <p:sldId id="280" r:id="rId10"/>
    <p:sldId id="292" r:id="rId11"/>
    <p:sldId id="261" r:id="rId12"/>
    <p:sldId id="259" r:id="rId13"/>
    <p:sldId id="263" r:id="rId14"/>
    <p:sldId id="264" r:id="rId15"/>
    <p:sldId id="267" r:id="rId16"/>
    <p:sldId id="265" r:id="rId17"/>
    <p:sldId id="268" r:id="rId18"/>
    <p:sldId id="270" r:id="rId19"/>
    <p:sldId id="293" r:id="rId20"/>
    <p:sldId id="297" r:id="rId21"/>
    <p:sldId id="286" r:id="rId22"/>
    <p:sldId id="272" r:id="rId23"/>
    <p:sldId id="273" r:id="rId24"/>
    <p:sldId id="285" r:id="rId25"/>
    <p:sldId id="282" r:id="rId26"/>
    <p:sldId id="294" r:id="rId27"/>
    <p:sldId id="295" r:id="rId28"/>
    <p:sldId id="275" r:id="rId29"/>
    <p:sldId id="276" r:id="rId30"/>
    <p:sldId id="277" r:id="rId31"/>
    <p:sldId id="299" r:id="rId32"/>
    <p:sldId id="271" r:id="rId33"/>
    <p:sldId id="287" r:id="rId34"/>
    <p:sldId id="278" r:id="rId35"/>
    <p:sldId id="290" r:id="rId36"/>
    <p:sldId id="296" r:id="rId37"/>
    <p:sldId id="291" r:id="rId38"/>
    <p:sldId id="298" r:id="rId39"/>
  </p:sldIdLst>
  <p:sldSz cx="12192000" cy="6858000"/>
  <p:notesSz cx="6794500" cy="9906000"/>
  <p:defaultTextStyle>
    <a:defPPr>
      <a:defRPr lang="fr-FR"/>
    </a:defPPr>
    <a:lvl1pPr algn="l" rtl="0" fontAlgn="base">
      <a:spcBef>
        <a:spcPct val="0"/>
      </a:spcBef>
      <a:spcAft>
        <a:spcPct val="0"/>
      </a:spcAft>
      <a:defRPr sz="2400" kern="1200">
        <a:solidFill>
          <a:schemeClr val="tx1"/>
        </a:solidFill>
        <a:latin typeface="Trebuchet MS" pitchFamily="34" charset="0"/>
        <a:ea typeface="+mn-ea"/>
        <a:cs typeface="Arial" charset="0"/>
      </a:defRPr>
    </a:lvl1pPr>
    <a:lvl2pPr marL="457200" algn="l" rtl="0" fontAlgn="base">
      <a:spcBef>
        <a:spcPct val="0"/>
      </a:spcBef>
      <a:spcAft>
        <a:spcPct val="0"/>
      </a:spcAft>
      <a:defRPr sz="2400" kern="1200">
        <a:solidFill>
          <a:schemeClr val="tx1"/>
        </a:solidFill>
        <a:latin typeface="Trebuchet MS" pitchFamily="34" charset="0"/>
        <a:ea typeface="+mn-ea"/>
        <a:cs typeface="Arial" charset="0"/>
      </a:defRPr>
    </a:lvl2pPr>
    <a:lvl3pPr marL="914400" algn="l" rtl="0" fontAlgn="base">
      <a:spcBef>
        <a:spcPct val="0"/>
      </a:spcBef>
      <a:spcAft>
        <a:spcPct val="0"/>
      </a:spcAft>
      <a:defRPr sz="2400" kern="1200">
        <a:solidFill>
          <a:schemeClr val="tx1"/>
        </a:solidFill>
        <a:latin typeface="Trebuchet MS" pitchFamily="34" charset="0"/>
        <a:ea typeface="+mn-ea"/>
        <a:cs typeface="Arial" charset="0"/>
      </a:defRPr>
    </a:lvl3pPr>
    <a:lvl4pPr marL="1371600" algn="l" rtl="0" fontAlgn="base">
      <a:spcBef>
        <a:spcPct val="0"/>
      </a:spcBef>
      <a:spcAft>
        <a:spcPct val="0"/>
      </a:spcAft>
      <a:defRPr sz="2400" kern="1200">
        <a:solidFill>
          <a:schemeClr val="tx1"/>
        </a:solidFill>
        <a:latin typeface="Trebuchet MS" pitchFamily="34" charset="0"/>
        <a:ea typeface="+mn-ea"/>
        <a:cs typeface="Arial" charset="0"/>
      </a:defRPr>
    </a:lvl4pPr>
    <a:lvl5pPr marL="1828800" algn="l" rtl="0" fontAlgn="base">
      <a:spcBef>
        <a:spcPct val="0"/>
      </a:spcBef>
      <a:spcAft>
        <a:spcPct val="0"/>
      </a:spcAft>
      <a:defRPr sz="2400" kern="1200">
        <a:solidFill>
          <a:schemeClr val="tx1"/>
        </a:solidFill>
        <a:latin typeface="Trebuchet MS" pitchFamily="34" charset="0"/>
        <a:ea typeface="+mn-ea"/>
        <a:cs typeface="Arial" charset="0"/>
      </a:defRPr>
    </a:lvl5pPr>
    <a:lvl6pPr marL="2286000" algn="l" defTabSz="914400" rtl="0" eaLnBrk="1" latinLnBrk="0" hangingPunct="1">
      <a:defRPr sz="2400" kern="1200">
        <a:solidFill>
          <a:schemeClr val="tx1"/>
        </a:solidFill>
        <a:latin typeface="Trebuchet MS" pitchFamily="34" charset="0"/>
        <a:ea typeface="+mn-ea"/>
        <a:cs typeface="Arial" charset="0"/>
      </a:defRPr>
    </a:lvl6pPr>
    <a:lvl7pPr marL="2743200" algn="l" defTabSz="914400" rtl="0" eaLnBrk="1" latinLnBrk="0" hangingPunct="1">
      <a:defRPr sz="2400" kern="1200">
        <a:solidFill>
          <a:schemeClr val="tx1"/>
        </a:solidFill>
        <a:latin typeface="Trebuchet MS" pitchFamily="34" charset="0"/>
        <a:ea typeface="+mn-ea"/>
        <a:cs typeface="Arial" charset="0"/>
      </a:defRPr>
    </a:lvl7pPr>
    <a:lvl8pPr marL="3200400" algn="l" defTabSz="914400" rtl="0" eaLnBrk="1" latinLnBrk="0" hangingPunct="1">
      <a:defRPr sz="2400" kern="1200">
        <a:solidFill>
          <a:schemeClr val="tx1"/>
        </a:solidFill>
        <a:latin typeface="Trebuchet MS" pitchFamily="34" charset="0"/>
        <a:ea typeface="+mn-ea"/>
        <a:cs typeface="Arial" charset="0"/>
      </a:defRPr>
    </a:lvl8pPr>
    <a:lvl9pPr marL="3657600" algn="l" defTabSz="914400" rtl="0" eaLnBrk="1" latinLnBrk="0" hangingPunct="1">
      <a:defRPr sz="2400" kern="1200">
        <a:solidFill>
          <a:schemeClr val="tx1"/>
        </a:solidFill>
        <a:latin typeface="Trebuchet MS" pitchFamily="34" charset="0"/>
        <a:ea typeface="+mn-ea"/>
        <a:cs typeface="Arial" charset="0"/>
      </a:defRPr>
    </a:lvl9pPr>
  </p:defaultTextStyle>
  <p:extLst>
    <p:ext uri="{EFAFB233-063F-42B5-8137-9DF3F51BA10A}">
      <p15:sldGuideLst xmlns:p15="http://schemas.microsoft.com/office/powerpoint/2012/main">
        <p15:guide id="1" orient="horz" pos="3516" userDrawn="1">
          <p15:clr>
            <a:srgbClr val="A4A3A4"/>
          </p15:clr>
        </p15:guide>
        <p15:guide id="2" pos="532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EAA"/>
    <a:srgbClr val="006600"/>
    <a:srgbClr val="1D5DA3"/>
    <a:srgbClr val="003760"/>
    <a:srgbClr val="800000"/>
    <a:srgbClr val="990099"/>
    <a:srgbClr val="FFFFFF"/>
    <a:srgbClr val="FFCC99"/>
    <a:srgbClr val="FF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autoAdjust="0"/>
    <p:restoredTop sz="78272" autoAdjust="0"/>
  </p:normalViewPr>
  <p:slideViewPr>
    <p:cSldViewPr snapToGrid="0">
      <p:cViewPr varScale="1">
        <p:scale>
          <a:sx n="50" d="100"/>
          <a:sy n="50" d="100"/>
        </p:scale>
        <p:origin x="936" y="48"/>
      </p:cViewPr>
      <p:guideLst>
        <p:guide orient="horz" pos="3516"/>
        <p:guide pos="532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61" d="100"/>
          <a:sy n="61" d="100"/>
        </p:scale>
        <p:origin x="252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Ex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_rels/chartEx3.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H:\Mes%20Documents\perso\Dossier%20academique\Prof%20ADH-INTERPRO\MeasureMethods.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H:\Mes%20Documents\perso\Dossier%20academique\Prof%20ADH-INTERPRO\MeasureMethods.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H:\Mes%20Documents\perso\Dossier%20academique\Prof%20ADH-INTERPRO\MeasureMethods.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H:\Mes%20Documents\perso\Dossier%20academique\Prof%20ADH-INTERPRO\MeasureMethods.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H:\Mes%20Documents\perso\Dossier%20academique\Prof%20ADH-INTERPRO\MeasureMethod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
    <cx:title pos="t" align="ctr" overlay="0">
      <cx:tx>
        <cx:rich>
          <a:bodyPr spcFirstLastPara="1" vertOverflow="ellipsis" wrap="square" lIns="0" tIns="0" rIns="0" bIns="0" anchor="ctr" anchorCtr="1"/>
          <a:lstStyle/>
          <a:p>
            <a:pPr algn="ctr">
              <a:defRPr/>
            </a:pPr>
            <a:r>
              <a:rPr lang="fr-FR" sz="2000" dirty="0" err="1" smtClean="0">
                <a:solidFill>
                  <a:schemeClr val="tx1"/>
                </a:solidFill>
                <a:latin typeface="Arial" panose="020B0604020202020204" pitchFamily="34" charset="0"/>
                <a:cs typeface="Arial" panose="020B0604020202020204" pitchFamily="34" charset="0"/>
              </a:rPr>
              <a:t>Pill</a:t>
            </a:r>
            <a:r>
              <a:rPr lang="fr-FR" sz="2000" dirty="0" smtClean="0">
                <a:solidFill>
                  <a:schemeClr val="tx1"/>
                </a:solidFill>
                <a:latin typeface="Arial" panose="020B0604020202020204" pitchFamily="34" charset="0"/>
                <a:cs typeface="Arial" panose="020B0604020202020204" pitchFamily="34" charset="0"/>
              </a:rPr>
              <a:t> count</a:t>
            </a:r>
            <a:endParaRPr lang="fr-FR" sz="2000" dirty="0">
              <a:solidFill>
                <a:schemeClr val="tx1"/>
              </a:solidFill>
              <a:latin typeface="Arial" panose="020B0604020202020204" pitchFamily="34" charset="0"/>
              <a:cs typeface="Arial" panose="020B0604020202020204" pitchFamily="34" charset="0"/>
            </a:endParaRPr>
          </a:p>
        </cx:rich>
      </cx:tx>
    </cx:title>
    <cx:plotArea>
      <cx:plotAreaRegion/>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
    <cx:title pos="t" align="ctr" overlay="0">
      <cx:tx>
        <cx:rich>
          <a:bodyPr spcFirstLastPara="1" vertOverflow="ellipsis" wrap="square" lIns="0" tIns="0" rIns="0" bIns="0" anchor="ctr" anchorCtr="1"/>
          <a:lstStyle/>
          <a:p>
            <a:pPr algn="ctr">
              <a:defRPr>
                <a:latin typeface="Arial" panose="020B0604020202020204" pitchFamily="34" charset="0"/>
                <a:ea typeface="Arial" panose="020B0604020202020204" pitchFamily="34" charset="0"/>
                <a:cs typeface="Arial" panose="020B0604020202020204" pitchFamily="34" charset="0"/>
              </a:defRPr>
            </a:pPr>
            <a:r>
              <a:rPr lang="fr-FR" sz="2000" dirty="0" err="1" smtClean="0">
                <a:solidFill>
                  <a:schemeClr val="tx1"/>
                </a:solidFill>
                <a:latin typeface="Arial" panose="020B0604020202020204" pitchFamily="34" charset="0"/>
                <a:cs typeface="Arial" panose="020B0604020202020204" pitchFamily="34" charset="0"/>
              </a:rPr>
              <a:t>Validated</a:t>
            </a:r>
            <a:r>
              <a:rPr lang="fr-FR" sz="2000" dirty="0" smtClean="0">
                <a:solidFill>
                  <a:schemeClr val="tx1"/>
                </a:solidFill>
                <a:latin typeface="Arial" panose="020B0604020202020204" pitchFamily="34" charset="0"/>
                <a:cs typeface="Arial" panose="020B0604020202020204" pitchFamily="34" charset="0"/>
              </a:rPr>
              <a:t> questionnaires</a:t>
            </a:r>
            <a:endParaRPr lang="fr-FR" sz="2000" dirty="0">
              <a:solidFill>
                <a:schemeClr val="tx1"/>
              </a:solidFill>
              <a:latin typeface="Arial" panose="020B0604020202020204" pitchFamily="34" charset="0"/>
              <a:cs typeface="Arial" panose="020B0604020202020204" pitchFamily="34" charset="0"/>
            </a:endParaRPr>
          </a:p>
        </cx:rich>
      </cx:tx>
    </cx:title>
    <cx:plotArea>
      <cx:plotAreaRegion/>
    </cx:plotArea>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
    <cx:title pos="t" align="ctr" overlay="0">
      <cx:tx>
        <cx:rich>
          <a:bodyPr spcFirstLastPara="1" vertOverflow="ellipsis" wrap="square" lIns="0" tIns="0" rIns="0" bIns="0" anchor="ctr" anchorCtr="1"/>
          <a:lstStyle/>
          <a:p>
            <a:pPr algn="ctr">
              <a:defRPr/>
            </a:pPr>
            <a:r>
              <a:rPr lang="fr-FR" sz="2000" dirty="0">
                <a:solidFill>
                  <a:schemeClr val="tx1"/>
                </a:solidFill>
                <a:latin typeface="Arial" panose="020B0604020202020204" pitchFamily="34" charset="0"/>
                <a:cs typeface="Arial" panose="020B0604020202020204" pitchFamily="34" charset="0"/>
              </a:rPr>
              <a:t>TDM</a:t>
            </a:r>
          </a:p>
        </cx:rich>
      </cx:tx>
    </cx:title>
    <cx:plotArea>
      <cx:plotAreaRegion/>
    </cx:plotArea>
  </cx:chart>
  <cx:clrMapOvr bg1="lt1" tx1="dk1" bg2="lt2" tx2="dk2" accent1="accent1" accent2="accent2" accent3="accent3" accent4="accent4" accent5="accent5" accent6="accent6" hlink="hlink" folHlink="folHlink"/>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size">
        <cx:f dir="row">Feuil1!$A$18:$B$18</cx:f>
        <cx:lvl ptCount="2" formatCode="Standard">
          <cx:pt idx="0">40</cx:pt>
          <cx:pt idx="1">182</cx:pt>
        </cx:lvl>
      </cx:numDim>
    </cx:data>
  </cx:chartData>
  <cx:chart>
    <cx:plotArea>
      <cx:plotAreaRegion>
        <cx:series layoutId="sunburst" uniqueId="{376C24AA-0C90-465F-A9C7-201E0D9EA7CC}">
          <cx:dataId val="0"/>
        </cx:series>
      </cx:plotAreaRegion>
    </cx:plotArea>
  </cx:chart>
  <cx:clrMapOvr bg1="lt1" tx1="dk1" bg2="lt2" tx2="dk2" accent1="accent1" accent2="accent2" accent3="accent3" accent4="accent4" accent5="accent5" accent6="accent6" hlink="hlink" folHlink="folHlink"/>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size">
        <cx:f dir="row">Feuil1!$A$19:$B$19</cx:f>
        <cx:lvl ptCount="2" formatCode="Standard">
          <cx:pt idx="0">31</cx:pt>
          <cx:pt idx="1">182</cx:pt>
        </cx:lvl>
      </cx:numDim>
    </cx:data>
  </cx:chartData>
  <cx:chart>
    <cx:plotArea>
      <cx:plotAreaRegion>
        <cx:series layoutId="sunburst" uniqueId="{23FE3C58-E9E8-4821-97A2-124DCEE71EAB}">
          <cx:dataId val="0"/>
        </cx:series>
      </cx:plotAreaRegion>
    </cx:plotArea>
  </cx:chart>
  <cx:clrMapOvr bg1="lt1" tx1="dk1" bg2="lt2" tx2="dk2" accent1="accent1" accent2="accent2" accent3="accent3" accent4="accent4" accent5="accent5" accent6="accent6" hlink="hlink" folHlink="folHlink"/>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size">
        <cx:f dir="row">Feuil1!$A$20:$B$20</cx:f>
        <cx:lvl ptCount="2" formatCode="Standard">
          <cx:pt idx="0">30</cx:pt>
          <cx:pt idx="1">182</cx:pt>
        </cx:lvl>
      </cx:numDim>
    </cx:data>
  </cx:chartData>
  <cx:chart>
    <cx:plotArea>
      <cx:plotAreaRegion>
        <cx:series layoutId="sunburst" uniqueId="{916328A3-D3D7-49B2-ADCB-1FD8ECA6CD51}">
          <cx:dataId val="0"/>
        </cx:series>
      </cx:plotAreaRegion>
    </cx:plotArea>
  </cx:chart>
  <cx:clrMapOvr bg1="lt1" tx1="dk1" bg2="lt2" tx2="dk2" accent1="accent1" accent2="accent2" accent3="accent3" accent4="accent4" accent5="accent5" accent6="accent6" hlink="hlink" folHlink="folHlink"/>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size">
        <cx:f dir="row">Feuil1!$A$21:$B$21</cx:f>
        <cx:lvl ptCount="2" formatCode="Standard">
          <cx:pt idx="0">26</cx:pt>
          <cx:pt idx="1">182</cx:pt>
        </cx:lvl>
      </cx:numDim>
    </cx:data>
  </cx:chartData>
  <cx:chart>
    <cx:plotArea>
      <cx:plotAreaRegion>
        <cx:series layoutId="sunburst" uniqueId="{1587365B-8AE5-48C6-BC60-2331EA41EC6A}">
          <cx:dataId val="0"/>
        </cx:series>
      </cx:plotAreaRegion>
    </cx:plotArea>
  </cx:chart>
  <cx:clrMapOvr bg1="lt1" tx1="dk1" bg2="lt2" tx2="dk2" accent1="accent1" accent2="accent2" accent3="accent3" accent4="accent4" accent5="accent5" accent6="accent6" hlink="hlink" folHlink="folHlink"/>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size">
        <cx:f dir="row">Feuil1!$A$22:$B$22</cx:f>
        <cx:lvl ptCount="2" formatCode="Standard">
          <cx:pt idx="0">8</cx:pt>
          <cx:pt idx="1">182</cx:pt>
        </cx:lvl>
      </cx:numDim>
    </cx:data>
  </cx:chartData>
  <cx:chart>
    <cx:plotArea>
      <cx:plotAreaRegion>
        <cx:series layoutId="sunburst" uniqueId="{D17B5410-7734-4F00-82AA-B71F1A38B2F7}">
          <cx:dataId val="0"/>
        </cx:series>
      </cx:plotAreaRegion>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1DDD5-FFDB-4BC8-9876-90F9B9F69F61}" type="doc">
      <dgm:prSet loTypeId="urn:microsoft.com/office/officeart/2005/8/layout/hList1" loCatId="list" qsTypeId="urn:microsoft.com/office/officeart/2005/8/quickstyle/simple3" qsCatId="simple" csTypeId="urn:microsoft.com/office/officeart/2005/8/colors/accent0_3" csCatId="mainScheme" phldr="1"/>
      <dgm:spPr/>
      <dgm:t>
        <a:bodyPr/>
        <a:lstStyle/>
        <a:p>
          <a:endParaRPr lang="fr-BE"/>
        </a:p>
      </dgm:t>
    </dgm:pt>
    <dgm:pt modelId="{5AB4AD0E-8062-498A-8508-6A0B65101375}">
      <dgm:prSet phldrT="[Texte]" custT="1"/>
      <dgm:spPr/>
      <dgm:t>
        <a:bodyPr/>
        <a:lstStyle/>
        <a:p>
          <a:r>
            <a:rPr lang="en-GB" sz="1600" b="1" noProof="0" dirty="0" smtClean="0"/>
            <a:t>Motivational interviewing patient- pharmacist</a:t>
          </a:r>
          <a:endParaRPr lang="fr-BE" sz="1600" b="1" dirty="0">
            <a:latin typeface="Arial" panose="020B0604020202020204" pitchFamily="34" charset="0"/>
            <a:cs typeface="Arial" panose="020B0604020202020204" pitchFamily="34" charset="0"/>
          </a:endParaRPr>
        </a:p>
      </dgm:t>
    </dgm:pt>
    <dgm:pt modelId="{90B8C90E-AA97-47EB-8305-4BE4FBB1CEEB}" type="parTrans" cxnId="{1183A023-3549-450A-982C-889D2753983A}">
      <dgm:prSet/>
      <dgm:spPr/>
      <dgm:t>
        <a:bodyPr/>
        <a:lstStyle/>
        <a:p>
          <a:endParaRPr lang="fr-BE"/>
        </a:p>
      </dgm:t>
    </dgm:pt>
    <dgm:pt modelId="{43BF7B18-FA2A-4000-9CB6-5F1B0EA3488F}" type="sibTrans" cxnId="{1183A023-3549-450A-982C-889D2753983A}">
      <dgm:prSet/>
      <dgm:spPr/>
      <dgm:t>
        <a:bodyPr/>
        <a:lstStyle/>
        <a:p>
          <a:endParaRPr lang="fr-BE"/>
        </a:p>
      </dgm:t>
    </dgm:pt>
    <dgm:pt modelId="{BFDAD477-33EC-493F-80D2-BDE957C0F5E2}">
      <dgm:prSet phldrT="[Texte]" custT="1"/>
      <dgm:spPr/>
      <dgm:t>
        <a:bodyPr/>
        <a:lstStyle/>
        <a:p>
          <a:r>
            <a:rPr lang="en-US" sz="1600" b="1" dirty="0" smtClean="0">
              <a:solidFill>
                <a:schemeClr val="tx1"/>
              </a:solidFill>
              <a:latin typeface="+mj-lt"/>
            </a:rPr>
            <a:t>Medication Event Monitoring System (MEMS</a:t>
          </a:r>
          <a:r>
            <a:rPr lang="en-US" sz="1600" b="1" baseline="30000" dirty="0" smtClean="0">
              <a:solidFill>
                <a:schemeClr val="tx1"/>
              </a:solidFill>
              <a:latin typeface="+mj-lt"/>
            </a:rPr>
            <a:t>®</a:t>
          </a:r>
          <a:r>
            <a:rPr lang="en-US" sz="1600" b="1" dirty="0" smtClean="0">
              <a:solidFill>
                <a:schemeClr val="tx1"/>
              </a:solidFill>
              <a:latin typeface="+mj-lt"/>
            </a:rPr>
            <a:t>)</a:t>
          </a:r>
          <a:endParaRPr lang="fr-BE" sz="1600" b="1" dirty="0">
            <a:latin typeface="Arial" panose="020B0604020202020204" pitchFamily="34" charset="0"/>
            <a:cs typeface="Arial" panose="020B0604020202020204" pitchFamily="34" charset="0"/>
          </a:endParaRPr>
        </a:p>
      </dgm:t>
    </dgm:pt>
    <dgm:pt modelId="{9041EFE0-E923-4363-AFD6-203B6A76C0E5}" type="parTrans" cxnId="{95073155-0D8F-4981-BB9E-935F0D669BFA}">
      <dgm:prSet/>
      <dgm:spPr/>
      <dgm:t>
        <a:bodyPr/>
        <a:lstStyle/>
        <a:p>
          <a:endParaRPr lang="fr-BE"/>
        </a:p>
      </dgm:t>
    </dgm:pt>
    <dgm:pt modelId="{E862879D-8CBF-4420-AEA2-B709EB09EF11}" type="sibTrans" cxnId="{95073155-0D8F-4981-BB9E-935F0D669BFA}">
      <dgm:prSet/>
      <dgm:spPr/>
      <dgm:t>
        <a:bodyPr/>
        <a:lstStyle/>
        <a:p>
          <a:endParaRPr lang="fr-BE"/>
        </a:p>
      </dgm:t>
    </dgm:pt>
    <dgm:pt modelId="{05D2CB31-4CE8-49D6-9DAA-52103C8E7D93}">
      <dgm:prSet phldrT="[Texte]"/>
      <dgm:spPr/>
      <dgm:t>
        <a:bodyPr/>
        <a:lstStyle/>
        <a:p>
          <a:pPr>
            <a:spcAft>
              <a:spcPts val="1200"/>
            </a:spcAft>
          </a:pPr>
          <a:endParaRPr lang="fr-BE" dirty="0"/>
        </a:p>
      </dgm:t>
    </dgm:pt>
    <dgm:pt modelId="{F0F6B032-9172-4E94-B5C2-9FE88E16E5D9}" type="parTrans" cxnId="{EAE310AE-0456-4160-AAA6-1C8B34105C51}">
      <dgm:prSet/>
      <dgm:spPr/>
      <dgm:t>
        <a:bodyPr/>
        <a:lstStyle/>
        <a:p>
          <a:endParaRPr lang="fr-BE"/>
        </a:p>
      </dgm:t>
    </dgm:pt>
    <dgm:pt modelId="{4571A82F-7B5F-479D-BDEA-BC5E9E67A89A}" type="sibTrans" cxnId="{EAE310AE-0456-4160-AAA6-1C8B34105C51}">
      <dgm:prSet/>
      <dgm:spPr/>
      <dgm:t>
        <a:bodyPr/>
        <a:lstStyle/>
        <a:p>
          <a:endParaRPr lang="fr-BE"/>
        </a:p>
      </dgm:t>
    </dgm:pt>
    <dgm:pt modelId="{7723CF13-6C68-4DC0-85BB-FFF435A9AFF5}">
      <dgm:prSet phldrT="[Texte]" custT="1"/>
      <dgm:spPr/>
      <dgm:t>
        <a:bodyPr/>
        <a:lstStyle/>
        <a:p>
          <a:r>
            <a:rPr lang="fr-CH" sz="1600" b="1" dirty="0" err="1" smtClean="0">
              <a:solidFill>
                <a:schemeClr val="tx1"/>
              </a:solidFill>
              <a:latin typeface="+mj-lt"/>
            </a:rPr>
            <a:t>Medication</a:t>
          </a:r>
          <a:r>
            <a:rPr lang="fr-CH" sz="1600" b="1" dirty="0" smtClean="0">
              <a:solidFill>
                <a:schemeClr val="tx1"/>
              </a:solidFill>
              <a:latin typeface="+mj-lt"/>
            </a:rPr>
            <a:t> </a:t>
          </a:r>
          <a:r>
            <a:rPr lang="fr-CH" sz="1600" b="1" dirty="0" err="1" smtClean="0">
              <a:solidFill>
                <a:schemeClr val="tx1"/>
              </a:solidFill>
              <a:latin typeface="+mj-lt"/>
            </a:rPr>
            <a:t>adherence</a:t>
          </a:r>
          <a:r>
            <a:rPr lang="fr-CH" sz="1600" b="1" dirty="0" smtClean="0">
              <a:solidFill>
                <a:schemeClr val="tx1"/>
              </a:solidFill>
              <a:latin typeface="+mj-lt"/>
            </a:rPr>
            <a:t> </a:t>
          </a:r>
        </a:p>
        <a:p>
          <a:r>
            <a:rPr lang="fr-CH" sz="1600" b="1" dirty="0" smtClean="0">
              <a:solidFill>
                <a:schemeClr val="tx1"/>
              </a:solidFill>
              <a:latin typeface="+mj-lt"/>
            </a:rPr>
            <a:t>report</a:t>
          </a:r>
          <a:endParaRPr lang="fr-BE" sz="1600" b="1" dirty="0">
            <a:latin typeface="Arial" panose="020B0604020202020204" pitchFamily="34" charset="0"/>
            <a:cs typeface="Arial" panose="020B0604020202020204" pitchFamily="34" charset="0"/>
          </a:endParaRPr>
        </a:p>
      </dgm:t>
    </dgm:pt>
    <dgm:pt modelId="{A107EDE1-8EFF-4B9F-B171-61AA7252A797}" type="parTrans" cxnId="{797D8428-803A-4A18-A868-57A93AADFB72}">
      <dgm:prSet/>
      <dgm:spPr/>
      <dgm:t>
        <a:bodyPr/>
        <a:lstStyle/>
        <a:p>
          <a:endParaRPr lang="fr-BE"/>
        </a:p>
      </dgm:t>
    </dgm:pt>
    <dgm:pt modelId="{ECA09D82-35C0-459E-B8BA-4100E762018D}" type="sibTrans" cxnId="{797D8428-803A-4A18-A868-57A93AADFB72}">
      <dgm:prSet/>
      <dgm:spPr/>
      <dgm:t>
        <a:bodyPr/>
        <a:lstStyle/>
        <a:p>
          <a:endParaRPr lang="fr-BE"/>
        </a:p>
      </dgm:t>
    </dgm:pt>
    <dgm:pt modelId="{6AFA7C18-2882-4486-818A-EAC0DFA393B9}">
      <dgm:prSet phldrT="[Texte]"/>
      <dgm:spPr/>
      <dgm:t>
        <a:bodyPr/>
        <a:lstStyle/>
        <a:p>
          <a:pPr>
            <a:spcAft>
              <a:spcPts val="1200"/>
            </a:spcAft>
          </a:pPr>
          <a:endParaRPr lang="fr-BE" dirty="0"/>
        </a:p>
      </dgm:t>
    </dgm:pt>
    <dgm:pt modelId="{E87B5E0A-27A6-42F3-B65F-91D6195E213A}" type="parTrans" cxnId="{00025416-3AF8-4FF3-85B8-CFED2324DBEC}">
      <dgm:prSet/>
      <dgm:spPr/>
      <dgm:t>
        <a:bodyPr/>
        <a:lstStyle/>
        <a:p>
          <a:endParaRPr lang="fr-BE"/>
        </a:p>
      </dgm:t>
    </dgm:pt>
    <dgm:pt modelId="{0581C431-D7A5-4F5F-B731-4FDAD8A553FE}" type="sibTrans" cxnId="{00025416-3AF8-4FF3-85B8-CFED2324DBEC}">
      <dgm:prSet/>
      <dgm:spPr/>
      <dgm:t>
        <a:bodyPr/>
        <a:lstStyle/>
        <a:p>
          <a:endParaRPr lang="fr-BE"/>
        </a:p>
      </dgm:t>
    </dgm:pt>
    <dgm:pt modelId="{FD834BA5-BC2D-417A-B914-B1B6995A6CB7}" type="pres">
      <dgm:prSet presAssocID="{6861DDD5-FFDB-4BC8-9876-90F9B9F69F61}" presName="Name0" presStyleCnt="0">
        <dgm:presLayoutVars>
          <dgm:dir/>
          <dgm:animLvl val="lvl"/>
          <dgm:resizeHandles val="exact"/>
        </dgm:presLayoutVars>
      </dgm:prSet>
      <dgm:spPr/>
      <dgm:t>
        <a:bodyPr/>
        <a:lstStyle/>
        <a:p>
          <a:endParaRPr lang="fr-BE"/>
        </a:p>
      </dgm:t>
    </dgm:pt>
    <dgm:pt modelId="{CDA32249-1C48-4360-87D0-7EE53DF90974}" type="pres">
      <dgm:prSet presAssocID="{5AB4AD0E-8062-498A-8508-6A0B65101375}" presName="composite" presStyleCnt="0"/>
      <dgm:spPr/>
    </dgm:pt>
    <dgm:pt modelId="{476C5A42-EC88-4D46-9FFD-793DFD7DE787}" type="pres">
      <dgm:prSet presAssocID="{5AB4AD0E-8062-498A-8508-6A0B65101375}" presName="parTx" presStyleLbl="alignNode1" presStyleIdx="0" presStyleCnt="3" custScaleY="112865" custLinFactY="-4420" custLinFactNeighborY="-100000">
        <dgm:presLayoutVars>
          <dgm:chMax val="0"/>
          <dgm:chPref val="0"/>
          <dgm:bulletEnabled val="1"/>
        </dgm:presLayoutVars>
      </dgm:prSet>
      <dgm:spPr/>
      <dgm:t>
        <a:bodyPr/>
        <a:lstStyle/>
        <a:p>
          <a:endParaRPr lang="fr-BE"/>
        </a:p>
      </dgm:t>
    </dgm:pt>
    <dgm:pt modelId="{1D289CFA-FC9D-4F5C-81AE-CCA724096BB5}" type="pres">
      <dgm:prSet presAssocID="{5AB4AD0E-8062-498A-8508-6A0B65101375}" presName="desTx" presStyleLbl="alignAccFollowNode1" presStyleIdx="0" presStyleCnt="3" custScaleY="94339">
        <dgm:presLayoutVars>
          <dgm:bulletEnabled val="1"/>
        </dgm:presLayoutVars>
      </dgm:prSet>
      <dgm:spPr/>
      <dgm:t>
        <a:bodyPr/>
        <a:lstStyle/>
        <a:p>
          <a:endParaRPr lang="fr-BE"/>
        </a:p>
      </dgm:t>
    </dgm:pt>
    <dgm:pt modelId="{0723E797-21B1-4F61-B84A-8BD906570742}" type="pres">
      <dgm:prSet presAssocID="{43BF7B18-FA2A-4000-9CB6-5F1B0EA3488F}" presName="space" presStyleCnt="0"/>
      <dgm:spPr/>
    </dgm:pt>
    <dgm:pt modelId="{37B0C50C-F36E-48A5-B900-3A0482E603E8}" type="pres">
      <dgm:prSet presAssocID="{BFDAD477-33EC-493F-80D2-BDE957C0F5E2}" presName="composite" presStyleCnt="0"/>
      <dgm:spPr/>
    </dgm:pt>
    <dgm:pt modelId="{B4AA156F-2613-465E-8CA5-FD3F7BD24347}" type="pres">
      <dgm:prSet presAssocID="{BFDAD477-33EC-493F-80D2-BDE957C0F5E2}" presName="parTx" presStyleLbl="alignNode1" presStyleIdx="1" presStyleCnt="3" custScaleY="112865" custLinFactY="-4420" custLinFactNeighborY="-100000">
        <dgm:presLayoutVars>
          <dgm:chMax val="0"/>
          <dgm:chPref val="0"/>
          <dgm:bulletEnabled val="1"/>
        </dgm:presLayoutVars>
      </dgm:prSet>
      <dgm:spPr/>
      <dgm:t>
        <a:bodyPr/>
        <a:lstStyle/>
        <a:p>
          <a:endParaRPr lang="fr-BE"/>
        </a:p>
      </dgm:t>
    </dgm:pt>
    <dgm:pt modelId="{353AA486-BEA7-41CA-B15F-2ABFF29AF205}" type="pres">
      <dgm:prSet presAssocID="{BFDAD477-33EC-493F-80D2-BDE957C0F5E2}" presName="desTx" presStyleLbl="alignAccFollowNode1" presStyleIdx="1" presStyleCnt="3" custScaleY="94339">
        <dgm:presLayoutVars>
          <dgm:bulletEnabled val="1"/>
        </dgm:presLayoutVars>
      </dgm:prSet>
      <dgm:spPr/>
      <dgm:t>
        <a:bodyPr/>
        <a:lstStyle/>
        <a:p>
          <a:endParaRPr lang="fr-BE"/>
        </a:p>
      </dgm:t>
    </dgm:pt>
    <dgm:pt modelId="{2543F2F4-29B3-4B9F-B6F9-C42247726CF9}" type="pres">
      <dgm:prSet presAssocID="{E862879D-8CBF-4420-AEA2-B709EB09EF11}" presName="space" presStyleCnt="0"/>
      <dgm:spPr/>
    </dgm:pt>
    <dgm:pt modelId="{FA2474EC-881F-4F50-B929-6823655B5EFA}" type="pres">
      <dgm:prSet presAssocID="{7723CF13-6C68-4DC0-85BB-FFF435A9AFF5}" presName="composite" presStyleCnt="0"/>
      <dgm:spPr/>
    </dgm:pt>
    <dgm:pt modelId="{346C3D85-883B-498E-98C1-E8E455D23BE8}" type="pres">
      <dgm:prSet presAssocID="{7723CF13-6C68-4DC0-85BB-FFF435A9AFF5}" presName="parTx" presStyleLbl="alignNode1" presStyleIdx="2" presStyleCnt="3" custScaleY="112865" custLinFactY="-1471" custLinFactNeighborY="-100000">
        <dgm:presLayoutVars>
          <dgm:chMax val="0"/>
          <dgm:chPref val="0"/>
          <dgm:bulletEnabled val="1"/>
        </dgm:presLayoutVars>
      </dgm:prSet>
      <dgm:spPr/>
      <dgm:t>
        <a:bodyPr/>
        <a:lstStyle/>
        <a:p>
          <a:endParaRPr lang="fr-BE"/>
        </a:p>
      </dgm:t>
    </dgm:pt>
    <dgm:pt modelId="{533E4A03-52BF-4235-AB37-492F153AEC45}" type="pres">
      <dgm:prSet presAssocID="{7723CF13-6C68-4DC0-85BB-FFF435A9AFF5}" presName="desTx" presStyleLbl="alignAccFollowNode1" presStyleIdx="2" presStyleCnt="3" custScaleY="100000">
        <dgm:presLayoutVars>
          <dgm:bulletEnabled val="1"/>
        </dgm:presLayoutVars>
      </dgm:prSet>
      <dgm:spPr/>
      <dgm:t>
        <a:bodyPr/>
        <a:lstStyle/>
        <a:p>
          <a:endParaRPr lang="fr-BE"/>
        </a:p>
      </dgm:t>
    </dgm:pt>
  </dgm:ptLst>
  <dgm:cxnLst>
    <dgm:cxn modelId="{797D8428-803A-4A18-A868-57A93AADFB72}" srcId="{6861DDD5-FFDB-4BC8-9876-90F9B9F69F61}" destId="{7723CF13-6C68-4DC0-85BB-FFF435A9AFF5}" srcOrd="2" destOrd="0" parTransId="{A107EDE1-8EFF-4B9F-B171-61AA7252A797}" sibTransId="{ECA09D82-35C0-459E-B8BA-4100E762018D}"/>
    <dgm:cxn modelId="{00025416-3AF8-4FF3-85B8-CFED2324DBEC}" srcId="{7723CF13-6C68-4DC0-85BB-FFF435A9AFF5}" destId="{6AFA7C18-2882-4486-818A-EAC0DFA393B9}" srcOrd="0" destOrd="0" parTransId="{E87B5E0A-27A6-42F3-B65F-91D6195E213A}" sibTransId="{0581C431-D7A5-4F5F-B731-4FDAD8A553FE}"/>
    <dgm:cxn modelId="{B5049115-AC56-40AD-BBE1-B0FFBB83CDD1}" type="presOf" srcId="{6861DDD5-FFDB-4BC8-9876-90F9B9F69F61}" destId="{FD834BA5-BC2D-417A-B914-B1B6995A6CB7}" srcOrd="0" destOrd="0" presId="urn:microsoft.com/office/officeart/2005/8/layout/hList1"/>
    <dgm:cxn modelId="{4C92F079-456A-49DE-8042-9187DDA34770}" type="presOf" srcId="{05D2CB31-4CE8-49D6-9DAA-52103C8E7D93}" destId="{353AA486-BEA7-41CA-B15F-2ABFF29AF205}" srcOrd="0" destOrd="0" presId="urn:microsoft.com/office/officeart/2005/8/layout/hList1"/>
    <dgm:cxn modelId="{35EE9778-8A4F-4E7B-BC8A-8BB2E9F874EB}" type="presOf" srcId="{7723CF13-6C68-4DC0-85BB-FFF435A9AFF5}" destId="{346C3D85-883B-498E-98C1-E8E455D23BE8}" srcOrd="0" destOrd="0" presId="urn:microsoft.com/office/officeart/2005/8/layout/hList1"/>
    <dgm:cxn modelId="{E3397C5B-AD73-474C-B35E-CB40FBBF9471}" type="presOf" srcId="{BFDAD477-33EC-493F-80D2-BDE957C0F5E2}" destId="{B4AA156F-2613-465E-8CA5-FD3F7BD24347}" srcOrd="0" destOrd="0" presId="urn:microsoft.com/office/officeart/2005/8/layout/hList1"/>
    <dgm:cxn modelId="{267C1BE2-C23C-4078-AF92-A632DF2ADDDB}" type="presOf" srcId="{5AB4AD0E-8062-498A-8508-6A0B65101375}" destId="{476C5A42-EC88-4D46-9FFD-793DFD7DE787}" srcOrd="0" destOrd="0" presId="urn:microsoft.com/office/officeart/2005/8/layout/hList1"/>
    <dgm:cxn modelId="{95073155-0D8F-4981-BB9E-935F0D669BFA}" srcId="{6861DDD5-FFDB-4BC8-9876-90F9B9F69F61}" destId="{BFDAD477-33EC-493F-80D2-BDE957C0F5E2}" srcOrd="1" destOrd="0" parTransId="{9041EFE0-E923-4363-AFD6-203B6A76C0E5}" sibTransId="{E862879D-8CBF-4420-AEA2-B709EB09EF11}"/>
    <dgm:cxn modelId="{D806E1CE-284A-4C86-B5DE-A3FEFFD57C96}" type="presOf" srcId="{6AFA7C18-2882-4486-818A-EAC0DFA393B9}" destId="{533E4A03-52BF-4235-AB37-492F153AEC45}" srcOrd="0" destOrd="0" presId="urn:microsoft.com/office/officeart/2005/8/layout/hList1"/>
    <dgm:cxn modelId="{1183A023-3549-450A-982C-889D2753983A}" srcId="{6861DDD5-FFDB-4BC8-9876-90F9B9F69F61}" destId="{5AB4AD0E-8062-498A-8508-6A0B65101375}" srcOrd="0" destOrd="0" parTransId="{90B8C90E-AA97-47EB-8305-4BE4FBB1CEEB}" sibTransId="{43BF7B18-FA2A-4000-9CB6-5F1B0EA3488F}"/>
    <dgm:cxn modelId="{EAE310AE-0456-4160-AAA6-1C8B34105C51}" srcId="{BFDAD477-33EC-493F-80D2-BDE957C0F5E2}" destId="{05D2CB31-4CE8-49D6-9DAA-52103C8E7D93}" srcOrd="0" destOrd="0" parTransId="{F0F6B032-9172-4E94-B5C2-9FE88E16E5D9}" sibTransId="{4571A82F-7B5F-479D-BDEA-BC5E9E67A89A}"/>
    <dgm:cxn modelId="{540D4A81-CA3A-4D6C-842B-008B40311548}" type="presParOf" srcId="{FD834BA5-BC2D-417A-B914-B1B6995A6CB7}" destId="{CDA32249-1C48-4360-87D0-7EE53DF90974}" srcOrd="0" destOrd="0" presId="urn:microsoft.com/office/officeart/2005/8/layout/hList1"/>
    <dgm:cxn modelId="{4A2290C7-6C89-47C8-8C96-2483A3A6CF3E}" type="presParOf" srcId="{CDA32249-1C48-4360-87D0-7EE53DF90974}" destId="{476C5A42-EC88-4D46-9FFD-793DFD7DE787}" srcOrd="0" destOrd="0" presId="urn:microsoft.com/office/officeart/2005/8/layout/hList1"/>
    <dgm:cxn modelId="{5B1586D9-5B47-44B5-B2AD-34804AC31434}" type="presParOf" srcId="{CDA32249-1C48-4360-87D0-7EE53DF90974}" destId="{1D289CFA-FC9D-4F5C-81AE-CCA724096BB5}" srcOrd="1" destOrd="0" presId="urn:microsoft.com/office/officeart/2005/8/layout/hList1"/>
    <dgm:cxn modelId="{DA72B065-DBD3-4F29-9D46-88DFFEE13CCE}" type="presParOf" srcId="{FD834BA5-BC2D-417A-B914-B1B6995A6CB7}" destId="{0723E797-21B1-4F61-B84A-8BD906570742}" srcOrd="1" destOrd="0" presId="urn:microsoft.com/office/officeart/2005/8/layout/hList1"/>
    <dgm:cxn modelId="{B8C7D3B2-D2F6-4D6C-A171-D13CD5C04BB7}" type="presParOf" srcId="{FD834BA5-BC2D-417A-B914-B1B6995A6CB7}" destId="{37B0C50C-F36E-48A5-B900-3A0482E603E8}" srcOrd="2" destOrd="0" presId="urn:microsoft.com/office/officeart/2005/8/layout/hList1"/>
    <dgm:cxn modelId="{1C073881-A9A1-46CB-A423-E392FC7B1AAA}" type="presParOf" srcId="{37B0C50C-F36E-48A5-B900-3A0482E603E8}" destId="{B4AA156F-2613-465E-8CA5-FD3F7BD24347}" srcOrd="0" destOrd="0" presId="urn:microsoft.com/office/officeart/2005/8/layout/hList1"/>
    <dgm:cxn modelId="{709C45E5-7ED7-4190-96D2-B37A808D1190}" type="presParOf" srcId="{37B0C50C-F36E-48A5-B900-3A0482E603E8}" destId="{353AA486-BEA7-41CA-B15F-2ABFF29AF205}" srcOrd="1" destOrd="0" presId="urn:microsoft.com/office/officeart/2005/8/layout/hList1"/>
    <dgm:cxn modelId="{CEFDA5D2-2BA7-4795-B128-7DE55AAA8F1F}" type="presParOf" srcId="{FD834BA5-BC2D-417A-B914-B1B6995A6CB7}" destId="{2543F2F4-29B3-4B9F-B6F9-C42247726CF9}" srcOrd="3" destOrd="0" presId="urn:microsoft.com/office/officeart/2005/8/layout/hList1"/>
    <dgm:cxn modelId="{F2F3FC54-3359-472D-AE16-3946913429E5}" type="presParOf" srcId="{FD834BA5-BC2D-417A-B914-B1B6995A6CB7}" destId="{FA2474EC-881F-4F50-B929-6823655B5EFA}" srcOrd="4" destOrd="0" presId="urn:microsoft.com/office/officeart/2005/8/layout/hList1"/>
    <dgm:cxn modelId="{F9380931-FF24-4B0D-8C25-389872ABE9BB}" type="presParOf" srcId="{FA2474EC-881F-4F50-B929-6823655B5EFA}" destId="{346C3D85-883B-498E-98C1-E8E455D23BE8}" srcOrd="0" destOrd="0" presId="urn:microsoft.com/office/officeart/2005/8/layout/hList1"/>
    <dgm:cxn modelId="{9D24C515-D145-4E92-8818-D2F8251D46E2}" type="presParOf" srcId="{FA2474EC-881F-4F50-B929-6823655B5EFA}" destId="{533E4A03-52BF-4235-AB37-492F153AEC4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C5A42-EC88-4D46-9FFD-793DFD7DE787}">
      <dsp:nvSpPr>
        <dsp:cNvPr id="0" name=""/>
        <dsp:cNvSpPr/>
      </dsp:nvSpPr>
      <dsp:spPr>
        <a:xfrm>
          <a:off x="2881" y="172200"/>
          <a:ext cx="2809856" cy="112394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GB" sz="1600" b="1" kern="1200" noProof="0" dirty="0" smtClean="0"/>
            <a:t>Motivational interviewing patient- pharmacist</a:t>
          </a:r>
          <a:endParaRPr lang="fr-BE" sz="1600" b="1" kern="1200" dirty="0">
            <a:latin typeface="Arial" panose="020B0604020202020204" pitchFamily="34" charset="0"/>
            <a:cs typeface="Arial" panose="020B0604020202020204" pitchFamily="34" charset="0"/>
          </a:endParaRPr>
        </a:p>
      </dsp:txBody>
      <dsp:txXfrm>
        <a:off x="2881" y="172200"/>
        <a:ext cx="2809856" cy="1123942"/>
      </dsp:txXfrm>
    </dsp:sp>
    <dsp:sp modelId="{1D289CFA-FC9D-4F5C-81AE-CCA724096BB5}">
      <dsp:nvSpPr>
        <dsp:cNvPr id="0" name=""/>
        <dsp:cNvSpPr/>
      </dsp:nvSpPr>
      <dsp:spPr>
        <a:xfrm>
          <a:off x="2881" y="2290755"/>
          <a:ext cx="2809856" cy="627405"/>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4AA156F-2613-465E-8CA5-FD3F7BD24347}">
      <dsp:nvSpPr>
        <dsp:cNvPr id="0" name=""/>
        <dsp:cNvSpPr/>
      </dsp:nvSpPr>
      <dsp:spPr>
        <a:xfrm>
          <a:off x="3206117" y="172200"/>
          <a:ext cx="2809856" cy="112394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mj-lt"/>
            </a:rPr>
            <a:t>Medication Event Monitoring System (MEMS</a:t>
          </a:r>
          <a:r>
            <a:rPr lang="en-US" sz="1600" b="1" kern="1200" baseline="30000" dirty="0" smtClean="0">
              <a:solidFill>
                <a:schemeClr val="tx1"/>
              </a:solidFill>
              <a:latin typeface="+mj-lt"/>
            </a:rPr>
            <a:t>®</a:t>
          </a:r>
          <a:r>
            <a:rPr lang="en-US" sz="1600" b="1" kern="1200" dirty="0" smtClean="0">
              <a:solidFill>
                <a:schemeClr val="tx1"/>
              </a:solidFill>
              <a:latin typeface="+mj-lt"/>
            </a:rPr>
            <a:t>)</a:t>
          </a:r>
          <a:endParaRPr lang="fr-BE" sz="1600" b="1" kern="1200" dirty="0">
            <a:latin typeface="Arial" panose="020B0604020202020204" pitchFamily="34" charset="0"/>
            <a:cs typeface="Arial" panose="020B0604020202020204" pitchFamily="34" charset="0"/>
          </a:endParaRPr>
        </a:p>
      </dsp:txBody>
      <dsp:txXfrm>
        <a:off x="3206117" y="172200"/>
        <a:ext cx="2809856" cy="1123942"/>
      </dsp:txXfrm>
    </dsp:sp>
    <dsp:sp modelId="{353AA486-BEA7-41CA-B15F-2ABFF29AF205}">
      <dsp:nvSpPr>
        <dsp:cNvPr id="0" name=""/>
        <dsp:cNvSpPr/>
      </dsp:nvSpPr>
      <dsp:spPr>
        <a:xfrm>
          <a:off x="3206117" y="2290755"/>
          <a:ext cx="2809856" cy="627405"/>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6710" tIns="346710" rIns="462280" bIns="520065" numCol="1" spcCol="1270" anchor="t" anchorCtr="0">
          <a:noAutofit/>
        </a:bodyPr>
        <a:lstStyle/>
        <a:p>
          <a:pPr marL="285750" lvl="1" indent="-285750" algn="l" defTabSz="2889250">
            <a:lnSpc>
              <a:spcPct val="90000"/>
            </a:lnSpc>
            <a:spcBef>
              <a:spcPct val="0"/>
            </a:spcBef>
            <a:spcAft>
              <a:spcPts val="1200"/>
            </a:spcAft>
            <a:buChar char="••"/>
          </a:pPr>
          <a:endParaRPr lang="fr-BE" sz="6500" kern="1200" dirty="0"/>
        </a:p>
      </dsp:txBody>
      <dsp:txXfrm>
        <a:off x="3206117" y="2290755"/>
        <a:ext cx="2809856" cy="627405"/>
      </dsp:txXfrm>
    </dsp:sp>
    <dsp:sp modelId="{346C3D85-883B-498E-98C1-E8E455D23BE8}">
      <dsp:nvSpPr>
        <dsp:cNvPr id="0" name=""/>
        <dsp:cNvSpPr/>
      </dsp:nvSpPr>
      <dsp:spPr>
        <a:xfrm>
          <a:off x="6409353" y="172201"/>
          <a:ext cx="2809856" cy="112394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fr-CH" sz="1600" b="1" kern="1200" dirty="0" err="1" smtClean="0">
              <a:solidFill>
                <a:schemeClr val="tx1"/>
              </a:solidFill>
              <a:latin typeface="+mj-lt"/>
            </a:rPr>
            <a:t>Medication</a:t>
          </a:r>
          <a:r>
            <a:rPr lang="fr-CH" sz="1600" b="1" kern="1200" dirty="0" smtClean="0">
              <a:solidFill>
                <a:schemeClr val="tx1"/>
              </a:solidFill>
              <a:latin typeface="+mj-lt"/>
            </a:rPr>
            <a:t> </a:t>
          </a:r>
          <a:r>
            <a:rPr lang="fr-CH" sz="1600" b="1" kern="1200" dirty="0" err="1" smtClean="0">
              <a:solidFill>
                <a:schemeClr val="tx1"/>
              </a:solidFill>
              <a:latin typeface="+mj-lt"/>
            </a:rPr>
            <a:t>adherence</a:t>
          </a:r>
          <a:r>
            <a:rPr lang="fr-CH" sz="1600" b="1" kern="1200" dirty="0" smtClean="0">
              <a:solidFill>
                <a:schemeClr val="tx1"/>
              </a:solidFill>
              <a:latin typeface="+mj-lt"/>
            </a:rPr>
            <a:t> </a:t>
          </a:r>
        </a:p>
        <a:p>
          <a:pPr lvl="0" algn="ctr" defTabSz="711200">
            <a:lnSpc>
              <a:spcPct val="90000"/>
            </a:lnSpc>
            <a:spcBef>
              <a:spcPct val="0"/>
            </a:spcBef>
            <a:spcAft>
              <a:spcPct val="35000"/>
            </a:spcAft>
          </a:pPr>
          <a:r>
            <a:rPr lang="fr-CH" sz="1600" b="1" kern="1200" dirty="0" smtClean="0">
              <a:solidFill>
                <a:schemeClr val="tx1"/>
              </a:solidFill>
              <a:latin typeface="+mj-lt"/>
            </a:rPr>
            <a:t>report</a:t>
          </a:r>
          <a:endParaRPr lang="fr-BE" sz="1600" b="1" kern="1200" dirty="0">
            <a:latin typeface="Arial" panose="020B0604020202020204" pitchFamily="34" charset="0"/>
            <a:cs typeface="Arial" panose="020B0604020202020204" pitchFamily="34" charset="0"/>
          </a:endParaRPr>
        </a:p>
      </dsp:txBody>
      <dsp:txXfrm>
        <a:off x="6409353" y="172201"/>
        <a:ext cx="2809856" cy="1123942"/>
      </dsp:txXfrm>
    </dsp:sp>
    <dsp:sp modelId="{533E4A03-52BF-4235-AB37-492F153AEC45}">
      <dsp:nvSpPr>
        <dsp:cNvPr id="0" name=""/>
        <dsp:cNvSpPr/>
      </dsp:nvSpPr>
      <dsp:spPr>
        <a:xfrm>
          <a:off x="6409353" y="2242564"/>
          <a:ext cx="2809856" cy="70496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6710" tIns="346710" rIns="462280" bIns="520065" numCol="1" spcCol="1270" anchor="t" anchorCtr="0">
          <a:noAutofit/>
        </a:bodyPr>
        <a:lstStyle/>
        <a:p>
          <a:pPr marL="285750" lvl="1" indent="-285750" algn="l" defTabSz="2889250">
            <a:lnSpc>
              <a:spcPct val="90000"/>
            </a:lnSpc>
            <a:spcBef>
              <a:spcPct val="0"/>
            </a:spcBef>
            <a:spcAft>
              <a:spcPts val="1200"/>
            </a:spcAft>
            <a:buChar char="••"/>
          </a:pPr>
          <a:endParaRPr lang="fr-BE" sz="6500" kern="1200" dirty="0"/>
        </a:p>
      </dsp:txBody>
      <dsp:txXfrm>
        <a:off x="6409353" y="2242564"/>
        <a:ext cx="2809856" cy="7049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cs typeface="+mn-cs"/>
              </a:defRPr>
            </a:lvl1pPr>
          </a:lstStyle>
          <a:p>
            <a:pPr>
              <a:defRPr/>
            </a:pPr>
            <a:endParaRPr lang="fr-FR"/>
          </a:p>
        </p:txBody>
      </p:sp>
      <p:sp>
        <p:nvSpPr>
          <p:cNvPr id="21507"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fr-FR"/>
          </a:p>
        </p:txBody>
      </p:sp>
      <p:sp>
        <p:nvSpPr>
          <p:cNvPr id="21508" name="Rectangle 4"/>
          <p:cNvSpPr>
            <a:spLocks noGrp="1" noChangeArrowheads="1"/>
          </p:cNvSpPr>
          <p:nvPr>
            <p:ph type="ftr" sz="quarter" idx="2"/>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cs typeface="+mn-cs"/>
              </a:defRPr>
            </a:lvl1pPr>
          </a:lstStyle>
          <a:p>
            <a:pPr>
              <a:defRPr/>
            </a:pPr>
            <a:endParaRPr lang="fr-FR"/>
          </a:p>
        </p:txBody>
      </p:sp>
      <p:sp>
        <p:nvSpPr>
          <p:cNvPr id="21509" name="Rectangle 5"/>
          <p:cNvSpPr>
            <a:spLocks noGrp="1" noChangeArrowheads="1"/>
          </p:cNvSpPr>
          <p:nvPr>
            <p:ph type="sldNum" sz="quarter" idx="3"/>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F2EBBAC3-49B0-425B-9B27-6070191D2B0D}" type="slidenum">
              <a:rPr lang="fr-FR"/>
              <a:pPr>
                <a:defRPr/>
              </a:pPr>
              <a:t>‹N°›</a:t>
            </a:fld>
            <a:endParaRPr lang="fr-FR"/>
          </a:p>
        </p:txBody>
      </p:sp>
    </p:spTree>
    <p:extLst>
      <p:ext uri="{BB962C8B-B14F-4D97-AF65-F5344CB8AC3E}">
        <p14:creationId xmlns:p14="http://schemas.microsoft.com/office/powerpoint/2010/main" val="36315902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cs typeface="+mn-cs"/>
              </a:defRPr>
            </a:lvl1pPr>
          </a:lstStyle>
          <a:p>
            <a:pPr>
              <a:defRPr/>
            </a:pPr>
            <a:endParaRPr lang="fr-FR"/>
          </a:p>
        </p:txBody>
      </p:sp>
      <p:sp>
        <p:nvSpPr>
          <p:cNvPr id="14339"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fr-FR"/>
          </a:p>
        </p:txBody>
      </p:sp>
      <p:sp>
        <p:nvSpPr>
          <p:cNvPr id="25604" name="Rectangle 4"/>
          <p:cNvSpPr>
            <a:spLocks noGrp="1" noRot="1" noChangeAspect="1" noChangeArrowheads="1" noTextEdit="1"/>
          </p:cNvSpPr>
          <p:nvPr>
            <p:ph type="sldImg" idx="2"/>
          </p:nvPr>
        </p:nvSpPr>
        <p:spPr bwMode="auto">
          <a:xfrm>
            <a:off x="95250" y="742950"/>
            <a:ext cx="6604000" cy="37147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79450" y="4705350"/>
            <a:ext cx="543560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4342" name="Rectangle 6"/>
          <p:cNvSpPr>
            <a:spLocks noGrp="1" noChangeArrowheads="1"/>
          </p:cNvSpPr>
          <p:nvPr>
            <p:ph type="ftr" sz="quarter" idx="4"/>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cs typeface="+mn-cs"/>
              </a:defRPr>
            </a:lvl1pPr>
          </a:lstStyle>
          <a:p>
            <a:pPr>
              <a:defRPr/>
            </a:pPr>
            <a:endParaRPr lang="fr-FR"/>
          </a:p>
        </p:txBody>
      </p:sp>
      <p:sp>
        <p:nvSpPr>
          <p:cNvPr id="14343" name="Rectangle 7"/>
          <p:cNvSpPr>
            <a:spLocks noGrp="1" noChangeArrowheads="1"/>
          </p:cNvSpPr>
          <p:nvPr>
            <p:ph type="sldNum" sz="quarter" idx="5"/>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69D623A3-402F-4934-B250-E2C2261D934E}" type="slidenum">
              <a:rPr lang="fr-FR"/>
              <a:pPr>
                <a:defRPr/>
              </a:pPr>
              <a:t>‹N°›</a:t>
            </a:fld>
            <a:endParaRPr lang="fr-FR"/>
          </a:p>
        </p:txBody>
      </p:sp>
    </p:spTree>
    <p:extLst>
      <p:ext uri="{BB962C8B-B14F-4D97-AF65-F5344CB8AC3E}">
        <p14:creationId xmlns:p14="http://schemas.microsoft.com/office/powerpoint/2010/main" val="287331524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people.umass.edu/aizen/att.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people.umass.edu/aizen/cb.html" TargetMode="External"/><Relationship Id="rId4" Type="http://schemas.openxmlformats.org/officeDocument/2006/relationships/hyperlink" Target="http://people.umass.edu/aizen/sn.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a:xfrm>
            <a:off x="95250" y="742950"/>
            <a:ext cx="6604000" cy="3714750"/>
          </a:xfrm>
          <a:ln/>
        </p:spPr>
      </p:sp>
      <p:sp>
        <p:nvSpPr>
          <p:cNvPr id="26627" name="Espace réservé des commentaires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CH" dirty="0" smtClean="0"/>
              <a:t>20</a:t>
            </a:r>
            <a:r>
              <a:rPr lang="fr-CH" baseline="0" dirty="0" smtClean="0"/>
              <a:t> minutes</a:t>
            </a:r>
            <a:endParaRPr lang="fr-CH" dirty="0" smtClean="0"/>
          </a:p>
        </p:txBody>
      </p:sp>
    </p:spTree>
    <p:extLst>
      <p:ext uri="{BB962C8B-B14F-4D97-AF65-F5344CB8AC3E}">
        <p14:creationId xmlns:p14="http://schemas.microsoft.com/office/powerpoint/2010/main" val="2896312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If </a:t>
            </a:r>
            <a:r>
              <a:rPr lang="fr-FR" dirty="0" err="1" smtClean="0"/>
              <a:t>it</a:t>
            </a:r>
            <a:r>
              <a:rPr lang="fr-FR" dirty="0" smtClean="0"/>
              <a:t> </a:t>
            </a:r>
            <a:r>
              <a:rPr lang="fr-FR" dirty="0" err="1" smtClean="0"/>
              <a:t>is</a:t>
            </a:r>
            <a:r>
              <a:rPr lang="fr-FR" dirty="0" smtClean="0"/>
              <a:t> the right timing</a:t>
            </a:r>
            <a:r>
              <a:rPr lang="fr-FR" baseline="0" dirty="0" smtClean="0"/>
              <a:t> for the patient: </a:t>
            </a:r>
            <a:r>
              <a:rPr lang="fr-FR" baseline="0" dirty="0" err="1" smtClean="0"/>
              <a:t>it</a:t>
            </a:r>
            <a:r>
              <a:rPr lang="fr-FR" baseline="0" dirty="0" smtClean="0"/>
              <a:t> </a:t>
            </a:r>
            <a:r>
              <a:rPr lang="fr-FR" baseline="0" dirty="0" err="1" smtClean="0"/>
              <a:t>really</a:t>
            </a:r>
            <a:r>
              <a:rPr lang="fr-FR" baseline="0" dirty="0" smtClean="0"/>
              <a:t> </a:t>
            </a:r>
            <a:r>
              <a:rPr lang="fr-FR" baseline="0" dirty="0" err="1" smtClean="0"/>
              <a:t>matters</a:t>
            </a:r>
            <a:r>
              <a:rPr lang="fr-FR" baseline="0" dirty="0" smtClean="0"/>
              <a:t>.</a:t>
            </a:r>
          </a:p>
          <a:p>
            <a:r>
              <a:rPr lang="fr-FR" baseline="0" dirty="0" err="1" smtClean="0"/>
              <a:t>Patient’s</a:t>
            </a:r>
            <a:r>
              <a:rPr lang="fr-FR" baseline="0" dirty="0" smtClean="0"/>
              <a:t> routine: </a:t>
            </a:r>
            <a:r>
              <a:rPr lang="fr-FR" baseline="0" dirty="0" err="1" smtClean="0"/>
              <a:t>private</a:t>
            </a:r>
            <a:r>
              <a:rPr lang="fr-FR" baseline="0" dirty="0" smtClean="0"/>
              <a:t> life, </a:t>
            </a:r>
            <a:r>
              <a:rPr lang="fr-FR" baseline="0" dirty="0" err="1" smtClean="0"/>
              <a:t>professional</a:t>
            </a:r>
            <a:r>
              <a:rPr lang="fr-FR" baseline="0" dirty="0" smtClean="0"/>
              <a:t> life, </a:t>
            </a:r>
            <a:r>
              <a:rPr lang="fr-FR" baseline="0" dirty="0" err="1" smtClean="0"/>
              <a:t>health</a:t>
            </a:r>
            <a:r>
              <a:rPr lang="fr-FR" baseline="0" dirty="0" smtClean="0"/>
              <a:t> issues</a:t>
            </a:r>
            <a:endParaRPr lang="en-US" dirty="0"/>
          </a:p>
        </p:txBody>
      </p:sp>
    </p:spTree>
    <p:extLst>
      <p:ext uri="{BB962C8B-B14F-4D97-AF65-F5344CB8AC3E}">
        <p14:creationId xmlns:p14="http://schemas.microsoft.com/office/powerpoint/2010/main" val="108050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8F1D7BA4-B446-421F-899D-012F41CD9739}" type="slidenum">
              <a:rPr lang="fr-CH" altLang="fr-FR" sz="1200"/>
              <a:pPr eaLnBrk="1" hangingPunct="1"/>
              <a:t>17</a:t>
            </a:fld>
            <a:endParaRPr lang="fr-CH" altLang="fr-FR"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eaLnBrk="1" hangingPunct="1"/>
            <a:r>
              <a:rPr lang="en-US" altLang="fr-FR" smtClean="0">
                <a:latin typeface="Arial" panose="020B0604020202020204" pitchFamily="34" charset="0"/>
              </a:rPr>
              <a:t>‘Bon sens’</a:t>
            </a:r>
          </a:p>
          <a:p>
            <a:pPr eaLnBrk="1" hangingPunct="1"/>
            <a:endParaRPr lang="en-US" altLang="fr-FR" smtClean="0">
              <a:latin typeface="Arial" panose="020B0604020202020204" pitchFamily="34" charset="0"/>
            </a:endParaRPr>
          </a:p>
          <a:p>
            <a:pPr eaLnBrk="1" hangingPunct="1"/>
            <a:r>
              <a:rPr lang="en-US" altLang="fr-FR" smtClean="0">
                <a:latin typeface="Arial" panose="020B0604020202020204" pitchFamily="34" charset="0"/>
              </a:rPr>
              <a:t>Explain illness-related behavior, including adherence within the context of chronic illness.</a:t>
            </a:r>
          </a:p>
          <a:p>
            <a:pPr eaLnBrk="1" hangingPunct="1"/>
            <a:r>
              <a:rPr lang="en-US" altLang="fr-FR" smtClean="0">
                <a:latin typeface="Arial" panose="020B0604020202020204" pitchFamily="34" charset="0"/>
              </a:rPr>
              <a:t>Adherence is one of the procedures that the patient can adopt to cope with their illness</a:t>
            </a:r>
          </a:p>
          <a:p>
            <a:pPr eaLnBrk="1" hangingPunct="1"/>
            <a:r>
              <a:rPr lang="en-US" altLang="fr-FR" smtClean="0">
                <a:latin typeface="Arial" panose="020B0604020202020204" pitchFamily="34" charset="0"/>
              </a:rPr>
              <a:t>The patient is an active problem solver whose behavior (taking or not taking meds) represents a ‘common sense’ response to their </a:t>
            </a:r>
            <a:r>
              <a:rPr lang="en-US" altLang="fr-FR" b="1" smtClean="0">
                <a:latin typeface="Arial" panose="020B0604020202020204" pitchFamily="34" charset="0"/>
              </a:rPr>
              <a:t>cognitive</a:t>
            </a:r>
            <a:r>
              <a:rPr lang="en-US" altLang="fr-FR" smtClean="0">
                <a:latin typeface="Arial" panose="020B0604020202020204" pitchFamily="34" charset="0"/>
              </a:rPr>
              <a:t> and </a:t>
            </a:r>
            <a:r>
              <a:rPr lang="en-US" altLang="fr-FR" b="1" smtClean="0">
                <a:latin typeface="Arial" panose="020B0604020202020204" pitchFamily="34" charset="0"/>
              </a:rPr>
              <a:t>emotional</a:t>
            </a:r>
            <a:r>
              <a:rPr lang="en-US" altLang="fr-FR" smtClean="0">
                <a:latin typeface="Arial" panose="020B0604020202020204" pitchFamily="34" charset="0"/>
              </a:rPr>
              <a:t> interpretation of </a:t>
            </a:r>
            <a:r>
              <a:rPr lang="en-US" altLang="fr-FR" u="sng" smtClean="0">
                <a:latin typeface="Arial" panose="020B0604020202020204" pitchFamily="34" charset="0"/>
              </a:rPr>
              <a:t>experiences</a:t>
            </a:r>
            <a:r>
              <a:rPr lang="en-US" altLang="fr-FR" smtClean="0">
                <a:latin typeface="Arial" panose="020B0604020202020204" pitchFamily="34" charset="0"/>
              </a:rPr>
              <a:t> (symptoms) or received </a:t>
            </a:r>
            <a:r>
              <a:rPr lang="en-US" altLang="fr-FR" u="sng" smtClean="0">
                <a:latin typeface="Arial" panose="020B0604020202020204" pitchFamily="34" charset="0"/>
              </a:rPr>
              <a:t>information</a:t>
            </a:r>
            <a:r>
              <a:rPr lang="en-US" altLang="fr-FR" smtClean="0">
                <a:latin typeface="Arial" panose="020B0604020202020204" pitchFamily="34" charset="0"/>
              </a:rPr>
              <a:t> (from health care and others).</a:t>
            </a:r>
          </a:p>
          <a:p>
            <a:pPr eaLnBrk="1" hangingPunct="1"/>
            <a:endParaRPr lang="en-US" altLang="fr-FR" smtClean="0">
              <a:latin typeface="Arial" panose="020B0604020202020204" pitchFamily="34" charset="0"/>
            </a:endParaRPr>
          </a:p>
          <a:p>
            <a:pPr eaLnBrk="1" hangingPunct="1"/>
            <a:r>
              <a:rPr lang="en-US" altLang="fr-FR" smtClean="0">
                <a:latin typeface="Arial" panose="020B0604020202020204" pitchFamily="34" charset="0"/>
              </a:rPr>
              <a:t>This theory is the main theory in this domain. Developed to conceptualise the adherence process in a way that re-focuses on the patient.</a:t>
            </a:r>
          </a:p>
          <a:p>
            <a:pPr eaLnBrk="1" hangingPunct="1"/>
            <a:r>
              <a:rPr lang="en-US" altLang="fr-FR" smtClean="0">
                <a:latin typeface="Arial" panose="020B0604020202020204" pitchFamily="34" charset="0"/>
              </a:rPr>
              <a:t>Cognitive and emotional interpretation of health threats. Combine new information with past experiences. These representations guide their strategies for coping with health treats and influence outcomes. The process of chosing coping strategies is assumed to by dynamic and informed by an individual’s  personality, social, cultural and religious context. In addition, a complex interplay exists between environmental perceptions, symptoms and beliefs about disease causation.</a:t>
            </a:r>
          </a:p>
          <a:p>
            <a:pPr eaLnBrk="1" hangingPunct="1"/>
            <a:endParaRPr lang="en-US" altLang="fr-FR" smtClean="0">
              <a:latin typeface="Arial" panose="020B0604020202020204" pitchFamily="34" charset="0"/>
            </a:endParaRPr>
          </a:p>
          <a:p>
            <a:pPr eaLnBrk="1" hangingPunct="1"/>
            <a:r>
              <a:rPr lang="en-US" altLang="fr-FR" smtClean="0">
                <a:latin typeface="Arial" panose="020B0604020202020204" pitchFamily="34" charset="0"/>
              </a:rPr>
              <a:t>The self-regulation offers little guidance related to the design of interventions.</a:t>
            </a:r>
          </a:p>
          <a:p>
            <a:pPr eaLnBrk="1" hangingPunct="1"/>
            <a:endParaRPr lang="en-US" altLang="fr-FR" smtClean="0">
              <a:latin typeface="Arial" panose="020B0604020202020204" pitchFamily="34" charset="0"/>
            </a:endParaRPr>
          </a:p>
        </p:txBody>
      </p:sp>
    </p:spTree>
    <p:extLst>
      <p:ext uri="{BB962C8B-B14F-4D97-AF65-F5344CB8AC3E}">
        <p14:creationId xmlns:p14="http://schemas.microsoft.com/office/powerpoint/2010/main" val="239275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202D19D-64FD-458D-97C3-48F30A106147}" type="slidenum">
              <a:rPr lang="en-US" altLang="fr-FR" sz="1200"/>
              <a:pPr eaLnBrk="1" hangingPunct="1"/>
              <a:t>18</a:t>
            </a:fld>
            <a:endParaRPr lang="en-US" altLang="fr-FR"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latin typeface="Arial" panose="020B0604020202020204" pitchFamily="34" charset="0"/>
              </a:rPr>
              <a:t>To inhaled preventer medication (asthma)</a:t>
            </a:r>
          </a:p>
          <a:p>
            <a:r>
              <a:rPr lang="en-US" altLang="fr-FR" smtClean="0">
                <a:latin typeface="Arial" panose="020B0604020202020204" pitchFamily="34" charset="0"/>
              </a:rPr>
              <a:t>Timeline: personal ideas about the likely duration of asthma.</a:t>
            </a:r>
          </a:p>
        </p:txBody>
      </p:sp>
    </p:spTree>
    <p:extLst>
      <p:ext uri="{BB962C8B-B14F-4D97-AF65-F5344CB8AC3E}">
        <p14:creationId xmlns:p14="http://schemas.microsoft.com/office/powerpoint/2010/main" val="62074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ce réservé de l'image des diapositives 1"/>
          <p:cNvSpPr>
            <a:spLocks noGrp="1" noRot="1" noChangeAspect="1" noTextEdit="1"/>
          </p:cNvSpPr>
          <p:nvPr>
            <p:ph type="sldImg"/>
          </p:nvPr>
        </p:nvSpPr>
        <p:spPr>
          <a:ln/>
        </p:spPr>
      </p:sp>
      <p:sp>
        <p:nvSpPr>
          <p:cNvPr id="6246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r>
              <a:rPr lang="en-US" altLang="fr-FR" dirty="0" smtClean="0">
                <a:latin typeface="Arial" panose="020B0604020202020204" pitchFamily="34" charset="0"/>
              </a:rPr>
              <a:t>Attitude: </a:t>
            </a:r>
            <a:r>
              <a:rPr lang="en-US" altLang="fr-FR" dirty="0" err="1" smtClean="0">
                <a:latin typeface="Arial" panose="020B0604020202020204" pitchFamily="34" charset="0"/>
              </a:rPr>
              <a:t>état</a:t>
            </a:r>
            <a:r>
              <a:rPr lang="en-US" altLang="fr-FR" dirty="0" smtClean="0">
                <a:latin typeface="Arial" panose="020B0604020202020204" pitchFamily="34" charset="0"/>
              </a:rPr>
              <a:t> </a:t>
            </a:r>
            <a:r>
              <a:rPr lang="en-US" altLang="fr-FR" dirty="0" err="1" smtClean="0">
                <a:latin typeface="Arial" panose="020B0604020202020204" pitchFamily="34" charset="0"/>
              </a:rPr>
              <a:t>d’esprit</a:t>
            </a:r>
            <a:r>
              <a:rPr lang="en-US" altLang="fr-FR" dirty="0" smtClean="0">
                <a:latin typeface="Arial" panose="020B0604020202020204" pitchFamily="34" charset="0"/>
              </a:rPr>
              <a:t>, disposition. </a:t>
            </a:r>
            <a:r>
              <a:rPr lang="en-US" altLang="fr-FR" b="1" dirty="0" smtClean="0">
                <a:latin typeface="Arial" panose="020B0604020202020204" pitchFamily="34" charset="0"/>
              </a:rPr>
              <a:t>Attitude toward a behavior is the degree to which performance of the behavior is positively or negatively valued. Although a person may hold many behavioral beliefs with respect to any behavior, only a relatively small number are readily accessible at a given moment. It is assumed that these accessible beliefs -- in combination with the subjective values of the expected outcomes -- determine the prevailing </a:t>
            </a:r>
            <a:r>
              <a:rPr lang="en-US" altLang="fr-FR" b="1" dirty="0" smtClean="0">
                <a:latin typeface="Arial" panose="020B0604020202020204" pitchFamily="34" charset="0"/>
                <a:hlinkClick r:id="rId3" action="ppaction://hlinkfile"/>
              </a:rPr>
              <a:t>attitude toward the behavior</a:t>
            </a:r>
            <a:r>
              <a:rPr lang="en-US" altLang="fr-FR" b="1" dirty="0" smtClean="0">
                <a:latin typeface="Arial" panose="020B0604020202020204" pitchFamily="34" charset="0"/>
              </a:rPr>
              <a:t>. Specifically, the evaluation of each outcome contributes to the attitude in direct proportion to the person's subjective probability that the behavior produces the outcome in question (see </a:t>
            </a:r>
            <a:r>
              <a:rPr lang="en-US" altLang="fr-FR" b="1" dirty="0" smtClean="0">
                <a:latin typeface="Arial" panose="020B0604020202020204" pitchFamily="34" charset="0"/>
                <a:hlinkClick r:id="rId3" action="ppaction://hlinkfile"/>
              </a:rPr>
              <a:t>attitude toward the behavior</a:t>
            </a:r>
            <a:r>
              <a:rPr lang="en-US" altLang="fr-FR" b="1" dirty="0" smtClean="0">
                <a:latin typeface="Arial" panose="020B0604020202020204" pitchFamily="34" charset="0"/>
              </a:rPr>
              <a:t>).</a:t>
            </a:r>
            <a:r>
              <a:rPr lang="en-US" altLang="fr-FR" dirty="0" smtClean="0">
                <a:latin typeface="Arial" panose="020B0604020202020204" pitchFamily="34" charset="0"/>
              </a:rPr>
              <a:t> </a:t>
            </a:r>
          </a:p>
          <a:p>
            <a:endParaRPr lang="en-US" altLang="fr-FR" dirty="0" smtClean="0">
              <a:latin typeface="Arial" panose="020B0604020202020204" pitchFamily="34" charset="0"/>
            </a:endParaRPr>
          </a:p>
          <a:p>
            <a:r>
              <a:rPr lang="en-US" altLang="fr-FR" b="1" dirty="0" smtClean="0">
                <a:latin typeface="Arial" panose="020B0604020202020204" pitchFamily="34" charset="0"/>
              </a:rPr>
              <a:t>Subjective norm is the perceived social pressure to engage or not to engage in a behavior. It is linked to ‘Normative beliefs’, which refer to the perceived behavioral expectations of such important referent individuals or groups as the person's spouse, family, friends, and -- depending on the population and behavior studied - - teacher, doctor, supervisor, and coworkers. </a:t>
            </a:r>
            <a:r>
              <a:rPr lang="en-US" altLang="fr-FR" b="1" dirty="0" smtClean="0">
                <a:solidFill>
                  <a:srgbClr val="C00000"/>
                </a:solidFill>
                <a:latin typeface="Arial" panose="020B0604020202020204" pitchFamily="34" charset="0"/>
              </a:rPr>
              <a:t>It is assumed that these normative beliefs -- in combination with the person's motivation to comply with the different referents -- determine the prevailing </a:t>
            </a:r>
            <a:r>
              <a:rPr lang="en-US" altLang="fr-FR" b="1" dirty="0" smtClean="0">
                <a:solidFill>
                  <a:srgbClr val="C00000"/>
                </a:solidFill>
                <a:latin typeface="Arial" panose="020B0604020202020204" pitchFamily="34" charset="0"/>
                <a:hlinkClick r:id="rId4" action="ppaction://hlinkfile"/>
              </a:rPr>
              <a:t>subjective norm</a:t>
            </a:r>
            <a:r>
              <a:rPr lang="en-US" altLang="fr-FR" b="1" dirty="0" smtClean="0">
                <a:solidFill>
                  <a:srgbClr val="C00000"/>
                </a:solidFill>
                <a:latin typeface="Arial" panose="020B0604020202020204" pitchFamily="34" charset="0"/>
              </a:rPr>
              <a:t>. </a:t>
            </a:r>
            <a:r>
              <a:rPr lang="en-US" altLang="fr-FR" b="1" dirty="0" smtClean="0">
                <a:latin typeface="Arial" panose="020B0604020202020204" pitchFamily="34" charset="0"/>
              </a:rPr>
              <a:t>Specifically, the motivation to comply with each referent contributes to the subjective norm in direct proportion to the person's subjective probability that the referent thinks the person should perform the behavior in question (see </a:t>
            </a:r>
            <a:r>
              <a:rPr lang="en-US" altLang="fr-FR" b="1" dirty="0" smtClean="0">
                <a:latin typeface="Arial" panose="020B0604020202020204" pitchFamily="34" charset="0"/>
                <a:hlinkClick r:id="rId4" action="ppaction://hlinkfile"/>
              </a:rPr>
              <a:t>subjective norm</a:t>
            </a:r>
            <a:r>
              <a:rPr lang="en-US" altLang="fr-FR" b="1" dirty="0" smtClean="0">
                <a:latin typeface="Arial" panose="020B0604020202020204" pitchFamily="34" charset="0"/>
              </a:rPr>
              <a:t>). </a:t>
            </a:r>
          </a:p>
          <a:p>
            <a:endParaRPr lang="en-US" altLang="fr-FR" b="1" dirty="0" smtClean="0">
              <a:latin typeface="Arial" panose="020B0604020202020204" pitchFamily="34" charset="0"/>
            </a:endParaRPr>
          </a:p>
          <a:p>
            <a:r>
              <a:rPr lang="en-US" altLang="fr-FR" b="1" dirty="0" smtClean="0">
                <a:latin typeface="Arial" panose="020B0604020202020204" pitchFamily="34" charset="0"/>
              </a:rPr>
              <a:t>Perceived behavioral control refers to people's perceptions of their ability to perform a given behavior. Drawing an analogy to the expectancy- value model of attitude (see </a:t>
            </a:r>
            <a:r>
              <a:rPr lang="en-US" altLang="fr-FR" b="1" dirty="0" smtClean="0">
                <a:latin typeface="Arial" panose="020B0604020202020204" pitchFamily="34" charset="0"/>
                <a:hlinkClick r:id="rId3"/>
              </a:rPr>
              <a:t>attitude toward the behavior</a:t>
            </a:r>
            <a:r>
              <a:rPr lang="en-US" altLang="fr-FR" b="1" dirty="0" smtClean="0">
                <a:latin typeface="Arial" panose="020B0604020202020204" pitchFamily="34" charset="0"/>
              </a:rPr>
              <a:t>), it is assumed that perceived behavioral control is determined by the total set of accessible </a:t>
            </a:r>
            <a:r>
              <a:rPr lang="en-US" altLang="fr-FR" b="1" dirty="0" smtClean="0">
                <a:latin typeface="Arial" panose="020B0604020202020204" pitchFamily="34" charset="0"/>
                <a:hlinkClick r:id="rId5"/>
              </a:rPr>
              <a:t>control beliefs</a:t>
            </a:r>
            <a:r>
              <a:rPr lang="en-US" altLang="fr-FR" b="1" dirty="0" smtClean="0">
                <a:latin typeface="Arial" panose="020B0604020202020204" pitchFamily="34" charset="0"/>
              </a:rPr>
              <a:t>, i.e., beliefs about the presence of factors that may facilitate or impede performance of the behavior. </a:t>
            </a:r>
          </a:p>
          <a:p>
            <a:endParaRPr lang="en-US" altLang="fr-FR" b="1" dirty="0" smtClean="0">
              <a:latin typeface="Arial" panose="020B0604020202020204" pitchFamily="34" charset="0"/>
            </a:endParaRPr>
          </a:p>
          <a:p>
            <a:r>
              <a:rPr lang="en-US" altLang="fr-FR" dirty="0" smtClean="0">
                <a:latin typeface="Arial" panose="020B0604020202020204" pitchFamily="34" charset="0"/>
              </a:rPr>
              <a:t>http://people.umass.edu/aizen/bb.html (</a:t>
            </a:r>
            <a:r>
              <a:rPr lang="en-US" altLang="fr-FR" dirty="0" err="1" smtClean="0">
                <a:latin typeface="Arial" panose="020B0604020202020204" pitchFamily="34" charset="0"/>
              </a:rPr>
              <a:t>consulté</a:t>
            </a:r>
            <a:r>
              <a:rPr lang="en-US" altLang="fr-FR" dirty="0" smtClean="0">
                <a:latin typeface="Arial" panose="020B0604020202020204" pitchFamily="34" charset="0"/>
              </a:rPr>
              <a:t> le 4.2.15)</a:t>
            </a:r>
          </a:p>
          <a:p>
            <a:endParaRPr lang="fr-CH" altLang="fr-FR" dirty="0" smtClean="0">
              <a:latin typeface="Arial" panose="020B0604020202020204" pitchFamily="34" charset="0"/>
            </a:endParaRPr>
          </a:p>
        </p:txBody>
      </p:sp>
      <p:sp>
        <p:nvSpPr>
          <p:cNvPr id="62468"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B2FD74A-9C79-4C19-BEB0-D910A7C2D5FE}" type="slidenum">
              <a:rPr lang="fr-CH" altLang="fr-FR" sz="1200"/>
              <a:pPr eaLnBrk="1" hangingPunct="1"/>
              <a:t>19</a:t>
            </a:fld>
            <a:endParaRPr lang="fr-CH" altLang="fr-FR" sz="1200"/>
          </a:p>
        </p:txBody>
      </p:sp>
    </p:spTree>
    <p:extLst>
      <p:ext uri="{BB962C8B-B14F-4D97-AF65-F5344CB8AC3E}">
        <p14:creationId xmlns:p14="http://schemas.microsoft.com/office/powerpoint/2010/main" val="150362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smtClean="0"/>
              <a:t>Patient</a:t>
            </a:r>
            <a:r>
              <a:rPr lang="fr-CH" baseline="0" dirty="0" smtClean="0"/>
              <a:t> motivation and </a:t>
            </a:r>
            <a:r>
              <a:rPr lang="fr-CH" baseline="0" dirty="0" err="1" smtClean="0"/>
              <a:t>preferences</a:t>
            </a:r>
            <a:endParaRPr lang="fr-CH" dirty="0"/>
          </a:p>
        </p:txBody>
      </p:sp>
    </p:spTree>
    <p:extLst>
      <p:ext uri="{BB962C8B-B14F-4D97-AF65-F5344CB8AC3E}">
        <p14:creationId xmlns:p14="http://schemas.microsoft.com/office/powerpoint/2010/main" val="705936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Important to capture </a:t>
            </a:r>
            <a:r>
              <a:rPr lang="fr-FR" dirty="0" err="1" smtClean="0"/>
              <a:t>this</a:t>
            </a:r>
            <a:r>
              <a:rPr lang="fr-FR" dirty="0" smtClean="0"/>
              <a:t> </a:t>
            </a:r>
            <a:r>
              <a:rPr lang="fr-FR" dirty="0" err="1" smtClean="0"/>
              <a:t>diversity</a:t>
            </a:r>
            <a:endParaRPr lang="fr-FR" dirty="0" smtClean="0"/>
          </a:p>
          <a:p>
            <a:r>
              <a:rPr lang="fr-FR" dirty="0" err="1" smtClean="0"/>
              <a:t>Other</a:t>
            </a:r>
            <a:r>
              <a:rPr lang="fr-FR" dirty="0" smtClean="0"/>
              <a:t> </a:t>
            </a:r>
            <a:r>
              <a:rPr lang="fr-FR" dirty="0" err="1" smtClean="0"/>
              <a:t>priorities</a:t>
            </a:r>
            <a:r>
              <a:rPr lang="fr-FR" dirty="0" smtClean="0"/>
              <a:t> (</a:t>
            </a:r>
            <a:r>
              <a:rPr lang="fr-FR" dirty="0" err="1" smtClean="0"/>
              <a:t>e.g</a:t>
            </a:r>
            <a:r>
              <a:rPr lang="fr-FR" dirty="0" smtClean="0"/>
              <a:t>. stop smoking)</a:t>
            </a:r>
            <a:endParaRPr lang="en-US" dirty="0"/>
          </a:p>
        </p:txBody>
      </p:sp>
    </p:spTree>
    <p:extLst>
      <p:ext uri="{BB962C8B-B14F-4D97-AF65-F5344CB8AC3E}">
        <p14:creationId xmlns:p14="http://schemas.microsoft.com/office/powerpoint/2010/main" val="247132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solidFill>
                  <a:srgbClr val="FFC000"/>
                </a:solidFill>
              </a:rPr>
              <a:t>Unwitting</a:t>
            </a:r>
            <a:r>
              <a:rPr lang="fr-FR" dirty="0" smtClean="0">
                <a:solidFill>
                  <a:srgbClr val="FFC000"/>
                </a:solidFill>
              </a:rPr>
              <a:t> = </a:t>
            </a:r>
            <a:r>
              <a:rPr lang="fr-FR" dirty="0" err="1" smtClean="0">
                <a:solidFill>
                  <a:srgbClr val="FFC000"/>
                </a:solidFill>
              </a:rPr>
              <a:t>unawerness</a:t>
            </a:r>
            <a:r>
              <a:rPr lang="fr-FR" dirty="0" smtClean="0">
                <a:solidFill>
                  <a:srgbClr val="FFC000"/>
                </a:solidFill>
              </a:rPr>
              <a:t> of </a:t>
            </a:r>
            <a:r>
              <a:rPr lang="fr-FR" dirty="0" err="1" smtClean="0">
                <a:solidFill>
                  <a:srgbClr val="FFC000"/>
                </a:solidFill>
              </a:rPr>
              <a:t>inappropriate</a:t>
            </a:r>
            <a:r>
              <a:rPr lang="fr-FR" baseline="0" dirty="0" smtClean="0">
                <a:solidFill>
                  <a:srgbClr val="FFC000"/>
                </a:solidFill>
              </a:rPr>
              <a:t> </a:t>
            </a:r>
            <a:r>
              <a:rPr lang="fr-FR" baseline="0" dirty="0" err="1" smtClean="0">
                <a:solidFill>
                  <a:srgbClr val="FFC000"/>
                </a:solidFill>
              </a:rPr>
              <a:t>medication</a:t>
            </a:r>
            <a:r>
              <a:rPr lang="fr-FR" baseline="0" dirty="0" smtClean="0">
                <a:solidFill>
                  <a:srgbClr val="FFC000"/>
                </a:solidFill>
              </a:rPr>
              <a:t> use</a:t>
            </a:r>
            <a:endParaRPr lang="en-US" dirty="0">
              <a:solidFill>
                <a:srgbClr val="FFC000"/>
              </a:solidFill>
            </a:endParaRPr>
          </a:p>
        </p:txBody>
      </p:sp>
    </p:spTree>
    <p:extLst>
      <p:ext uri="{BB962C8B-B14F-4D97-AF65-F5344CB8AC3E}">
        <p14:creationId xmlns:p14="http://schemas.microsoft.com/office/powerpoint/2010/main" val="410889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Most proximal pattern of use</a:t>
            </a:r>
          </a:p>
          <a:p>
            <a:r>
              <a:rPr lang="fr-FR" dirty="0" smtClean="0"/>
              <a:t>Memory </a:t>
            </a:r>
            <a:r>
              <a:rPr lang="fr-FR" dirty="0" err="1" smtClean="0"/>
              <a:t>impairment</a:t>
            </a:r>
            <a:r>
              <a:rPr lang="fr-FR" baseline="0" dirty="0" smtClean="0"/>
              <a:t> due to </a:t>
            </a:r>
            <a:r>
              <a:rPr lang="fr-FR" baseline="0" dirty="0" err="1" smtClean="0"/>
              <a:t>age</a:t>
            </a:r>
            <a:r>
              <a:rPr lang="fr-FR" baseline="0" dirty="0" smtClean="0"/>
              <a:t>, </a:t>
            </a:r>
            <a:r>
              <a:rPr lang="fr-FR" baseline="0" dirty="0" err="1" smtClean="0"/>
              <a:t>illness</a:t>
            </a:r>
            <a:r>
              <a:rPr lang="fr-FR" baseline="0" dirty="0" smtClean="0"/>
              <a:t>, stress, concomitant </a:t>
            </a:r>
            <a:r>
              <a:rPr lang="fr-FR" baseline="0" dirty="0" err="1" smtClean="0"/>
              <a:t>medications</a:t>
            </a:r>
            <a:endParaRPr lang="en-US" dirty="0"/>
          </a:p>
        </p:txBody>
      </p:sp>
    </p:spTree>
    <p:extLst>
      <p:ext uri="{BB962C8B-B14F-4D97-AF65-F5344CB8AC3E}">
        <p14:creationId xmlns:p14="http://schemas.microsoft.com/office/powerpoint/2010/main" val="269064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Gender</a:t>
            </a:r>
            <a:r>
              <a:rPr lang="fr-FR" dirty="0" smtClean="0"/>
              <a:t> and</a:t>
            </a:r>
            <a:r>
              <a:rPr lang="fr-FR" baseline="0" dirty="0" smtClean="0"/>
              <a:t> </a:t>
            </a:r>
            <a:r>
              <a:rPr lang="fr-FR" baseline="0" dirty="0" err="1" smtClean="0"/>
              <a:t>education</a:t>
            </a:r>
            <a:r>
              <a:rPr lang="fr-FR" baseline="0" dirty="0" smtClean="0"/>
              <a:t> </a:t>
            </a:r>
            <a:r>
              <a:rPr lang="fr-FR" baseline="0" dirty="0" err="1" smtClean="0"/>
              <a:t>can</a:t>
            </a:r>
            <a:r>
              <a:rPr lang="fr-FR" baseline="0" dirty="0" smtClean="0"/>
              <a:t> affect the </a:t>
            </a:r>
            <a:r>
              <a:rPr lang="fr-FR" baseline="0" dirty="0" err="1" smtClean="0"/>
              <a:t>way</a:t>
            </a:r>
            <a:r>
              <a:rPr lang="fr-FR" baseline="0" dirty="0" smtClean="0"/>
              <a:t> patients report </a:t>
            </a:r>
            <a:r>
              <a:rPr lang="fr-FR" baseline="0" dirty="0" err="1" smtClean="0"/>
              <a:t>their</a:t>
            </a:r>
            <a:r>
              <a:rPr lang="fr-FR" baseline="0" dirty="0" smtClean="0"/>
              <a:t> </a:t>
            </a:r>
            <a:r>
              <a:rPr lang="fr-FR" baseline="0" dirty="0" err="1" smtClean="0"/>
              <a:t>adherence</a:t>
            </a:r>
            <a:r>
              <a:rPr lang="fr-FR" baseline="0" dirty="0" smtClean="0"/>
              <a:t> but not </a:t>
            </a:r>
            <a:r>
              <a:rPr lang="fr-FR" baseline="0" dirty="0" err="1" smtClean="0"/>
              <a:t>their</a:t>
            </a:r>
            <a:r>
              <a:rPr lang="fr-FR" baseline="0" dirty="0" smtClean="0"/>
              <a:t> </a:t>
            </a:r>
            <a:r>
              <a:rPr lang="fr-FR" baseline="0" dirty="0" err="1" smtClean="0"/>
              <a:t>actual</a:t>
            </a:r>
            <a:r>
              <a:rPr lang="fr-FR" baseline="0" dirty="0" smtClean="0"/>
              <a:t> </a:t>
            </a:r>
            <a:r>
              <a:rPr lang="fr-FR" baseline="0" dirty="0" err="1" smtClean="0"/>
              <a:t>adherence</a:t>
            </a:r>
            <a:r>
              <a:rPr lang="fr-FR" baseline="0" dirty="0" smtClean="0"/>
              <a:t> (Rand 1995)</a:t>
            </a:r>
            <a:endParaRPr lang="en-US" dirty="0"/>
          </a:p>
        </p:txBody>
      </p:sp>
    </p:spTree>
    <p:extLst>
      <p:ext uri="{BB962C8B-B14F-4D97-AF65-F5344CB8AC3E}">
        <p14:creationId xmlns:p14="http://schemas.microsoft.com/office/powerpoint/2010/main" val="2261047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smtClean="0"/>
              <a:t>Patients indétectables:</a:t>
            </a:r>
            <a:r>
              <a:rPr lang="fr-CH" baseline="0" dirty="0" smtClean="0"/>
              <a:t> qu’est-ce?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Le patient HIV est devenu </a:t>
            </a:r>
            <a:r>
              <a:rPr lang="fr-FR" sz="1200" b="1" dirty="0" err="1" smtClean="0">
                <a:solidFill>
                  <a:srgbClr val="0070C0"/>
                </a:solidFill>
                <a:latin typeface="Arial" panose="020B0604020202020204" pitchFamily="34" charset="0"/>
                <a:cs typeface="Arial" panose="020B0604020202020204" pitchFamily="34" charset="0"/>
              </a:rPr>
              <a:t>polymorbide</a:t>
            </a:r>
            <a:endParaRPr lang="fr-FR" sz="1200" b="1" dirty="0" smtClean="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Patients estiment que leur trithérapie en plus nécessaire que leurs </a:t>
            </a:r>
            <a:r>
              <a:rPr lang="fr-FR" sz="1200" dirty="0" err="1" smtClean="0">
                <a:latin typeface="Arial" panose="020B0604020202020204" pitchFamily="34" charset="0"/>
                <a:cs typeface="Arial" panose="020B0604020202020204" pitchFamily="34" charset="0"/>
              </a:rPr>
              <a:t>cotraitements</a:t>
            </a:r>
            <a:r>
              <a:rPr lang="fr-FR" sz="1200" dirty="0" smtClean="0">
                <a:latin typeface="Arial" panose="020B0604020202020204" pitchFamily="34" charset="0"/>
                <a:cs typeface="Arial" panose="020B0604020202020204" pitchFamily="34" charset="0"/>
              </a:rPr>
              <a:t>. </a:t>
            </a:r>
          </a:p>
          <a:p>
            <a:endParaRPr lang="fr-CH" dirty="0"/>
          </a:p>
        </p:txBody>
      </p:sp>
      <p:sp>
        <p:nvSpPr>
          <p:cNvPr id="4" name="Espace réservé du numéro de diapositive 3"/>
          <p:cNvSpPr>
            <a:spLocks noGrp="1"/>
          </p:cNvSpPr>
          <p:nvPr>
            <p:ph type="sldNum" sz="quarter" idx="10"/>
          </p:nvPr>
        </p:nvSpPr>
        <p:spPr/>
        <p:txBody>
          <a:bodyPr/>
          <a:lstStyle/>
          <a:p>
            <a:fld id="{AF8F36CE-C013-486B-9E75-CC86E88BF7F6}" type="slidenum">
              <a:rPr lang="fr-CH" smtClean="0"/>
              <a:pPr/>
              <a:t>33</a:t>
            </a:fld>
            <a:endParaRPr lang="fr-CH"/>
          </a:p>
        </p:txBody>
      </p:sp>
    </p:spTree>
    <p:extLst>
      <p:ext uri="{BB962C8B-B14F-4D97-AF65-F5344CB8AC3E}">
        <p14:creationId xmlns:p14="http://schemas.microsoft.com/office/powerpoint/2010/main" val="47224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Variability</a:t>
            </a:r>
            <a:r>
              <a:rPr lang="fr-FR" dirty="0" smtClean="0"/>
              <a:t> </a:t>
            </a:r>
            <a:r>
              <a:rPr lang="fr-FR" dirty="0" err="1" smtClean="0"/>
              <a:t>accross</a:t>
            </a:r>
            <a:r>
              <a:rPr lang="fr-FR" baseline="0" dirty="0" smtClean="0"/>
              <a:t> </a:t>
            </a:r>
            <a:r>
              <a:rPr lang="fr-FR" baseline="0" dirty="0" err="1" smtClean="0"/>
              <a:t>diseases</a:t>
            </a:r>
            <a:r>
              <a:rPr lang="fr-FR" baseline="0" dirty="0" smtClean="0"/>
              <a:t> and </a:t>
            </a:r>
            <a:r>
              <a:rPr lang="fr-FR" baseline="0" dirty="0" err="1" smtClean="0"/>
              <a:t>treatments</a:t>
            </a:r>
            <a:endParaRPr lang="en-US" dirty="0"/>
          </a:p>
        </p:txBody>
      </p:sp>
    </p:spTree>
    <p:extLst>
      <p:ext uri="{BB962C8B-B14F-4D97-AF65-F5344CB8AC3E}">
        <p14:creationId xmlns:p14="http://schemas.microsoft.com/office/powerpoint/2010/main" val="323942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smtClean="0"/>
              <a:t>Plus rapide</a:t>
            </a:r>
          </a:p>
          <a:p>
            <a:r>
              <a:rPr lang="fr-CH" dirty="0" smtClean="0"/>
              <a:t>Introduction: importance</a:t>
            </a:r>
            <a:r>
              <a:rPr lang="fr-CH" baseline="0" dirty="0" smtClean="0"/>
              <a:t> de pouvoir mesurer pour intervenir</a:t>
            </a:r>
          </a:p>
          <a:p>
            <a:r>
              <a:rPr lang="fr-CH" baseline="0" dirty="0" smtClean="0"/>
              <a:t>Total 73%</a:t>
            </a:r>
            <a:endParaRPr lang="fr-CH" dirty="0"/>
          </a:p>
        </p:txBody>
      </p:sp>
      <p:sp>
        <p:nvSpPr>
          <p:cNvPr id="4" name="Espace réservé du numéro de diapositive 3"/>
          <p:cNvSpPr>
            <a:spLocks noGrp="1"/>
          </p:cNvSpPr>
          <p:nvPr>
            <p:ph type="sldNum" sz="quarter" idx="10"/>
          </p:nvPr>
        </p:nvSpPr>
        <p:spPr/>
        <p:txBody>
          <a:bodyPr/>
          <a:lstStyle/>
          <a:p>
            <a:fld id="{AF8F36CE-C013-486B-9E75-CC86E88BF7F6}" type="slidenum">
              <a:rPr lang="fr-CH" smtClean="0"/>
              <a:pPr/>
              <a:t>3</a:t>
            </a:fld>
            <a:endParaRPr lang="fr-CH"/>
          </a:p>
        </p:txBody>
      </p:sp>
    </p:spTree>
    <p:extLst>
      <p:ext uri="{BB962C8B-B14F-4D97-AF65-F5344CB8AC3E}">
        <p14:creationId xmlns:p14="http://schemas.microsoft.com/office/powerpoint/2010/main" val="297323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spcAft>
                <a:spcPts val="1200"/>
              </a:spcAft>
            </a:pPr>
            <a:r>
              <a:rPr lang="fr-FR" dirty="0" err="1" smtClean="0">
                <a:cs typeface="Arial" charset="0"/>
              </a:rPr>
              <a:t>Experience</a:t>
            </a:r>
            <a:r>
              <a:rPr lang="fr-FR" baseline="0" dirty="0" smtClean="0">
                <a:cs typeface="Arial" charset="0"/>
              </a:rPr>
              <a:t> in Lausanne-Geneva </a:t>
            </a:r>
            <a:r>
              <a:rPr lang="fr-FR" baseline="0" dirty="0" err="1" smtClean="0">
                <a:cs typeface="Arial" charset="0"/>
              </a:rPr>
              <a:t>Switzerland</a:t>
            </a:r>
            <a:r>
              <a:rPr lang="fr-FR" baseline="0" smtClean="0">
                <a:cs typeface="Arial" charset="0"/>
              </a:rPr>
              <a:t>:</a:t>
            </a:r>
            <a:endParaRPr lang="en-US" smtClean="0">
              <a:cs typeface="Arial" charset="0"/>
            </a:endParaRPr>
          </a:p>
          <a:p>
            <a:pPr lvl="0">
              <a:spcAft>
                <a:spcPts val="1200"/>
              </a:spcAft>
            </a:pPr>
            <a:r>
              <a:rPr lang="en-US" dirty="0" smtClean="0">
                <a:cs typeface="Arial" charset="0"/>
              </a:rPr>
              <a:t>Objective and dynamic measure of daily medication intake</a:t>
            </a:r>
            <a:endParaRPr lang="en-GB" noProof="0" dirty="0" smtClean="0"/>
          </a:p>
          <a:p>
            <a:pPr lvl="0">
              <a:spcAft>
                <a:spcPts val="1200"/>
              </a:spcAft>
            </a:pPr>
            <a:r>
              <a:rPr lang="en-GB" noProof="0" dirty="0" smtClean="0"/>
              <a:t>Data visualisation &amp; feedback to the patient</a:t>
            </a:r>
          </a:p>
          <a:p>
            <a:pPr lvl="0">
              <a:spcAft>
                <a:spcPts val="1200"/>
              </a:spcAft>
            </a:pPr>
            <a:r>
              <a:rPr lang="en-GB" noProof="0" dirty="0" smtClean="0"/>
              <a:t>Secured electronic adherence record</a:t>
            </a:r>
          </a:p>
          <a:p>
            <a:pPr marL="0" marR="0" lvl="0" indent="0" algn="l" defTabSz="914400" rtl="0" eaLnBrk="0" fontAlgn="base" latinLnBrk="0" hangingPunct="0">
              <a:lnSpc>
                <a:spcPct val="100000"/>
              </a:lnSpc>
              <a:spcBef>
                <a:spcPct val="30000"/>
              </a:spcBef>
              <a:spcAft>
                <a:spcPts val="1200"/>
              </a:spcAft>
              <a:buClrTx/>
              <a:buSzTx/>
              <a:buFontTx/>
              <a:buNone/>
              <a:tabLst/>
              <a:defRPr/>
            </a:pPr>
            <a:r>
              <a:rPr lang="en-US" sz="1200" kern="1200" dirty="0" smtClean="0">
                <a:solidFill>
                  <a:schemeClr val="tx1"/>
                </a:solidFill>
                <a:latin typeface="Times New Roman" pitchFamily="18" charset="0"/>
                <a:ea typeface="+mn-ea"/>
                <a:cs typeface="Arial" charset="0"/>
              </a:rPr>
              <a:t>Patient-centered, face-to-face, short but repeated, </a:t>
            </a:r>
            <a:r>
              <a:rPr lang="fr-BE" dirty="0" smtClean="0"/>
              <a:t>Long-</a:t>
            </a:r>
            <a:r>
              <a:rPr lang="fr-BE" dirty="0" err="1" smtClean="0"/>
              <a:t>term</a:t>
            </a:r>
            <a:r>
              <a:rPr lang="fr-BE" dirty="0" smtClean="0"/>
              <a:t> </a:t>
            </a:r>
            <a:r>
              <a:rPr lang="fr-BE" dirty="0" err="1" smtClean="0"/>
              <a:t>follow</a:t>
            </a:r>
            <a:r>
              <a:rPr lang="fr-BE" dirty="0" smtClean="0"/>
              <a:t>-up</a:t>
            </a:r>
          </a:p>
          <a:p>
            <a:pPr lvl="0">
              <a:spcAft>
                <a:spcPts val="1200"/>
              </a:spcAft>
            </a:pPr>
            <a:r>
              <a:rPr lang="en-GB" b="1" noProof="0" dirty="0" smtClean="0"/>
              <a:t>Self-report</a:t>
            </a:r>
            <a:r>
              <a:rPr lang="en-GB" b="1" baseline="0" noProof="0" dirty="0" smtClean="0"/>
              <a:t> of factors affecting medication adherence </a:t>
            </a:r>
            <a:r>
              <a:rPr lang="en-GB" baseline="0" noProof="0" dirty="0" smtClean="0"/>
              <a:t>using motivational interviewing skills whenever necessary</a:t>
            </a:r>
            <a:endParaRPr lang="en-GB" noProof="0" dirty="0" smtClean="0"/>
          </a:p>
          <a:p>
            <a:pPr lvl="0">
              <a:spcAft>
                <a:spcPts val="1200"/>
              </a:spcAft>
            </a:pPr>
            <a:r>
              <a:rPr lang="en-US" dirty="0" smtClean="0">
                <a:cs typeface="Arial" charset="0"/>
              </a:rPr>
              <a:t>Continuity of care and </a:t>
            </a:r>
            <a:r>
              <a:rPr lang="en-US" dirty="0" err="1" smtClean="0">
                <a:cs typeface="Arial" charset="0"/>
              </a:rPr>
              <a:t>interprofessionality</a:t>
            </a:r>
            <a:endParaRPr lang="en-GB"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rgbClr val="C00000"/>
              </a:solidFill>
            </a:endParaRPr>
          </a:p>
        </p:txBody>
      </p:sp>
      <p:sp>
        <p:nvSpPr>
          <p:cNvPr id="4" name="Espace réservé du numéro de diapositive 3"/>
          <p:cNvSpPr>
            <a:spLocks noGrp="1"/>
          </p:cNvSpPr>
          <p:nvPr>
            <p:ph type="sldNum" sz="quarter" idx="10"/>
          </p:nvPr>
        </p:nvSpPr>
        <p:spPr/>
        <p:txBody>
          <a:bodyPr/>
          <a:lstStyle/>
          <a:p>
            <a:fld id="{8CE2A139-3993-471C-9E8A-FCED25848094}" type="slidenum">
              <a:rPr lang="fr-BE" smtClean="0"/>
              <a:pPr/>
              <a:t>6</a:t>
            </a:fld>
            <a:endParaRPr lang="fr-BE"/>
          </a:p>
        </p:txBody>
      </p:sp>
    </p:spTree>
    <p:extLst>
      <p:ext uri="{BB962C8B-B14F-4D97-AF65-F5344CB8AC3E}">
        <p14:creationId xmlns:p14="http://schemas.microsoft.com/office/powerpoint/2010/main" val="293927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Flexible</a:t>
            </a:r>
            <a:r>
              <a:rPr lang="fr-FR" baseline="0" dirty="0" smtClean="0"/>
              <a:t> </a:t>
            </a:r>
            <a:r>
              <a:rPr lang="fr-FR" baseline="0" dirty="0" err="1" smtClean="0"/>
              <a:t>strategy</a:t>
            </a:r>
            <a:r>
              <a:rPr lang="fr-FR" baseline="0" dirty="0" smtClean="0"/>
              <a:t> </a:t>
            </a:r>
            <a:r>
              <a:rPr lang="fr-FR" baseline="0" dirty="0" err="1" smtClean="0"/>
              <a:t>that</a:t>
            </a:r>
            <a:r>
              <a:rPr lang="fr-FR" baseline="0" dirty="0" smtClean="0"/>
              <a: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matched</a:t>
            </a:r>
            <a:r>
              <a:rPr lang="fr-FR" baseline="0" dirty="0" smtClean="0"/>
              <a:t> to the </a:t>
            </a:r>
            <a:r>
              <a:rPr lang="fr-FR" baseline="0" dirty="0" err="1" smtClean="0"/>
              <a:t>characteristics</a:t>
            </a:r>
            <a:r>
              <a:rPr lang="fr-FR" baseline="0" dirty="0" smtClean="0"/>
              <a:t> of the </a:t>
            </a:r>
            <a:r>
              <a:rPr lang="fr-FR" baseline="0" dirty="0" err="1" smtClean="0"/>
              <a:t>regimen</a:t>
            </a:r>
            <a:r>
              <a:rPr lang="fr-FR" baseline="0" dirty="0" smtClean="0"/>
              <a:t> </a:t>
            </a:r>
            <a:r>
              <a:rPr lang="fr-FR" baseline="0" dirty="0" err="1" smtClean="0"/>
              <a:t>being</a:t>
            </a:r>
            <a:r>
              <a:rPr lang="fr-FR" baseline="0" dirty="0" smtClean="0"/>
              <a:t> </a:t>
            </a:r>
            <a:r>
              <a:rPr lang="fr-FR" baseline="0" dirty="0" err="1" smtClean="0"/>
              <a:t>evaluated</a:t>
            </a:r>
            <a:endParaRPr lang="en-US" dirty="0"/>
          </a:p>
        </p:txBody>
      </p:sp>
    </p:spTree>
    <p:extLst>
      <p:ext uri="{BB962C8B-B14F-4D97-AF65-F5344CB8AC3E}">
        <p14:creationId xmlns:p14="http://schemas.microsoft.com/office/powerpoint/2010/main" val="203882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Littérature</a:t>
            </a:r>
            <a:r>
              <a:rPr lang="fr-FR" baseline="0" dirty="0" smtClean="0"/>
              <a:t> </a:t>
            </a:r>
            <a:r>
              <a:rPr lang="fr-FR" baseline="0" dirty="0" err="1" smtClean="0"/>
              <a:t>is</a:t>
            </a:r>
            <a:r>
              <a:rPr lang="fr-FR" baseline="0" dirty="0" smtClean="0"/>
              <a:t> congruent </a:t>
            </a:r>
            <a:r>
              <a:rPr lang="fr-FR" baseline="0" dirty="0" err="1" smtClean="0"/>
              <a:t>that</a:t>
            </a:r>
            <a:r>
              <a:rPr lang="fr-FR" baseline="0" dirty="0" smtClean="0"/>
              <a:t> self-report </a:t>
            </a:r>
            <a:r>
              <a:rPr lang="fr-FR" baseline="0" dirty="0" err="1" smtClean="0"/>
              <a:t>overestimates</a:t>
            </a:r>
            <a:r>
              <a:rPr lang="fr-FR" baseline="0" dirty="0" smtClean="0"/>
              <a:t> </a:t>
            </a:r>
            <a:r>
              <a:rPr lang="fr-FR" baseline="0" dirty="0" err="1" smtClean="0"/>
              <a:t>medication</a:t>
            </a:r>
            <a:r>
              <a:rPr lang="fr-FR" baseline="0" dirty="0" smtClean="0"/>
              <a:t> </a:t>
            </a:r>
            <a:r>
              <a:rPr lang="fr-FR" baseline="0" dirty="0" err="1" smtClean="0"/>
              <a:t>adherence</a:t>
            </a:r>
            <a:r>
              <a:rPr lang="fr-FR" baseline="0" dirty="0" smtClean="0"/>
              <a:t> in </a:t>
            </a:r>
            <a:r>
              <a:rPr lang="fr-FR" baseline="0" dirty="0" err="1" smtClean="0"/>
              <a:t>comparison</a:t>
            </a:r>
            <a:r>
              <a:rPr lang="fr-FR" baseline="0" dirty="0" smtClean="0"/>
              <a:t> to </a:t>
            </a:r>
            <a:r>
              <a:rPr lang="fr-FR" baseline="0" dirty="0" err="1" smtClean="0"/>
              <a:t>pill</a:t>
            </a:r>
            <a:r>
              <a:rPr lang="fr-FR" baseline="0" dirty="0" smtClean="0"/>
              <a:t> count, </a:t>
            </a:r>
            <a:r>
              <a:rPr lang="fr-FR" baseline="0" dirty="0" err="1" smtClean="0"/>
              <a:t>refill</a:t>
            </a:r>
            <a:r>
              <a:rPr lang="fr-FR" baseline="0" dirty="0" smtClean="0"/>
              <a:t> data and </a:t>
            </a:r>
            <a:r>
              <a:rPr lang="fr-FR" baseline="0" dirty="0" err="1" smtClean="0"/>
              <a:t>electronic</a:t>
            </a:r>
            <a:r>
              <a:rPr lang="fr-FR" baseline="0" dirty="0" smtClean="0"/>
              <a:t> monitoring.</a:t>
            </a:r>
            <a:endParaRPr lang="fr-FR" dirty="0" smtClean="0"/>
          </a:p>
          <a:p>
            <a:r>
              <a:rPr lang="fr-FR" dirty="0" err="1" smtClean="0"/>
              <a:t>Understand</a:t>
            </a:r>
            <a:r>
              <a:rPr lang="fr-FR" dirty="0" smtClean="0"/>
              <a:t> the questions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dirty="0" err="1" smtClean="0"/>
              <a:t>Gender</a:t>
            </a:r>
            <a:r>
              <a:rPr lang="fr-FR" dirty="0" smtClean="0"/>
              <a:t> and</a:t>
            </a:r>
            <a:r>
              <a:rPr lang="fr-FR" baseline="0" dirty="0" smtClean="0"/>
              <a:t> </a:t>
            </a:r>
            <a:r>
              <a:rPr lang="fr-FR" baseline="0" dirty="0" err="1" smtClean="0"/>
              <a:t>education</a:t>
            </a:r>
            <a:r>
              <a:rPr lang="fr-FR" baseline="0" dirty="0" smtClean="0"/>
              <a:t> </a:t>
            </a:r>
            <a:r>
              <a:rPr lang="fr-FR" baseline="0" dirty="0" err="1" smtClean="0"/>
              <a:t>can</a:t>
            </a:r>
            <a:r>
              <a:rPr lang="fr-FR" baseline="0" dirty="0" smtClean="0"/>
              <a:t> affect the </a:t>
            </a:r>
            <a:r>
              <a:rPr lang="fr-FR" baseline="0" dirty="0" err="1" smtClean="0"/>
              <a:t>way</a:t>
            </a:r>
            <a:r>
              <a:rPr lang="fr-FR" baseline="0" dirty="0" smtClean="0"/>
              <a:t> patients report </a:t>
            </a:r>
            <a:r>
              <a:rPr lang="fr-FR" baseline="0" dirty="0" err="1" smtClean="0"/>
              <a:t>their</a:t>
            </a:r>
            <a:r>
              <a:rPr lang="fr-FR" baseline="0" dirty="0" smtClean="0"/>
              <a:t> </a:t>
            </a:r>
            <a:r>
              <a:rPr lang="fr-FR" baseline="0" dirty="0" err="1" smtClean="0"/>
              <a:t>adherence</a:t>
            </a:r>
            <a:r>
              <a:rPr lang="fr-FR" baseline="0" dirty="0" smtClean="0"/>
              <a:t> </a:t>
            </a:r>
            <a:r>
              <a:rPr lang="fr-FR" baseline="0" dirty="0" err="1" smtClean="0"/>
              <a:t>independently</a:t>
            </a:r>
            <a:r>
              <a:rPr lang="fr-FR" baseline="0" dirty="0" smtClean="0"/>
              <a:t> of </a:t>
            </a:r>
            <a:r>
              <a:rPr lang="fr-FR" baseline="0" dirty="0" err="1" smtClean="0"/>
              <a:t>their</a:t>
            </a:r>
            <a:r>
              <a:rPr lang="fr-FR" baseline="0" dirty="0" smtClean="0"/>
              <a:t> </a:t>
            </a:r>
            <a:r>
              <a:rPr lang="fr-FR" baseline="0" dirty="0" err="1" smtClean="0"/>
              <a:t>actual</a:t>
            </a:r>
            <a:r>
              <a:rPr lang="fr-FR" baseline="0" dirty="0" smtClean="0"/>
              <a:t> </a:t>
            </a:r>
            <a:r>
              <a:rPr lang="fr-FR" baseline="0" dirty="0" err="1" smtClean="0"/>
              <a:t>adherence</a:t>
            </a:r>
            <a:r>
              <a:rPr lang="fr-FR" baseline="0" dirty="0" smtClean="0"/>
              <a:t> (Rand 1995)</a:t>
            </a:r>
            <a:endParaRPr lang="fr-FR" dirty="0" smtClean="0"/>
          </a:p>
          <a:p>
            <a:r>
              <a:rPr lang="fr-FR" dirty="0" err="1" smtClean="0"/>
              <a:t>Reliability</a:t>
            </a:r>
            <a:r>
              <a:rPr lang="fr-FR" dirty="0" smtClean="0"/>
              <a:t> (how</a:t>
            </a:r>
            <a:r>
              <a:rPr lang="fr-FR" baseline="0" dirty="0" smtClean="0"/>
              <a:t> consistent the </a:t>
            </a:r>
            <a:r>
              <a:rPr lang="fr-FR" baseline="0" dirty="0" err="1" smtClean="0"/>
              <a:t>measure</a:t>
            </a:r>
            <a:r>
              <a:rPr lang="fr-FR" baseline="0" dirty="0" smtClean="0"/>
              <a:t> </a:t>
            </a:r>
            <a:r>
              <a:rPr lang="fr-FR" baseline="0" dirty="0" err="1" smtClean="0"/>
              <a:t>is</a:t>
            </a:r>
            <a:r>
              <a:rPr lang="fr-FR" baseline="0" dirty="0" smtClean="0"/>
              <a:t> </a:t>
            </a:r>
            <a:r>
              <a:rPr lang="fr-FR" baseline="0" dirty="0" err="1" smtClean="0"/>
              <a:t>under</a:t>
            </a:r>
            <a:r>
              <a:rPr lang="fr-FR" baseline="0" dirty="0" smtClean="0"/>
              <a:t> </a:t>
            </a:r>
            <a:r>
              <a:rPr lang="fr-FR" baseline="0" dirty="0" err="1" smtClean="0"/>
              <a:t>repeated</a:t>
            </a:r>
            <a:r>
              <a:rPr lang="fr-FR" baseline="0" dirty="0" smtClean="0"/>
              <a:t> </a:t>
            </a:r>
            <a:r>
              <a:rPr lang="fr-FR" baseline="0" dirty="0" err="1" smtClean="0"/>
              <a:t>similar</a:t>
            </a:r>
            <a:r>
              <a:rPr lang="fr-FR" baseline="0" dirty="0" smtClean="0"/>
              <a:t> conditions)</a:t>
            </a:r>
            <a:endParaRPr lang="fr-FR" dirty="0" smtClean="0"/>
          </a:p>
          <a:p>
            <a:r>
              <a:rPr lang="fr-FR" dirty="0" err="1" smtClean="0"/>
              <a:t>Validity</a:t>
            </a:r>
            <a:r>
              <a:rPr lang="fr-FR" dirty="0" smtClean="0"/>
              <a:t> (</a:t>
            </a:r>
            <a:r>
              <a:rPr lang="en-US" dirty="0" smtClean="0"/>
              <a:t>Validity refers to whether a study measures or examines what it claims to measure or examine)</a:t>
            </a:r>
            <a:endParaRPr lang="en-US" dirty="0"/>
          </a:p>
        </p:txBody>
      </p:sp>
    </p:spTree>
    <p:extLst>
      <p:ext uri="{BB962C8B-B14F-4D97-AF65-F5344CB8AC3E}">
        <p14:creationId xmlns:p14="http://schemas.microsoft.com/office/powerpoint/2010/main" val="276208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Nurses and </a:t>
            </a:r>
            <a:r>
              <a:rPr lang="fr-FR" dirty="0" err="1" smtClean="0"/>
              <a:t>residents</a:t>
            </a:r>
            <a:endParaRPr lang="en-US" dirty="0"/>
          </a:p>
        </p:txBody>
      </p:sp>
    </p:spTree>
    <p:extLst>
      <p:ext uri="{BB962C8B-B14F-4D97-AF65-F5344CB8AC3E}">
        <p14:creationId xmlns:p14="http://schemas.microsoft.com/office/powerpoint/2010/main" val="292828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Not </a:t>
            </a:r>
            <a:r>
              <a:rPr lang="fr-FR" dirty="0" err="1" smtClean="0"/>
              <a:t>proper</a:t>
            </a:r>
            <a:r>
              <a:rPr lang="fr-FR" baseline="0" dirty="0" smtClean="0"/>
              <a:t> directions</a:t>
            </a:r>
            <a:endParaRPr lang="en-US" dirty="0"/>
          </a:p>
        </p:txBody>
      </p:sp>
    </p:spTree>
    <p:extLst>
      <p:ext uri="{BB962C8B-B14F-4D97-AF65-F5344CB8AC3E}">
        <p14:creationId xmlns:p14="http://schemas.microsoft.com/office/powerpoint/2010/main" val="547117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If </a:t>
            </a:r>
            <a:r>
              <a:rPr lang="fr-FR" dirty="0" err="1" smtClean="0"/>
              <a:t>it</a:t>
            </a:r>
            <a:r>
              <a:rPr lang="fr-FR" dirty="0" smtClean="0"/>
              <a:t> </a:t>
            </a:r>
            <a:r>
              <a:rPr lang="fr-FR" dirty="0" err="1" smtClean="0"/>
              <a:t>is</a:t>
            </a:r>
            <a:r>
              <a:rPr lang="fr-FR" dirty="0" smtClean="0"/>
              <a:t> the right timing</a:t>
            </a:r>
            <a:r>
              <a:rPr lang="fr-FR" baseline="0" dirty="0" smtClean="0"/>
              <a:t> for the patient: </a:t>
            </a:r>
            <a:r>
              <a:rPr lang="fr-FR" baseline="0" dirty="0" err="1" smtClean="0"/>
              <a:t>it</a:t>
            </a:r>
            <a:r>
              <a:rPr lang="fr-FR" baseline="0" dirty="0" smtClean="0"/>
              <a:t> </a:t>
            </a:r>
            <a:r>
              <a:rPr lang="fr-FR" baseline="0" dirty="0" err="1" smtClean="0"/>
              <a:t>really</a:t>
            </a:r>
            <a:r>
              <a:rPr lang="fr-FR" baseline="0" dirty="0" smtClean="0"/>
              <a:t> </a:t>
            </a:r>
            <a:r>
              <a:rPr lang="fr-FR" baseline="0" dirty="0" err="1" smtClean="0"/>
              <a:t>matters</a:t>
            </a:r>
            <a:r>
              <a:rPr lang="fr-FR" baseline="0" dirty="0" smtClean="0"/>
              <a:t>.</a:t>
            </a:r>
          </a:p>
          <a:p>
            <a:r>
              <a:rPr lang="fr-FR" baseline="0" dirty="0" err="1" smtClean="0"/>
              <a:t>Patient’s</a:t>
            </a:r>
            <a:r>
              <a:rPr lang="fr-FR" baseline="0" dirty="0" smtClean="0"/>
              <a:t> routine: </a:t>
            </a:r>
            <a:r>
              <a:rPr lang="fr-FR" baseline="0" dirty="0" err="1" smtClean="0"/>
              <a:t>private</a:t>
            </a:r>
            <a:r>
              <a:rPr lang="fr-FR" baseline="0" dirty="0" smtClean="0"/>
              <a:t> life, </a:t>
            </a:r>
            <a:r>
              <a:rPr lang="fr-FR" baseline="0" dirty="0" err="1" smtClean="0"/>
              <a:t>professional</a:t>
            </a:r>
            <a:r>
              <a:rPr lang="fr-FR" baseline="0" dirty="0" smtClean="0"/>
              <a:t> life, </a:t>
            </a:r>
            <a:r>
              <a:rPr lang="fr-FR" baseline="0" dirty="0" err="1" smtClean="0"/>
              <a:t>health</a:t>
            </a:r>
            <a:r>
              <a:rPr lang="fr-FR" baseline="0" dirty="0" smtClean="0"/>
              <a:t> issues</a:t>
            </a:r>
            <a:endParaRPr lang="en-US" dirty="0"/>
          </a:p>
        </p:txBody>
      </p:sp>
    </p:spTree>
    <p:extLst>
      <p:ext uri="{BB962C8B-B14F-4D97-AF65-F5344CB8AC3E}">
        <p14:creationId xmlns:p14="http://schemas.microsoft.com/office/powerpoint/2010/main" val="1085184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1399429" y="1164759"/>
            <a:ext cx="10190769" cy="523220"/>
          </a:xfrm>
        </p:spPr>
        <p:txBody>
          <a:bodyPr/>
          <a:lstStyle>
            <a:lvl1pPr>
              <a:defRPr/>
            </a:lvl1pPr>
          </a:lstStyle>
          <a:p>
            <a:r>
              <a:rPr lang="fr-FR" dirty="0"/>
              <a:t>Cliquez pour modifier le style du titre</a:t>
            </a:r>
          </a:p>
        </p:txBody>
      </p:sp>
      <p:sp>
        <p:nvSpPr>
          <p:cNvPr id="44035" name="Rectangle 3"/>
          <p:cNvSpPr>
            <a:spLocks noGrp="1" noChangeArrowheads="1"/>
          </p:cNvSpPr>
          <p:nvPr>
            <p:ph type="subTitle" idx="1"/>
          </p:nvPr>
        </p:nvSpPr>
        <p:spPr>
          <a:xfrm>
            <a:off x="2064045" y="2852740"/>
            <a:ext cx="8861538" cy="430887"/>
          </a:xfrm>
        </p:spPr>
        <p:txBody>
          <a:bodyPr/>
          <a:lstStyle>
            <a:lvl1pPr marL="0" indent="0" algn="ctr">
              <a:buFontTx/>
              <a:buNone/>
              <a:defRPr>
                <a:latin typeface="Comic Sans MS" pitchFamily="66" charset="0"/>
              </a:defRPr>
            </a:lvl1pPr>
          </a:lstStyle>
          <a:p>
            <a:r>
              <a:rPr lang="fr-FR" dirty="0"/>
              <a:t>Cliquez pour modifier le style des sous-titres du masque</a:t>
            </a:r>
          </a:p>
        </p:txBody>
      </p:sp>
      <p:grpSp>
        <p:nvGrpSpPr>
          <p:cNvPr id="9" name="Groupe 8"/>
          <p:cNvGrpSpPr>
            <a:grpSpLocks noChangeAspect="1"/>
          </p:cNvGrpSpPr>
          <p:nvPr userDrawn="1"/>
        </p:nvGrpSpPr>
        <p:grpSpPr>
          <a:xfrm>
            <a:off x="2085688" y="6101980"/>
            <a:ext cx="8861538" cy="693441"/>
            <a:chOff x="988354" y="5926138"/>
            <a:chExt cx="8241505" cy="793750"/>
          </a:xfrm>
        </p:grpSpPr>
        <p:pic>
          <p:nvPicPr>
            <p:cNvPr id="10" name="Picture 8" descr="lo_unil05_bleu"/>
            <p:cNvPicPr>
              <a:picLocks noChangeAspect="1" noChangeArrowheads="1"/>
            </p:cNvPicPr>
            <p:nvPr userDrawn="1"/>
          </p:nvPicPr>
          <p:blipFill>
            <a:blip r:embed="rId2" cstate="print"/>
            <a:srcRect/>
            <a:stretch>
              <a:fillRect/>
            </a:stretch>
          </p:blipFill>
          <p:spPr bwMode="auto">
            <a:xfrm>
              <a:off x="988354" y="6126434"/>
              <a:ext cx="1217615" cy="393157"/>
            </a:xfrm>
            <a:prstGeom prst="rect">
              <a:avLst/>
            </a:prstGeom>
            <a:noFill/>
            <a:ln w="9525">
              <a:noFill/>
              <a:miter lim="800000"/>
              <a:headEnd/>
              <a:tailEnd/>
            </a:ln>
          </p:spPr>
        </p:pic>
        <p:pic>
          <p:nvPicPr>
            <p:cNvPr id="11" name="Picture 9" descr="logo_ EPGL_C"/>
            <p:cNvPicPr>
              <a:picLocks noChangeAspect="1" noChangeArrowheads="1"/>
            </p:cNvPicPr>
            <p:nvPr userDrawn="1"/>
          </p:nvPicPr>
          <p:blipFill>
            <a:blip r:embed="rId3" cstate="print"/>
            <a:srcRect/>
            <a:stretch>
              <a:fillRect/>
            </a:stretch>
          </p:blipFill>
          <p:spPr bwMode="auto">
            <a:xfrm>
              <a:off x="4251383" y="6130009"/>
              <a:ext cx="1414961" cy="386009"/>
            </a:xfrm>
            <a:prstGeom prst="rect">
              <a:avLst/>
            </a:prstGeom>
            <a:noFill/>
            <a:ln w="9525">
              <a:noFill/>
              <a:miter lim="800000"/>
              <a:headEnd/>
              <a:tailEnd/>
            </a:ln>
          </p:spPr>
        </p:pic>
        <p:pic>
          <p:nvPicPr>
            <p:cNvPr id="12" name="Picture 10" descr="fac_sc_Sec_sc_pharma_50_rvb"/>
            <p:cNvPicPr>
              <a:picLocks noChangeAspect="1" noChangeArrowheads="1"/>
            </p:cNvPicPr>
            <p:nvPr userDrawn="1"/>
          </p:nvPicPr>
          <p:blipFill>
            <a:blip r:embed="rId4" cstate="print"/>
            <a:srcRect/>
            <a:stretch>
              <a:fillRect/>
            </a:stretch>
          </p:blipFill>
          <p:spPr bwMode="auto">
            <a:xfrm>
              <a:off x="7711758" y="5926138"/>
              <a:ext cx="1518101" cy="793750"/>
            </a:xfrm>
            <a:prstGeom prst="rect">
              <a:avLst/>
            </a:prstGeom>
            <a:noFill/>
            <a:ln w="9525">
              <a:noFill/>
              <a:miter lim="800000"/>
              <a:headEnd/>
              <a:tailEnd/>
            </a:ln>
          </p:spPr>
        </p:pic>
      </p:grpSp>
      <p:pic>
        <p:nvPicPr>
          <p:cNvPr id="13"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2439291" y="2999114"/>
            <a:ext cx="5760000" cy="859775"/>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Espace réservé du numéro de diapositive 5"/>
          <p:cNvSpPr>
            <a:spLocks noGrp="1"/>
          </p:cNvSpPr>
          <p:nvPr>
            <p:ph type="sldNum" sz="quarter" idx="12"/>
          </p:nvPr>
        </p:nvSpPr>
        <p:spPr>
          <a:xfrm>
            <a:off x="11262115" y="6238174"/>
            <a:ext cx="500066" cy="285728"/>
          </a:xfrm>
          <a:prstGeom prst="rect">
            <a:avLst/>
          </a:prstGeom>
        </p:spPr>
        <p:txBody>
          <a:bodyPr/>
          <a:lstStyle>
            <a:lvl1pPr>
              <a:defRPr sz="1000"/>
            </a:lvl1pPr>
          </a:lstStyle>
          <a:p>
            <a:fld id="{04A3A10D-7D5E-4932-A76F-CD1632FD3D96}"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CH"/>
          </a:p>
        </p:txBody>
      </p:sp>
      <p:sp>
        <p:nvSpPr>
          <p:cNvPr id="9" name="Espace réservé du numéro de diapositive 8"/>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56386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CH"/>
          </a:p>
        </p:txBody>
      </p:sp>
      <p:sp>
        <p:nvSpPr>
          <p:cNvPr id="5" name="Espace réservé du numéro de diapositive 4"/>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368525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CH"/>
          </a:p>
        </p:txBody>
      </p:sp>
      <p:sp>
        <p:nvSpPr>
          <p:cNvPr id="4" name="Espace réservé du numéro de diapositive 3"/>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16330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CH"/>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CH"/>
          </a:p>
        </p:txBody>
      </p:sp>
      <p:sp>
        <p:nvSpPr>
          <p:cNvPr id="7" name="Espace réservé du numéro de diapositive 6"/>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79597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CH"/>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CH"/>
          </a:p>
        </p:txBody>
      </p:sp>
      <p:sp>
        <p:nvSpPr>
          <p:cNvPr id="7" name="Espace réservé du numéro de diapositive 6"/>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1581232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CH"/>
          </a:p>
        </p:txBody>
      </p:sp>
      <p:sp>
        <p:nvSpPr>
          <p:cNvPr id="6" name="Espace réservé du numéro de diapositive 5"/>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2258439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CH"/>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CH"/>
          </a:p>
        </p:txBody>
      </p:sp>
      <p:sp>
        <p:nvSpPr>
          <p:cNvPr id="6" name="Espace réservé du numéro de diapositive 5"/>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30868982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52963" y="900000"/>
            <a:ext cx="10633846" cy="1428083"/>
          </a:xfrm>
        </p:spPr>
        <p:txBody>
          <a:bodyPr/>
          <a:lstStyle>
            <a:lvl5pPr>
              <a:defRPr sz="12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numéro de diapositive 5"/>
          <p:cNvSpPr>
            <a:spLocks noGrp="1"/>
          </p:cNvSpPr>
          <p:nvPr>
            <p:ph type="sldNum" sz="quarter" idx="12"/>
          </p:nvPr>
        </p:nvSpPr>
        <p:spPr>
          <a:xfrm>
            <a:off x="11262115" y="6238174"/>
            <a:ext cx="500066" cy="285728"/>
          </a:xfrm>
          <a:prstGeom prst="rect">
            <a:avLst/>
          </a:prstGeom>
        </p:spPr>
        <p:txBody>
          <a:bodyPr/>
          <a:lstStyle>
            <a:lvl1pPr>
              <a:defRPr sz="1000"/>
            </a:lvl1pPr>
          </a:lstStyle>
          <a:p>
            <a:fld id="{04A3A10D-7D5E-4932-A76F-CD1632FD3D96}" type="slidenum">
              <a:rPr lang="en-US" smtClean="0"/>
              <a:pPr/>
              <a:t>‹N°›</a:t>
            </a:fld>
            <a:endParaRPr lang="en-US" dirty="0"/>
          </a:p>
        </p:txBody>
      </p:sp>
      <p:pic>
        <p:nvPicPr>
          <p:cNvPr id="5"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045200"/>
            <a:ext cx="12192000" cy="812800"/>
          </a:xfrm>
          <a:prstGeom prst="rect">
            <a:avLst/>
          </a:prstGeom>
        </p:spPr>
      </p:pic>
      <p:sp>
        <p:nvSpPr>
          <p:cNvPr id="6" name="Titre 5"/>
          <p:cNvSpPr>
            <a:spLocks noGrp="1"/>
          </p:cNvSpPr>
          <p:nvPr>
            <p:ph type="title"/>
          </p:nvPr>
        </p:nvSpPr>
        <p:spPr>
          <a:xfrm>
            <a:off x="712519" y="87668"/>
            <a:ext cx="10899814" cy="707886"/>
          </a:xfrm>
        </p:spPr>
        <p:txBody>
          <a:bodyPr/>
          <a:lstStyle>
            <a:lvl1pPr>
              <a:defRPr sz="4000">
                <a:solidFill>
                  <a:srgbClr val="0070C0"/>
                </a:solidFill>
              </a:defRPr>
            </a:lvl1pPr>
          </a:lstStyle>
          <a:p>
            <a:r>
              <a:rPr lang="fr-FR" dirty="0" smtClean="0"/>
              <a:t>Modifiez le style du titre</a:t>
            </a:r>
            <a:endParaRPr lang="fr-CH"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42227" y="149223"/>
            <a:ext cx="10191750" cy="584775"/>
          </a:xfrm>
        </p:spPr>
        <p:txBody>
          <a:bodyPr/>
          <a:lstStyle>
            <a:lvl1pPr>
              <a:defRPr sz="3200" u="none"/>
            </a:lvl1pPr>
          </a:lstStyle>
          <a:p>
            <a:r>
              <a:rPr lang="fr-FR" dirty="0" smtClean="0"/>
              <a:t>Cliquez pour modifier le style du titre</a:t>
            </a:r>
            <a:endParaRPr lang="fr-FR" dirty="0"/>
          </a:p>
        </p:txBody>
      </p:sp>
      <p:sp>
        <p:nvSpPr>
          <p:cNvPr id="3" name="Espace réservé du numéro de diapositive 5"/>
          <p:cNvSpPr>
            <a:spLocks noGrp="1"/>
          </p:cNvSpPr>
          <p:nvPr>
            <p:ph type="sldNum" sz="quarter" idx="12"/>
          </p:nvPr>
        </p:nvSpPr>
        <p:spPr>
          <a:xfrm>
            <a:off x="11262115" y="6238174"/>
            <a:ext cx="500066" cy="285728"/>
          </a:xfrm>
          <a:prstGeom prst="rect">
            <a:avLst/>
          </a:prstGeom>
        </p:spPr>
        <p:txBody>
          <a:bodyPr/>
          <a:lstStyle>
            <a:lvl1pPr>
              <a:defRPr sz="1000"/>
            </a:lvl1pPr>
          </a:lstStyle>
          <a:p>
            <a:fld id="{04A3A10D-7D5E-4932-A76F-CD1632FD3D96}"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5"/>
          <p:cNvSpPr>
            <a:spLocks noGrp="1"/>
          </p:cNvSpPr>
          <p:nvPr>
            <p:ph type="sldNum" sz="quarter" idx="12"/>
          </p:nvPr>
        </p:nvSpPr>
        <p:spPr>
          <a:xfrm>
            <a:off x="11262115" y="6238174"/>
            <a:ext cx="500066" cy="285728"/>
          </a:xfrm>
          <a:prstGeom prst="rect">
            <a:avLst/>
          </a:prstGeom>
        </p:spPr>
        <p:txBody>
          <a:bodyPr/>
          <a:lstStyle>
            <a:lvl1pPr>
              <a:defRPr sz="1000"/>
            </a:lvl1pPr>
          </a:lstStyle>
          <a:p>
            <a:fld id="{04A3A10D-7D5E-4932-A76F-CD1632FD3D96}"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17847" y="180000"/>
            <a:ext cx="10191750" cy="52322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18195" y="900001"/>
            <a:ext cx="5316923" cy="1742015"/>
          </a:xfrm>
        </p:spPr>
        <p:txBody>
          <a:bodyPr/>
          <a:lstStyle>
            <a:lvl1pPr>
              <a:defRPr sz="20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630437" y="900001"/>
            <a:ext cx="5316923" cy="1742015"/>
          </a:xfrm>
        </p:spPr>
        <p:txBody>
          <a:bodyPr/>
          <a:lstStyle>
            <a:lvl1pPr>
              <a:defRPr sz="20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11262115" y="6238174"/>
            <a:ext cx="500066" cy="285728"/>
          </a:xfrm>
          <a:prstGeom prst="rect">
            <a:avLst/>
          </a:prstGeom>
        </p:spPr>
        <p:txBody>
          <a:bodyPr/>
          <a:lstStyle>
            <a:lvl1pPr>
              <a:defRPr sz="1000"/>
            </a:lvl1pPr>
          </a:lstStyle>
          <a:p>
            <a:fld id="{04A3A10D-7D5E-4932-A76F-CD1632FD3D96}" type="slidenum">
              <a:rPr lang="en-US" smtClean="0"/>
              <a:pPr/>
              <a:t>‹N°›</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CH"/>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CH"/>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CH"/>
          </a:p>
        </p:txBody>
      </p:sp>
      <p:sp>
        <p:nvSpPr>
          <p:cNvPr id="6" name="Espace réservé du numéro de diapositive 5"/>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348922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21803"/>
          </a:xfrm>
        </p:spPr>
        <p:txBody>
          <a:bodyPr>
            <a:normAutofit/>
          </a:bodyPr>
          <a:lstStyle>
            <a:lvl1pPr>
              <a:defRPr sz="3200">
                <a:solidFill>
                  <a:srgbClr val="164EAA"/>
                </a:solidFill>
              </a:defRPr>
            </a:lvl1pPr>
          </a:lstStyle>
          <a:p>
            <a:r>
              <a:rPr lang="fr-FR" dirty="0" smtClean="0"/>
              <a:t>Modifiez le style du titre</a:t>
            </a:r>
            <a:endParaRPr lang="fr-CH" dirty="0"/>
          </a:p>
        </p:txBody>
      </p:sp>
      <p:sp>
        <p:nvSpPr>
          <p:cNvPr id="3" name="Espace réservé du contenu 2"/>
          <p:cNvSpPr>
            <a:spLocks noGrp="1"/>
          </p:cNvSpPr>
          <p:nvPr>
            <p:ph idx="1"/>
          </p:nvPr>
        </p:nvSpPr>
        <p:spPr>
          <a:xfrm>
            <a:off x="838200" y="1267778"/>
            <a:ext cx="10515600" cy="479371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e la date 3"/>
          <p:cNvSpPr>
            <a:spLocks noGrp="1"/>
          </p:cNvSpPr>
          <p:nvPr>
            <p:ph type="dt" sz="half" idx="10"/>
          </p:nvPr>
        </p:nvSpPr>
        <p:spPr>
          <a:xfrm>
            <a:off x="10990772" y="6242344"/>
            <a:ext cx="726056" cy="365125"/>
          </a:xfrm>
          <a:prstGeom prst="rect">
            <a:avLst/>
          </a:prstGeom>
        </p:spPr>
        <p:txBody>
          <a:bodyPr/>
          <a:lstStyle>
            <a:lvl1pPr>
              <a:defRPr sz="1600">
                <a:latin typeface="+mn-lt"/>
              </a:defRPr>
            </a:lvl1pPr>
          </a:lstStyle>
          <a:p>
            <a:r>
              <a:rPr lang="en-US" smtClean="0"/>
              <a:t>‹N°›</a:t>
            </a:r>
            <a:endParaRPr lang="fr-CH" dirty="0"/>
          </a:p>
        </p:txBody>
      </p:sp>
      <p:sp>
        <p:nvSpPr>
          <p:cNvPr id="5" name="Espace réservé du pied de page 4"/>
          <p:cNvSpPr>
            <a:spLocks noGrp="1"/>
          </p:cNvSpPr>
          <p:nvPr>
            <p:ph type="ftr" sz="quarter" idx="11"/>
          </p:nvPr>
        </p:nvSpPr>
        <p:spPr>
          <a:xfrm>
            <a:off x="835338" y="6247081"/>
            <a:ext cx="4114800" cy="365125"/>
          </a:xfrm>
          <a:prstGeom prst="rect">
            <a:avLst/>
          </a:prstGeom>
        </p:spPr>
        <p:txBody>
          <a:bodyPr/>
          <a:lstStyle>
            <a:lvl1pPr>
              <a:defRPr sz="1600">
                <a:latin typeface="+mn-lt"/>
              </a:defRPr>
            </a:lvl1pPr>
          </a:lstStyle>
          <a:p>
            <a:endParaRPr lang="fr-CH" dirty="0"/>
          </a:p>
        </p:txBody>
      </p:sp>
    </p:spTree>
    <p:extLst>
      <p:ext uri="{BB962C8B-B14F-4D97-AF65-F5344CB8AC3E}">
        <p14:creationId xmlns:p14="http://schemas.microsoft.com/office/powerpoint/2010/main" val="36752812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CH"/>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CH"/>
          </a:p>
        </p:txBody>
      </p:sp>
      <p:sp>
        <p:nvSpPr>
          <p:cNvPr id="6" name="Espace réservé du numéro de diapositive 5"/>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132029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r>
              <a:rPr lang="en-US" smtClean="0"/>
              <a:t>‹N°›</a:t>
            </a:r>
            <a:endParaRPr lang="fr-CH"/>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CH"/>
          </a:p>
        </p:txBody>
      </p:sp>
      <p:sp>
        <p:nvSpPr>
          <p:cNvPr id="7" name="Espace réservé du numéro de diapositive 6"/>
          <p:cNvSpPr>
            <a:spLocks noGrp="1"/>
          </p:cNvSpPr>
          <p:nvPr>
            <p:ph type="sldNum" sz="quarter" idx="12"/>
          </p:nvPr>
        </p:nvSpPr>
        <p:spPr/>
        <p:txBody>
          <a:bodyPr/>
          <a:lstStyle/>
          <a:p>
            <a:fld id="{DADE71CD-10DE-401A-8300-22BBDD94B61E}" type="slidenum">
              <a:rPr lang="fr-CH" smtClean="0"/>
              <a:t>‹N°›</a:t>
            </a:fld>
            <a:endParaRPr lang="fr-CH"/>
          </a:p>
        </p:txBody>
      </p:sp>
    </p:spTree>
    <p:extLst>
      <p:ext uri="{BB962C8B-B14F-4D97-AF65-F5344CB8AC3E}">
        <p14:creationId xmlns:p14="http://schemas.microsoft.com/office/powerpoint/2010/main" val="359110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2519" y="149223"/>
            <a:ext cx="10899814" cy="584775"/>
          </a:xfrm>
          <a:prstGeom prst="rect">
            <a:avLst/>
          </a:prstGeom>
          <a:ln>
            <a:headEnd/>
            <a:tailEnd/>
          </a:ln>
        </p:spPr>
        <p:style>
          <a:lnRef idx="2">
            <a:schemeClr val="accent3"/>
          </a:lnRef>
          <a:fillRef idx="1">
            <a:schemeClr val="lt1"/>
          </a:fillRef>
          <a:effectRef idx="0">
            <a:schemeClr val="accent3"/>
          </a:effectRef>
          <a:fontRef idx="none"/>
        </p:style>
        <p:txBody>
          <a:bodyPr vert="horz" wrap="square" lIns="91440" tIns="45720" rIns="91440" bIns="45720" numCol="1" anchor="ctr" anchorCtr="0" compatLnSpc="1">
            <a:prstTxWarp prst="textNoShape">
              <a:avLst/>
            </a:prstTxWarp>
            <a:spAutoFit/>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558143" y="900001"/>
            <a:ext cx="11227738" cy="14957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p:txBody>
      </p:sp>
      <p:grpSp>
        <p:nvGrpSpPr>
          <p:cNvPr id="3" name="Groupe 2"/>
          <p:cNvGrpSpPr>
            <a:grpSpLocks noChangeAspect="1"/>
          </p:cNvGrpSpPr>
          <p:nvPr userDrawn="1"/>
        </p:nvGrpSpPr>
        <p:grpSpPr>
          <a:xfrm>
            <a:off x="2085688" y="6093188"/>
            <a:ext cx="8861538" cy="693441"/>
            <a:chOff x="988354" y="5926138"/>
            <a:chExt cx="8241505" cy="793750"/>
          </a:xfrm>
        </p:grpSpPr>
        <p:pic>
          <p:nvPicPr>
            <p:cNvPr id="1030" name="Picture 8" descr="lo_unil05_bleu"/>
            <p:cNvPicPr>
              <a:picLocks noChangeAspect="1" noChangeArrowheads="1"/>
            </p:cNvPicPr>
            <p:nvPr userDrawn="1"/>
          </p:nvPicPr>
          <p:blipFill>
            <a:blip r:embed="rId7" cstate="print"/>
            <a:srcRect/>
            <a:stretch>
              <a:fillRect/>
            </a:stretch>
          </p:blipFill>
          <p:spPr bwMode="auto">
            <a:xfrm>
              <a:off x="988354" y="6126434"/>
              <a:ext cx="1217615" cy="393157"/>
            </a:xfrm>
            <a:prstGeom prst="rect">
              <a:avLst/>
            </a:prstGeom>
            <a:noFill/>
            <a:ln w="9525">
              <a:noFill/>
              <a:miter lim="800000"/>
              <a:headEnd/>
              <a:tailEnd/>
            </a:ln>
          </p:spPr>
        </p:pic>
        <p:pic>
          <p:nvPicPr>
            <p:cNvPr id="1031" name="Picture 9" descr="logo_ EPGL_C"/>
            <p:cNvPicPr>
              <a:picLocks noChangeAspect="1" noChangeArrowheads="1"/>
            </p:cNvPicPr>
            <p:nvPr userDrawn="1"/>
          </p:nvPicPr>
          <p:blipFill>
            <a:blip r:embed="rId8" cstate="print"/>
            <a:srcRect/>
            <a:stretch>
              <a:fillRect/>
            </a:stretch>
          </p:blipFill>
          <p:spPr bwMode="auto">
            <a:xfrm>
              <a:off x="4251383" y="6130009"/>
              <a:ext cx="1414961" cy="386009"/>
            </a:xfrm>
            <a:prstGeom prst="rect">
              <a:avLst/>
            </a:prstGeom>
            <a:noFill/>
            <a:ln w="9525">
              <a:noFill/>
              <a:miter lim="800000"/>
              <a:headEnd/>
              <a:tailEnd/>
            </a:ln>
          </p:spPr>
        </p:pic>
        <p:pic>
          <p:nvPicPr>
            <p:cNvPr id="1032" name="Picture 10" descr="fac_sc_Sec_sc_pharma_50_rvb"/>
            <p:cNvPicPr>
              <a:picLocks noChangeAspect="1" noChangeArrowheads="1"/>
            </p:cNvPicPr>
            <p:nvPr userDrawn="1"/>
          </p:nvPicPr>
          <p:blipFill>
            <a:blip r:embed="rId9" cstate="print"/>
            <a:srcRect/>
            <a:stretch>
              <a:fillRect/>
            </a:stretch>
          </p:blipFill>
          <p:spPr bwMode="auto">
            <a:xfrm>
              <a:off x="7711758" y="5926138"/>
              <a:ext cx="1518101" cy="793750"/>
            </a:xfrm>
            <a:prstGeom prst="rect">
              <a:avLst/>
            </a:prstGeom>
            <a:noFill/>
            <a:ln w="9525">
              <a:noFill/>
              <a:miter lim="800000"/>
              <a:headEnd/>
              <a:tailEnd/>
            </a:ln>
          </p:spPr>
        </p:pic>
      </p:grpSp>
      <p:sp>
        <p:nvSpPr>
          <p:cNvPr id="9" name="Espace réservé du numéro de diapositive 5"/>
          <p:cNvSpPr>
            <a:spLocks noGrp="1"/>
          </p:cNvSpPr>
          <p:nvPr>
            <p:ph type="sldNum" sz="quarter" idx="4"/>
          </p:nvPr>
        </p:nvSpPr>
        <p:spPr>
          <a:xfrm>
            <a:off x="11262115" y="6238174"/>
            <a:ext cx="500066" cy="285728"/>
          </a:xfrm>
          <a:prstGeom prst="rect">
            <a:avLst/>
          </a:prstGeom>
        </p:spPr>
        <p:txBody>
          <a:bodyPr/>
          <a:lstStyle>
            <a:lvl1pPr>
              <a:defRPr sz="1000"/>
            </a:lvl1pPr>
          </a:lstStyle>
          <a:p>
            <a:fld id="{04A3A10D-7D5E-4932-A76F-CD1632FD3D96}" type="slidenum">
              <a:rPr lang="en-US" smtClean="0"/>
              <a:pPr/>
              <a:t>‹N°›</a:t>
            </a:fld>
            <a:endParaRPr lang="en-US" dirty="0"/>
          </a:p>
        </p:txBody>
      </p:sp>
      <p:pic>
        <p:nvPicPr>
          <p:cNvPr id="10" name="Picture 1"/>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0" y="6054822"/>
            <a:ext cx="12192000" cy="812800"/>
          </a:xfrm>
          <a:prstGeom prst="rect">
            <a:avLst/>
          </a:prstGeom>
        </p:spPr>
      </p:pic>
    </p:spTree>
  </p:cSld>
  <p:clrMap bg1="lt1" tx1="dk1" bg2="lt2" tx2="dk2" accent1="accent1" accent2="accent2" accent3="accent3" accent4="accent4" accent5="accent5" accent6="accent6" hlink="hlink" folHlink="folHlink"/>
  <p:sldLayoutIdLst>
    <p:sldLayoutId id="2147483727" r:id="rId1"/>
    <p:sldLayoutId id="2147483722" r:id="rId2"/>
    <p:sldLayoutId id="2147483723" r:id="rId3"/>
    <p:sldLayoutId id="2147483724" r:id="rId4"/>
    <p:sldLayoutId id="2147483725" r:id="rId5"/>
  </p:sldLayoutIdLst>
  <p:timing>
    <p:tnLst>
      <p:par>
        <p:cTn id="1" dur="indefinite" restart="never" nodeType="tmRoot"/>
      </p:par>
    </p:tnLst>
  </p:timing>
  <p:hf hdr="0" dt="0"/>
  <p:txStyles>
    <p:titleStyle>
      <a:lvl1pPr algn="l" rtl="0" eaLnBrk="0" fontAlgn="base" hangingPunct="0">
        <a:spcBef>
          <a:spcPct val="0"/>
        </a:spcBef>
        <a:spcAft>
          <a:spcPct val="0"/>
        </a:spcAft>
        <a:defRPr sz="3200" u="none">
          <a:solidFill>
            <a:srgbClr val="0070C0"/>
          </a:solidFill>
          <a:latin typeface="+mj-lt"/>
          <a:ea typeface="+mj-ea"/>
          <a:cs typeface="+mj-cs"/>
        </a:defRPr>
      </a:lvl1pPr>
      <a:lvl2pPr algn="ctr" rtl="0" eaLnBrk="0" fontAlgn="base" hangingPunct="0">
        <a:spcBef>
          <a:spcPct val="0"/>
        </a:spcBef>
        <a:spcAft>
          <a:spcPct val="0"/>
        </a:spcAft>
        <a:defRPr sz="3200" u="sng">
          <a:solidFill>
            <a:srgbClr val="009966"/>
          </a:solidFill>
          <a:latin typeface="Comic Sans MS" pitchFamily="66" charset="0"/>
        </a:defRPr>
      </a:lvl2pPr>
      <a:lvl3pPr algn="ctr" rtl="0" eaLnBrk="0" fontAlgn="base" hangingPunct="0">
        <a:spcBef>
          <a:spcPct val="0"/>
        </a:spcBef>
        <a:spcAft>
          <a:spcPct val="0"/>
        </a:spcAft>
        <a:defRPr sz="3200" u="sng">
          <a:solidFill>
            <a:srgbClr val="009966"/>
          </a:solidFill>
          <a:latin typeface="Comic Sans MS" pitchFamily="66" charset="0"/>
        </a:defRPr>
      </a:lvl3pPr>
      <a:lvl4pPr algn="ctr" rtl="0" eaLnBrk="0" fontAlgn="base" hangingPunct="0">
        <a:spcBef>
          <a:spcPct val="0"/>
        </a:spcBef>
        <a:spcAft>
          <a:spcPct val="0"/>
        </a:spcAft>
        <a:defRPr sz="3200" u="sng">
          <a:solidFill>
            <a:srgbClr val="009966"/>
          </a:solidFill>
          <a:latin typeface="Comic Sans MS" pitchFamily="66" charset="0"/>
        </a:defRPr>
      </a:lvl4pPr>
      <a:lvl5pPr algn="ctr" rtl="0" eaLnBrk="0" fontAlgn="base" hangingPunct="0">
        <a:spcBef>
          <a:spcPct val="0"/>
        </a:spcBef>
        <a:spcAft>
          <a:spcPct val="0"/>
        </a:spcAft>
        <a:defRPr sz="3200" u="sng">
          <a:solidFill>
            <a:srgbClr val="009966"/>
          </a:solidFill>
          <a:latin typeface="Comic Sans MS" pitchFamily="66" charset="0"/>
        </a:defRPr>
      </a:lvl5pPr>
      <a:lvl6pPr marL="457200" algn="ctr" rtl="0" fontAlgn="base">
        <a:spcBef>
          <a:spcPct val="0"/>
        </a:spcBef>
        <a:spcAft>
          <a:spcPct val="0"/>
        </a:spcAft>
        <a:defRPr sz="3200" u="sng">
          <a:solidFill>
            <a:srgbClr val="009966"/>
          </a:solidFill>
          <a:latin typeface="Comic Sans MS" pitchFamily="66" charset="0"/>
        </a:defRPr>
      </a:lvl6pPr>
      <a:lvl7pPr marL="914400" algn="ctr" rtl="0" fontAlgn="base">
        <a:spcBef>
          <a:spcPct val="0"/>
        </a:spcBef>
        <a:spcAft>
          <a:spcPct val="0"/>
        </a:spcAft>
        <a:defRPr sz="3200" u="sng">
          <a:solidFill>
            <a:srgbClr val="009966"/>
          </a:solidFill>
          <a:latin typeface="Comic Sans MS" pitchFamily="66" charset="0"/>
        </a:defRPr>
      </a:lvl7pPr>
      <a:lvl8pPr marL="1371600" algn="ctr" rtl="0" fontAlgn="base">
        <a:spcBef>
          <a:spcPct val="0"/>
        </a:spcBef>
        <a:spcAft>
          <a:spcPct val="0"/>
        </a:spcAft>
        <a:defRPr sz="3200" u="sng">
          <a:solidFill>
            <a:srgbClr val="009966"/>
          </a:solidFill>
          <a:latin typeface="Comic Sans MS" pitchFamily="66" charset="0"/>
        </a:defRPr>
      </a:lvl8pPr>
      <a:lvl9pPr marL="1828800" algn="ctr" rtl="0" fontAlgn="base">
        <a:spcBef>
          <a:spcPct val="0"/>
        </a:spcBef>
        <a:spcAft>
          <a:spcPct val="0"/>
        </a:spcAft>
        <a:defRPr sz="3200" u="sng">
          <a:solidFill>
            <a:srgbClr val="009966"/>
          </a:solidFill>
          <a:latin typeface="Comic Sans MS" pitchFamily="66" charset="0"/>
        </a:defRPr>
      </a:lvl9pPr>
    </p:titleStyle>
    <p:bodyStyle>
      <a:lvl1pPr marL="342900" indent="-342900" algn="l" rtl="0" eaLnBrk="0" fontAlgn="base" hangingPunct="0">
        <a:spcBef>
          <a:spcPct val="20000"/>
        </a:spcBef>
        <a:spcAft>
          <a:spcPct val="0"/>
        </a:spcAft>
        <a:buChar char="•"/>
        <a:defRPr sz="2400" baseline="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baseline="0">
          <a:solidFill>
            <a:schemeClr val="tx1"/>
          </a:solidFill>
          <a:latin typeface="+mj-lt"/>
          <a:ea typeface="Verdana" pitchFamily="34" charset="0"/>
          <a:cs typeface="Verdana" pitchFamily="34" charset="0"/>
        </a:defRPr>
      </a:lvl2pPr>
      <a:lvl3pPr marL="1143000" indent="-228600" algn="l" rtl="0" eaLnBrk="0" fontAlgn="base" hangingPunct="0">
        <a:spcBef>
          <a:spcPct val="20000"/>
        </a:spcBef>
        <a:spcAft>
          <a:spcPct val="0"/>
        </a:spcAft>
        <a:buChar char="•"/>
        <a:defRPr sz="1800" baseline="0">
          <a:solidFill>
            <a:schemeClr val="tx1"/>
          </a:solidFill>
          <a:latin typeface="+mj-lt"/>
          <a:ea typeface="Verdana" pitchFamily="34" charset="0"/>
          <a:cs typeface="Verdana" pitchFamily="34" charset="0"/>
        </a:defRPr>
      </a:lvl3pPr>
      <a:lvl4pPr marL="1600200" indent="-228600" algn="l" rtl="0" eaLnBrk="0" fontAlgn="base" hangingPunct="0">
        <a:spcBef>
          <a:spcPct val="20000"/>
        </a:spcBef>
        <a:spcAft>
          <a:spcPct val="0"/>
        </a:spcAft>
        <a:buChar char="–"/>
        <a:defRPr sz="1800" baseline="0">
          <a:solidFill>
            <a:schemeClr val="tx1"/>
          </a:solidFill>
          <a:latin typeface="+mj-lt"/>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739056"/>
          </a:xfrm>
          <a:prstGeom prst="rect">
            <a:avLst/>
          </a:prstGeom>
        </p:spPr>
        <p:txBody>
          <a:bodyPr vert="horz" lIns="91440" tIns="45720" rIns="91440" bIns="45720" rtlCol="0" anchor="ctr">
            <a:normAutofit/>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8200" y="1244773"/>
            <a:ext cx="10515600" cy="4747709"/>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6" name="Espace réservé du numéro de diapositive 5"/>
          <p:cNvSpPr>
            <a:spLocks noGrp="1"/>
          </p:cNvSpPr>
          <p:nvPr>
            <p:ph type="sldNum" sz="quarter" idx="4"/>
          </p:nvPr>
        </p:nvSpPr>
        <p:spPr>
          <a:xfrm>
            <a:off x="10875524" y="6253430"/>
            <a:ext cx="475102"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DADE71CD-10DE-401A-8300-22BBDD94B61E}" type="slidenum">
              <a:rPr lang="fr-CH" smtClean="0"/>
              <a:pPr/>
              <a:t>‹N°›</a:t>
            </a:fld>
            <a:endParaRPr lang="fr-CH" dirty="0"/>
          </a:p>
        </p:txBody>
      </p:sp>
      <p:pic>
        <p:nvPicPr>
          <p:cNvPr id="10" name="Picture 10" descr="fac_sc_Sec_sc_pharma_50_rvb"/>
          <p:cNvPicPr>
            <a:picLocks noChangeAspect="1" noChangeArrowheads="1"/>
          </p:cNvPicPr>
          <p:nvPr userDrawn="1"/>
        </p:nvPicPr>
        <p:blipFill>
          <a:blip r:embed="rId13" cstate="print"/>
          <a:srcRect/>
          <a:stretch>
            <a:fillRect/>
          </a:stretch>
        </p:blipFill>
        <p:spPr bwMode="auto">
          <a:xfrm>
            <a:off x="9148662" y="6137605"/>
            <a:ext cx="1632312" cy="693441"/>
          </a:xfrm>
          <a:prstGeom prst="rect">
            <a:avLst/>
          </a:prstGeom>
          <a:noFill/>
          <a:ln w="9525">
            <a:noFill/>
            <a:miter lim="800000"/>
            <a:headEnd/>
            <a:tailEnd/>
          </a:ln>
        </p:spPr>
      </p:pic>
    </p:spTree>
    <p:extLst>
      <p:ext uri="{BB962C8B-B14F-4D97-AF65-F5344CB8AC3E}">
        <p14:creationId xmlns:p14="http://schemas.microsoft.com/office/powerpoint/2010/main" val="274439919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a:solidFill>
            <a:srgbClr val="164EA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14/relationships/chartEx" Target="../charts/chartEx2.xml"/><Relationship Id="rId13" Type="http://schemas.openxmlformats.org/officeDocument/2006/relationships/image" Target="../media/image10.png"/><Relationship Id="rId18" Type="http://schemas.microsoft.com/office/2014/relationships/chartEx" Target="../charts/chartEx6.xml"/><Relationship Id="rId3" Type="http://schemas.openxmlformats.org/officeDocument/2006/relationships/image" Target="../media/image6.png"/><Relationship Id="rId21" Type="http://schemas.openxmlformats.org/officeDocument/2006/relationships/image" Target="NULL"/><Relationship Id="rId7" Type="http://schemas.openxmlformats.org/officeDocument/2006/relationships/image" Target="../media/image8.jpeg"/><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3.xml"/><Relationship Id="rId16" Type="http://schemas.microsoft.com/office/2014/relationships/chartEx" Target="../charts/chartEx5.xml"/><Relationship Id="rId20" Type="http://schemas.microsoft.com/office/2014/relationships/chartEx" Target="../charts/chartEx7.xml"/><Relationship Id="rId1" Type="http://schemas.openxmlformats.org/officeDocument/2006/relationships/slideLayout" Target="../slideLayouts/slideLayout11.xml"/><Relationship Id="rId6" Type="http://schemas.openxmlformats.org/officeDocument/2006/relationships/image" Target="../media/image36.png"/><Relationship Id="rId11" Type="http://schemas.microsoft.com/office/2014/relationships/chartEx" Target="../charts/chartEx3.xml"/><Relationship Id="rId5" Type="http://schemas.microsoft.com/office/2014/relationships/chartEx" Target="../charts/chartEx1.xml"/><Relationship Id="rId15" Type="http://schemas.openxmlformats.org/officeDocument/2006/relationships/image" Target="NULL"/><Relationship Id="rId23" Type="http://schemas.openxmlformats.org/officeDocument/2006/relationships/image" Target="NULL"/><Relationship Id="rId10" Type="http://schemas.openxmlformats.org/officeDocument/2006/relationships/image" Target="../media/image9.jpeg"/><Relationship Id="rId19" Type="http://schemas.openxmlformats.org/officeDocument/2006/relationships/image" Target="NULL"/><Relationship Id="rId4" Type="http://schemas.openxmlformats.org/officeDocument/2006/relationships/image" Target="../media/image7.jpeg"/><Relationship Id="rId9" Type="http://schemas.openxmlformats.org/officeDocument/2006/relationships/image" Target="../media/image38.png"/><Relationship Id="rId14" Type="http://schemas.microsoft.com/office/2014/relationships/chartEx" Target="../charts/chartEx4.xml"/><Relationship Id="rId22" Type="http://schemas.microsoft.com/office/2014/relationships/chartEx" Target="../charts/chartEx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Questionnaire" TargetMode="External"/><Relationship Id="rId2" Type="http://schemas.openxmlformats.org/officeDocument/2006/relationships/hyperlink" Target="https://en.wikipedia.org/wiki/Survey_(human_research)" TargetMode="External"/><Relationship Id="rId1" Type="http://schemas.openxmlformats.org/officeDocument/2006/relationships/slideLayout" Target="../slideLayouts/slideLayout7.xml"/><Relationship Id="rId4" Type="http://schemas.openxmlformats.org/officeDocument/2006/relationships/hyperlink" Target="https://en.wikipedia.org/wiki/Opinion_po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ous-titre 3"/>
          <p:cNvSpPr>
            <a:spLocks noGrp="1"/>
          </p:cNvSpPr>
          <p:nvPr>
            <p:ph type="subTitle" idx="4294967295"/>
          </p:nvPr>
        </p:nvSpPr>
        <p:spPr>
          <a:xfrm>
            <a:off x="673767" y="484606"/>
            <a:ext cx="10869613" cy="5971612"/>
          </a:xfrm>
        </p:spPr>
        <p:txBody>
          <a:bodyPr>
            <a:normAutofit/>
          </a:bodyPr>
          <a:lstStyle/>
          <a:p>
            <a:pPr marL="0" indent="0" algn="ctr" defTabSz="762000" eaLnBrk="1" hangingPunct="1">
              <a:buNone/>
            </a:pPr>
            <a:endParaRPr lang="en-US" sz="4000" dirty="0" smtClean="0">
              <a:solidFill>
                <a:srgbClr val="002060"/>
              </a:solidFill>
            </a:endParaRPr>
          </a:p>
          <a:p>
            <a:pPr marL="0" indent="0" algn="ctr" defTabSz="762000">
              <a:buNone/>
            </a:pPr>
            <a:r>
              <a:rPr lang="fr-CH" sz="3600" dirty="0" smtClean="0">
                <a:solidFill>
                  <a:srgbClr val="1D5DA3"/>
                </a:solidFill>
              </a:rPr>
              <a:t>Self-report</a:t>
            </a:r>
            <a:endParaRPr lang="fr-CH" sz="3600" b="1" dirty="0" smtClean="0">
              <a:solidFill>
                <a:srgbClr val="1D5DA3"/>
              </a:solidFill>
            </a:endParaRPr>
          </a:p>
          <a:p>
            <a:pPr marL="0" indent="0" algn="ctr" defTabSz="762000">
              <a:buNone/>
            </a:pPr>
            <a:r>
              <a:rPr lang="fr-CH" sz="3200" dirty="0" smtClean="0"/>
              <a:t>…</a:t>
            </a:r>
          </a:p>
          <a:p>
            <a:pPr marL="0" indent="0" algn="ctr" defTabSz="762000">
              <a:buNone/>
            </a:pPr>
            <a:endParaRPr lang="fr-CH" sz="3200" dirty="0"/>
          </a:p>
          <a:p>
            <a:pPr marL="0" indent="0" algn="ctr" defTabSz="762000">
              <a:buNone/>
            </a:pPr>
            <a:endParaRPr lang="fr-CH" sz="3200" dirty="0" smtClean="0"/>
          </a:p>
          <a:p>
            <a:pPr marL="0" indent="0" algn="ctr" defTabSz="762000" eaLnBrk="1" hangingPunct="1">
              <a:buNone/>
            </a:pPr>
            <a:r>
              <a:rPr lang="fr-CH" sz="2000" dirty="0" smtClean="0"/>
              <a:t>Data </a:t>
            </a:r>
            <a:r>
              <a:rPr lang="fr-CH" sz="2000" dirty="0" err="1" smtClean="0"/>
              <a:t>analysis</a:t>
            </a:r>
            <a:r>
              <a:rPr lang="fr-CH" sz="2000" dirty="0" smtClean="0"/>
              <a:t> workshop, ESPACOMP</a:t>
            </a:r>
            <a:endParaRPr lang="fr-CH" sz="2000" dirty="0">
              <a:solidFill>
                <a:srgbClr val="C00000"/>
              </a:solidFill>
            </a:endParaRPr>
          </a:p>
          <a:p>
            <a:pPr marL="0" indent="0" algn="ctr" defTabSz="762000" eaLnBrk="1" hangingPunct="1">
              <a:buNone/>
            </a:pPr>
            <a:r>
              <a:rPr lang="fr-CH" sz="2000" dirty="0" smtClean="0"/>
              <a:t>20.11.2019</a:t>
            </a:r>
          </a:p>
          <a:p>
            <a:pPr marL="0" indent="0" algn="ctr" defTabSz="762000" eaLnBrk="1" hangingPunct="1">
              <a:buNone/>
            </a:pPr>
            <a:endParaRPr lang="en-US" sz="2000" dirty="0">
              <a:latin typeface="Trebuchet MS" panose="020B0603020202020204" pitchFamily="34" charset="0"/>
            </a:endParaRPr>
          </a:p>
          <a:p>
            <a:pPr marL="0" indent="0" algn="ctr" defTabSz="762000" eaLnBrk="1" hangingPunct="1">
              <a:buNone/>
            </a:pPr>
            <a:r>
              <a:rPr lang="en-US" sz="1800" dirty="0" smtClean="0">
                <a:solidFill>
                  <a:srgbClr val="164EAA"/>
                </a:solidFill>
                <a:latin typeface="+mj-lt"/>
              </a:rPr>
              <a:t>Pr. Marie Schneider, pharmacist, PhD</a:t>
            </a:r>
          </a:p>
          <a:p>
            <a:pPr marL="0" indent="0" algn="ctr" defTabSz="762000" eaLnBrk="1" hangingPunct="1">
              <a:lnSpc>
                <a:spcPct val="110000"/>
              </a:lnSpc>
              <a:spcBef>
                <a:spcPts val="0"/>
              </a:spcBef>
              <a:buNone/>
            </a:pPr>
            <a:r>
              <a:rPr lang="fr-FR" sz="1800" dirty="0" smtClean="0"/>
              <a:t>Chair of </a:t>
            </a:r>
            <a:r>
              <a:rPr lang="fr-FR" sz="1800" dirty="0" err="1" smtClean="0"/>
              <a:t>medication</a:t>
            </a:r>
            <a:r>
              <a:rPr lang="fr-FR" sz="1800" dirty="0" smtClean="0"/>
              <a:t> </a:t>
            </a:r>
            <a:r>
              <a:rPr lang="fr-FR" sz="1800" dirty="0" err="1" smtClean="0"/>
              <a:t>adherence</a:t>
            </a:r>
            <a:r>
              <a:rPr lang="fr-FR" sz="1800" dirty="0" smtClean="0"/>
              <a:t> and </a:t>
            </a:r>
            <a:r>
              <a:rPr lang="fr-FR" sz="1800" dirty="0" err="1" smtClean="0"/>
              <a:t>interprofessionality</a:t>
            </a:r>
            <a:r>
              <a:rPr lang="fr-FR" sz="1800" dirty="0" smtClean="0"/>
              <a:t>, </a:t>
            </a:r>
          </a:p>
          <a:p>
            <a:pPr marL="0" indent="0" algn="ctr" defTabSz="762000" eaLnBrk="1" hangingPunct="1">
              <a:lnSpc>
                <a:spcPct val="110000"/>
              </a:lnSpc>
              <a:spcBef>
                <a:spcPts val="0"/>
              </a:spcBef>
              <a:buNone/>
            </a:pPr>
            <a:r>
              <a:rPr lang="fr-FR" sz="1800" dirty="0" smtClean="0"/>
              <a:t>Institute of Pharmaceutical Sciences of Western </a:t>
            </a:r>
            <a:r>
              <a:rPr lang="fr-FR" sz="1800" dirty="0" err="1" smtClean="0"/>
              <a:t>Switzerland</a:t>
            </a:r>
            <a:r>
              <a:rPr lang="fr-FR" sz="1800" dirty="0" smtClean="0"/>
              <a:t> </a:t>
            </a:r>
            <a:r>
              <a:rPr lang="fr-FR" sz="1800" dirty="0"/>
              <a:t>(ISPSO</a:t>
            </a:r>
            <a:r>
              <a:rPr lang="fr-FR" sz="1800" dirty="0" smtClean="0"/>
              <a:t>), </a:t>
            </a:r>
          </a:p>
          <a:p>
            <a:pPr marL="0" indent="0" algn="ctr" defTabSz="762000" eaLnBrk="1" hangingPunct="1">
              <a:lnSpc>
                <a:spcPct val="110000"/>
              </a:lnSpc>
              <a:spcBef>
                <a:spcPts val="0"/>
              </a:spcBef>
              <a:buNone/>
            </a:pPr>
            <a:r>
              <a:rPr lang="fr-FR" sz="1800" dirty="0" err="1" smtClean="0"/>
              <a:t>University</a:t>
            </a:r>
            <a:r>
              <a:rPr lang="fr-FR" sz="1800" dirty="0" smtClean="0"/>
              <a:t> of Geneva</a:t>
            </a:r>
            <a:endParaRPr lang="fr-FR" sz="1800" dirty="0" smtClean="0">
              <a:latin typeface="+mj-lt"/>
            </a:endParaRPr>
          </a:p>
        </p:txBody>
      </p:sp>
      <p:sp>
        <p:nvSpPr>
          <p:cNvPr id="3" name="Espace réservé du numéro de diapositive 2"/>
          <p:cNvSpPr>
            <a:spLocks noGrp="1"/>
          </p:cNvSpPr>
          <p:nvPr>
            <p:ph type="sldNum" sz="quarter" idx="12"/>
          </p:nvPr>
        </p:nvSpPr>
        <p:spPr/>
        <p:txBody>
          <a:bodyPr/>
          <a:lstStyle/>
          <a:p>
            <a:fld id="{DADE71CD-10DE-401A-8300-22BBDD94B61E}" type="slidenum">
              <a:rPr lang="fr-CH" smtClean="0"/>
              <a:t>1</a:t>
            </a:fld>
            <a:endParaRPr lang="fr-CH"/>
          </a:p>
        </p:txBody>
      </p:sp>
      <p:sp>
        <p:nvSpPr>
          <p:cNvPr id="4" name="Espace réservé du pied de page 3"/>
          <p:cNvSpPr>
            <a:spLocks noGrp="1"/>
          </p:cNvSpPr>
          <p:nvPr>
            <p:ph type="ftr" sz="quarter" idx="11"/>
          </p:nvPr>
        </p:nvSpPr>
        <p:spPr/>
        <p:txBody>
          <a:bodyPr/>
          <a:lstStyle/>
          <a:p>
            <a:endParaRPr lang="fr-CH"/>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endParaRPr lang="fr-CH" dirty="0"/>
          </a:p>
        </p:txBody>
      </p:sp>
      <p:pic>
        <p:nvPicPr>
          <p:cNvPr id="5" name="Image 4"/>
          <p:cNvPicPr>
            <a:picLocks noChangeAspect="1"/>
          </p:cNvPicPr>
          <p:nvPr/>
        </p:nvPicPr>
        <p:blipFill>
          <a:blip r:embed="rId2"/>
          <a:stretch>
            <a:fillRect/>
          </a:stretch>
        </p:blipFill>
        <p:spPr>
          <a:xfrm>
            <a:off x="2103908" y="258697"/>
            <a:ext cx="7235894" cy="5397386"/>
          </a:xfrm>
          <a:prstGeom prst="rect">
            <a:avLst/>
          </a:prstGeom>
        </p:spPr>
      </p:pic>
    </p:spTree>
    <p:extLst>
      <p:ext uri="{BB962C8B-B14F-4D97-AF65-F5344CB8AC3E}">
        <p14:creationId xmlns:p14="http://schemas.microsoft.com/office/powerpoint/2010/main" val="211101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Important </a:t>
            </a:r>
            <a:r>
              <a:rPr lang="fr-FR" dirty="0" err="1" smtClean="0"/>
              <a:t>features</a:t>
            </a:r>
            <a:endParaRPr lang="en-US" dirty="0"/>
          </a:p>
        </p:txBody>
      </p:sp>
      <p:sp>
        <p:nvSpPr>
          <p:cNvPr id="3" name="Espace réservé du contenu 2"/>
          <p:cNvSpPr>
            <a:spLocks noGrp="1"/>
          </p:cNvSpPr>
          <p:nvPr>
            <p:ph idx="1"/>
          </p:nvPr>
        </p:nvSpPr>
        <p:spPr/>
        <p:txBody>
          <a:bodyPr/>
          <a:lstStyle/>
          <a:p>
            <a:pPr marL="457200" indent="-457200">
              <a:buFont typeface="+mj-lt"/>
              <a:buAutoNum type="arabicPeriod"/>
            </a:pPr>
            <a:r>
              <a:rPr lang="fr-FR" dirty="0" smtClean="0"/>
              <a:t>How to </a:t>
            </a:r>
            <a:r>
              <a:rPr lang="fr-FR" dirty="0" err="1" smtClean="0"/>
              <a:t>create</a:t>
            </a:r>
            <a:r>
              <a:rPr lang="fr-FR" dirty="0" smtClean="0"/>
              <a:t> an </a:t>
            </a:r>
            <a:r>
              <a:rPr lang="fr-FR" dirty="0" err="1" smtClean="0"/>
              <a:t>appropriate</a:t>
            </a:r>
            <a:r>
              <a:rPr lang="fr-FR" dirty="0" smtClean="0"/>
              <a:t> </a:t>
            </a:r>
            <a:r>
              <a:rPr lang="fr-FR" dirty="0" err="1" smtClean="0"/>
              <a:t>environment</a:t>
            </a:r>
            <a:r>
              <a:rPr lang="fr-FR" dirty="0" smtClean="0"/>
              <a:t>?</a:t>
            </a:r>
          </a:p>
          <a:p>
            <a:pPr marL="457200" indent="-457200">
              <a:buFont typeface="+mj-lt"/>
              <a:buAutoNum type="arabicPeriod"/>
            </a:pPr>
            <a:r>
              <a:rPr lang="fr-FR" dirty="0" smtClean="0"/>
              <a:t>How to </a:t>
            </a:r>
            <a:r>
              <a:rPr lang="fr-FR" dirty="0" err="1" smtClean="0"/>
              <a:t>formulate</a:t>
            </a:r>
            <a:r>
              <a:rPr lang="fr-FR" dirty="0" smtClean="0"/>
              <a:t> questions?</a:t>
            </a:r>
          </a:p>
          <a:p>
            <a:pPr marL="457200" indent="-457200">
              <a:buFont typeface="+mj-lt"/>
              <a:buAutoNum type="arabicPeriod"/>
            </a:pPr>
            <a:r>
              <a:rPr lang="fr-FR" dirty="0" err="1" smtClean="0"/>
              <a:t>Which</a:t>
            </a:r>
            <a:r>
              <a:rPr lang="fr-FR" dirty="0" smtClean="0"/>
              <a:t> content of questions?</a:t>
            </a:r>
          </a:p>
          <a:p>
            <a:pPr marL="457200" indent="-457200">
              <a:buFont typeface="+mj-lt"/>
              <a:buAutoNum type="arabicPeriod"/>
            </a:pPr>
            <a:r>
              <a:rPr lang="fr-FR" dirty="0" err="1" smtClean="0"/>
              <a:t>Which</a:t>
            </a:r>
            <a:r>
              <a:rPr lang="fr-FR" dirty="0" smtClean="0"/>
              <a:t> </a:t>
            </a:r>
            <a:r>
              <a:rPr lang="fr-FR" dirty="0" err="1" smtClean="0"/>
              <a:t>period</a:t>
            </a:r>
            <a:r>
              <a:rPr lang="fr-FR" dirty="0" smtClean="0"/>
              <a:t> of </a:t>
            </a:r>
            <a:r>
              <a:rPr lang="fr-FR" dirty="0" err="1" smtClean="0"/>
              <a:t>recall</a:t>
            </a:r>
            <a:r>
              <a:rPr lang="fr-FR" dirty="0" smtClean="0"/>
              <a:t>?</a:t>
            </a:r>
          </a:p>
          <a:p>
            <a:pPr marL="457200" indent="-457200">
              <a:buFont typeface="+mj-lt"/>
              <a:buAutoNum type="arabicPeriod"/>
            </a:pPr>
            <a:r>
              <a:rPr lang="fr-FR" dirty="0" err="1" smtClean="0"/>
              <a:t>When</a:t>
            </a:r>
            <a:r>
              <a:rPr lang="fr-FR" dirty="0" smtClean="0"/>
              <a:t> to </a:t>
            </a:r>
            <a:r>
              <a:rPr lang="fr-FR" dirty="0" err="1" smtClean="0"/>
              <a:t>ask</a:t>
            </a:r>
            <a:r>
              <a:rPr lang="fr-FR" dirty="0" smtClean="0"/>
              <a:t> the questions? How </a:t>
            </a:r>
            <a:r>
              <a:rPr lang="fr-FR" dirty="0" err="1" smtClean="0"/>
              <a:t>often</a:t>
            </a:r>
            <a:r>
              <a:rPr lang="fr-FR" dirty="0" smtClean="0"/>
              <a:t> to </a:t>
            </a:r>
            <a:r>
              <a:rPr lang="fr-FR" dirty="0" err="1" smtClean="0"/>
              <a:t>repeat</a:t>
            </a:r>
            <a:r>
              <a:rPr lang="fr-FR" dirty="0" smtClean="0"/>
              <a:t> </a:t>
            </a:r>
            <a:r>
              <a:rPr lang="fr-FR" dirty="0" err="1" smtClean="0"/>
              <a:t>them</a:t>
            </a:r>
            <a:r>
              <a:rPr lang="fr-FR" dirty="0" smtClean="0"/>
              <a:t>?</a:t>
            </a:r>
          </a:p>
          <a:p>
            <a:pPr marL="457200" indent="-457200">
              <a:buFont typeface="+mj-lt"/>
              <a:buAutoNum type="arabicPeriod"/>
            </a:pPr>
            <a:r>
              <a:rPr lang="fr-FR" dirty="0" err="1" smtClean="0"/>
              <a:t>Who</a:t>
            </a:r>
            <a:r>
              <a:rPr lang="fr-FR" dirty="0" smtClean="0"/>
              <a:t> </a:t>
            </a:r>
            <a:r>
              <a:rPr lang="fr-FR" dirty="0" err="1" smtClean="0"/>
              <a:t>asks</a:t>
            </a:r>
            <a:r>
              <a:rPr lang="fr-FR" dirty="0" smtClean="0"/>
              <a:t> the questions?</a:t>
            </a:r>
            <a:endParaRPr lang="en-US" dirty="0"/>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414951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Environment</a:t>
            </a:r>
            <a:r>
              <a:rPr lang="fr-FR" dirty="0" smtClean="0"/>
              <a:t>: TRUST</a:t>
            </a:r>
            <a:endParaRPr lang="en-US" dirty="0"/>
          </a:p>
        </p:txBody>
      </p:sp>
      <p:sp>
        <p:nvSpPr>
          <p:cNvPr id="3" name="Espace réservé du contenu 2"/>
          <p:cNvSpPr>
            <a:spLocks noGrp="1"/>
          </p:cNvSpPr>
          <p:nvPr>
            <p:ph idx="1"/>
          </p:nvPr>
        </p:nvSpPr>
        <p:spPr/>
        <p:txBody>
          <a:bodyPr/>
          <a:lstStyle/>
          <a:p>
            <a:r>
              <a:rPr lang="fr-FR" dirty="0" smtClean="0"/>
              <a:t>Non </a:t>
            </a:r>
            <a:r>
              <a:rPr lang="fr-FR" dirty="0" err="1" smtClean="0"/>
              <a:t>judgmental</a:t>
            </a:r>
            <a:endParaRPr lang="fr-FR" dirty="0" smtClean="0"/>
          </a:p>
          <a:p>
            <a:r>
              <a:rPr lang="fr-FR" dirty="0" err="1" smtClean="0"/>
              <a:t>Human</a:t>
            </a:r>
            <a:r>
              <a:rPr lang="fr-FR" dirty="0" smtClean="0"/>
              <a:t> </a:t>
            </a:r>
            <a:r>
              <a:rPr lang="fr-FR" dirty="0" err="1" smtClean="0"/>
              <a:t>relationship</a:t>
            </a:r>
            <a:r>
              <a:rPr lang="fr-FR" dirty="0" smtClean="0"/>
              <a:t> &amp; </a:t>
            </a:r>
            <a:r>
              <a:rPr lang="fr-FR" dirty="0" err="1" smtClean="0"/>
              <a:t>caring</a:t>
            </a:r>
            <a:endParaRPr lang="fr-FR" dirty="0" smtClean="0"/>
          </a:p>
          <a:p>
            <a:r>
              <a:rPr lang="fr-FR" dirty="0" smtClean="0"/>
              <a:t>HCP </a:t>
            </a:r>
            <a:r>
              <a:rPr lang="fr-FR" dirty="0" err="1" smtClean="0"/>
              <a:t>sensitivity</a:t>
            </a:r>
            <a:r>
              <a:rPr lang="fr-FR" dirty="0" smtClean="0"/>
              <a:t> and </a:t>
            </a:r>
            <a:r>
              <a:rPr lang="fr-FR" dirty="0" err="1" smtClean="0"/>
              <a:t>skills</a:t>
            </a:r>
            <a:r>
              <a:rPr lang="fr-FR" dirty="0" smtClean="0"/>
              <a:t> in </a:t>
            </a:r>
            <a:r>
              <a:rPr lang="fr-FR" dirty="0" err="1" smtClean="0"/>
              <a:t>eliciting</a:t>
            </a:r>
            <a:r>
              <a:rPr lang="fr-FR" dirty="0" smtClean="0"/>
              <a:t> </a:t>
            </a:r>
            <a:r>
              <a:rPr lang="fr-FR" dirty="0" err="1" smtClean="0"/>
              <a:t>adherence</a:t>
            </a:r>
            <a:r>
              <a:rPr lang="fr-FR" dirty="0" smtClean="0"/>
              <a:t> issues</a:t>
            </a:r>
          </a:p>
          <a:p>
            <a:r>
              <a:rPr lang="fr-FR" dirty="0" err="1" smtClean="0"/>
              <a:t>Welcome</a:t>
            </a:r>
            <a:r>
              <a:rPr lang="fr-FR" dirty="0" smtClean="0"/>
              <a:t> </a:t>
            </a:r>
            <a:r>
              <a:rPr lang="fr-FR" dirty="0" err="1" smtClean="0"/>
              <a:t>words</a:t>
            </a:r>
            <a:r>
              <a:rPr lang="fr-FR" dirty="0" smtClean="0"/>
              <a:t>, body </a:t>
            </a:r>
            <a:r>
              <a:rPr lang="fr-FR" dirty="0" err="1" smtClean="0"/>
              <a:t>language</a:t>
            </a:r>
            <a:endParaRPr lang="fr-FR" dirty="0" smtClean="0"/>
          </a:p>
          <a:p>
            <a:r>
              <a:rPr lang="fr-FR" dirty="0" err="1" smtClean="0"/>
              <a:t>Explanation</a:t>
            </a:r>
            <a:r>
              <a:rPr lang="fr-FR" dirty="0" smtClean="0"/>
              <a:t> of </a:t>
            </a:r>
            <a:r>
              <a:rPr lang="fr-FR" dirty="0" err="1" smtClean="0"/>
              <a:t>today’s</a:t>
            </a:r>
            <a:r>
              <a:rPr lang="fr-FR" dirty="0" smtClean="0"/>
              <a:t> agenda, incl. </a:t>
            </a:r>
            <a:r>
              <a:rPr lang="fr-FR" dirty="0" err="1"/>
              <a:t>d</a:t>
            </a:r>
            <a:r>
              <a:rPr lang="fr-FR" dirty="0" err="1" smtClean="0"/>
              <a:t>rug</a:t>
            </a:r>
            <a:r>
              <a:rPr lang="fr-FR" dirty="0" smtClean="0"/>
              <a:t> self-mangement</a:t>
            </a:r>
          </a:p>
          <a:p>
            <a:endParaRPr lang="en-US" dirty="0"/>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165259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 </a:t>
            </a:r>
            <a:r>
              <a:rPr lang="fr-FR" dirty="0" err="1" smtClean="0"/>
              <a:t>formulate</a:t>
            </a:r>
            <a:r>
              <a:rPr lang="fr-FR" dirty="0" smtClean="0"/>
              <a:t> the questions?</a:t>
            </a:r>
            <a:endParaRPr lang="en-US" dirty="0"/>
          </a:p>
        </p:txBody>
      </p:sp>
      <p:sp>
        <p:nvSpPr>
          <p:cNvPr id="3" name="Espace réservé du contenu 2"/>
          <p:cNvSpPr>
            <a:spLocks noGrp="1"/>
          </p:cNvSpPr>
          <p:nvPr>
            <p:ph idx="1"/>
          </p:nvPr>
        </p:nvSpPr>
        <p:spPr/>
        <p:txBody>
          <a:bodyPr/>
          <a:lstStyle/>
          <a:p>
            <a:r>
              <a:rPr lang="fr-FR" dirty="0" smtClean="0"/>
              <a:t>Introduction to the questions on </a:t>
            </a:r>
            <a:r>
              <a:rPr lang="fr-FR" dirty="0" err="1" smtClean="0"/>
              <a:t>medication</a:t>
            </a:r>
            <a:r>
              <a:rPr lang="fr-FR" dirty="0" smtClean="0"/>
              <a:t> </a:t>
            </a:r>
            <a:r>
              <a:rPr lang="fr-FR" dirty="0" err="1" smtClean="0"/>
              <a:t>adherence</a:t>
            </a:r>
            <a:r>
              <a:rPr lang="fr-FR" dirty="0" smtClean="0"/>
              <a:t>:</a:t>
            </a:r>
          </a:p>
          <a:p>
            <a:pPr lvl="1"/>
            <a:r>
              <a:rPr lang="fr-FR" dirty="0" smtClean="0"/>
              <a:t>I </a:t>
            </a:r>
            <a:r>
              <a:rPr lang="fr-FR" dirty="0" err="1" smtClean="0"/>
              <a:t>am</a:t>
            </a:r>
            <a:r>
              <a:rPr lang="fr-FR" dirty="0" smtClean="0"/>
              <a:t> </a:t>
            </a:r>
            <a:r>
              <a:rPr lang="fr-FR" dirty="0" err="1" smtClean="0"/>
              <a:t>interested</a:t>
            </a:r>
            <a:r>
              <a:rPr lang="fr-FR" dirty="0" smtClean="0"/>
              <a:t> in </a:t>
            </a:r>
            <a:r>
              <a:rPr lang="fr-FR" dirty="0" err="1" smtClean="0"/>
              <a:t>knowing</a:t>
            </a:r>
            <a:r>
              <a:rPr lang="fr-FR" dirty="0" smtClean="0"/>
              <a:t> </a:t>
            </a:r>
            <a:r>
              <a:rPr lang="fr-FR" dirty="0" err="1" smtClean="0"/>
              <a:t>your</a:t>
            </a:r>
            <a:r>
              <a:rPr lang="fr-FR" dirty="0" smtClean="0"/>
              <a:t> </a:t>
            </a:r>
            <a:r>
              <a:rPr lang="fr-FR" dirty="0" err="1" smtClean="0"/>
              <a:t>own</a:t>
            </a:r>
            <a:r>
              <a:rPr lang="fr-FR" dirty="0" smtClean="0"/>
              <a:t> </a:t>
            </a:r>
            <a:r>
              <a:rPr lang="fr-FR" dirty="0" err="1" smtClean="0"/>
              <a:t>way</a:t>
            </a:r>
            <a:r>
              <a:rPr lang="fr-FR" dirty="0" smtClean="0"/>
              <a:t> of </a:t>
            </a:r>
            <a:r>
              <a:rPr lang="fr-FR" dirty="0" err="1" smtClean="0"/>
              <a:t>managing</a:t>
            </a:r>
            <a:r>
              <a:rPr lang="fr-FR" dirty="0" smtClean="0"/>
              <a:t> </a:t>
            </a:r>
            <a:r>
              <a:rPr lang="fr-FR" dirty="0" err="1" smtClean="0"/>
              <a:t>your</a:t>
            </a:r>
            <a:r>
              <a:rPr lang="fr-FR" dirty="0" smtClean="0"/>
              <a:t> </a:t>
            </a:r>
            <a:r>
              <a:rPr lang="fr-FR" dirty="0" err="1" smtClean="0"/>
              <a:t>medications</a:t>
            </a:r>
            <a:r>
              <a:rPr lang="fr-FR" dirty="0"/>
              <a:t>.</a:t>
            </a:r>
            <a:r>
              <a:rPr lang="fr-FR" dirty="0" smtClean="0"/>
              <a:t> I gave </a:t>
            </a:r>
            <a:r>
              <a:rPr lang="fr-FR" dirty="0" err="1" smtClean="0"/>
              <a:t>you</a:t>
            </a:r>
            <a:r>
              <a:rPr lang="fr-FR" dirty="0"/>
              <a:t> </a:t>
            </a:r>
            <a:r>
              <a:rPr lang="fr-FR" dirty="0" err="1" smtClean="0"/>
              <a:t>medical</a:t>
            </a:r>
            <a:r>
              <a:rPr lang="fr-FR" dirty="0" smtClean="0"/>
              <a:t> directions on the use of the </a:t>
            </a:r>
            <a:r>
              <a:rPr lang="fr-FR" dirty="0" err="1" smtClean="0"/>
              <a:t>medication</a:t>
            </a:r>
            <a:r>
              <a:rPr lang="fr-FR" dirty="0" smtClean="0"/>
              <a:t> but </a:t>
            </a:r>
            <a:r>
              <a:rPr lang="fr-FR" dirty="0" err="1" smtClean="0"/>
              <a:t>transferring</a:t>
            </a:r>
            <a:r>
              <a:rPr lang="fr-FR" dirty="0" smtClean="0"/>
              <a:t> </a:t>
            </a:r>
            <a:r>
              <a:rPr lang="fr-FR" dirty="0" err="1" smtClean="0"/>
              <a:t>this</a:t>
            </a:r>
            <a:r>
              <a:rPr lang="fr-FR" dirty="0" smtClean="0"/>
              <a:t> </a:t>
            </a:r>
            <a:r>
              <a:rPr lang="fr-FR" dirty="0" err="1" smtClean="0"/>
              <a:t>medication</a:t>
            </a:r>
            <a:r>
              <a:rPr lang="fr-FR" dirty="0" smtClean="0"/>
              <a:t> </a:t>
            </a:r>
            <a:r>
              <a:rPr lang="fr-FR" dirty="0" err="1" smtClean="0"/>
              <a:t>into</a:t>
            </a:r>
            <a:r>
              <a:rPr lang="fr-FR" dirty="0" smtClean="0"/>
              <a:t> </a:t>
            </a:r>
            <a:r>
              <a:rPr lang="fr-FR" dirty="0" err="1" smtClean="0"/>
              <a:t>your</a:t>
            </a:r>
            <a:r>
              <a:rPr lang="fr-FR" dirty="0" smtClean="0"/>
              <a:t> </a:t>
            </a:r>
            <a:r>
              <a:rPr lang="fr-FR" dirty="0" err="1" smtClean="0"/>
              <a:t>daily</a:t>
            </a:r>
            <a:r>
              <a:rPr lang="fr-FR" dirty="0" smtClean="0"/>
              <a:t> life </a:t>
            </a:r>
            <a:r>
              <a:rPr lang="fr-FR" dirty="0" err="1" smtClean="0"/>
              <a:t>is</a:t>
            </a:r>
            <a:r>
              <a:rPr lang="fr-FR" dirty="0" smtClean="0"/>
              <a:t> </a:t>
            </a:r>
            <a:r>
              <a:rPr lang="fr-FR" dirty="0" err="1" smtClean="0"/>
              <a:t>another</a:t>
            </a:r>
            <a:r>
              <a:rPr lang="fr-FR" dirty="0" smtClean="0"/>
              <a:t> </a:t>
            </a:r>
            <a:r>
              <a:rPr lang="fr-FR" dirty="0" err="1" smtClean="0"/>
              <a:t>personal</a:t>
            </a:r>
            <a:r>
              <a:rPr lang="fr-FR" dirty="0" smtClean="0"/>
              <a:t> </a:t>
            </a:r>
            <a:r>
              <a:rPr lang="fr-FR" dirty="0" err="1" smtClean="0"/>
              <a:t>step</a:t>
            </a:r>
            <a:r>
              <a:rPr lang="fr-FR" dirty="0" smtClean="0"/>
              <a:t>, </a:t>
            </a:r>
            <a:r>
              <a:rPr lang="fr-FR" dirty="0" err="1" smtClean="0"/>
              <a:t>that</a:t>
            </a:r>
            <a:r>
              <a:rPr lang="fr-FR" dirty="0" smtClean="0"/>
              <a:t> </a:t>
            </a:r>
            <a:r>
              <a:rPr lang="fr-FR" dirty="0" err="1" smtClean="0"/>
              <a:t>needs</a:t>
            </a:r>
            <a:r>
              <a:rPr lang="fr-FR" dirty="0" smtClean="0"/>
              <a:t> time to master. </a:t>
            </a:r>
            <a:r>
              <a:rPr lang="fr-FR" dirty="0" err="1" smtClean="0"/>
              <a:t>Adjustements</a:t>
            </a:r>
            <a:r>
              <a:rPr lang="fr-FR" dirty="0" smtClean="0"/>
              <a:t> are </a:t>
            </a:r>
            <a:r>
              <a:rPr lang="fr-FR" dirty="0" err="1" smtClean="0"/>
              <a:t>sometimes</a:t>
            </a:r>
            <a:r>
              <a:rPr lang="fr-FR" dirty="0" smtClean="0"/>
              <a:t> </a:t>
            </a:r>
            <a:r>
              <a:rPr lang="fr-FR" dirty="0" err="1" smtClean="0"/>
              <a:t>needed</a:t>
            </a:r>
            <a:r>
              <a:rPr lang="fr-FR" dirty="0" smtClean="0"/>
              <a:t>. </a:t>
            </a:r>
            <a:r>
              <a:rPr lang="fr-FR" dirty="0" err="1" smtClean="0"/>
              <a:t>We</a:t>
            </a:r>
            <a:r>
              <a:rPr lang="fr-FR" dirty="0" smtClean="0"/>
              <a:t> </a:t>
            </a:r>
            <a:r>
              <a:rPr lang="fr-FR" dirty="0" err="1" smtClean="0"/>
              <a:t>need</a:t>
            </a:r>
            <a:r>
              <a:rPr lang="fr-FR" dirty="0" smtClean="0"/>
              <a:t> to </a:t>
            </a:r>
            <a:r>
              <a:rPr lang="fr-FR" dirty="0" err="1" smtClean="0"/>
              <a:t>work</a:t>
            </a:r>
            <a:r>
              <a:rPr lang="fr-FR" dirty="0" smtClean="0"/>
              <a:t> </a:t>
            </a:r>
            <a:r>
              <a:rPr lang="fr-FR" dirty="0" err="1" smtClean="0"/>
              <a:t>together</a:t>
            </a:r>
            <a:r>
              <a:rPr lang="fr-FR" dirty="0" smtClean="0"/>
              <a:t> on </a:t>
            </a:r>
            <a:r>
              <a:rPr lang="fr-FR" dirty="0" err="1" smtClean="0"/>
              <a:t>those</a:t>
            </a:r>
            <a:r>
              <a:rPr lang="fr-FR" dirty="0" smtClean="0"/>
              <a:t>.</a:t>
            </a:r>
          </a:p>
          <a:p>
            <a:pPr lvl="1"/>
            <a:r>
              <a:rPr lang="fr-FR" dirty="0" smtClean="0"/>
              <a:t>Social </a:t>
            </a:r>
            <a:r>
              <a:rPr lang="fr-FR" dirty="0" err="1" smtClean="0"/>
              <a:t>norm</a:t>
            </a:r>
            <a:r>
              <a:rPr lang="fr-FR" dirty="0" smtClean="0"/>
              <a:t>: patients </a:t>
            </a:r>
            <a:r>
              <a:rPr lang="fr-FR" dirty="0" err="1" smtClean="0"/>
              <a:t>usually</a:t>
            </a:r>
            <a:r>
              <a:rPr lang="fr-FR" dirty="0" smtClean="0"/>
              <a:t> tell me …</a:t>
            </a:r>
          </a:p>
          <a:p>
            <a:r>
              <a:rPr lang="fr-FR" dirty="0" smtClean="0"/>
              <a:t>Open-</a:t>
            </a:r>
            <a:r>
              <a:rPr lang="fr-FR" dirty="0" err="1" smtClean="0"/>
              <a:t>ended</a:t>
            </a:r>
            <a:r>
              <a:rPr lang="fr-FR" dirty="0" smtClean="0"/>
              <a:t> questions</a:t>
            </a:r>
          </a:p>
          <a:p>
            <a:r>
              <a:rPr lang="fr-FR" dirty="0" err="1" smtClean="0"/>
              <a:t>Avoid</a:t>
            </a:r>
            <a:r>
              <a:rPr lang="fr-FR" dirty="0" smtClean="0"/>
              <a:t> questions </a:t>
            </a:r>
            <a:r>
              <a:rPr lang="fr-FR" dirty="0" err="1" smtClean="0"/>
              <a:t>that</a:t>
            </a:r>
            <a:r>
              <a:rPr lang="fr-FR" dirty="0" smtClean="0"/>
              <a:t> are </a:t>
            </a:r>
            <a:r>
              <a:rPr lang="fr-FR" dirty="0" err="1" smtClean="0"/>
              <a:t>perceived</a:t>
            </a:r>
            <a:r>
              <a:rPr lang="fr-FR" dirty="0" smtClean="0"/>
              <a:t> as </a:t>
            </a:r>
            <a:r>
              <a:rPr lang="fr-FR" dirty="0" err="1" smtClean="0"/>
              <a:t>confrontational</a:t>
            </a:r>
            <a:r>
              <a:rPr lang="fr-FR" dirty="0" smtClean="0"/>
              <a:t> by patients</a:t>
            </a:r>
          </a:p>
          <a:p>
            <a:r>
              <a:rPr lang="fr-FR" dirty="0" err="1" smtClean="0"/>
              <a:t>Avoid</a:t>
            </a:r>
            <a:r>
              <a:rPr lang="fr-FR" dirty="0" smtClean="0"/>
              <a:t> </a:t>
            </a:r>
            <a:r>
              <a:rPr lang="fr-FR" dirty="0" err="1" smtClean="0"/>
              <a:t>closed</a:t>
            </a:r>
            <a:r>
              <a:rPr lang="fr-FR" dirty="0" smtClean="0"/>
              <a:t> &amp; </a:t>
            </a:r>
            <a:r>
              <a:rPr lang="fr-FR" dirty="0" err="1" smtClean="0"/>
              <a:t>oriented</a:t>
            </a:r>
            <a:r>
              <a:rPr lang="fr-FR" dirty="0" smtClean="0"/>
              <a:t> questions:</a:t>
            </a:r>
          </a:p>
          <a:p>
            <a:pPr marL="457200" lvl="1" indent="0">
              <a:buNone/>
            </a:pPr>
            <a:r>
              <a:rPr lang="fr-FR" dirty="0" smtClean="0"/>
              <a:t>« You </a:t>
            </a:r>
            <a:r>
              <a:rPr lang="fr-FR" dirty="0" err="1" smtClean="0"/>
              <a:t>did</a:t>
            </a:r>
            <a:r>
              <a:rPr lang="fr-FR" dirty="0" smtClean="0"/>
              <a:t> not stop </a:t>
            </a:r>
            <a:r>
              <a:rPr lang="fr-FR" dirty="0" err="1" smtClean="0"/>
              <a:t>taking</a:t>
            </a:r>
            <a:r>
              <a:rPr lang="fr-FR" dirty="0" smtClean="0"/>
              <a:t> </a:t>
            </a:r>
            <a:r>
              <a:rPr lang="fr-FR" dirty="0" err="1" smtClean="0"/>
              <a:t>your</a:t>
            </a:r>
            <a:r>
              <a:rPr lang="fr-FR" dirty="0" smtClean="0"/>
              <a:t> </a:t>
            </a:r>
            <a:r>
              <a:rPr lang="fr-FR" dirty="0" err="1" smtClean="0"/>
              <a:t>medication</a:t>
            </a:r>
            <a:r>
              <a:rPr lang="fr-FR" dirty="0" smtClean="0"/>
              <a:t>, </a:t>
            </a:r>
            <a:r>
              <a:rPr lang="fr-FR" dirty="0" err="1" smtClean="0"/>
              <a:t>did</a:t>
            </a:r>
            <a:r>
              <a:rPr lang="fr-FR" dirty="0" smtClean="0"/>
              <a:t> </a:t>
            </a:r>
            <a:r>
              <a:rPr lang="fr-FR" dirty="0" err="1" smtClean="0"/>
              <a:t>you</a:t>
            </a:r>
            <a:r>
              <a:rPr lang="fr-FR" dirty="0" smtClean="0"/>
              <a:t>? »</a:t>
            </a:r>
            <a:endParaRPr lang="en-US" dirty="0"/>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81019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Content of questions</a:t>
            </a:r>
            <a:endParaRPr lang="en-US" dirty="0"/>
          </a:p>
        </p:txBody>
      </p:sp>
      <p:sp>
        <p:nvSpPr>
          <p:cNvPr id="4" name="Espace réservé du pied de page 3"/>
          <p:cNvSpPr>
            <a:spLocks noGrp="1"/>
          </p:cNvSpPr>
          <p:nvPr>
            <p:ph type="ftr" sz="quarter" idx="11"/>
          </p:nvPr>
        </p:nvSpPr>
        <p:spPr/>
        <p:txBody>
          <a:bodyPr/>
          <a:lstStyle/>
          <a:p>
            <a:endParaRPr lang="fr-CH" dirty="0"/>
          </a:p>
        </p:txBody>
      </p:sp>
      <p:sp>
        <p:nvSpPr>
          <p:cNvPr id="6" name="ZoneTexte 5"/>
          <p:cNvSpPr txBox="1"/>
          <p:nvPr/>
        </p:nvSpPr>
        <p:spPr>
          <a:xfrm>
            <a:off x="835338" y="1573619"/>
            <a:ext cx="3662234" cy="2769989"/>
          </a:xfrm>
          <a:prstGeom prst="rect">
            <a:avLst/>
          </a:prstGeom>
          <a:noFill/>
        </p:spPr>
        <p:txBody>
          <a:bodyPr wrap="square" rtlCol="0">
            <a:spAutoFit/>
          </a:bodyPr>
          <a:lstStyle/>
          <a:p>
            <a:pPr lvl="0"/>
            <a:r>
              <a:rPr lang="fr-FR" dirty="0">
                <a:solidFill>
                  <a:srgbClr val="C00000"/>
                </a:solidFill>
                <a:latin typeface="+mn-lt"/>
              </a:rPr>
              <a:t>Estimation of </a:t>
            </a:r>
            <a:r>
              <a:rPr lang="fr-FR" dirty="0" err="1" smtClean="0">
                <a:solidFill>
                  <a:srgbClr val="C00000"/>
                </a:solidFill>
                <a:latin typeface="+mn-lt"/>
              </a:rPr>
              <a:t>adherence</a:t>
            </a:r>
            <a:endParaRPr lang="fr-FR" dirty="0" smtClean="0">
              <a:solidFill>
                <a:srgbClr val="C00000"/>
              </a:solidFill>
              <a:latin typeface="+mn-lt"/>
            </a:endParaRPr>
          </a:p>
          <a:p>
            <a:pPr lvl="0"/>
            <a:endParaRPr lang="fr-FR" sz="1800" dirty="0" smtClean="0">
              <a:latin typeface="+mn-lt"/>
            </a:endParaRPr>
          </a:p>
          <a:p>
            <a:pPr lvl="0"/>
            <a:r>
              <a:rPr lang="fr-FR" sz="1800" dirty="0" smtClean="0">
                <a:latin typeface="+mn-lt"/>
              </a:rPr>
              <a:t>How </a:t>
            </a:r>
            <a:r>
              <a:rPr lang="fr-FR" sz="1800" dirty="0" err="1" smtClean="0">
                <a:latin typeface="+mn-lt"/>
              </a:rPr>
              <a:t>would</a:t>
            </a:r>
            <a:r>
              <a:rPr lang="fr-FR" sz="1800" dirty="0" smtClean="0">
                <a:latin typeface="+mn-lt"/>
              </a:rPr>
              <a:t> </a:t>
            </a:r>
            <a:r>
              <a:rPr lang="fr-FR" sz="1800" dirty="0" err="1" smtClean="0">
                <a:latin typeface="+mn-lt"/>
              </a:rPr>
              <a:t>you</a:t>
            </a:r>
            <a:r>
              <a:rPr lang="fr-FR" sz="1800" dirty="0" smtClean="0">
                <a:latin typeface="+mn-lt"/>
              </a:rPr>
              <a:t> </a:t>
            </a:r>
            <a:r>
              <a:rPr lang="fr-FR" sz="1800" dirty="0" err="1" smtClean="0">
                <a:latin typeface="+mn-lt"/>
              </a:rPr>
              <a:t>describe</a:t>
            </a:r>
            <a:r>
              <a:rPr lang="fr-FR" sz="1800" dirty="0" smtClean="0">
                <a:latin typeface="+mn-lt"/>
              </a:rPr>
              <a:t> </a:t>
            </a:r>
            <a:r>
              <a:rPr lang="fr-FR" sz="1800" dirty="0" err="1" smtClean="0">
                <a:latin typeface="+mn-lt"/>
              </a:rPr>
              <a:t>your</a:t>
            </a:r>
            <a:r>
              <a:rPr lang="fr-FR" sz="1800" dirty="0" smtClean="0">
                <a:latin typeface="+mn-lt"/>
              </a:rPr>
              <a:t> </a:t>
            </a:r>
            <a:r>
              <a:rPr lang="fr-FR" sz="1800" dirty="0" err="1" smtClean="0">
                <a:latin typeface="+mn-lt"/>
              </a:rPr>
              <a:t>drug</a:t>
            </a:r>
            <a:r>
              <a:rPr lang="fr-FR" sz="1800" dirty="0" smtClean="0">
                <a:latin typeface="+mn-lt"/>
              </a:rPr>
              <a:t> management?</a:t>
            </a:r>
            <a:endParaRPr lang="fr-FR" sz="1800" dirty="0">
              <a:latin typeface="+mn-lt"/>
            </a:endParaRPr>
          </a:p>
          <a:p>
            <a:pPr lvl="0"/>
            <a:endParaRPr lang="fr-FR" sz="1800" dirty="0" smtClean="0">
              <a:latin typeface="+mn-lt"/>
            </a:endParaRPr>
          </a:p>
          <a:p>
            <a:pPr lvl="0"/>
            <a:r>
              <a:rPr lang="fr-FR" sz="1800" dirty="0" smtClean="0">
                <a:latin typeface="+mn-lt"/>
              </a:rPr>
              <a:t>- On a </a:t>
            </a:r>
            <a:r>
              <a:rPr lang="fr-FR" sz="1800" dirty="0" err="1" smtClean="0">
                <a:latin typeface="+mn-lt"/>
              </a:rPr>
              <a:t>regular</a:t>
            </a:r>
            <a:r>
              <a:rPr lang="fr-FR" sz="1800" dirty="0" smtClean="0">
                <a:latin typeface="+mn-lt"/>
              </a:rPr>
              <a:t>/</a:t>
            </a:r>
            <a:r>
              <a:rPr lang="fr-FR" sz="1800" dirty="0" err="1" smtClean="0">
                <a:latin typeface="+mn-lt"/>
              </a:rPr>
              <a:t>irregular</a:t>
            </a:r>
            <a:r>
              <a:rPr lang="fr-FR" sz="1800" dirty="0" smtClean="0">
                <a:latin typeface="+mn-lt"/>
              </a:rPr>
              <a:t> </a:t>
            </a:r>
            <a:r>
              <a:rPr lang="fr-FR" sz="1800" dirty="0" err="1" smtClean="0">
                <a:latin typeface="+mn-lt"/>
              </a:rPr>
              <a:t>day</a:t>
            </a:r>
            <a:endParaRPr lang="fr-FR" sz="1800" dirty="0" smtClean="0">
              <a:latin typeface="+mn-lt"/>
            </a:endParaRPr>
          </a:p>
          <a:p>
            <a:pPr lvl="0"/>
            <a:r>
              <a:rPr lang="fr-FR" sz="1800" dirty="0" smtClean="0">
                <a:latin typeface="+mn-lt"/>
              </a:rPr>
              <a:t>- </a:t>
            </a:r>
            <a:r>
              <a:rPr lang="fr-FR" sz="1800" dirty="0" err="1" smtClean="0">
                <a:latin typeface="+mn-lt"/>
              </a:rPr>
              <a:t>Week</a:t>
            </a:r>
            <a:r>
              <a:rPr lang="fr-FR" sz="1800" dirty="0" smtClean="0">
                <a:latin typeface="+mn-lt"/>
              </a:rPr>
              <a:t> </a:t>
            </a:r>
            <a:r>
              <a:rPr lang="fr-FR" sz="1800" dirty="0" err="1" smtClean="0">
                <a:latin typeface="+mn-lt"/>
              </a:rPr>
              <a:t>days</a:t>
            </a:r>
            <a:r>
              <a:rPr lang="fr-FR" sz="1800" dirty="0" smtClean="0">
                <a:latin typeface="+mn-lt"/>
              </a:rPr>
              <a:t>/weekends/vacation</a:t>
            </a:r>
            <a:endParaRPr lang="fr-FR" sz="1800" dirty="0">
              <a:latin typeface="+mn-lt"/>
            </a:endParaRPr>
          </a:p>
          <a:p>
            <a:pPr lvl="0"/>
            <a:r>
              <a:rPr lang="fr-FR" sz="1800" dirty="0">
                <a:latin typeface="+mn-lt"/>
              </a:rPr>
              <a:t>- </a:t>
            </a:r>
            <a:r>
              <a:rPr lang="fr-FR" sz="1800" dirty="0" err="1">
                <a:latin typeface="+mn-lt"/>
              </a:rPr>
              <a:t>Morning</a:t>
            </a:r>
            <a:r>
              <a:rPr lang="fr-FR" sz="1800" dirty="0">
                <a:latin typeface="+mn-lt"/>
              </a:rPr>
              <a:t>/</a:t>
            </a:r>
            <a:r>
              <a:rPr lang="fr-FR" sz="1800" dirty="0" err="1">
                <a:latin typeface="+mn-lt"/>
              </a:rPr>
              <a:t>evening</a:t>
            </a:r>
            <a:endParaRPr lang="fr-FR" sz="1800" dirty="0">
              <a:latin typeface="+mn-lt"/>
            </a:endParaRPr>
          </a:p>
          <a:p>
            <a:endParaRPr lang="en-US" dirty="0"/>
          </a:p>
        </p:txBody>
      </p:sp>
      <p:sp>
        <p:nvSpPr>
          <p:cNvPr id="7" name="ZoneTexte 6"/>
          <p:cNvSpPr txBox="1"/>
          <p:nvPr/>
        </p:nvSpPr>
        <p:spPr>
          <a:xfrm>
            <a:off x="4411433" y="1587792"/>
            <a:ext cx="3662234" cy="4524315"/>
          </a:xfrm>
          <a:prstGeom prst="rect">
            <a:avLst/>
          </a:prstGeom>
          <a:noFill/>
        </p:spPr>
        <p:txBody>
          <a:bodyPr wrap="square" rtlCol="0">
            <a:spAutoFit/>
          </a:bodyPr>
          <a:lstStyle/>
          <a:p>
            <a:pPr lvl="0"/>
            <a:r>
              <a:rPr lang="fr-FR" dirty="0" smtClean="0">
                <a:solidFill>
                  <a:srgbClr val="C00000"/>
                </a:solidFill>
                <a:latin typeface="+mn-lt"/>
              </a:rPr>
              <a:t>Identification of </a:t>
            </a:r>
            <a:r>
              <a:rPr lang="fr-FR" dirty="0" err="1" smtClean="0">
                <a:solidFill>
                  <a:srgbClr val="C00000"/>
                </a:solidFill>
                <a:latin typeface="+mn-lt"/>
              </a:rPr>
              <a:t>influencing</a:t>
            </a:r>
            <a:r>
              <a:rPr lang="fr-FR" dirty="0" smtClean="0">
                <a:solidFill>
                  <a:srgbClr val="C00000"/>
                </a:solidFill>
                <a:latin typeface="+mn-lt"/>
              </a:rPr>
              <a:t> </a:t>
            </a:r>
            <a:r>
              <a:rPr lang="fr-FR" dirty="0" err="1" smtClean="0">
                <a:solidFill>
                  <a:srgbClr val="C00000"/>
                </a:solidFill>
                <a:latin typeface="+mn-lt"/>
              </a:rPr>
              <a:t>factors</a:t>
            </a:r>
            <a:r>
              <a:rPr lang="fr-FR" dirty="0" smtClean="0">
                <a:solidFill>
                  <a:srgbClr val="C00000"/>
                </a:solidFill>
                <a:latin typeface="+mn-lt"/>
              </a:rPr>
              <a:t> </a:t>
            </a:r>
            <a:r>
              <a:rPr lang="fr-FR" dirty="0" smtClean="0">
                <a:solidFill>
                  <a:srgbClr val="164EAA"/>
                </a:solidFill>
                <a:latin typeface="+mn-lt"/>
              </a:rPr>
              <a:t>(</a:t>
            </a:r>
            <a:r>
              <a:rPr lang="fr-FR" dirty="0" err="1" smtClean="0">
                <a:solidFill>
                  <a:srgbClr val="164EAA"/>
                </a:solidFill>
                <a:latin typeface="+mn-lt"/>
              </a:rPr>
              <a:t>barriers</a:t>
            </a:r>
            <a:r>
              <a:rPr lang="fr-FR" dirty="0" smtClean="0">
                <a:solidFill>
                  <a:srgbClr val="164EAA"/>
                </a:solidFill>
                <a:latin typeface="+mn-lt"/>
              </a:rPr>
              <a:t> and </a:t>
            </a:r>
            <a:r>
              <a:rPr lang="fr-FR" dirty="0" err="1" smtClean="0">
                <a:solidFill>
                  <a:srgbClr val="164EAA"/>
                </a:solidFill>
                <a:latin typeface="+mn-lt"/>
              </a:rPr>
              <a:t>facilitators</a:t>
            </a:r>
            <a:r>
              <a:rPr lang="fr-FR" dirty="0" smtClean="0">
                <a:solidFill>
                  <a:srgbClr val="164EAA"/>
                </a:solidFill>
                <a:latin typeface="+mn-lt"/>
              </a:rPr>
              <a:t>)</a:t>
            </a:r>
          </a:p>
          <a:p>
            <a:pPr lvl="0"/>
            <a:endParaRPr lang="fr-FR" sz="1800" dirty="0" smtClean="0">
              <a:latin typeface="+mn-lt"/>
            </a:endParaRPr>
          </a:p>
          <a:p>
            <a:pPr marL="285750" lvl="0" indent="-285750">
              <a:buFontTx/>
              <a:buChar char="-"/>
            </a:pPr>
            <a:r>
              <a:rPr lang="fr-FR" sz="1800" dirty="0" err="1" smtClean="0">
                <a:latin typeface="+mn-lt"/>
              </a:rPr>
              <a:t>What</a:t>
            </a:r>
            <a:r>
              <a:rPr lang="fr-FR" sz="1800" dirty="0" smtClean="0">
                <a:latin typeface="+mn-lt"/>
              </a:rPr>
              <a:t> </a:t>
            </a:r>
            <a:r>
              <a:rPr lang="fr-FR" sz="1800" dirty="0" err="1" smtClean="0">
                <a:latin typeface="+mn-lt"/>
              </a:rPr>
              <a:t>helps</a:t>
            </a:r>
            <a:r>
              <a:rPr lang="fr-FR" sz="1800" dirty="0" smtClean="0">
                <a:latin typeface="+mn-lt"/>
              </a:rPr>
              <a:t> </a:t>
            </a:r>
            <a:r>
              <a:rPr lang="fr-FR" sz="1800" dirty="0" err="1" smtClean="0">
                <a:latin typeface="+mn-lt"/>
              </a:rPr>
              <a:t>you</a:t>
            </a:r>
            <a:r>
              <a:rPr lang="fr-FR" sz="1800" dirty="0" smtClean="0">
                <a:latin typeface="+mn-lt"/>
              </a:rPr>
              <a:t> to </a:t>
            </a:r>
            <a:r>
              <a:rPr lang="fr-FR" sz="1800" dirty="0" err="1" smtClean="0">
                <a:latin typeface="+mn-lt"/>
              </a:rPr>
              <a:t>take</a:t>
            </a:r>
            <a:r>
              <a:rPr lang="fr-FR" sz="1800" dirty="0" smtClean="0">
                <a:latin typeface="+mn-lt"/>
              </a:rPr>
              <a:t> </a:t>
            </a:r>
            <a:r>
              <a:rPr lang="fr-FR" sz="1800" dirty="0" err="1" smtClean="0">
                <a:latin typeface="+mn-lt"/>
              </a:rPr>
              <a:t>your</a:t>
            </a:r>
            <a:r>
              <a:rPr lang="fr-FR" sz="1800" dirty="0" smtClean="0">
                <a:latin typeface="+mn-lt"/>
              </a:rPr>
              <a:t> </a:t>
            </a:r>
            <a:r>
              <a:rPr lang="fr-FR" sz="1800" dirty="0" err="1" smtClean="0">
                <a:latin typeface="+mn-lt"/>
              </a:rPr>
              <a:t>medication</a:t>
            </a:r>
            <a:r>
              <a:rPr lang="fr-FR" sz="1800" dirty="0" smtClean="0">
                <a:latin typeface="+mn-lt"/>
              </a:rPr>
              <a:t>?</a:t>
            </a:r>
          </a:p>
          <a:p>
            <a:pPr marL="285750" lvl="0" indent="-285750">
              <a:buFontTx/>
              <a:buChar char="-"/>
            </a:pPr>
            <a:r>
              <a:rPr lang="fr-FR" sz="1800" dirty="0" err="1" smtClean="0">
                <a:latin typeface="+mn-lt"/>
              </a:rPr>
              <a:t>What</a:t>
            </a:r>
            <a:r>
              <a:rPr lang="fr-FR" sz="1800" dirty="0" smtClean="0">
                <a:latin typeface="+mn-lt"/>
              </a:rPr>
              <a:t> are the challenges </a:t>
            </a:r>
            <a:r>
              <a:rPr lang="fr-FR" sz="1800" dirty="0" err="1" smtClean="0">
                <a:latin typeface="+mn-lt"/>
              </a:rPr>
              <a:t>that</a:t>
            </a:r>
            <a:r>
              <a:rPr lang="fr-FR" sz="1800" dirty="0" smtClean="0">
                <a:latin typeface="+mn-lt"/>
              </a:rPr>
              <a:t> </a:t>
            </a:r>
            <a:r>
              <a:rPr lang="fr-FR" sz="1800" dirty="0" err="1" smtClean="0">
                <a:latin typeface="+mn-lt"/>
              </a:rPr>
              <a:t>you</a:t>
            </a:r>
            <a:r>
              <a:rPr lang="fr-FR" sz="1800" dirty="0" smtClean="0">
                <a:latin typeface="+mn-lt"/>
              </a:rPr>
              <a:t> have been </a:t>
            </a:r>
            <a:r>
              <a:rPr lang="fr-FR" sz="1800" dirty="0" err="1" smtClean="0">
                <a:latin typeface="+mn-lt"/>
              </a:rPr>
              <a:t>facing</a:t>
            </a:r>
            <a:r>
              <a:rPr lang="fr-FR" sz="1800" dirty="0" smtClean="0">
                <a:latin typeface="+mn-lt"/>
              </a:rPr>
              <a:t>?</a:t>
            </a:r>
          </a:p>
          <a:p>
            <a:pPr marL="285750" lvl="0" indent="-285750">
              <a:buFontTx/>
              <a:buChar char="-"/>
            </a:pPr>
            <a:r>
              <a:rPr lang="fr-FR" sz="1800" dirty="0" err="1" smtClean="0">
                <a:latin typeface="+mn-lt"/>
              </a:rPr>
              <a:t>Particular</a:t>
            </a:r>
            <a:r>
              <a:rPr lang="fr-FR" sz="1800" dirty="0" smtClean="0">
                <a:latin typeface="+mn-lt"/>
              </a:rPr>
              <a:t> attention in </a:t>
            </a:r>
            <a:r>
              <a:rPr lang="fr-FR" sz="1800" dirty="0" err="1" smtClean="0">
                <a:latin typeface="+mn-lt"/>
              </a:rPr>
              <a:t>each</a:t>
            </a:r>
            <a:r>
              <a:rPr lang="fr-FR" sz="1800" dirty="0" smtClean="0">
                <a:latin typeface="+mn-lt"/>
              </a:rPr>
              <a:t> change in </a:t>
            </a:r>
            <a:r>
              <a:rPr lang="fr-FR" sz="1800" dirty="0" err="1" smtClean="0">
                <a:latin typeface="+mn-lt"/>
              </a:rPr>
              <a:t>patient’s</a:t>
            </a:r>
            <a:r>
              <a:rPr lang="fr-FR" sz="1800" dirty="0" smtClean="0">
                <a:latin typeface="+mn-lt"/>
              </a:rPr>
              <a:t> routine</a:t>
            </a:r>
          </a:p>
          <a:p>
            <a:pPr marL="342900" lvl="0" indent="-342900">
              <a:buFontTx/>
              <a:buChar char="-"/>
            </a:pPr>
            <a:endParaRPr lang="fr-FR" sz="1800" dirty="0">
              <a:latin typeface="+mn-lt"/>
            </a:endParaRPr>
          </a:p>
          <a:p>
            <a:pPr marL="285750" lvl="0" indent="-285750">
              <a:buFont typeface="Wingdings" panose="05000000000000000000" pitchFamily="2" charset="2"/>
              <a:buChar char="à"/>
            </a:pPr>
            <a:r>
              <a:rPr lang="fr-FR" sz="1800" dirty="0" err="1" smtClean="0">
                <a:sym typeface="Wingdings" panose="05000000000000000000" pitchFamily="2" charset="2"/>
              </a:rPr>
              <a:t>Based</a:t>
            </a:r>
            <a:r>
              <a:rPr lang="fr-FR" sz="1800" dirty="0" smtClean="0">
                <a:sym typeface="Wingdings" panose="05000000000000000000" pitchFamily="2" charset="2"/>
              </a:rPr>
              <a:t> on </a:t>
            </a:r>
            <a:r>
              <a:rPr lang="fr-FR" sz="1800" dirty="0" err="1" smtClean="0">
                <a:sym typeface="Wingdings" panose="05000000000000000000" pitchFamily="2" charset="2"/>
              </a:rPr>
              <a:t>theoretical</a:t>
            </a:r>
            <a:r>
              <a:rPr lang="fr-FR" sz="1800" dirty="0" smtClean="0">
                <a:sym typeface="Wingdings" panose="05000000000000000000" pitchFamily="2" charset="2"/>
              </a:rPr>
              <a:t> </a:t>
            </a:r>
            <a:r>
              <a:rPr lang="fr-FR" sz="1800" dirty="0" err="1" smtClean="0">
                <a:sym typeface="Wingdings" panose="05000000000000000000" pitchFamily="2" charset="2"/>
              </a:rPr>
              <a:t>models</a:t>
            </a:r>
            <a:endParaRPr lang="fr-FR" sz="1800" dirty="0" smtClean="0">
              <a:sym typeface="Wingdings" panose="05000000000000000000" pitchFamily="2" charset="2"/>
            </a:endParaRPr>
          </a:p>
          <a:p>
            <a:pPr marL="742950" lvl="1" indent="-285750">
              <a:buFont typeface="Wingdings" panose="05000000000000000000" pitchFamily="2" charset="2"/>
              <a:buChar char="à"/>
            </a:pPr>
            <a:r>
              <a:rPr lang="fr-FR" sz="1800" dirty="0" err="1" smtClean="0">
                <a:sym typeface="Wingdings" panose="05000000000000000000" pitchFamily="2" charset="2"/>
              </a:rPr>
              <a:t>Beliefs</a:t>
            </a:r>
            <a:r>
              <a:rPr lang="fr-FR" sz="1800" dirty="0" smtClean="0">
                <a:sym typeface="Wingdings" panose="05000000000000000000" pitchFamily="2" charset="2"/>
              </a:rPr>
              <a:t> &amp; attitudes</a:t>
            </a:r>
          </a:p>
          <a:p>
            <a:pPr marL="742950" lvl="1" indent="-285750">
              <a:buFont typeface="Wingdings" panose="05000000000000000000" pitchFamily="2" charset="2"/>
              <a:buChar char="à"/>
            </a:pPr>
            <a:r>
              <a:rPr lang="fr-FR" sz="1800" dirty="0" err="1" smtClean="0">
                <a:sym typeface="Wingdings" panose="05000000000000000000" pitchFamily="2" charset="2"/>
              </a:rPr>
              <a:t>Concerns</a:t>
            </a:r>
            <a:r>
              <a:rPr lang="fr-FR" sz="1800" dirty="0" smtClean="0">
                <a:sym typeface="Wingdings" panose="05000000000000000000" pitchFamily="2" charset="2"/>
              </a:rPr>
              <a:t> &amp; Expectations</a:t>
            </a:r>
          </a:p>
          <a:p>
            <a:pPr marL="742950" lvl="1" indent="-285750">
              <a:buFont typeface="Wingdings" panose="05000000000000000000" pitchFamily="2" charset="2"/>
              <a:buChar char="à"/>
            </a:pPr>
            <a:r>
              <a:rPr lang="fr-FR" sz="1800" dirty="0" smtClean="0">
                <a:sym typeface="Wingdings" panose="05000000000000000000" pitchFamily="2" charset="2"/>
              </a:rPr>
              <a:t>Perspectives </a:t>
            </a:r>
            <a:endParaRPr lang="en-US" sz="1800" dirty="0"/>
          </a:p>
        </p:txBody>
      </p:sp>
      <p:sp>
        <p:nvSpPr>
          <p:cNvPr id="8" name="ZoneTexte 7"/>
          <p:cNvSpPr txBox="1"/>
          <p:nvPr/>
        </p:nvSpPr>
        <p:spPr>
          <a:xfrm>
            <a:off x="8040688" y="1570068"/>
            <a:ext cx="3662234" cy="3877985"/>
          </a:xfrm>
          <a:prstGeom prst="rect">
            <a:avLst/>
          </a:prstGeom>
          <a:noFill/>
        </p:spPr>
        <p:txBody>
          <a:bodyPr wrap="square" rtlCol="0">
            <a:spAutoFit/>
          </a:bodyPr>
          <a:lstStyle/>
          <a:p>
            <a:pPr lvl="0"/>
            <a:r>
              <a:rPr lang="fr-FR" dirty="0" err="1" smtClean="0">
                <a:solidFill>
                  <a:srgbClr val="C00000"/>
                </a:solidFill>
                <a:latin typeface="+mn-lt"/>
              </a:rPr>
              <a:t>Stepwise</a:t>
            </a:r>
            <a:r>
              <a:rPr lang="fr-FR" dirty="0" smtClean="0">
                <a:solidFill>
                  <a:srgbClr val="C00000"/>
                </a:solidFill>
                <a:latin typeface="+mn-lt"/>
              </a:rPr>
              <a:t> identification of solutions</a:t>
            </a:r>
          </a:p>
          <a:p>
            <a:pPr lvl="0"/>
            <a:endParaRPr lang="fr-FR" sz="1800" dirty="0" smtClean="0">
              <a:latin typeface="+mn-lt"/>
            </a:endParaRPr>
          </a:p>
          <a:p>
            <a:pPr lvl="0"/>
            <a:r>
              <a:rPr lang="fr-FR" sz="1800" dirty="0" smtClean="0">
                <a:latin typeface="+mn-lt"/>
              </a:rPr>
              <a:t>Patient activation</a:t>
            </a:r>
          </a:p>
          <a:p>
            <a:pPr lvl="0"/>
            <a:endParaRPr lang="fr-FR" sz="1800" dirty="0" smtClean="0">
              <a:latin typeface="+mn-lt"/>
            </a:endParaRPr>
          </a:p>
          <a:p>
            <a:pPr lvl="0"/>
            <a:r>
              <a:rPr lang="fr-FR" sz="1800" dirty="0" err="1" smtClean="0">
                <a:latin typeface="+mn-lt"/>
              </a:rPr>
              <a:t>Pre-requisite</a:t>
            </a:r>
            <a:r>
              <a:rPr lang="fr-FR" sz="1800" dirty="0" smtClean="0">
                <a:latin typeface="+mn-lt"/>
              </a:rPr>
              <a:t>:</a:t>
            </a:r>
          </a:p>
          <a:p>
            <a:pPr marL="285750" indent="-285750">
              <a:buFontTx/>
              <a:buChar char="-"/>
            </a:pPr>
            <a:r>
              <a:rPr lang="fr-CH" sz="1800" dirty="0" smtClean="0"/>
              <a:t>It </a:t>
            </a:r>
            <a:r>
              <a:rPr lang="fr-CH" sz="1800" dirty="0" err="1"/>
              <a:t>is</a:t>
            </a:r>
            <a:r>
              <a:rPr lang="fr-CH" sz="1800" dirty="0"/>
              <a:t> </a:t>
            </a:r>
            <a:r>
              <a:rPr lang="fr-CH" sz="1800" dirty="0">
                <a:solidFill>
                  <a:srgbClr val="C00000"/>
                </a:solidFill>
              </a:rPr>
              <a:t>IMPORTANT</a:t>
            </a:r>
            <a:r>
              <a:rPr lang="fr-CH" sz="1800" dirty="0">
                <a:solidFill>
                  <a:srgbClr val="FF0000"/>
                </a:solidFill>
              </a:rPr>
              <a:t> </a:t>
            </a:r>
            <a:r>
              <a:rPr lang="fr-CH" sz="1800" dirty="0"/>
              <a:t>for the </a:t>
            </a:r>
            <a:r>
              <a:rPr lang="fr-CH" sz="1800" dirty="0" smtClean="0"/>
              <a:t>patient</a:t>
            </a:r>
          </a:p>
          <a:p>
            <a:pPr marL="285750" indent="-285750">
              <a:buFontTx/>
              <a:buChar char="-"/>
            </a:pPr>
            <a:r>
              <a:rPr lang="fr-CH" sz="1800" dirty="0"/>
              <a:t>The patient </a:t>
            </a:r>
            <a:r>
              <a:rPr lang="fr-CH" sz="1800" dirty="0" err="1"/>
              <a:t>is</a:t>
            </a:r>
            <a:r>
              <a:rPr lang="fr-CH" sz="1800" dirty="0"/>
              <a:t> </a:t>
            </a:r>
            <a:r>
              <a:rPr lang="fr-CH" sz="1800" dirty="0">
                <a:solidFill>
                  <a:srgbClr val="C00000"/>
                </a:solidFill>
              </a:rPr>
              <a:t>CONFIDENT </a:t>
            </a:r>
            <a:r>
              <a:rPr lang="fr-CH" sz="1800" dirty="0" err="1"/>
              <a:t>that</a:t>
            </a:r>
            <a:r>
              <a:rPr lang="fr-CH" sz="1800" dirty="0"/>
              <a:t> </a:t>
            </a:r>
            <a:r>
              <a:rPr lang="fr-CH" sz="1800" dirty="0" err="1"/>
              <a:t>he</a:t>
            </a:r>
            <a:r>
              <a:rPr lang="fr-CH" sz="1800" dirty="0"/>
              <a:t> </a:t>
            </a:r>
            <a:r>
              <a:rPr lang="fr-CH" sz="1800" dirty="0" err="1"/>
              <a:t>can</a:t>
            </a:r>
            <a:r>
              <a:rPr lang="fr-CH" sz="1800" dirty="0"/>
              <a:t> </a:t>
            </a:r>
            <a:r>
              <a:rPr lang="fr-CH" sz="1800" dirty="0" err="1"/>
              <a:t>make</a:t>
            </a:r>
            <a:r>
              <a:rPr lang="fr-CH" sz="1800" dirty="0"/>
              <a:t> the change (self-confidence</a:t>
            </a:r>
            <a:r>
              <a:rPr lang="fr-CH" sz="1800" dirty="0" smtClean="0"/>
              <a:t>)</a:t>
            </a:r>
          </a:p>
          <a:p>
            <a:pPr marL="285750" indent="-285750">
              <a:buFontTx/>
              <a:buChar char="-"/>
            </a:pPr>
            <a:r>
              <a:rPr lang="en-US" sz="1800" dirty="0"/>
              <a:t>It is the </a:t>
            </a:r>
            <a:r>
              <a:rPr lang="en-US" sz="1800" dirty="0">
                <a:solidFill>
                  <a:srgbClr val="C00000"/>
                </a:solidFill>
              </a:rPr>
              <a:t>RIGHT MOMENT </a:t>
            </a:r>
            <a:r>
              <a:rPr lang="en-US" sz="1800" dirty="0"/>
              <a:t>for the patient to do it (priority</a:t>
            </a:r>
            <a:r>
              <a:rPr lang="en-US" sz="1800" dirty="0" smtClean="0"/>
              <a:t>)</a:t>
            </a:r>
            <a:endParaRPr lang="fr-CH" sz="1800" dirty="0"/>
          </a:p>
          <a:p>
            <a:pPr marL="285750" indent="-285750">
              <a:buFontTx/>
              <a:buChar char="-"/>
            </a:pPr>
            <a:endParaRPr lang="fr-CH" sz="1800" dirty="0"/>
          </a:p>
        </p:txBody>
      </p:sp>
      <p:pic>
        <p:nvPicPr>
          <p:cNvPr id="9" name="Picture 2" descr="Résultats de recherche d'images pour « complexité organisationnelle »"/>
          <p:cNvPicPr>
            <a:picLocks noChangeAspect="1" noChangeArrowheads="1"/>
          </p:cNvPicPr>
          <p:nvPr/>
        </p:nvPicPr>
        <p:blipFill>
          <a:blip r:embed="rId3" cstate="print"/>
          <a:srcRect/>
          <a:stretch>
            <a:fillRect/>
          </a:stretch>
        </p:blipFill>
        <p:spPr bwMode="auto">
          <a:xfrm>
            <a:off x="9797922" y="4711992"/>
            <a:ext cx="1905000" cy="1219201"/>
          </a:xfrm>
          <a:prstGeom prst="rect">
            <a:avLst/>
          </a:prstGeom>
          <a:noFill/>
        </p:spPr>
      </p:pic>
    </p:spTree>
    <p:extLst>
      <p:ext uri="{BB962C8B-B14F-4D97-AF65-F5344CB8AC3E}">
        <p14:creationId xmlns:p14="http://schemas.microsoft.com/office/powerpoint/2010/main" val="393931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Content of questions</a:t>
            </a:r>
            <a:endParaRPr lang="en-US" dirty="0"/>
          </a:p>
        </p:txBody>
      </p:sp>
      <p:sp>
        <p:nvSpPr>
          <p:cNvPr id="4" name="Espace réservé du pied de page 3"/>
          <p:cNvSpPr>
            <a:spLocks noGrp="1"/>
          </p:cNvSpPr>
          <p:nvPr>
            <p:ph type="ftr" sz="quarter" idx="11"/>
          </p:nvPr>
        </p:nvSpPr>
        <p:spPr/>
        <p:txBody>
          <a:bodyPr/>
          <a:lstStyle/>
          <a:p>
            <a:endParaRPr lang="fr-CH" dirty="0"/>
          </a:p>
        </p:txBody>
      </p:sp>
      <p:sp>
        <p:nvSpPr>
          <p:cNvPr id="6" name="ZoneTexte 5"/>
          <p:cNvSpPr txBox="1"/>
          <p:nvPr/>
        </p:nvSpPr>
        <p:spPr>
          <a:xfrm>
            <a:off x="835338" y="1573619"/>
            <a:ext cx="3662234" cy="2769989"/>
          </a:xfrm>
          <a:prstGeom prst="rect">
            <a:avLst/>
          </a:prstGeom>
          <a:noFill/>
        </p:spPr>
        <p:txBody>
          <a:bodyPr wrap="square" rtlCol="0">
            <a:spAutoFit/>
          </a:bodyPr>
          <a:lstStyle/>
          <a:p>
            <a:pPr lvl="0"/>
            <a:r>
              <a:rPr lang="fr-FR" dirty="0">
                <a:solidFill>
                  <a:srgbClr val="C00000"/>
                </a:solidFill>
                <a:latin typeface="+mn-lt"/>
              </a:rPr>
              <a:t>Estimation of </a:t>
            </a:r>
            <a:r>
              <a:rPr lang="fr-FR" dirty="0" err="1" smtClean="0">
                <a:solidFill>
                  <a:srgbClr val="C00000"/>
                </a:solidFill>
                <a:latin typeface="+mn-lt"/>
              </a:rPr>
              <a:t>adherence</a:t>
            </a:r>
            <a:endParaRPr lang="fr-FR" dirty="0" smtClean="0">
              <a:solidFill>
                <a:srgbClr val="C00000"/>
              </a:solidFill>
              <a:latin typeface="+mn-lt"/>
            </a:endParaRPr>
          </a:p>
          <a:p>
            <a:pPr lvl="0"/>
            <a:endParaRPr lang="fr-FR" sz="1800" dirty="0" smtClean="0">
              <a:latin typeface="+mn-lt"/>
            </a:endParaRPr>
          </a:p>
          <a:p>
            <a:pPr lvl="0"/>
            <a:r>
              <a:rPr lang="fr-FR" sz="1800" dirty="0" smtClean="0">
                <a:latin typeface="+mn-lt"/>
              </a:rPr>
              <a:t>How </a:t>
            </a:r>
            <a:r>
              <a:rPr lang="fr-FR" sz="1800" dirty="0" err="1" smtClean="0">
                <a:latin typeface="+mn-lt"/>
              </a:rPr>
              <a:t>would</a:t>
            </a:r>
            <a:r>
              <a:rPr lang="fr-FR" sz="1800" dirty="0" smtClean="0">
                <a:latin typeface="+mn-lt"/>
              </a:rPr>
              <a:t> </a:t>
            </a:r>
            <a:r>
              <a:rPr lang="fr-FR" sz="1800" dirty="0" err="1" smtClean="0">
                <a:latin typeface="+mn-lt"/>
              </a:rPr>
              <a:t>you</a:t>
            </a:r>
            <a:r>
              <a:rPr lang="fr-FR" sz="1800" dirty="0" smtClean="0">
                <a:latin typeface="+mn-lt"/>
              </a:rPr>
              <a:t> </a:t>
            </a:r>
            <a:r>
              <a:rPr lang="fr-FR" sz="1800" dirty="0" err="1" smtClean="0">
                <a:latin typeface="+mn-lt"/>
              </a:rPr>
              <a:t>describe</a:t>
            </a:r>
            <a:r>
              <a:rPr lang="fr-FR" sz="1800" dirty="0" smtClean="0">
                <a:latin typeface="+mn-lt"/>
              </a:rPr>
              <a:t> </a:t>
            </a:r>
            <a:r>
              <a:rPr lang="fr-FR" sz="1800" dirty="0" err="1" smtClean="0">
                <a:latin typeface="+mn-lt"/>
              </a:rPr>
              <a:t>your</a:t>
            </a:r>
            <a:r>
              <a:rPr lang="fr-FR" sz="1800" dirty="0" smtClean="0">
                <a:latin typeface="+mn-lt"/>
              </a:rPr>
              <a:t> </a:t>
            </a:r>
            <a:r>
              <a:rPr lang="fr-FR" sz="1800" dirty="0" err="1" smtClean="0">
                <a:latin typeface="+mn-lt"/>
              </a:rPr>
              <a:t>drug</a:t>
            </a:r>
            <a:r>
              <a:rPr lang="fr-FR" sz="1800" dirty="0" smtClean="0">
                <a:latin typeface="+mn-lt"/>
              </a:rPr>
              <a:t> management?</a:t>
            </a:r>
            <a:endParaRPr lang="fr-FR" sz="1800" dirty="0">
              <a:latin typeface="+mn-lt"/>
            </a:endParaRPr>
          </a:p>
          <a:p>
            <a:pPr lvl="0"/>
            <a:endParaRPr lang="fr-FR" sz="1800" dirty="0" smtClean="0">
              <a:latin typeface="+mn-lt"/>
            </a:endParaRPr>
          </a:p>
          <a:p>
            <a:pPr lvl="0"/>
            <a:r>
              <a:rPr lang="fr-FR" sz="1800" dirty="0" smtClean="0">
                <a:latin typeface="+mn-lt"/>
              </a:rPr>
              <a:t>- On a </a:t>
            </a:r>
            <a:r>
              <a:rPr lang="fr-FR" sz="1800" dirty="0" err="1" smtClean="0">
                <a:latin typeface="+mn-lt"/>
              </a:rPr>
              <a:t>regular</a:t>
            </a:r>
            <a:r>
              <a:rPr lang="fr-FR" sz="1800" dirty="0" smtClean="0">
                <a:latin typeface="+mn-lt"/>
              </a:rPr>
              <a:t>/</a:t>
            </a:r>
            <a:r>
              <a:rPr lang="fr-FR" sz="1800" dirty="0" err="1" smtClean="0">
                <a:latin typeface="+mn-lt"/>
              </a:rPr>
              <a:t>irregular</a:t>
            </a:r>
            <a:r>
              <a:rPr lang="fr-FR" sz="1800" dirty="0" smtClean="0">
                <a:latin typeface="+mn-lt"/>
              </a:rPr>
              <a:t> </a:t>
            </a:r>
            <a:r>
              <a:rPr lang="fr-FR" sz="1800" dirty="0" err="1" smtClean="0">
                <a:latin typeface="+mn-lt"/>
              </a:rPr>
              <a:t>day</a:t>
            </a:r>
            <a:endParaRPr lang="fr-FR" sz="1800" dirty="0" smtClean="0">
              <a:latin typeface="+mn-lt"/>
            </a:endParaRPr>
          </a:p>
          <a:p>
            <a:pPr lvl="0"/>
            <a:r>
              <a:rPr lang="fr-FR" sz="1800" dirty="0" smtClean="0">
                <a:latin typeface="+mn-lt"/>
              </a:rPr>
              <a:t>- </a:t>
            </a:r>
            <a:r>
              <a:rPr lang="fr-FR" sz="1800" dirty="0" err="1" smtClean="0">
                <a:latin typeface="+mn-lt"/>
              </a:rPr>
              <a:t>Week</a:t>
            </a:r>
            <a:r>
              <a:rPr lang="fr-FR" sz="1800" dirty="0" smtClean="0">
                <a:latin typeface="+mn-lt"/>
              </a:rPr>
              <a:t> </a:t>
            </a:r>
            <a:r>
              <a:rPr lang="fr-FR" sz="1800" dirty="0" err="1" smtClean="0">
                <a:latin typeface="+mn-lt"/>
              </a:rPr>
              <a:t>days</a:t>
            </a:r>
            <a:r>
              <a:rPr lang="fr-FR" sz="1800" dirty="0" smtClean="0">
                <a:latin typeface="+mn-lt"/>
              </a:rPr>
              <a:t>/weekends/vacation</a:t>
            </a:r>
            <a:endParaRPr lang="fr-FR" sz="1800" dirty="0">
              <a:latin typeface="+mn-lt"/>
            </a:endParaRPr>
          </a:p>
          <a:p>
            <a:pPr lvl="0"/>
            <a:r>
              <a:rPr lang="fr-FR" sz="1800" dirty="0">
                <a:latin typeface="+mn-lt"/>
              </a:rPr>
              <a:t>- </a:t>
            </a:r>
            <a:r>
              <a:rPr lang="fr-FR" sz="1800" dirty="0" err="1">
                <a:latin typeface="+mn-lt"/>
              </a:rPr>
              <a:t>Morning</a:t>
            </a:r>
            <a:r>
              <a:rPr lang="fr-FR" sz="1800" dirty="0">
                <a:latin typeface="+mn-lt"/>
              </a:rPr>
              <a:t>/</a:t>
            </a:r>
            <a:r>
              <a:rPr lang="fr-FR" sz="1800" dirty="0" err="1">
                <a:latin typeface="+mn-lt"/>
              </a:rPr>
              <a:t>evening</a:t>
            </a:r>
            <a:endParaRPr lang="fr-FR" sz="1800" dirty="0">
              <a:latin typeface="+mn-lt"/>
            </a:endParaRPr>
          </a:p>
          <a:p>
            <a:endParaRPr lang="en-US" dirty="0"/>
          </a:p>
        </p:txBody>
      </p:sp>
      <p:sp>
        <p:nvSpPr>
          <p:cNvPr id="7" name="ZoneTexte 6"/>
          <p:cNvSpPr txBox="1"/>
          <p:nvPr/>
        </p:nvSpPr>
        <p:spPr>
          <a:xfrm>
            <a:off x="4411433" y="1587792"/>
            <a:ext cx="6167962" cy="3323987"/>
          </a:xfrm>
          <a:prstGeom prst="rect">
            <a:avLst/>
          </a:prstGeom>
          <a:noFill/>
          <a:ln w="38100">
            <a:solidFill>
              <a:schemeClr val="accent1"/>
            </a:solidFill>
          </a:ln>
        </p:spPr>
        <p:txBody>
          <a:bodyPr wrap="square" rtlCol="0">
            <a:spAutoFit/>
          </a:bodyPr>
          <a:lstStyle/>
          <a:p>
            <a:pPr lvl="0"/>
            <a:r>
              <a:rPr lang="fr-FR" dirty="0" smtClean="0">
                <a:solidFill>
                  <a:srgbClr val="C00000"/>
                </a:solidFill>
                <a:latin typeface="+mn-lt"/>
              </a:rPr>
              <a:t>Identification of </a:t>
            </a:r>
            <a:r>
              <a:rPr lang="fr-FR" dirty="0" err="1" smtClean="0">
                <a:solidFill>
                  <a:srgbClr val="C00000"/>
                </a:solidFill>
                <a:latin typeface="+mn-lt"/>
              </a:rPr>
              <a:t>influencing</a:t>
            </a:r>
            <a:r>
              <a:rPr lang="fr-FR" dirty="0" smtClean="0">
                <a:solidFill>
                  <a:srgbClr val="C00000"/>
                </a:solidFill>
                <a:latin typeface="+mn-lt"/>
              </a:rPr>
              <a:t> </a:t>
            </a:r>
            <a:r>
              <a:rPr lang="fr-FR" dirty="0" err="1" smtClean="0">
                <a:solidFill>
                  <a:srgbClr val="C00000"/>
                </a:solidFill>
                <a:latin typeface="+mn-lt"/>
              </a:rPr>
              <a:t>factors</a:t>
            </a:r>
            <a:r>
              <a:rPr lang="fr-FR" dirty="0" smtClean="0">
                <a:solidFill>
                  <a:srgbClr val="C00000"/>
                </a:solidFill>
                <a:latin typeface="+mn-lt"/>
              </a:rPr>
              <a:t> </a:t>
            </a:r>
          </a:p>
          <a:p>
            <a:pPr lvl="0"/>
            <a:r>
              <a:rPr lang="fr-FR" dirty="0" smtClean="0">
                <a:solidFill>
                  <a:srgbClr val="164EAA"/>
                </a:solidFill>
                <a:latin typeface="+mn-lt"/>
              </a:rPr>
              <a:t>(</a:t>
            </a:r>
            <a:r>
              <a:rPr lang="fr-FR" dirty="0" err="1" smtClean="0">
                <a:solidFill>
                  <a:srgbClr val="164EAA"/>
                </a:solidFill>
                <a:latin typeface="+mn-lt"/>
              </a:rPr>
              <a:t>barriers</a:t>
            </a:r>
            <a:r>
              <a:rPr lang="fr-FR" dirty="0" smtClean="0">
                <a:solidFill>
                  <a:srgbClr val="164EAA"/>
                </a:solidFill>
                <a:latin typeface="+mn-lt"/>
              </a:rPr>
              <a:t> and </a:t>
            </a:r>
            <a:r>
              <a:rPr lang="fr-FR" dirty="0" err="1" smtClean="0">
                <a:solidFill>
                  <a:srgbClr val="164EAA"/>
                </a:solidFill>
                <a:latin typeface="+mn-lt"/>
              </a:rPr>
              <a:t>facilitators</a:t>
            </a:r>
            <a:r>
              <a:rPr lang="fr-FR" dirty="0" smtClean="0">
                <a:solidFill>
                  <a:srgbClr val="164EAA"/>
                </a:solidFill>
                <a:latin typeface="+mn-lt"/>
              </a:rPr>
              <a:t>)</a:t>
            </a:r>
          </a:p>
          <a:p>
            <a:pPr lvl="0"/>
            <a:endParaRPr lang="fr-FR" sz="1800" dirty="0" smtClean="0">
              <a:latin typeface="+mn-lt"/>
            </a:endParaRPr>
          </a:p>
          <a:p>
            <a:pPr marL="285750" lvl="0" indent="-285750">
              <a:buFontTx/>
              <a:buChar char="-"/>
            </a:pPr>
            <a:r>
              <a:rPr lang="fr-FR" sz="1800" dirty="0" err="1" smtClean="0">
                <a:latin typeface="+mn-lt"/>
              </a:rPr>
              <a:t>What</a:t>
            </a:r>
            <a:r>
              <a:rPr lang="fr-FR" sz="1800" dirty="0" smtClean="0">
                <a:latin typeface="+mn-lt"/>
              </a:rPr>
              <a:t> </a:t>
            </a:r>
            <a:r>
              <a:rPr lang="fr-FR" sz="1800" dirty="0" err="1" smtClean="0">
                <a:latin typeface="+mn-lt"/>
              </a:rPr>
              <a:t>helps</a:t>
            </a:r>
            <a:r>
              <a:rPr lang="fr-FR" sz="1800" dirty="0" smtClean="0">
                <a:latin typeface="+mn-lt"/>
              </a:rPr>
              <a:t> </a:t>
            </a:r>
            <a:r>
              <a:rPr lang="fr-FR" sz="1800" dirty="0" err="1" smtClean="0">
                <a:latin typeface="+mn-lt"/>
              </a:rPr>
              <a:t>you</a:t>
            </a:r>
            <a:r>
              <a:rPr lang="fr-FR" sz="1800" dirty="0" smtClean="0">
                <a:latin typeface="+mn-lt"/>
              </a:rPr>
              <a:t> to </a:t>
            </a:r>
            <a:r>
              <a:rPr lang="fr-FR" sz="1800" dirty="0" err="1" smtClean="0">
                <a:latin typeface="+mn-lt"/>
              </a:rPr>
              <a:t>take</a:t>
            </a:r>
            <a:r>
              <a:rPr lang="fr-FR" sz="1800" dirty="0" smtClean="0">
                <a:latin typeface="+mn-lt"/>
              </a:rPr>
              <a:t> </a:t>
            </a:r>
            <a:r>
              <a:rPr lang="fr-FR" sz="1800" dirty="0" err="1" smtClean="0">
                <a:latin typeface="+mn-lt"/>
              </a:rPr>
              <a:t>your</a:t>
            </a:r>
            <a:r>
              <a:rPr lang="fr-FR" sz="1800" dirty="0" smtClean="0">
                <a:latin typeface="+mn-lt"/>
              </a:rPr>
              <a:t> </a:t>
            </a:r>
            <a:r>
              <a:rPr lang="fr-FR" sz="1800" dirty="0" err="1" smtClean="0">
                <a:latin typeface="+mn-lt"/>
              </a:rPr>
              <a:t>medication</a:t>
            </a:r>
            <a:r>
              <a:rPr lang="fr-FR" sz="1800" dirty="0" smtClean="0">
                <a:latin typeface="+mn-lt"/>
              </a:rPr>
              <a:t>?</a:t>
            </a:r>
          </a:p>
          <a:p>
            <a:pPr marL="285750" lvl="0" indent="-285750">
              <a:buFontTx/>
              <a:buChar char="-"/>
            </a:pPr>
            <a:r>
              <a:rPr lang="fr-FR" sz="1800" dirty="0" err="1" smtClean="0">
                <a:latin typeface="+mn-lt"/>
              </a:rPr>
              <a:t>What</a:t>
            </a:r>
            <a:r>
              <a:rPr lang="fr-FR" sz="1800" dirty="0" smtClean="0">
                <a:latin typeface="+mn-lt"/>
              </a:rPr>
              <a:t> are the challenges </a:t>
            </a:r>
            <a:r>
              <a:rPr lang="fr-FR" sz="1800" dirty="0" err="1" smtClean="0">
                <a:latin typeface="+mn-lt"/>
              </a:rPr>
              <a:t>that</a:t>
            </a:r>
            <a:r>
              <a:rPr lang="fr-FR" sz="1800" dirty="0" smtClean="0">
                <a:latin typeface="+mn-lt"/>
              </a:rPr>
              <a:t> </a:t>
            </a:r>
            <a:r>
              <a:rPr lang="fr-FR" sz="1800" dirty="0" err="1" smtClean="0">
                <a:latin typeface="+mn-lt"/>
              </a:rPr>
              <a:t>you</a:t>
            </a:r>
            <a:r>
              <a:rPr lang="fr-FR" sz="1800" dirty="0" smtClean="0">
                <a:latin typeface="+mn-lt"/>
              </a:rPr>
              <a:t> have been </a:t>
            </a:r>
            <a:r>
              <a:rPr lang="fr-FR" sz="1800" dirty="0" err="1" smtClean="0">
                <a:latin typeface="+mn-lt"/>
              </a:rPr>
              <a:t>facing</a:t>
            </a:r>
            <a:r>
              <a:rPr lang="fr-FR" sz="1800" dirty="0" smtClean="0">
                <a:latin typeface="+mn-lt"/>
              </a:rPr>
              <a:t>?</a:t>
            </a:r>
          </a:p>
          <a:p>
            <a:pPr marL="285750" lvl="0" indent="-285750">
              <a:buFontTx/>
              <a:buChar char="-"/>
            </a:pPr>
            <a:r>
              <a:rPr lang="fr-FR" sz="1800" dirty="0" err="1" smtClean="0">
                <a:latin typeface="+mn-lt"/>
              </a:rPr>
              <a:t>Particular</a:t>
            </a:r>
            <a:r>
              <a:rPr lang="fr-FR" sz="1800" dirty="0" smtClean="0">
                <a:latin typeface="+mn-lt"/>
              </a:rPr>
              <a:t> attention in </a:t>
            </a:r>
            <a:r>
              <a:rPr lang="fr-FR" sz="1800" dirty="0" err="1" smtClean="0">
                <a:latin typeface="+mn-lt"/>
              </a:rPr>
              <a:t>each</a:t>
            </a:r>
            <a:r>
              <a:rPr lang="fr-FR" sz="1800" dirty="0" smtClean="0">
                <a:latin typeface="+mn-lt"/>
              </a:rPr>
              <a:t> change in </a:t>
            </a:r>
            <a:r>
              <a:rPr lang="fr-FR" sz="1800" dirty="0" err="1" smtClean="0">
                <a:latin typeface="+mn-lt"/>
              </a:rPr>
              <a:t>patient’s</a:t>
            </a:r>
            <a:r>
              <a:rPr lang="fr-FR" sz="1800" dirty="0" smtClean="0">
                <a:latin typeface="+mn-lt"/>
              </a:rPr>
              <a:t> routine</a:t>
            </a:r>
          </a:p>
          <a:p>
            <a:pPr marL="342900" lvl="0" indent="-342900">
              <a:buFontTx/>
              <a:buChar char="-"/>
            </a:pPr>
            <a:endParaRPr lang="fr-FR" sz="1800" dirty="0">
              <a:latin typeface="+mn-lt"/>
            </a:endParaRPr>
          </a:p>
          <a:p>
            <a:pPr marL="285750" lvl="0" indent="-285750">
              <a:buFont typeface="Wingdings" panose="05000000000000000000" pitchFamily="2" charset="2"/>
              <a:buChar char="à"/>
            </a:pPr>
            <a:r>
              <a:rPr lang="fr-FR" sz="1800" dirty="0" err="1" smtClean="0">
                <a:sym typeface="Wingdings" panose="05000000000000000000" pitchFamily="2" charset="2"/>
              </a:rPr>
              <a:t>Based</a:t>
            </a:r>
            <a:r>
              <a:rPr lang="fr-FR" sz="1800" dirty="0" smtClean="0">
                <a:sym typeface="Wingdings" panose="05000000000000000000" pitchFamily="2" charset="2"/>
              </a:rPr>
              <a:t> on </a:t>
            </a:r>
            <a:r>
              <a:rPr lang="fr-FR" sz="1800" dirty="0" err="1" smtClean="0">
                <a:sym typeface="Wingdings" panose="05000000000000000000" pitchFamily="2" charset="2"/>
              </a:rPr>
              <a:t>theoretical</a:t>
            </a:r>
            <a:r>
              <a:rPr lang="fr-FR" sz="1800" dirty="0" smtClean="0">
                <a:sym typeface="Wingdings" panose="05000000000000000000" pitchFamily="2" charset="2"/>
              </a:rPr>
              <a:t> </a:t>
            </a:r>
            <a:r>
              <a:rPr lang="fr-FR" sz="1800" dirty="0" err="1" smtClean="0">
                <a:sym typeface="Wingdings" panose="05000000000000000000" pitchFamily="2" charset="2"/>
              </a:rPr>
              <a:t>models</a:t>
            </a:r>
            <a:endParaRPr lang="fr-FR" sz="1800" dirty="0" smtClean="0">
              <a:sym typeface="Wingdings" panose="05000000000000000000" pitchFamily="2" charset="2"/>
            </a:endParaRPr>
          </a:p>
          <a:p>
            <a:pPr marL="742950" lvl="1" indent="-285750">
              <a:buFont typeface="Wingdings" panose="05000000000000000000" pitchFamily="2" charset="2"/>
              <a:buChar char="à"/>
            </a:pPr>
            <a:r>
              <a:rPr lang="fr-FR" sz="1800" dirty="0" err="1" smtClean="0">
                <a:sym typeface="Wingdings" panose="05000000000000000000" pitchFamily="2" charset="2"/>
              </a:rPr>
              <a:t>Beliefs</a:t>
            </a:r>
            <a:r>
              <a:rPr lang="fr-FR" sz="1800" dirty="0" smtClean="0">
                <a:sym typeface="Wingdings" panose="05000000000000000000" pitchFamily="2" charset="2"/>
              </a:rPr>
              <a:t> &amp; attitudes</a:t>
            </a:r>
          </a:p>
          <a:p>
            <a:pPr marL="742950" lvl="1" indent="-285750">
              <a:buFont typeface="Wingdings" panose="05000000000000000000" pitchFamily="2" charset="2"/>
              <a:buChar char="à"/>
            </a:pPr>
            <a:r>
              <a:rPr lang="fr-FR" sz="1800" dirty="0" err="1" smtClean="0">
                <a:sym typeface="Wingdings" panose="05000000000000000000" pitchFamily="2" charset="2"/>
              </a:rPr>
              <a:t>Concerns</a:t>
            </a:r>
            <a:r>
              <a:rPr lang="fr-FR" sz="1800" dirty="0" smtClean="0">
                <a:sym typeface="Wingdings" panose="05000000000000000000" pitchFamily="2" charset="2"/>
              </a:rPr>
              <a:t> &amp; Expectations</a:t>
            </a:r>
          </a:p>
          <a:p>
            <a:pPr marL="742950" lvl="1" indent="-285750">
              <a:buFont typeface="Wingdings" panose="05000000000000000000" pitchFamily="2" charset="2"/>
              <a:buChar char="à"/>
            </a:pPr>
            <a:r>
              <a:rPr lang="fr-FR" sz="1800" dirty="0" smtClean="0">
                <a:sym typeface="Wingdings" panose="05000000000000000000" pitchFamily="2" charset="2"/>
              </a:rPr>
              <a:t>Perspectives </a:t>
            </a:r>
            <a:endParaRPr lang="en-US" sz="1800" dirty="0"/>
          </a:p>
        </p:txBody>
      </p:sp>
      <p:pic>
        <p:nvPicPr>
          <p:cNvPr id="9" name="Picture 2" descr="Résultats de recherche d'images pour « complexité organisationnelle »"/>
          <p:cNvPicPr>
            <a:picLocks noChangeAspect="1" noChangeArrowheads="1"/>
          </p:cNvPicPr>
          <p:nvPr/>
        </p:nvPicPr>
        <p:blipFill>
          <a:blip r:embed="rId3" cstate="print"/>
          <a:srcRect/>
          <a:stretch>
            <a:fillRect/>
          </a:stretch>
        </p:blipFill>
        <p:spPr bwMode="auto">
          <a:xfrm>
            <a:off x="9914880" y="116425"/>
            <a:ext cx="1905000" cy="1219201"/>
          </a:xfrm>
          <a:prstGeom prst="rect">
            <a:avLst/>
          </a:prstGeom>
          <a:noFill/>
        </p:spPr>
      </p:pic>
      <p:sp>
        <p:nvSpPr>
          <p:cNvPr id="3" name="Flèche droite 2"/>
          <p:cNvSpPr/>
          <p:nvPr/>
        </p:nvSpPr>
        <p:spPr>
          <a:xfrm>
            <a:off x="5794744" y="5167423"/>
            <a:ext cx="1584251" cy="308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p:cNvSpPr txBox="1"/>
          <p:nvPr/>
        </p:nvSpPr>
        <p:spPr>
          <a:xfrm>
            <a:off x="7604957" y="5060268"/>
            <a:ext cx="3262423" cy="830997"/>
          </a:xfrm>
          <a:prstGeom prst="rect">
            <a:avLst/>
          </a:prstGeom>
          <a:noFill/>
        </p:spPr>
        <p:txBody>
          <a:bodyPr wrap="square" rtlCol="0">
            <a:spAutoFit/>
          </a:bodyPr>
          <a:lstStyle/>
          <a:p>
            <a:r>
              <a:rPr lang="fr-FR" dirty="0" smtClean="0">
                <a:solidFill>
                  <a:srgbClr val="164EAA"/>
                </a:solidFill>
                <a:latin typeface="+mn-lt"/>
              </a:rPr>
              <a:t>Possible by self-report </a:t>
            </a:r>
            <a:r>
              <a:rPr lang="fr-FR" dirty="0" err="1" smtClean="0">
                <a:solidFill>
                  <a:srgbClr val="164EAA"/>
                </a:solidFill>
                <a:latin typeface="+mn-lt"/>
              </a:rPr>
              <a:t>only</a:t>
            </a:r>
            <a:r>
              <a:rPr lang="fr-FR" dirty="0" smtClean="0">
                <a:solidFill>
                  <a:srgbClr val="164EAA"/>
                </a:solidFill>
                <a:latin typeface="+mn-lt"/>
              </a:rPr>
              <a:t>!!!</a:t>
            </a:r>
            <a:endParaRPr lang="en-US" dirty="0">
              <a:solidFill>
                <a:srgbClr val="164EAA"/>
              </a:solidFill>
              <a:latin typeface="+mn-lt"/>
            </a:endParaRPr>
          </a:p>
        </p:txBody>
      </p:sp>
      <p:sp>
        <p:nvSpPr>
          <p:cNvPr id="10" name="ZoneTexte 9"/>
          <p:cNvSpPr txBox="1"/>
          <p:nvPr/>
        </p:nvSpPr>
        <p:spPr>
          <a:xfrm>
            <a:off x="853214" y="4703090"/>
            <a:ext cx="3517355" cy="1538883"/>
          </a:xfrm>
          <a:prstGeom prst="rect">
            <a:avLst/>
          </a:prstGeom>
          <a:noFill/>
        </p:spPr>
        <p:txBody>
          <a:bodyPr wrap="square" rtlCol="0">
            <a:spAutoFit/>
          </a:bodyPr>
          <a:lstStyle/>
          <a:p>
            <a:r>
              <a:rPr lang="fr-FR" sz="1400" dirty="0" err="1" smtClean="0">
                <a:solidFill>
                  <a:srgbClr val="164EAA"/>
                </a:solidFill>
                <a:latin typeface="+mn-lt"/>
              </a:rPr>
              <a:t>Other</a:t>
            </a:r>
            <a:r>
              <a:rPr lang="fr-FR" sz="1400" dirty="0" smtClean="0">
                <a:solidFill>
                  <a:srgbClr val="164EAA"/>
                </a:solidFill>
                <a:latin typeface="+mn-lt"/>
              </a:rPr>
              <a:t> </a:t>
            </a:r>
            <a:r>
              <a:rPr lang="fr-FR" sz="1400" dirty="0" err="1" smtClean="0">
                <a:solidFill>
                  <a:srgbClr val="164EAA"/>
                </a:solidFill>
                <a:latin typeface="+mn-lt"/>
              </a:rPr>
              <a:t>methods</a:t>
            </a:r>
            <a:r>
              <a:rPr lang="fr-FR" sz="1400" dirty="0" smtClean="0">
                <a:solidFill>
                  <a:srgbClr val="164EAA"/>
                </a:solidFill>
                <a:latin typeface="+mn-lt"/>
              </a:rPr>
              <a:t> </a:t>
            </a:r>
            <a:r>
              <a:rPr lang="fr-FR" sz="1400" dirty="0" err="1" smtClean="0">
                <a:solidFill>
                  <a:srgbClr val="164EAA"/>
                </a:solidFill>
                <a:latin typeface="+mn-lt"/>
              </a:rPr>
              <a:t>may</a:t>
            </a:r>
            <a:r>
              <a:rPr lang="fr-FR" sz="1400" dirty="0" smtClean="0">
                <a:solidFill>
                  <a:srgbClr val="164EAA"/>
                </a:solidFill>
                <a:latin typeface="+mn-lt"/>
              </a:rPr>
              <a:t> </a:t>
            </a:r>
            <a:r>
              <a:rPr lang="fr-FR" sz="1400" dirty="0" err="1" smtClean="0">
                <a:solidFill>
                  <a:srgbClr val="164EAA"/>
                </a:solidFill>
                <a:latin typeface="+mn-lt"/>
              </a:rPr>
              <a:t>be</a:t>
            </a:r>
            <a:r>
              <a:rPr lang="fr-FR" sz="1400" dirty="0" smtClean="0">
                <a:solidFill>
                  <a:srgbClr val="164EAA"/>
                </a:solidFill>
                <a:latin typeface="+mn-lt"/>
              </a:rPr>
              <a:t> more </a:t>
            </a:r>
            <a:r>
              <a:rPr lang="fr-FR" sz="1400" dirty="0" err="1" smtClean="0">
                <a:solidFill>
                  <a:srgbClr val="164EAA"/>
                </a:solidFill>
                <a:latin typeface="+mn-lt"/>
              </a:rPr>
              <a:t>accurate</a:t>
            </a:r>
            <a:r>
              <a:rPr lang="fr-FR" sz="1400" dirty="0" smtClean="0">
                <a:solidFill>
                  <a:srgbClr val="164EAA"/>
                </a:solidFill>
                <a:latin typeface="+mn-lt"/>
              </a:rPr>
              <a:t>: </a:t>
            </a:r>
            <a:r>
              <a:rPr lang="fr-FR" sz="1400" dirty="0" err="1" smtClean="0">
                <a:solidFill>
                  <a:srgbClr val="164EAA"/>
                </a:solidFill>
                <a:latin typeface="+mn-lt"/>
              </a:rPr>
              <a:t>e.g</a:t>
            </a:r>
            <a:r>
              <a:rPr lang="fr-FR" sz="1400" dirty="0" smtClean="0">
                <a:solidFill>
                  <a:srgbClr val="164EAA"/>
                </a:solidFill>
                <a:latin typeface="+mn-lt"/>
              </a:rPr>
              <a:t>.</a:t>
            </a:r>
          </a:p>
          <a:p>
            <a:pPr marL="342900" indent="-342900">
              <a:buFontTx/>
              <a:buChar char="-"/>
            </a:pPr>
            <a:r>
              <a:rPr lang="fr-FR" sz="1400" dirty="0" smtClean="0">
                <a:solidFill>
                  <a:srgbClr val="164EAA"/>
                </a:solidFill>
                <a:latin typeface="+mn-lt"/>
              </a:rPr>
              <a:t>Prescription </a:t>
            </a:r>
            <a:r>
              <a:rPr lang="fr-FR" sz="1400" dirty="0" err="1" smtClean="0">
                <a:solidFill>
                  <a:srgbClr val="164EAA"/>
                </a:solidFill>
                <a:latin typeface="+mn-lt"/>
              </a:rPr>
              <a:t>refill</a:t>
            </a:r>
            <a:endParaRPr lang="fr-FR" sz="1400" dirty="0" smtClean="0">
              <a:solidFill>
                <a:srgbClr val="164EAA"/>
              </a:solidFill>
              <a:latin typeface="+mn-lt"/>
            </a:endParaRPr>
          </a:p>
          <a:p>
            <a:pPr marL="342900" indent="-342900">
              <a:buFontTx/>
              <a:buChar char="-"/>
            </a:pPr>
            <a:r>
              <a:rPr lang="fr-FR" sz="1400" dirty="0" err="1" smtClean="0">
                <a:solidFill>
                  <a:srgbClr val="164EAA"/>
                </a:solidFill>
                <a:latin typeface="+mn-lt"/>
              </a:rPr>
              <a:t>Electronic</a:t>
            </a:r>
            <a:r>
              <a:rPr lang="fr-FR" sz="1400" dirty="0" smtClean="0">
                <a:solidFill>
                  <a:srgbClr val="164EAA"/>
                </a:solidFill>
                <a:latin typeface="+mn-lt"/>
              </a:rPr>
              <a:t> monitoring</a:t>
            </a:r>
          </a:p>
          <a:p>
            <a:pPr marL="342900" indent="-342900">
              <a:buFontTx/>
              <a:buChar char="-"/>
            </a:pPr>
            <a:r>
              <a:rPr lang="fr-FR" sz="1400" dirty="0" smtClean="0">
                <a:solidFill>
                  <a:srgbClr val="164EAA"/>
                </a:solidFill>
                <a:latin typeface="+mn-lt"/>
              </a:rPr>
              <a:t>Blood test</a:t>
            </a:r>
          </a:p>
          <a:p>
            <a:pPr marL="342900" indent="-342900">
              <a:buFontTx/>
              <a:buChar char="-"/>
            </a:pPr>
            <a:endParaRPr lang="en-US" dirty="0"/>
          </a:p>
        </p:txBody>
      </p:sp>
      <p:sp>
        <p:nvSpPr>
          <p:cNvPr id="11" name="Flèche vers le bas 10"/>
          <p:cNvSpPr/>
          <p:nvPr/>
        </p:nvSpPr>
        <p:spPr>
          <a:xfrm>
            <a:off x="1775637" y="4082902"/>
            <a:ext cx="233916" cy="520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p:nvPr/>
        </p:nvCxnSpPr>
        <p:spPr>
          <a:xfrm>
            <a:off x="5816010" y="5060268"/>
            <a:ext cx="0" cy="261327"/>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95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CH" dirty="0" smtClean="0"/>
              <a:t>Rand C. In:</a:t>
            </a:r>
            <a:endParaRPr lang="fr-CH" dirty="0"/>
          </a:p>
        </p:txBody>
      </p:sp>
      <p:pic>
        <p:nvPicPr>
          <p:cNvPr id="5" name="Image 4"/>
          <p:cNvPicPr>
            <a:picLocks noChangeAspect="1"/>
          </p:cNvPicPr>
          <p:nvPr/>
        </p:nvPicPr>
        <p:blipFill>
          <a:blip r:embed="rId2"/>
          <a:stretch>
            <a:fillRect/>
          </a:stretch>
        </p:blipFill>
        <p:spPr>
          <a:xfrm>
            <a:off x="423209" y="189295"/>
            <a:ext cx="11248091" cy="6046405"/>
          </a:xfrm>
          <a:prstGeom prst="rect">
            <a:avLst/>
          </a:prstGeom>
        </p:spPr>
      </p:pic>
    </p:spTree>
    <p:extLst>
      <p:ext uri="{BB962C8B-B14F-4D97-AF65-F5344CB8AC3E}">
        <p14:creationId xmlns:p14="http://schemas.microsoft.com/office/powerpoint/2010/main" val="186137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292893"/>
            <a:ext cx="7505700" cy="757238"/>
          </a:xfrm>
        </p:spPr>
        <p:txBody>
          <a:bodyPr rtlCol="0">
            <a:normAutofit/>
          </a:bodyPr>
          <a:lstStyle/>
          <a:p>
            <a:pPr>
              <a:defRPr/>
            </a:pPr>
            <a:r>
              <a:rPr lang="en-US" sz="3600" dirty="0" smtClean="0">
                <a:solidFill>
                  <a:srgbClr val="164EAA"/>
                </a:solidFill>
              </a:rPr>
              <a:t>Self-regulation perspectives</a:t>
            </a:r>
          </a:p>
        </p:txBody>
      </p:sp>
      <p:sp>
        <p:nvSpPr>
          <p:cNvPr id="37891" name="Text Box 3"/>
          <p:cNvSpPr txBox="1">
            <a:spLocks noChangeArrowheads="1"/>
          </p:cNvSpPr>
          <p:nvPr/>
        </p:nvSpPr>
        <p:spPr bwMode="auto">
          <a:xfrm>
            <a:off x="1276350" y="6112824"/>
            <a:ext cx="662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1800" dirty="0">
                <a:latin typeface="Times New Roman" panose="02020603050405020304" pitchFamily="18" charset="0"/>
              </a:rPr>
              <a:t>Leventhal H. Cognitive Therapy and Research 1992; 16:143-163.</a:t>
            </a:r>
          </a:p>
        </p:txBody>
      </p:sp>
      <p:grpSp>
        <p:nvGrpSpPr>
          <p:cNvPr id="37892" name="Group 4"/>
          <p:cNvGrpSpPr>
            <a:grpSpLocks/>
          </p:cNvGrpSpPr>
          <p:nvPr/>
        </p:nvGrpSpPr>
        <p:grpSpPr bwMode="auto">
          <a:xfrm>
            <a:off x="1771650" y="1714500"/>
            <a:ext cx="8610600" cy="3562350"/>
            <a:chOff x="96" y="816"/>
            <a:chExt cx="5424" cy="2244"/>
          </a:xfrm>
        </p:grpSpPr>
        <p:grpSp>
          <p:nvGrpSpPr>
            <p:cNvPr id="37894" name="Group 5"/>
            <p:cNvGrpSpPr>
              <a:grpSpLocks/>
            </p:cNvGrpSpPr>
            <p:nvPr/>
          </p:nvGrpSpPr>
          <p:grpSpPr bwMode="auto">
            <a:xfrm>
              <a:off x="4224" y="1488"/>
              <a:ext cx="1200" cy="672"/>
              <a:chOff x="3696" y="1488"/>
              <a:chExt cx="1200" cy="672"/>
            </a:xfrm>
          </p:grpSpPr>
          <p:sp>
            <p:nvSpPr>
              <p:cNvPr id="37908" name="Text Box 6"/>
              <p:cNvSpPr txBox="1">
                <a:spLocks noChangeArrowheads="1"/>
              </p:cNvSpPr>
              <p:nvPr/>
            </p:nvSpPr>
            <p:spPr bwMode="auto">
              <a:xfrm>
                <a:off x="3696" y="1584"/>
                <a:ext cx="12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fr-FR" sz="2400" b="1">
                    <a:latin typeface="Times New Roman" panose="02020603050405020304" pitchFamily="18" charset="0"/>
                  </a:rPr>
                  <a:t>Taking meds or not</a:t>
                </a:r>
              </a:p>
            </p:txBody>
          </p:sp>
          <p:sp>
            <p:nvSpPr>
              <p:cNvPr id="37909" name="Rectangle 7"/>
              <p:cNvSpPr>
                <a:spLocks noChangeArrowheads="1"/>
              </p:cNvSpPr>
              <p:nvPr/>
            </p:nvSpPr>
            <p:spPr bwMode="auto">
              <a:xfrm>
                <a:off x="3696" y="1488"/>
                <a:ext cx="120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FR" altLang="fr-FR"/>
              </a:p>
            </p:txBody>
          </p:sp>
        </p:grpSp>
        <p:sp>
          <p:nvSpPr>
            <p:cNvPr id="37895" name="Text Box 8"/>
            <p:cNvSpPr txBox="1">
              <a:spLocks noChangeArrowheads="1"/>
            </p:cNvSpPr>
            <p:nvPr/>
          </p:nvSpPr>
          <p:spPr bwMode="auto">
            <a:xfrm>
              <a:off x="4176" y="816"/>
              <a:ext cx="134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2400">
                  <a:latin typeface="Times New Roman" panose="02020603050405020304" pitchFamily="18" charset="0"/>
                </a:rPr>
                <a:t>Patient = active problem solver</a:t>
              </a:r>
            </a:p>
          </p:txBody>
        </p:sp>
        <p:sp>
          <p:nvSpPr>
            <p:cNvPr id="37896" name="Text Box 9"/>
            <p:cNvSpPr txBox="1">
              <a:spLocks noChangeArrowheads="1"/>
            </p:cNvSpPr>
            <p:nvPr/>
          </p:nvSpPr>
          <p:spPr bwMode="auto">
            <a:xfrm>
              <a:off x="4128" y="2208"/>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2400">
                  <a:latin typeface="Times New Roman" panose="02020603050405020304" pitchFamily="18" charset="0"/>
                </a:rPr>
                <a:t>‘common sense’</a:t>
              </a:r>
            </a:p>
          </p:txBody>
        </p:sp>
        <p:grpSp>
          <p:nvGrpSpPr>
            <p:cNvPr id="37897" name="Group 10"/>
            <p:cNvGrpSpPr>
              <a:grpSpLocks/>
            </p:cNvGrpSpPr>
            <p:nvPr/>
          </p:nvGrpSpPr>
          <p:grpSpPr bwMode="auto">
            <a:xfrm>
              <a:off x="1872" y="1248"/>
              <a:ext cx="1728" cy="1248"/>
              <a:chOff x="2112" y="1248"/>
              <a:chExt cx="1728" cy="1248"/>
            </a:xfrm>
          </p:grpSpPr>
          <p:sp>
            <p:nvSpPr>
              <p:cNvPr id="37906" name="Text Box 11"/>
              <p:cNvSpPr txBox="1">
                <a:spLocks noChangeArrowheads="1"/>
              </p:cNvSpPr>
              <p:nvPr/>
            </p:nvSpPr>
            <p:spPr bwMode="auto">
              <a:xfrm>
                <a:off x="2448" y="1460"/>
                <a:ext cx="120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2400" b="1">
                    <a:latin typeface="Times New Roman" panose="02020603050405020304" pitchFamily="18" charset="0"/>
                  </a:rPr>
                  <a:t>Cognitive</a:t>
                </a:r>
                <a:r>
                  <a:rPr lang="en-US" altLang="fr-FR" sz="2400">
                    <a:latin typeface="Times New Roman" panose="02020603050405020304" pitchFamily="18" charset="0"/>
                  </a:rPr>
                  <a:t> &amp; </a:t>
                </a:r>
                <a:r>
                  <a:rPr lang="en-US" altLang="fr-FR" sz="2400" b="1">
                    <a:latin typeface="Times New Roman" panose="02020603050405020304" pitchFamily="18" charset="0"/>
                  </a:rPr>
                  <a:t>emotional </a:t>
                </a:r>
                <a:r>
                  <a:rPr lang="en-US" altLang="fr-FR" sz="2400">
                    <a:latin typeface="Times New Roman" panose="02020603050405020304" pitchFamily="18" charset="0"/>
                  </a:rPr>
                  <a:t>interpretation</a:t>
                </a:r>
              </a:p>
            </p:txBody>
          </p:sp>
          <p:sp>
            <p:nvSpPr>
              <p:cNvPr id="37907" name="Oval 12"/>
              <p:cNvSpPr>
                <a:spLocks noChangeArrowheads="1"/>
              </p:cNvSpPr>
              <p:nvPr/>
            </p:nvSpPr>
            <p:spPr bwMode="auto">
              <a:xfrm>
                <a:off x="2112" y="1248"/>
                <a:ext cx="1728" cy="12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FR" altLang="fr-FR"/>
              </a:p>
            </p:txBody>
          </p:sp>
        </p:grpSp>
        <p:grpSp>
          <p:nvGrpSpPr>
            <p:cNvPr id="37898" name="Group 13"/>
            <p:cNvGrpSpPr>
              <a:grpSpLocks/>
            </p:cNvGrpSpPr>
            <p:nvPr/>
          </p:nvGrpSpPr>
          <p:grpSpPr bwMode="auto">
            <a:xfrm>
              <a:off x="96" y="864"/>
              <a:ext cx="1344" cy="672"/>
              <a:chOff x="288" y="864"/>
              <a:chExt cx="1344" cy="672"/>
            </a:xfrm>
          </p:grpSpPr>
          <p:sp>
            <p:nvSpPr>
              <p:cNvPr id="37904" name="Text Box 14"/>
              <p:cNvSpPr txBox="1">
                <a:spLocks noChangeArrowheads="1"/>
              </p:cNvSpPr>
              <p:nvPr/>
            </p:nvSpPr>
            <p:spPr bwMode="auto">
              <a:xfrm>
                <a:off x="384" y="960"/>
                <a:ext cx="12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fr-FR" sz="2400">
                    <a:latin typeface="Times New Roman" panose="02020603050405020304" pitchFamily="18" charset="0"/>
                  </a:rPr>
                  <a:t>Experiences (symptoms)</a:t>
                </a:r>
              </a:p>
            </p:txBody>
          </p:sp>
          <p:sp>
            <p:nvSpPr>
              <p:cNvPr id="37905" name="Rectangle 15"/>
              <p:cNvSpPr>
                <a:spLocks noChangeArrowheads="1"/>
              </p:cNvSpPr>
              <p:nvPr/>
            </p:nvSpPr>
            <p:spPr bwMode="auto">
              <a:xfrm>
                <a:off x="288" y="864"/>
                <a:ext cx="1344"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FR" altLang="fr-FR"/>
              </a:p>
            </p:txBody>
          </p:sp>
        </p:grpSp>
        <p:grpSp>
          <p:nvGrpSpPr>
            <p:cNvPr id="37899" name="Group 16"/>
            <p:cNvGrpSpPr>
              <a:grpSpLocks/>
            </p:cNvGrpSpPr>
            <p:nvPr/>
          </p:nvGrpSpPr>
          <p:grpSpPr bwMode="auto">
            <a:xfrm>
              <a:off x="96" y="2256"/>
              <a:ext cx="1344" cy="804"/>
              <a:chOff x="336" y="2256"/>
              <a:chExt cx="1344" cy="804"/>
            </a:xfrm>
          </p:grpSpPr>
          <p:sp>
            <p:nvSpPr>
              <p:cNvPr id="37902" name="Text Box 17"/>
              <p:cNvSpPr txBox="1">
                <a:spLocks noChangeArrowheads="1"/>
              </p:cNvSpPr>
              <p:nvPr/>
            </p:nvSpPr>
            <p:spPr bwMode="auto">
              <a:xfrm>
                <a:off x="336" y="2304"/>
                <a:ext cx="134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fr-FR" sz="2400">
                    <a:latin typeface="Times New Roman" panose="02020603050405020304" pitchFamily="18" charset="0"/>
                  </a:rPr>
                  <a:t>Information (health care &amp; other)</a:t>
                </a:r>
              </a:p>
            </p:txBody>
          </p:sp>
          <p:sp>
            <p:nvSpPr>
              <p:cNvPr id="37903" name="Rectangle 18"/>
              <p:cNvSpPr>
                <a:spLocks noChangeArrowheads="1"/>
              </p:cNvSpPr>
              <p:nvPr/>
            </p:nvSpPr>
            <p:spPr bwMode="auto">
              <a:xfrm>
                <a:off x="336" y="2256"/>
                <a:ext cx="1344"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FR" altLang="fr-FR"/>
              </a:p>
            </p:txBody>
          </p:sp>
        </p:grpSp>
        <p:sp>
          <p:nvSpPr>
            <p:cNvPr id="37900" name="AutoShape 19"/>
            <p:cNvSpPr>
              <a:spLocks noChangeArrowheads="1"/>
            </p:cNvSpPr>
            <p:nvPr/>
          </p:nvSpPr>
          <p:spPr bwMode="auto">
            <a:xfrm>
              <a:off x="960" y="1680"/>
              <a:ext cx="864" cy="432"/>
            </a:xfrm>
            <a:prstGeom prst="rightArrowCallout">
              <a:avLst>
                <a:gd name="adj1" fmla="val 25000"/>
                <a:gd name="adj2" fmla="val 25000"/>
                <a:gd name="adj3" fmla="val 33333"/>
                <a:gd name="adj4" fmla="val 66667"/>
              </a:avLst>
            </a:prstGeom>
            <a:solidFill>
              <a:schemeClr val="accent1"/>
            </a:solidFill>
            <a:ln w="9525">
              <a:solidFill>
                <a:schemeClr val="tx1"/>
              </a:solidFill>
              <a:miter lim="800000"/>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FR" altLang="fr-FR"/>
            </a:p>
          </p:txBody>
        </p:sp>
        <p:sp>
          <p:nvSpPr>
            <p:cNvPr id="37901" name="AutoShape 20"/>
            <p:cNvSpPr>
              <a:spLocks noChangeArrowheads="1"/>
            </p:cNvSpPr>
            <p:nvPr/>
          </p:nvSpPr>
          <p:spPr bwMode="auto">
            <a:xfrm>
              <a:off x="3648" y="1776"/>
              <a:ext cx="528"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GB"/>
            </a:p>
          </p:txBody>
        </p:sp>
      </p:grpSp>
      <p:sp>
        <p:nvSpPr>
          <p:cNvPr id="37893" name="Espace réservé du numéro de diapositive 20"/>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CH" altLang="en-US" sz="1200" dirty="0">
              <a:solidFill>
                <a:srgbClr val="6B6C6E"/>
              </a:solidFill>
            </a:endParaRPr>
          </a:p>
        </p:txBody>
      </p:sp>
    </p:spTree>
    <p:extLst>
      <p:ext uri="{BB962C8B-B14F-4D97-AF65-F5344CB8AC3E}">
        <p14:creationId xmlns:p14="http://schemas.microsoft.com/office/powerpoint/2010/main" val="36341690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45282"/>
            <a:ext cx="7772400" cy="828675"/>
          </a:xfrm>
        </p:spPr>
        <p:txBody>
          <a:bodyPr>
            <a:normAutofit/>
          </a:bodyPr>
          <a:lstStyle/>
          <a:p>
            <a:pPr eaLnBrk="1" hangingPunct="1"/>
            <a:r>
              <a:rPr lang="en-US" altLang="fr-FR" sz="4000" dirty="0">
                <a:solidFill>
                  <a:srgbClr val="164EAA"/>
                </a:solidFill>
              </a:rPr>
              <a:t>Model of reported adherence</a:t>
            </a:r>
          </a:p>
        </p:txBody>
      </p:sp>
      <p:grpSp>
        <p:nvGrpSpPr>
          <p:cNvPr id="21507" name="Group 9"/>
          <p:cNvGrpSpPr>
            <a:grpSpLocks/>
          </p:cNvGrpSpPr>
          <p:nvPr/>
        </p:nvGrpSpPr>
        <p:grpSpPr bwMode="auto">
          <a:xfrm>
            <a:off x="8229600" y="2895600"/>
            <a:ext cx="2286000" cy="1219200"/>
            <a:chOff x="3792" y="1728"/>
            <a:chExt cx="1440" cy="768"/>
          </a:xfrm>
        </p:grpSpPr>
        <p:sp>
          <p:nvSpPr>
            <p:cNvPr id="21526" name="Rectangle 3"/>
            <p:cNvSpPr>
              <a:spLocks noChangeArrowheads="1"/>
            </p:cNvSpPr>
            <p:nvPr/>
          </p:nvSpPr>
          <p:spPr bwMode="auto">
            <a:xfrm>
              <a:off x="3792" y="1728"/>
              <a:ext cx="1248"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fr-FR"/>
            </a:p>
          </p:txBody>
        </p:sp>
        <p:sp>
          <p:nvSpPr>
            <p:cNvPr id="21527" name="Text Box 4"/>
            <p:cNvSpPr txBox="1">
              <a:spLocks noChangeArrowheads="1"/>
            </p:cNvSpPr>
            <p:nvPr/>
          </p:nvSpPr>
          <p:spPr bwMode="auto">
            <a:xfrm>
              <a:off x="3888" y="1824"/>
              <a:ext cx="13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2800"/>
                <a:t>Reported adherence</a:t>
              </a:r>
            </a:p>
          </p:txBody>
        </p:sp>
      </p:grpSp>
      <p:grpSp>
        <p:nvGrpSpPr>
          <p:cNvPr id="21508" name="Group 10"/>
          <p:cNvGrpSpPr>
            <a:grpSpLocks/>
          </p:cNvGrpSpPr>
          <p:nvPr/>
        </p:nvGrpSpPr>
        <p:grpSpPr bwMode="auto">
          <a:xfrm>
            <a:off x="5257800" y="1981200"/>
            <a:ext cx="1981200" cy="914400"/>
            <a:chOff x="2112" y="1248"/>
            <a:chExt cx="1248" cy="576"/>
          </a:xfrm>
        </p:grpSpPr>
        <p:sp>
          <p:nvSpPr>
            <p:cNvPr id="21524" name="Rectangle 5"/>
            <p:cNvSpPr>
              <a:spLocks noChangeArrowheads="1"/>
            </p:cNvSpPr>
            <p:nvPr/>
          </p:nvSpPr>
          <p:spPr bwMode="auto">
            <a:xfrm>
              <a:off x="2112" y="1248"/>
              <a:ext cx="1248"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fr-FR"/>
            </a:p>
          </p:txBody>
        </p:sp>
        <p:sp>
          <p:nvSpPr>
            <p:cNvPr id="21525" name="Text Box 6"/>
            <p:cNvSpPr txBox="1">
              <a:spLocks noChangeArrowheads="1"/>
            </p:cNvSpPr>
            <p:nvPr/>
          </p:nvSpPr>
          <p:spPr bwMode="auto">
            <a:xfrm>
              <a:off x="2304" y="1296"/>
              <a:ext cx="9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a:t>Treatment necessity</a:t>
              </a:r>
            </a:p>
          </p:txBody>
        </p:sp>
      </p:grpSp>
      <p:grpSp>
        <p:nvGrpSpPr>
          <p:cNvPr id="21509" name="Group 11"/>
          <p:cNvGrpSpPr>
            <a:grpSpLocks/>
          </p:cNvGrpSpPr>
          <p:nvPr/>
        </p:nvGrpSpPr>
        <p:grpSpPr bwMode="auto">
          <a:xfrm>
            <a:off x="5334000" y="4038600"/>
            <a:ext cx="1905000" cy="1066800"/>
            <a:chOff x="2160" y="2592"/>
            <a:chExt cx="1200" cy="672"/>
          </a:xfrm>
        </p:grpSpPr>
        <p:sp>
          <p:nvSpPr>
            <p:cNvPr id="21522" name="Rectangle 7"/>
            <p:cNvSpPr>
              <a:spLocks noChangeArrowheads="1"/>
            </p:cNvSpPr>
            <p:nvPr/>
          </p:nvSpPr>
          <p:spPr bwMode="auto">
            <a:xfrm>
              <a:off x="2160" y="2592"/>
              <a:ext cx="120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fr-FR"/>
            </a:p>
          </p:txBody>
        </p:sp>
        <p:sp>
          <p:nvSpPr>
            <p:cNvPr id="21523" name="Text Box 8"/>
            <p:cNvSpPr txBox="1">
              <a:spLocks noChangeArrowheads="1"/>
            </p:cNvSpPr>
            <p:nvPr/>
          </p:nvSpPr>
          <p:spPr bwMode="auto">
            <a:xfrm>
              <a:off x="2304" y="2640"/>
              <a:ext cx="91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a:t>Treatment concerns</a:t>
              </a:r>
            </a:p>
          </p:txBody>
        </p:sp>
      </p:grpSp>
      <p:sp>
        <p:nvSpPr>
          <p:cNvPr id="21510" name="Line 12"/>
          <p:cNvSpPr>
            <a:spLocks noChangeShapeType="1"/>
          </p:cNvSpPr>
          <p:nvPr/>
        </p:nvSpPr>
        <p:spPr bwMode="auto">
          <a:xfrm>
            <a:off x="7391400" y="2438400"/>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1" name="Line 13"/>
          <p:cNvSpPr>
            <a:spLocks noChangeShapeType="1"/>
          </p:cNvSpPr>
          <p:nvPr/>
        </p:nvSpPr>
        <p:spPr bwMode="auto">
          <a:xfrm flipV="1">
            <a:off x="7391400" y="39624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21512" name="Group 18"/>
          <p:cNvGrpSpPr>
            <a:grpSpLocks/>
          </p:cNvGrpSpPr>
          <p:nvPr/>
        </p:nvGrpSpPr>
        <p:grpSpPr bwMode="auto">
          <a:xfrm>
            <a:off x="2133600" y="2057400"/>
            <a:ext cx="1905000" cy="838200"/>
            <a:chOff x="384" y="1296"/>
            <a:chExt cx="1200" cy="528"/>
          </a:xfrm>
        </p:grpSpPr>
        <p:sp>
          <p:nvSpPr>
            <p:cNvPr id="21520" name="Text Box 14"/>
            <p:cNvSpPr txBox="1">
              <a:spLocks noChangeArrowheads="1"/>
            </p:cNvSpPr>
            <p:nvPr/>
          </p:nvSpPr>
          <p:spPr bwMode="auto">
            <a:xfrm>
              <a:off x="384" y="1296"/>
              <a:ext cx="120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fr-FR"/>
                <a:t>Illness consequences</a:t>
              </a:r>
            </a:p>
          </p:txBody>
        </p:sp>
        <p:sp>
          <p:nvSpPr>
            <p:cNvPr id="21521" name="Rectangle 15"/>
            <p:cNvSpPr>
              <a:spLocks noChangeArrowheads="1"/>
            </p:cNvSpPr>
            <p:nvPr/>
          </p:nvSpPr>
          <p:spPr bwMode="auto">
            <a:xfrm>
              <a:off x="384" y="1296"/>
              <a:ext cx="1200"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fr-FR"/>
            </a:p>
          </p:txBody>
        </p:sp>
      </p:grpSp>
      <p:grpSp>
        <p:nvGrpSpPr>
          <p:cNvPr id="21513" name="Group 19"/>
          <p:cNvGrpSpPr>
            <a:grpSpLocks/>
          </p:cNvGrpSpPr>
          <p:nvPr/>
        </p:nvGrpSpPr>
        <p:grpSpPr bwMode="auto">
          <a:xfrm>
            <a:off x="2286000" y="3200400"/>
            <a:ext cx="1676400" cy="990600"/>
            <a:chOff x="336" y="2016"/>
            <a:chExt cx="1056" cy="624"/>
          </a:xfrm>
        </p:grpSpPr>
        <p:sp>
          <p:nvSpPr>
            <p:cNvPr id="21518" name="Text Box 16"/>
            <p:cNvSpPr txBox="1">
              <a:spLocks noChangeArrowheads="1"/>
            </p:cNvSpPr>
            <p:nvPr/>
          </p:nvSpPr>
          <p:spPr bwMode="auto">
            <a:xfrm>
              <a:off x="480" y="2064"/>
              <a:ext cx="8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fr-FR"/>
                <a:t>Illness timeline</a:t>
              </a:r>
            </a:p>
          </p:txBody>
        </p:sp>
        <p:sp>
          <p:nvSpPr>
            <p:cNvPr id="21519" name="Rectangle 17"/>
            <p:cNvSpPr>
              <a:spLocks noChangeArrowheads="1"/>
            </p:cNvSpPr>
            <p:nvPr/>
          </p:nvSpPr>
          <p:spPr bwMode="auto">
            <a:xfrm>
              <a:off x="336" y="2016"/>
              <a:ext cx="1056"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fr-FR"/>
            </a:p>
          </p:txBody>
        </p:sp>
      </p:grpSp>
      <p:sp>
        <p:nvSpPr>
          <p:cNvPr id="21514" name="Line 20"/>
          <p:cNvSpPr>
            <a:spLocks noChangeShapeType="1"/>
          </p:cNvSpPr>
          <p:nvPr/>
        </p:nvSpPr>
        <p:spPr bwMode="auto">
          <a:xfrm>
            <a:off x="4114800" y="2362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5" name="Line 21"/>
          <p:cNvSpPr>
            <a:spLocks noChangeShapeType="1"/>
          </p:cNvSpPr>
          <p:nvPr/>
        </p:nvSpPr>
        <p:spPr bwMode="auto">
          <a:xfrm flipV="1">
            <a:off x="4038600" y="2514600"/>
            <a:ext cx="1066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6" name="Text Box 22"/>
          <p:cNvSpPr txBox="1">
            <a:spLocks noChangeArrowheads="1"/>
          </p:cNvSpPr>
          <p:nvPr/>
        </p:nvSpPr>
        <p:spPr bwMode="auto">
          <a:xfrm>
            <a:off x="1453118" y="6065043"/>
            <a:ext cx="617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fr-FR" sz="1800" dirty="0"/>
              <a:t>Horn R. Psychology and Health 2002; 17: 17-32.</a:t>
            </a:r>
          </a:p>
        </p:txBody>
      </p:sp>
      <p:sp>
        <p:nvSpPr>
          <p:cNvPr id="21517" name="Espace réservé du numéro de diapositive 2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CH" altLang="en-US" sz="1200" dirty="0">
              <a:solidFill>
                <a:srgbClr val="6B6C6E"/>
              </a:solidFill>
            </a:endParaRPr>
          </a:p>
        </p:txBody>
      </p:sp>
    </p:spTree>
    <p:extLst>
      <p:ext uri="{BB962C8B-B14F-4D97-AF65-F5344CB8AC3E}">
        <p14:creationId xmlns:p14="http://schemas.microsoft.com/office/powerpoint/2010/main" val="128939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630377" y="267496"/>
            <a:ext cx="8229600" cy="692150"/>
          </a:xfrm>
        </p:spPr>
        <p:txBody>
          <a:bodyPr/>
          <a:lstStyle/>
          <a:p>
            <a:pPr eaLnBrk="1" hangingPunct="1"/>
            <a:r>
              <a:rPr lang="fr-CH" altLang="fr-FR" sz="2800" dirty="0" err="1">
                <a:solidFill>
                  <a:srgbClr val="164EAA"/>
                </a:solidFill>
              </a:rPr>
              <a:t>Behavioral</a:t>
            </a:r>
            <a:r>
              <a:rPr lang="fr-CH" altLang="fr-FR" sz="2800" dirty="0">
                <a:solidFill>
                  <a:srgbClr val="164EAA"/>
                </a:solidFill>
              </a:rPr>
              <a:t> model for </a:t>
            </a:r>
            <a:r>
              <a:rPr lang="fr-CH" altLang="fr-FR" sz="2800" dirty="0" err="1">
                <a:solidFill>
                  <a:srgbClr val="164EAA"/>
                </a:solidFill>
              </a:rPr>
              <a:t>medication</a:t>
            </a:r>
            <a:r>
              <a:rPr lang="fr-CH" altLang="fr-FR" sz="2800" dirty="0">
                <a:solidFill>
                  <a:srgbClr val="164EAA"/>
                </a:solidFill>
              </a:rPr>
              <a:t> </a:t>
            </a:r>
            <a:r>
              <a:rPr lang="fr-CH" altLang="fr-FR" sz="2800" dirty="0" err="1">
                <a:solidFill>
                  <a:srgbClr val="164EAA"/>
                </a:solidFill>
              </a:rPr>
              <a:t>adherence</a:t>
            </a:r>
            <a:r>
              <a:rPr lang="fr-CH" altLang="fr-FR" sz="2800" dirty="0">
                <a:solidFill>
                  <a:srgbClr val="164EAA"/>
                </a:solidFill>
              </a:rPr>
              <a:t> </a:t>
            </a:r>
          </a:p>
        </p:txBody>
      </p:sp>
      <p:pic>
        <p:nvPicPr>
          <p:cNvPr id="368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9" y="1062039"/>
            <a:ext cx="88868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ZoneTexte 3"/>
          <p:cNvSpPr txBox="1">
            <a:spLocks noChangeArrowheads="1"/>
          </p:cNvSpPr>
          <p:nvPr/>
        </p:nvSpPr>
        <p:spPr bwMode="auto">
          <a:xfrm>
            <a:off x="630377" y="6278210"/>
            <a:ext cx="4032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r>
              <a:rPr lang="fr-CH" altLang="fr-FR" sz="1400" dirty="0"/>
              <a:t>De </a:t>
            </a:r>
            <a:r>
              <a:rPr lang="fr-CH" altLang="fr-FR" sz="1400" dirty="0" err="1"/>
              <a:t>Bruin</a:t>
            </a:r>
            <a:r>
              <a:rPr lang="fr-CH" altLang="fr-FR" sz="1400" dirty="0"/>
              <a:t> et al. AIDS Pat Care &amp; </a:t>
            </a:r>
            <a:r>
              <a:rPr lang="fr-CH" altLang="fr-FR" sz="1400" dirty="0" err="1"/>
              <a:t>STDs</a:t>
            </a:r>
            <a:r>
              <a:rPr lang="fr-CH" altLang="fr-FR" sz="1400" dirty="0"/>
              <a:t> 2005</a:t>
            </a:r>
          </a:p>
        </p:txBody>
      </p:sp>
      <p:sp>
        <p:nvSpPr>
          <p:cNvPr id="36871" name="Espace réservé du numéro de diapositive 6"/>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281F8D29-E5CE-433C-9914-BF4D08C99FD9}" type="slidenum">
              <a:rPr lang="fr-CH" altLang="en-US" sz="1200">
                <a:solidFill>
                  <a:srgbClr val="6B6C6E"/>
                </a:solidFill>
              </a:rPr>
              <a:pPr eaLnBrk="1" hangingPunct="1"/>
              <a:t>19</a:t>
            </a:fld>
            <a:endParaRPr lang="fr-CH" altLang="en-US" sz="1200">
              <a:solidFill>
                <a:srgbClr val="6B6C6E"/>
              </a:solidFill>
            </a:endParaRPr>
          </a:p>
        </p:txBody>
      </p:sp>
      <p:sp>
        <p:nvSpPr>
          <p:cNvPr id="6" name="Ellipse 5"/>
          <p:cNvSpPr/>
          <p:nvPr/>
        </p:nvSpPr>
        <p:spPr>
          <a:xfrm>
            <a:off x="7752184" y="1844675"/>
            <a:ext cx="1512887" cy="2232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H"/>
          </a:p>
        </p:txBody>
      </p:sp>
      <p:sp>
        <p:nvSpPr>
          <p:cNvPr id="7" name="Ellipse 6"/>
          <p:cNvSpPr/>
          <p:nvPr/>
        </p:nvSpPr>
        <p:spPr>
          <a:xfrm>
            <a:off x="5808389" y="4149725"/>
            <a:ext cx="1655763" cy="1366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01847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Introduction</a:t>
            </a:r>
            <a:endParaRPr lang="en-US" dirty="0"/>
          </a:p>
        </p:txBody>
      </p:sp>
      <p:sp>
        <p:nvSpPr>
          <p:cNvPr id="5" name="Espace réservé du contenu 4"/>
          <p:cNvSpPr>
            <a:spLocks noGrp="1"/>
          </p:cNvSpPr>
          <p:nvPr>
            <p:ph idx="1"/>
          </p:nvPr>
        </p:nvSpPr>
        <p:spPr/>
        <p:txBody>
          <a:bodyPr/>
          <a:lstStyle/>
          <a:p>
            <a:r>
              <a:rPr lang="en-US" dirty="0" smtClean="0"/>
              <a:t>Identification of </a:t>
            </a:r>
            <a:r>
              <a:rPr lang="en-US" dirty="0" err="1" smtClean="0"/>
              <a:t>nonadherence</a:t>
            </a:r>
            <a:r>
              <a:rPr lang="en-US" dirty="0" smtClean="0"/>
              <a:t> is the prerequisite to accurately measuring the impact of </a:t>
            </a:r>
            <a:r>
              <a:rPr lang="en-US" dirty="0" err="1" smtClean="0"/>
              <a:t>nonadherence</a:t>
            </a:r>
            <a:r>
              <a:rPr lang="en-US" dirty="0" smtClean="0"/>
              <a:t> and in developing interventions and  evaluating their effectiveness</a:t>
            </a:r>
          </a:p>
          <a:p>
            <a:r>
              <a:rPr lang="fr-FR" dirty="0" smtClean="0"/>
              <a:t>If </a:t>
            </a:r>
            <a:r>
              <a:rPr lang="fr-FR" dirty="0" err="1" smtClean="0"/>
              <a:t>nonadherence</a:t>
            </a:r>
            <a:r>
              <a:rPr lang="fr-FR" dirty="0" smtClean="0"/>
              <a:t> </a:t>
            </a:r>
            <a:r>
              <a:rPr lang="fr-FR" dirty="0" err="1" smtClean="0"/>
              <a:t>is</a:t>
            </a:r>
            <a:r>
              <a:rPr lang="fr-FR" dirty="0" smtClean="0"/>
              <a:t> not </a:t>
            </a:r>
            <a:r>
              <a:rPr lang="fr-FR" dirty="0" err="1" smtClean="0"/>
              <a:t>detected</a:t>
            </a:r>
            <a:r>
              <a:rPr lang="fr-FR" dirty="0" smtClean="0"/>
              <a:t>, high </a:t>
            </a:r>
            <a:r>
              <a:rPr lang="fr-FR" dirty="0" err="1" smtClean="0"/>
              <a:t>risk</a:t>
            </a:r>
            <a:r>
              <a:rPr lang="fr-FR" dirty="0" smtClean="0"/>
              <a:t> of patient </a:t>
            </a:r>
            <a:r>
              <a:rPr lang="fr-FR" dirty="0" err="1" smtClean="0"/>
              <a:t>clinical</a:t>
            </a:r>
            <a:r>
              <a:rPr lang="fr-FR" dirty="0" smtClean="0"/>
              <a:t> </a:t>
            </a:r>
            <a:r>
              <a:rPr lang="fr-FR" dirty="0" err="1" smtClean="0"/>
              <a:t>misclassification</a:t>
            </a:r>
            <a:r>
              <a:rPr lang="fr-FR" dirty="0" smtClean="0"/>
              <a:t> (</a:t>
            </a:r>
            <a:r>
              <a:rPr lang="fr-FR" dirty="0" err="1" smtClean="0"/>
              <a:t>e.g</a:t>
            </a:r>
            <a:r>
              <a:rPr lang="fr-FR" dirty="0" smtClean="0"/>
              <a:t>. intensification of </a:t>
            </a:r>
            <a:r>
              <a:rPr lang="fr-FR" dirty="0" err="1" smtClean="0"/>
              <a:t>treatments</a:t>
            </a:r>
            <a:r>
              <a:rPr lang="fr-FR" dirty="0" smtClean="0"/>
              <a:t>, more </a:t>
            </a:r>
            <a:r>
              <a:rPr lang="fr-FR" dirty="0" err="1" smtClean="0"/>
              <a:t>lab</a:t>
            </a:r>
            <a:r>
              <a:rPr lang="fr-FR" dirty="0" smtClean="0"/>
              <a:t> tests)</a:t>
            </a:r>
          </a:p>
          <a:p>
            <a:r>
              <a:rPr lang="fr-FR" dirty="0" err="1" smtClean="0"/>
              <a:t>Misinterpretation</a:t>
            </a:r>
            <a:r>
              <a:rPr lang="fr-FR" dirty="0" smtClean="0"/>
              <a:t> of </a:t>
            </a:r>
            <a:r>
              <a:rPr lang="fr-FR" dirty="0" err="1" smtClean="0"/>
              <a:t>clinical</a:t>
            </a:r>
            <a:r>
              <a:rPr lang="fr-FR" dirty="0" smtClean="0"/>
              <a:t> trials </a:t>
            </a:r>
            <a:r>
              <a:rPr lang="fr-FR" dirty="0" err="1" smtClean="0"/>
              <a:t>outcomes</a:t>
            </a:r>
            <a:r>
              <a:rPr lang="fr-FR" dirty="0" smtClean="0"/>
              <a:t> (Type II </a:t>
            </a:r>
            <a:r>
              <a:rPr lang="fr-FR" dirty="0" err="1" smtClean="0"/>
              <a:t>error</a:t>
            </a:r>
            <a:r>
              <a:rPr lang="fr-FR" dirty="0" smtClean="0"/>
              <a:t>)</a:t>
            </a:r>
            <a:endParaRPr lang="en-US" dirty="0"/>
          </a:p>
          <a:p>
            <a:r>
              <a:rPr lang="fr-FR" dirty="0" smtClean="0"/>
              <a:t>Self report </a:t>
            </a:r>
            <a:r>
              <a:rPr lang="fr-FR" dirty="0" err="1" smtClean="0"/>
              <a:t>is</a:t>
            </a:r>
            <a:r>
              <a:rPr lang="fr-FR" dirty="0" smtClean="0"/>
              <a:t> the </a:t>
            </a:r>
            <a:r>
              <a:rPr lang="fr-FR" dirty="0" err="1" smtClean="0">
                <a:solidFill>
                  <a:srgbClr val="C00000"/>
                </a:solidFill>
              </a:rPr>
              <a:t>most</a:t>
            </a:r>
            <a:r>
              <a:rPr lang="fr-FR" dirty="0" smtClean="0">
                <a:solidFill>
                  <a:srgbClr val="C00000"/>
                </a:solidFill>
              </a:rPr>
              <a:t> </a:t>
            </a:r>
            <a:r>
              <a:rPr lang="fr-FR" dirty="0" err="1" smtClean="0">
                <a:solidFill>
                  <a:srgbClr val="C00000"/>
                </a:solidFill>
              </a:rPr>
              <a:t>commonly</a:t>
            </a:r>
            <a:r>
              <a:rPr lang="fr-FR" dirty="0" smtClean="0">
                <a:solidFill>
                  <a:srgbClr val="C00000"/>
                </a:solidFill>
              </a:rPr>
              <a:t> </a:t>
            </a:r>
            <a:r>
              <a:rPr lang="fr-FR" dirty="0" err="1" smtClean="0"/>
              <a:t>used</a:t>
            </a:r>
            <a:r>
              <a:rPr lang="fr-FR" dirty="0" smtClean="0"/>
              <a:t> </a:t>
            </a:r>
            <a:r>
              <a:rPr lang="fr-FR" dirty="0" err="1" smtClean="0"/>
              <a:t>clinical</a:t>
            </a:r>
            <a:r>
              <a:rPr lang="fr-FR" dirty="0" smtClean="0"/>
              <a:t> and </a:t>
            </a:r>
            <a:r>
              <a:rPr lang="fr-FR" dirty="0" err="1" smtClean="0"/>
              <a:t>research</a:t>
            </a:r>
            <a:r>
              <a:rPr lang="fr-FR" dirty="0" smtClean="0"/>
              <a:t> </a:t>
            </a:r>
            <a:r>
              <a:rPr lang="fr-FR" dirty="0" err="1" smtClean="0"/>
              <a:t>strategy</a:t>
            </a:r>
            <a:r>
              <a:rPr lang="fr-FR" dirty="0" smtClean="0"/>
              <a:t> for </a:t>
            </a:r>
            <a:r>
              <a:rPr lang="fr-FR" dirty="0" err="1" smtClean="0"/>
              <a:t>assessing</a:t>
            </a:r>
            <a:r>
              <a:rPr lang="fr-FR" dirty="0" smtClean="0"/>
              <a:t> patient </a:t>
            </a:r>
            <a:r>
              <a:rPr lang="fr-FR" dirty="0" err="1" smtClean="0"/>
              <a:t>adherence</a:t>
            </a:r>
            <a:endParaRPr lang="fr-FR" dirty="0" smtClean="0"/>
          </a:p>
          <a:p>
            <a:r>
              <a:rPr lang="fr-FR" dirty="0" err="1" smtClean="0"/>
              <a:t>However</a:t>
            </a:r>
            <a:r>
              <a:rPr lang="fr-FR" dirty="0" smtClean="0"/>
              <a:t>, the </a:t>
            </a:r>
            <a:r>
              <a:rPr lang="fr-FR" dirty="0" err="1" smtClean="0"/>
              <a:t>reliability</a:t>
            </a:r>
            <a:r>
              <a:rPr lang="fr-FR" dirty="0" smtClean="0"/>
              <a:t> and </a:t>
            </a:r>
            <a:r>
              <a:rPr lang="fr-FR" dirty="0" err="1" smtClean="0"/>
              <a:t>validity</a:t>
            </a:r>
            <a:r>
              <a:rPr lang="fr-FR" dirty="0" smtClean="0"/>
              <a:t> of self-reports have been </a:t>
            </a:r>
            <a:r>
              <a:rPr lang="fr-FR" dirty="0" err="1" smtClean="0"/>
              <a:t>found</a:t>
            </a:r>
            <a:r>
              <a:rPr lang="fr-FR" dirty="0" smtClean="0"/>
              <a:t> to </a:t>
            </a:r>
            <a:r>
              <a:rPr lang="fr-FR" dirty="0" err="1" smtClean="0"/>
              <a:t>be</a:t>
            </a:r>
            <a:r>
              <a:rPr lang="fr-FR" dirty="0" smtClean="0"/>
              <a:t> </a:t>
            </a:r>
            <a:r>
              <a:rPr lang="fr-FR" dirty="0" err="1" smtClean="0"/>
              <a:t>highly</a:t>
            </a:r>
            <a:r>
              <a:rPr lang="fr-FR" dirty="0" smtClean="0"/>
              <a:t> variable.</a:t>
            </a:r>
          </a:p>
          <a:p>
            <a:r>
              <a:rPr lang="fr-FR" dirty="0" err="1" smtClean="0"/>
              <a:t>What</a:t>
            </a:r>
            <a:r>
              <a:rPr lang="fr-FR" dirty="0" smtClean="0"/>
              <a:t> are the </a:t>
            </a:r>
            <a:r>
              <a:rPr lang="fr-FR" dirty="0" err="1" smtClean="0"/>
              <a:t>prerequisite</a:t>
            </a:r>
            <a:r>
              <a:rPr lang="fr-FR" dirty="0" smtClean="0"/>
              <a:t> for an </a:t>
            </a:r>
            <a:r>
              <a:rPr lang="fr-FR" dirty="0" err="1" smtClean="0"/>
              <a:t>accurate</a:t>
            </a:r>
            <a:r>
              <a:rPr lang="fr-FR" dirty="0" smtClean="0"/>
              <a:t> </a:t>
            </a:r>
            <a:r>
              <a:rPr lang="fr-FR" dirty="0" err="1" smtClean="0"/>
              <a:t>assessment</a:t>
            </a:r>
            <a:r>
              <a:rPr lang="fr-FR" dirty="0" smtClean="0"/>
              <a:t>?</a:t>
            </a:r>
            <a:endParaRPr lang="en-US" dirty="0"/>
          </a:p>
        </p:txBody>
      </p:sp>
      <p:sp>
        <p:nvSpPr>
          <p:cNvPr id="2" name="Espace réservé du pied de page 1"/>
          <p:cNvSpPr>
            <a:spLocks noGrp="1"/>
          </p:cNvSpPr>
          <p:nvPr>
            <p:ph type="ftr" sz="quarter" idx="11"/>
          </p:nvPr>
        </p:nvSpPr>
        <p:spPr/>
        <p:txBody>
          <a:bodyPr/>
          <a:lstStyle/>
          <a:p>
            <a:endParaRPr lang="fr-CH"/>
          </a:p>
        </p:txBody>
      </p:sp>
      <p:sp>
        <p:nvSpPr>
          <p:cNvPr id="3" name="Espace réservé du numéro de diapositive 2"/>
          <p:cNvSpPr>
            <a:spLocks noGrp="1"/>
          </p:cNvSpPr>
          <p:nvPr>
            <p:ph type="sldNum" sz="quarter" idx="4294967295"/>
          </p:nvPr>
        </p:nvSpPr>
        <p:spPr>
          <a:xfrm>
            <a:off x="11717338" y="6253163"/>
            <a:ext cx="474662" cy="365125"/>
          </a:xfrm>
        </p:spPr>
        <p:txBody>
          <a:bodyPr/>
          <a:lstStyle/>
          <a:p>
            <a:fld id="{DADE71CD-10DE-401A-8300-22BBDD94B61E}" type="slidenum">
              <a:rPr lang="fr-CH" smtClean="0"/>
              <a:t>2</a:t>
            </a:fld>
            <a:endParaRPr lang="fr-CH"/>
          </a:p>
        </p:txBody>
      </p:sp>
    </p:spTree>
    <p:extLst>
      <p:ext uri="{BB962C8B-B14F-4D97-AF65-F5344CB8AC3E}">
        <p14:creationId xmlns:p14="http://schemas.microsoft.com/office/powerpoint/2010/main" val="1912581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endParaRPr lang="en-US" dirty="0"/>
          </a:p>
        </p:txBody>
      </p:sp>
      <p:sp>
        <p:nvSpPr>
          <p:cNvPr id="6" name="Titre 5"/>
          <p:cNvSpPr>
            <a:spLocks noGrp="1"/>
          </p:cNvSpPr>
          <p:nvPr>
            <p:ph type="title"/>
          </p:nvPr>
        </p:nvSpPr>
        <p:spPr>
          <a:xfrm>
            <a:off x="911424" y="135920"/>
            <a:ext cx="9301684" cy="584775"/>
          </a:xfrm>
        </p:spPr>
        <p:txBody>
          <a:bodyPr/>
          <a:lstStyle/>
          <a:p>
            <a:r>
              <a:rPr lang="en-GB" dirty="0" smtClean="0">
                <a:solidFill>
                  <a:srgbClr val="0070C0"/>
                </a:solidFill>
              </a:rPr>
              <a:t>Theoretical model of the IMAP program </a:t>
            </a:r>
            <a:r>
              <a:rPr lang="en-GB" sz="3200" dirty="0" smtClean="0">
                <a:solidFill>
                  <a:srgbClr val="C00000"/>
                </a:solidFill>
              </a:rPr>
              <a:t>IMB</a:t>
            </a:r>
            <a:endParaRPr lang="en-GB" sz="3200" dirty="0">
              <a:solidFill>
                <a:srgbClr val="C00000"/>
              </a:solidFill>
            </a:endParaRPr>
          </a:p>
        </p:txBody>
      </p:sp>
      <p:sp>
        <p:nvSpPr>
          <p:cNvPr id="11" name="ZoneTexte 10"/>
          <p:cNvSpPr txBox="1"/>
          <p:nvPr/>
        </p:nvSpPr>
        <p:spPr>
          <a:xfrm>
            <a:off x="1218680" y="1106134"/>
            <a:ext cx="1458342" cy="1015663"/>
          </a:xfrm>
          <a:prstGeom prst="rect">
            <a:avLst/>
          </a:prstGeom>
          <a:noFill/>
        </p:spPr>
        <p:txBody>
          <a:bodyPr wrap="square" rtlCol="0">
            <a:spAutoFit/>
          </a:bodyPr>
          <a:lstStyle/>
          <a:p>
            <a:r>
              <a:rPr lang="fr-CH" sz="2000" dirty="0" smtClean="0">
                <a:solidFill>
                  <a:srgbClr val="C00000"/>
                </a:solidFill>
                <a:latin typeface="Arial" panose="020B0604020202020204" pitchFamily="34" charset="0"/>
                <a:cs typeface="Arial" panose="020B0604020202020204" pitchFamily="34" charset="0"/>
              </a:rPr>
              <a:t>Information</a:t>
            </a:r>
          </a:p>
          <a:p>
            <a:r>
              <a:rPr lang="fr-CH" sz="2000" dirty="0" smtClean="0">
                <a:solidFill>
                  <a:srgbClr val="C00000"/>
                </a:solidFill>
                <a:latin typeface="Arial" panose="020B0604020202020204" pitchFamily="34" charset="0"/>
                <a:cs typeface="Arial" panose="020B0604020202020204" pitchFamily="34" charset="0"/>
              </a:rPr>
              <a:t>Motivation</a:t>
            </a:r>
          </a:p>
          <a:p>
            <a:r>
              <a:rPr lang="fr-CH" sz="2000" dirty="0" err="1" smtClean="0">
                <a:solidFill>
                  <a:srgbClr val="C00000"/>
                </a:solidFill>
                <a:latin typeface="Arial" panose="020B0604020202020204" pitchFamily="34" charset="0"/>
                <a:cs typeface="Arial" panose="020B0604020202020204" pitchFamily="34" charset="0"/>
              </a:rPr>
              <a:t>Behaviour</a:t>
            </a:r>
            <a:endParaRPr lang="fr-CH" sz="2000" dirty="0">
              <a:latin typeface="Arial" panose="020B0604020202020204" pitchFamily="34" charset="0"/>
              <a:cs typeface="Arial" panose="020B0604020202020204" pitchFamily="34" charset="0"/>
            </a:endParaRPr>
          </a:p>
        </p:txBody>
      </p:sp>
      <p:sp>
        <p:nvSpPr>
          <p:cNvPr id="7" name="ZoneTexte 6"/>
          <p:cNvSpPr txBox="1"/>
          <p:nvPr/>
        </p:nvSpPr>
        <p:spPr>
          <a:xfrm>
            <a:off x="924868" y="5346380"/>
            <a:ext cx="2212032" cy="830997"/>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Fisher et al. H</a:t>
            </a:r>
            <a:r>
              <a:rPr lang="en-US" sz="1600" i="1" dirty="0" smtClean="0">
                <a:latin typeface="Arial" panose="020B0604020202020204" pitchFamily="34" charset="0"/>
                <a:cs typeface="Arial" panose="020B0604020202020204" pitchFamily="34" charset="0"/>
              </a:rPr>
              <a:t>ealth Psychology 2006; </a:t>
            </a:r>
            <a:r>
              <a:rPr lang="en-US" sz="1600" dirty="0" smtClean="0">
                <a:latin typeface="Arial" panose="020B0604020202020204" pitchFamily="34" charset="0"/>
                <a:cs typeface="Arial" panose="020B0604020202020204" pitchFamily="34" charset="0"/>
              </a:rPr>
              <a:t>25,4</a:t>
            </a:r>
            <a:r>
              <a:rPr lang="en-US" sz="1600" dirty="0">
                <a:latin typeface="Arial" panose="020B0604020202020204" pitchFamily="34" charset="0"/>
                <a:cs typeface="Arial" panose="020B0604020202020204" pitchFamily="34" charset="0"/>
              </a:rPr>
              <a:t>, </a:t>
            </a:r>
            <a:r>
              <a:rPr lang="fr-CH" sz="1600" dirty="0" smtClean="0">
                <a:latin typeface="Arial" panose="020B0604020202020204" pitchFamily="34" charset="0"/>
                <a:cs typeface="Arial" panose="020B0604020202020204" pitchFamily="34" charset="0"/>
              </a:rPr>
              <a:t>462–473</a:t>
            </a:r>
            <a:endParaRPr lang="fr-CH" sz="1600" dirty="0">
              <a:latin typeface="Arial" panose="020B0604020202020204" pitchFamily="34" charset="0"/>
              <a:cs typeface="Arial" panose="020B0604020202020204" pitchFamily="34" charset="0"/>
            </a:endParaRPr>
          </a:p>
        </p:txBody>
      </p:sp>
      <p:grpSp>
        <p:nvGrpSpPr>
          <p:cNvPr id="15" name="Groupe 14"/>
          <p:cNvGrpSpPr/>
          <p:nvPr/>
        </p:nvGrpSpPr>
        <p:grpSpPr>
          <a:xfrm>
            <a:off x="3436538" y="944851"/>
            <a:ext cx="7393121" cy="5292461"/>
            <a:chOff x="3436538" y="944851"/>
            <a:chExt cx="7393121" cy="5292461"/>
          </a:xfrm>
        </p:grpSpPr>
        <p:grpSp>
          <p:nvGrpSpPr>
            <p:cNvPr id="9" name="Groupe 8"/>
            <p:cNvGrpSpPr/>
            <p:nvPr/>
          </p:nvGrpSpPr>
          <p:grpSpPr>
            <a:xfrm>
              <a:off x="3436538" y="944851"/>
              <a:ext cx="7317134" cy="5292461"/>
              <a:chOff x="3995338" y="944851"/>
              <a:chExt cx="7317134" cy="5292461"/>
            </a:xfrm>
          </p:grpSpPr>
          <p:grpSp>
            <p:nvGrpSpPr>
              <p:cNvPr id="5" name="Groupe 4"/>
              <p:cNvGrpSpPr/>
              <p:nvPr/>
            </p:nvGrpSpPr>
            <p:grpSpPr>
              <a:xfrm>
                <a:off x="3995338" y="944851"/>
                <a:ext cx="7317134" cy="5292461"/>
                <a:chOff x="3322238" y="872843"/>
                <a:chExt cx="7317134" cy="5292461"/>
              </a:xfrm>
            </p:grpSpPr>
            <p:pic>
              <p:nvPicPr>
                <p:cNvPr id="10" name="Image 9"/>
                <p:cNvPicPr>
                  <a:picLocks noChangeAspect="1"/>
                </p:cNvPicPr>
                <p:nvPr/>
              </p:nvPicPr>
              <p:blipFill>
                <a:blip r:embed="rId3" cstate="print"/>
                <a:stretch>
                  <a:fillRect/>
                </a:stretch>
              </p:blipFill>
              <p:spPr>
                <a:xfrm>
                  <a:off x="3322238" y="872843"/>
                  <a:ext cx="7317134" cy="5292461"/>
                </a:xfrm>
                <a:prstGeom prst="rect">
                  <a:avLst/>
                </a:prstGeom>
              </p:spPr>
            </p:pic>
            <p:sp>
              <p:nvSpPr>
                <p:cNvPr id="3" name="Rectangle 2"/>
                <p:cNvSpPr/>
                <p:nvPr/>
              </p:nvSpPr>
              <p:spPr bwMode="auto">
                <a:xfrm>
                  <a:off x="4687898" y="3005862"/>
                  <a:ext cx="2215084" cy="74466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CH" sz="2400" b="0" i="0" u="none" strike="noStrike" cap="none" normalizeH="0" baseline="0" smtClean="0">
                    <a:ln>
                      <a:noFill/>
                    </a:ln>
                    <a:solidFill>
                      <a:schemeClr val="tx1"/>
                    </a:solidFill>
                    <a:effectLst/>
                    <a:latin typeface="Trebuchet MS" pitchFamily="34" charset="0"/>
                  </a:endParaRPr>
                </a:p>
              </p:txBody>
            </p:sp>
          </p:grpSp>
          <p:sp>
            <p:nvSpPr>
              <p:cNvPr id="8" name="Rectangle 7"/>
              <p:cNvSpPr/>
              <p:nvPr/>
            </p:nvSpPr>
            <p:spPr bwMode="auto">
              <a:xfrm>
                <a:off x="8343900" y="3251200"/>
                <a:ext cx="1028700" cy="3937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CH" sz="2400" b="0" i="0" u="none" strike="noStrike" cap="none" normalizeH="0" baseline="0" smtClean="0">
                  <a:ln>
                    <a:noFill/>
                  </a:ln>
                  <a:solidFill>
                    <a:schemeClr val="tx1"/>
                  </a:solidFill>
                  <a:effectLst/>
                  <a:latin typeface="Trebuchet MS" pitchFamily="34" charset="0"/>
                </a:endParaRPr>
              </a:p>
            </p:txBody>
          </p:sp>
          <p:sp>
            <p:nvSpPr>
              <p:cNvPr id="13" name="Rectangle 12"/>
              <p:cNvSpPr/>
              <p:nvPr/>
            </p:nvSpPr>
            <p:spPr bwMode="auto">
              <a:xfrm>
                <a:off x="10071100" y="3251200"/>
                <a:ext cx="1130300" cy="4953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CH" sz="2400" b="0" i="0" u="none" strike="noStrike" cap="none" normalizeH="0" baseline="0" smtClean="0">
                  <a:ln>
                    <a:noFill/>
                  </a:ln>
                  <a:solidFill>
                    <a:schemeClr val="tx1"/>
                  </a:solidFill>
                  <a:effectLst/>
                  <a:latin typeface="Trebuchet MS" pitchFamily="34" charset="0"/>
                </a:endParaRPr>
              </a:p>
            </p:txBody>
          </p:sp>
        </p:grpSp>
        <p:sp>
          <p:nvSpPr>
            <p:cNvPr id="14" name="ZoneTexte 13"/>
            <p:cNvSpPr txBox="1"/>
            <p:nvPr/>
          </p:nvSpPr>
          <p:spPr>
            <a:xfrm>
              <a:off x="9242159" y="3262868"/>
              <a:ext cx="1587500" cy="338554"/>
            </a:xfrm>
            <a:prstGeom prst="rect">
              <a:avLst/>
            </a:prstGeom>
            <a:noFill/>
          </p:spPr>
          <p:txBody>
            <a:bodyPr wrap="square" rtlCol="0">
              <a:spAutoFit/>
            </a:bodyPr>
            <a:lstStyle/>
            <a:p>
              <a:pPr algn="ctr"/>
              <a:r>
                <a:rPr lang="fr-FR" sz="1600" b="1" dirty="0" err="1" smtClean="0">
                  <a:solidFill>
                    <a:srgbClr val="003760"/>
                  </a:solidFill>
                  <a:latin typeface="+mj-lt"/>
                </a:rPr>
                <a:t>Outcomes</a:t>
              </a:r>
              <a:endParaRPr lang="fr-FR" sz="1600" dirty="0">
                <a:solidFill>
                  <a:srgbClr val="003760"/>
                </a:solidFill>
                <a:latin typeface="+mj-lt"/>
              </a:endParaRPr>
            </a:p>
          </p:txBody>
        </p:sp>
        <p:sp>
          <p:nvSpPr>
            <p:cNvPr id="12" name="ZoneTexte 11"/>
            <p:cNvSpPr txBox="1"/>
            <p:nvPr/>
          </p:nvSpPr>
          <p:spPr>
            <a:xfrm>
              <a:off x="7480689" y="3248804"/>
              <a:ext cx="1587500" cy="338554"/>
            </a:xfrm>
            <a:prstGeom prst="rect">
              <a:avLst/>
            </a:prstGeom>
            <a:noFill/>
          </p:spPr>
          <p:txBody>
            <a:bodyPr wrap="square" rtlCol="0">
              <a:spAutoFit/>
            </a:bodyPr>
            <a:lstStyle/>
            <a:p>
              <a:pPr algn="ctr"/>
              <a:r>
                <a:rPr lang="fr-FR" sz="1600" b="1" dirty="0" err="1" smtClean="0">
                  <a:solidFill>
                    <a:srgbClr val="003760"/>
                  </a:solidFill>
                  <a:latin typeface="+mj-lt"/>
                </a:rPr>
                <a:t>Adherence</a:t>
              </a:r>
              <a:endParaRPr lang="fr-FR" sz="1600" dirty="0">
                <a:solidFill>
                  <a:srgbClr val="003760"/>
                </a:solidFill>
                <a:latin typeface="+mj-lt"/>
              </a:endParaRPr>
            </a:p>
          </p:txBody>
        </p:sp>
        <p:sp>
          <p:nvSpPr>
            <p:cNvPr id="2" name="ZoneTexte 1"/>
            <p:cNvSpPr txBox="1"/>
            <p:nvPr/>
          </p:nvSpPr>
          <p:spPr>
            <a:xfrm>
              <a:off x="4775200" y="3200234"/>
              <a:ext cx="2146300" cy="954107"/>
            </a:xfrm>
            <a:prstGeom prst="rect">
              <a:avLst/>
            </a:prstGeom>
            <a:noFill/>
          </p:spPr>
          <p:txBody>
            <a:bodyPr wrap="square" rtlCol="0">
              <a:spAutoFit/>
            </a:bodyPr>
            <a:lstStyle/>
            <a:p>
              <a:pPr algn="ctr"/>
              <a:r>
                <a:rPr lang="fr-FR" sz="1600" b="1" dirty="0" err="1">
                  <a:solidFill>
                    <a:srgbClr val="003760"/>
                  </a:solidFill>
                  <a:latin typeface="+mj-lt"/>
                </a:rPr>
                <a:t>Behavioural</a:t>
              </a:r>
              <a:r>
                <a:rPr lang="fr-FR" sz="1600" b="1" dirty="0">
                  <a:solidFill>
                    <a:srgbClr val="003760"/>
                  </a:solidFill>
                  <a:latin typeface="+mj-lt"/>
                </a:rPr>
                <a:t> &amp; management </a:t>
              </a:r>
              <a:r>
                <a:rPr lang="fr-FR" sz="1600" b="1" dirty="0" err="1">
                  <a:solidFill>
                    <a:srgbClr val="003760"/>
                  </a:solidFill>
                  <a:latin typeface="+mj-lt"/>
                </a:rPr>
                <a:t>skills</a:t>
              </a:r>
              <a:endParaRPr lang="fr-FR" sz="1600" dirty="0">
                <a:solidFill>
                  <a:srgbClr val="003760"/>
                </a:solidFill>
                <a:latin typeface="+mj-lt"/>
              </a:endParaRPr>
            </a:p>
            <a:p>
              <a:endParaRPr lang="fr-CH" dirty="0"/>
            </a:p>
          </p:txBody>
        </p:sp>
      </p:grpSp>
      <p:sp>
        <p:nvSpPr>
          <p:cNvPr id="17" name="Rectangle 16"/>
          <p:cNvSpPr/>
          <p:nvPr/>
        </p:nvSpPr>
        <p:spPr bwMode="auto">
          <a:xfrm>
            <a:off x="8153400" y="944851"/>
            <a:ext cx="2600272" cy="13538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CH" sz="2400" b="0" i="0" u="none" strike="noStrike" cap="none" normalizeH="0" baseline="0" smtClean="0">
              <a:ln>
                <a:noFill/>
              </a:ln>
              <a:solidFill>
                <a:schemeClr val="tx1"/>
              </a:solidFill>
              <a:effectLst/>
              <a:latin typeface="Trebuchet MS" pitchFamily="34" charset="0"/>
            </a:endParaRPr>
          </a:p>
        </p:txBody>
      </p:sp>
      <p:sp>
        <p:nvSpPr>
          <p:cNvPr id="16" name="ZoneTexte 15"/>
          <p:cNvSpPr txBox="1"/>
          <p:nvPr/>
        </p:nvSpPr>
        <p:spPr>
          <a:xfrm>
            <a:off x="8214091" y="872541"/>
            <a:ext cx="2309679" cy="1384995"/>
          </a:xfrm>
          <a:prstGeom prst="rect">
            <a:avLst/>
          </a:prstGeom>
          <a:noFill/>
          <a:ln w="28575">
            <a:solidFill>
              <a:srgbClr val="164EAA"/>
            </a:solidFill>
          </a:ln>
        </p:spPr>
        <p:txBody>
          <a:bodyPr wrap="square" rtlCol="0">
            <a:spAutoFit/>
          </a:bodyPr>
          <a:lstStyle/>
          <a:p>
            <a:r>
              <a:rPr lang="fr-FR" sz="1800" b="1" dirty="0" err="1" smtClean="0">
                <a:solidFill>
                  <a:srgbClr val="003760"/>
                </a:solidFill>
                <a:latin typeface="+mj-lt"/>
              </a:rPr>
              <a:t>Moderators</a:t>
            </a:r>
            <a:endParaRPr lang="fr-FR" sz="1800" b="1" dirty="0" smtClean="0">
              <a:solidFill>
                <a:srgbClr val="003760"/>
              </a:solidFill>
              <a:latin typeface="+mj-lt"/>
            </a:endParaRPr>
          </a:p>
          <a:p>
            <a:pPr marL="177800" indent="-177800">
              <a:spcBef>
                <a:spcPts val="300"/>
              </a:spcBef>
              <a:buFontTx/>
              <a:buChar char="-"/>
            </a:pPr>
            <a:r>
              <a:rPr lang="fr-FR" sz="1400" dirty="0" smtClean="0">
                <a:solidFill>
                  <a:srgbClr val="003760"/>
                </a:solidFill>
                <a:latin typeface="+mj-lt"/>
              </a:rPr>
              <a:t>Psychology </a:t>
            </a:r>
            <a:r>
              <a:rPr lang="fr-FR" sz="1400" dirty="0" err="1">
                <a:solidFill>
                  <a:srgbClr val="003760"/>
                </a:solidFill>
                <a:latin typeface="+mj-lt"/>
              </a:rPr>
              <a:t>health</a:t>
            </a:r>
            <a:r>
              <a:rPr lang="fr-FR" sz="1400" dirty="0">
                <a:solidFill>
                  <a:srgbClr val="003760"/>
                </a:solidFill>
                <a:latin typeface="+mj-lt"/>
              </a:rPr>
              <a:t>; </a:t>
            </a:r>
            <a:endParaRPr lang="fr-FR" sz="1400" dirty="0" smtClean="0">
              <a:solidFill>
                <a:srgbClr val="003760"/>
              </a:solidFill>
              <a:latin typeface="+mj-lt"/>
            </a:endParaRPr>
          </a:p>
          <a:p>
            <a:pPr marL="177800" indent="-177800">
              <a:spcBef>
                <a:spcPts val="300"/>
              </a:spcBef>
              <a:buFontTx/>
              <a:buChar char="-"/>
            </a:pPr>
            <a:r>
              <a:rPr lang="fr-FR" sz="1400" dirty="0" smtClean="0">
                <a:solidFill>
                  <a:srgbClr val="003760"/>
                </a:solidFill>
                <a:latin typeface="+mj-lt"/>
              </a:rPr>
              <a:t>Living situation; </a:t>
            </a:r>
          </a:p>
          <a:p>
            <a:pPr marL="177800" indent="-177800">
              <a:spcBef>
                <a:spcPts val="300"/>
              </a:spcBef>
              <a:buFontTx/>
              <a:buChar char="-"/>
            </a:pPr>
            <a:r>
              <a:rPr lang="fr-FR" sz="1400" dirty="0" smtClean="0">
                <a:solidFill>
                  <a:srgbClr val="003760"/>
                </a:solidFill>
                <a:latin typeface="+mj-lt"/>
              </a:rPr>
              <a:t>Access </a:t>
            </a:r>
            <a:r>
              <a:rPr lang="fr-FR" sz="1400" dirty="0">
                <a:solidFill>
                  <a:srgbClr val="003760"/>
                </a:solidFill>
                <a:latin typeface="+mj-lt"/>
              </a:rPr>
              <a:t>to </a:t>
            </a:r>
            <a:r>
              <a:rPr lang="fr-FR" sz="1400" dirty="0" smtClean="0">
                <a:solidFill>
                  <a:srgbClr val="003760"/>
                </a:solidFill>
                <a:latin typeface="+mj-lt"/>
              </a:rPr>
              <a:t>care;</a:t>
            </a:r>
          </a:p>
          <a:p>
            <a:pPr marL="177800" indent="-177800">
              <a:spcBef>
                <a:spcPts val="300"/>
              </a:spcBef>
              <a:buFontTx/>
              <a:buChar char="-"/>
            </a:pPr>
            <a:r>
              <a:rPr lang="fr-FR" sz="1400" dirty="0" smtClean="0">
                <a:solidFill>
                  <a:srgbClr val="003760"/>
                </a:solidFill>
                <a:latin typeface="+mj-lt"/>
              </a:rPr>
              <a:t>Addiction</a:t>
            </a:r>
            <a:endParaRPr lang="fr-FR" sz="1400" b="1" dirty="0">
              <a:solidFill>
                <a:srgbClr val="003760"/>
              </a:solidFill>
              <a:latin typeface="+mj-lt"/>
            </a:endParaRPr>
          </a:p>
        </p:txBody>
      </p:sp>
    </p:spTree>
    <p:extLst>
      <p:ext uri="{BB962C8B-B14F-4D97-AF65-F5344CB8AC3E}">
        <p14:creationId xmlns:p14="http://schemas.microsoft.com/office/powerpoint/2010/main" val="4103893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Barriers</a:t>
            </a:r>
            <a:r>
              <a:rPr lang="fr-FR" dirty="0" smtClean="0"/>
              <a:t> are multiple </a:t>
            </a:r>
            <a:br>
              <a:rPr lang="fr-FR" dirty="0" smtClean="0"/>
            </a:br>
            <a:r>
              <a:rPr lang="fr-FR" dirty="0" smtClean="0">
                <a:solidFill>
                  <a:srgbClr val="C00000"/>
                </a:solidFill>
                <a:sym typeface="Wingdings" panose="05000000000000000000" pitchFamily="2" charset="2"/>
              </a:rPr>
              <a:t> </a:t>
            </a:r>
            <a:r>
              <a:rPr lang="fr-FR" dirty="0" err="1" smtClean="0">
                <a:solidFill>
                  <a:srgbClr val="C00000"/>
                </a:solidFill>
                <a:sym typeface="Wingdings" panose="05000000000000000000" pitchFamily="2" charset="2"/>
              </a:rPr>
              <a:t>need</a:t>
            </a:r>
            <a:r>
              <a:rPr lang="fr-FR" dirty="0" smtClean="0">
                <a:solidFill>
                  <a:srgbClr val="C00000"/>
                </a:solidFill>
                <a:sym typeface="Wingdings" panose="05000000000000000000" pitchFamily="2" charset="2"/>
              </a:rPr>
              <a:t> for a sensitive self-report </a:t>
            </a:r>
            <a:r>
              <a:rPr lang="en-US" dirty="0" smtClean="0">
                <a:solidFill>
                  <a:srgbClr val="C00000"/>
                </a:solidFill>
                <a:sym typeface="Wingdings" panose="05000000000000000000" pitchFamily="2" charset="2"/>
              </a:rPr>
              <a:t>measurement</a:t>
            </a:r>
            <a:endParaRPr lang="en-US" dirty="0">
              <a:solidFill>
                <a:srgbClr val="C00000"/>
              </a:solidFill>
            </a:endParaRPr>
          </a:p>
        </p:txBody>
      </p:sp>
      <p:sp>
        <p:nvSpPr>
          <p:cNvPr id="5" name="Espace réservé du contenu 4"/>
          <p:cNvSpPr>
            <a:spLocks noGrp="1"/>
          </p:cNvSpPr>
          <p:nvPr>
            <p:ph idx="1"/>
          </p:nvPr>
        </p:nvSpPr>
        <p:spPr>
          <a:xfrm>
            <a:off x="838200" y="1193347"/>
            <a:ext cx="10515600" cy="4793716"/>
          </a:xfrm>
        </p:spPr>
        <p:txBody>
          <a:bodyPr/>
          <a:lstStyle/>
          <a:p>
            <a:r>
              <a:rPr lang="fr-FR" sz="1800" dirty="0" err="1" smtClean="0"/>
              <a:t>Personal</a:t>
            </a:r>
            <a:r>
              <a:rPr lang="fr-FR" sz="1800" dirty="0" smtClean="0"/>
              <a:t>: </a:t>
            </a:r>
            <a:r>
              <a:rPr lang="fr-FR" sz="1800" dirty="0" err="1" smtClean="0"/>
              <a:t>physical</a:t>
            </a:r>
            <a:r>
              <a:rPr lang="fr-FR" sz="1800" dirty="0" smtClean="0"/>
              <a:t>, </a:t>
            </a:r>
            <a:r>
              <a:rPr lang="fr-FR" sz="1800" dirty="0" err="1" smtClean="0"/>
              <a:t>psychological</a:t>
            </a:r>
            <a:r>
              <a:rPr lang="fr-FR" sz="1800" dirty="0" smtClean="0"/>
              <a:t>, cognitive &amp; mental </a:t>
            </a:r>
            <a:r>
              <a:rPr lang="fr-FR" sz="1800" dirty="0" err="1" smtClean="0"/>
              <a:t>helath</a:t>
            </a:r>
            <a:endParaRPr lang="fr-FR" sz="1800" dirty="0" smtClean="0"/>
          </a:p>
          <a:p>
            <a:r>
              <a:rPr lang="fr-FR" sz="1800" dirty="0" smtClean="0"/>
              <a:t>Financial</a:t>
            </a:r>
          </a:p>
          <a:p>
            <a:r>
              <a:rPr lang="fr-FR" sz="1800" dirty="0" smtClean="0"/>
              <a:t>Social</a:t>
            </a:r>
          </a:p>
          <a:p>
            <a:r>
              <a:rPr lang="fr-FR" sz="1800" dirty="0" smtClean="0"/>
              <a:t>Cultural</a:t>
            </a:r>
          </a:p>
          <a:p>
            <a:r>
              <a:rPr lang="fr-FR" sz="1800" dirty="0" smtClean="0"/>
              <a:t>Substance abuse</a:t>
            </a:r>
          </a:p>
          <a:p>
            <a:r>
              <a:rPr lang="fr-FR" sz="1800" dirty="0" err="1" smtClean="0"/>
              <a:t>Intentional</a:t>
            </a:r>
            <a:r>
              <a:rPr lang="fr-FR" sz="1800" dirty="0" smtClean="0"/>
              <a:t> vs </a:t>
            </a:r>
            <a:r>
              <a:rPr lang="fr-FR" sz="1800" dirty="0" err="1" smtClean="0"/>
              <a:t>unintentional</a:t>
            </a:r>
            <a:endParaRPr lang="fr-FR" sz="1800" dirty="0" smtClean="0"/>
          </a:p>
          <a:p>
            <a:endParaRPr lang="en-US" dirty="0"/>
          </a:p>
        </p:txBody>
      </p:sp>
      <p:sp>
        <p:nvSpPr>
          <p:cNvPr id="3" name="Espace réservé du pied de page 2"/>
          <p:cNvSpPr>
            <a:spLocks noGrp="1"/>
          </p:cNvSpPr>
          <p:nvPr>
            <p:ph type="ftr" sz="quarter" idx="11"/>
          </p:nvPr>
        </p:nvSpPr>
        <p:spPr/>
        <p:txBody>
          <a:bodyPr/>
          <a:lstStyle/>
          <a:p>
            <a:r>
              <a:rPr lang="fr-CH" dirty="0" smtClean="0"/>
              <a:t>WHO 2004 </a:t>
            </a:r>
            <a:endParaRPr lang="fr-CH" dirty="0"/>
          </a:p>
        </p:txBody>
      </p:sp>
      <p:sp>
        <p:nvSpPr>
          <p:cNvPr id="4" name="Espace réservé du numéro de diapositive 3"/>
          <p:cNvSpPr>
            <a:spLocks noGrp="1"/>
          </p:cNvSpPr>
          <p:nvPr>
            <p:ph type="sldNum" sz="quarter" idx="4294967295"/>
          </p:nvPr>
        </p:nvSpPr>
        <p:spPr>
          <a:xfrm>
            <a:off x="11717338" y="6253163"/>
            <a:ext cx="474662" cy="365125"/>
          </a:xfrm>
        </p:spPr>
        <p:txBody>
          <a:bodyPr/>
          <a:lstStyle/>
          <a:p>
            <a:fld id="{DADE71CD-10DE-401A-8300-22BBDD94B61E}" type="slidenum">
              <a:rPr lang="fr-CH" smtClean="0"/>
              <a:t>21</a:t>
            </a:fld>
            <a:endParaRPr lang="fr-CH"/>
          </a:p>
        </p:txBody>
      </p:sp>
      <p:pic>
        <p:nvPicPr>
          <p:cNvPr id="6" name="Picture 7"/>
          <p:cNvPicPr>
            <a:picLocks noChangeAspect="1" noChangeArrowheads="1"/>
          </p:cNvPicPr>
          <p:nvPr/>
        </p:nvPicPr>
        <p:blipFill>
          <a:blip r:embed="rId3" cstate="print"/>
          <a:srcRect r="3"/>
          <a:stretch>
            <a:fillRect/>
          </a:stretch>
        </p:blipFill>
        <p:spPr bwMode="auto">
          <a:xfrm>
            <a:off x="119336" y="3376779"/>
            <a:ext cx="3059799" cy="2907911"/>
          </a:xfrm>
          <a:prstGeom prst="rect">
            <a:avLst/>
          </a:prstGeom>
          <a:noFill/>
          <a:ln w="9525">
            <a:noFill/>
            <a:miter lim="800000"/>
            <a:headEnd/>
            <a:tailEnd/>
          </a:ln>
        </p:spPr>
      </p:pic>
      <p:pic>
        <p:nvPicPr>
          <p:cNvPr id="7" name="Picture 4" descr="Image result for bala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492" y="3032611"/>
            <a:ext cx="3631975" cy="2814879"/>
          </a:xfrm>
          <a:prstGeom prst="rect">
            <a:avLst/>
          </a:prstGeom>
          <a:noFill/>
          <a:extLst>
            <a:ext uri="{909E8E84-426E-40DD-AFC4-6F175D3DCCD1}">
              <a14:hiddenFill xmlns:a14="http://schemas.microsoft.com/office/drawing/2010/main">
                <a:solidFill>
                  <a:srgbClr val="FFFFFF"/>
                </a:solidFill>
              </a14:hiddenFill>
            </a:ext>
          </a:extLst>
        </p:spPr>
      </p:pic>
      <p:pic>
        <p:nvPicPr>
          <p:cNvPr id="8" name="Espace réservé du contenu 7" descr="ncecessit.jpg"/>
          <p:cNvPicPr>
            <a:picLocks noChangeAspect="1"/>
          </p:cNvPicPr>
          <p:nvPr/>
        </p:nvPicPr>
        <p:blipFill>
          <a:blip r:embed="rId5" cstate="print"/>
          <a:stretch>
            <a:fillRect/>
          </a:stretch>
        </p:blipFill>
        <p:spPr>
          <a:xfrm>
            <a:off x="7984550" y="1003990"/>
            <a:ext cx="3608611" cy="2181396"/>
          </a:xfrm>
          <a:prstGeom prst="rect">
            <a:avLst/>
          </a:prstGeom>
        </p:spPr>
      </p:pic>
      <p:pic>
        <p:nvPicPr>
          <p:cNvPr id="9" name="Picture 2"/>
          <p:cNvPicPr>
            <a:picLocks noChangeAspect="1" noChangeArrowheads="1"/>
          </p:cNvPicPr>
          <p:nvPr/>
        </p:nvPicPr>
        <p:blipFill>
          <a:blip r:embed="rId6" cstate="print"/>
          <a:srcRect/>
          <a:stretch>
            <a:fillRect/>
          </a:stretch>
        </p:blipFill>
        <p:spPr bwMode="auto">
          <a:xfrm>
            <a:off x="7702565" y="3241566"/>
            <a:ext cx="4370099" cy="2396967"/>
          </a:xfrm>
          <a:prstGeom prst="rect">
            <a:avLst/>
          </a:prstGeom>
          <a:noFill/>
          <a:ln w="9525">
            <a:noFill/>
            <a:miter lim="800000"/>
            <a:headEnd/>
            <a:tailEnd/>
          </a:ln>
        </p:spPr>
      </p:pic>
      <p:pic>
        <p:nvPicPr>
          <p:cNvPr id="10" name="Picture 3"/>
          <p:cNvPicPr>
            <a:picLocks noChangeAspect="1" noChangeArrowheads="1"/>
          </p:cNvPicPr>
          <p:nvPr/>
        </p:nvPicPr>
        <p:blipFill>
          <a:blip r:embed="rId7" cstate="print"/>
          <a:srcRect/>
          <a:stretch>
            <a:fillRect/>
          </a:stretch>
        </p:blipFill>
        <p:spPr bwMode="auto">
          <a:xfrm>
            <a:off x="2283416" y="6073061"/>
            <a:ext cx="6334125" cy="333375"/>
          </a:xfrm>
          <a:prstGeom prst="rect">
            <a:avLst/>
          </a:prstGeom>
          <a:noFill/>
          <a:ln w="9525">
            <a:noFill/>
            <a:miter lim="800000"/>
            <a:headEnd/>
            <a:tailEnd/>
          </a:ln>
        </p:spPr>
      </p:pic>
      <p:sp>
        <p:nvSpPr>
          <p:cNvPr id="11" name="ZoneTexte 10"/>
          <p:cNvSpPr txBox="1"/>
          <p:nvPr/>
        </p:nvSpPr>
        <p:spPr>
          <a:xfrm>
            <a:off x="2283416" y="6404844"/>
            <a:ext cx="10547737" cy="276999"/>
          </a:xfrm>
          <a:prstGeom prst="rect">
            <a:avLst/>
          </a:prstGeom>
          <a:noFill/>
        </p:spPr>
        <p:txBody>
          <a:bodyPr wrap="square" rtlCol="0">
            <a:spAutoFit/>
          </a:bodyPr>
          <a:lstStyle/>
          <a:p>
            <a:r>
              <a:rPr lang="en-US" sz="1200" dirty="0" err="1"/>
              <a:t>Gadkari</a:t>
            </a:r>
            <a:r>
              <a:rPr lang="en-US" sz="1200" dirty="0"/>
              <a:t> &amp; </a:t>
            </a:r>
            <a:r>
              <a:rPr lang="en-US" sz="1200" dirty="0" err="1"/>
              <a:t>McHorney</a:t>
            </a:r>
            <a:r>
              <a:rPr lang="en-US" sz="1200" dirty="0"/>
              <a:t> BMC Health </a:t>
            </a:r>
            <a:r>
              <a:rPr lang="en-US" sz="1200" dirty="0" err="1"/>
              <a:t>Serv</a:t>
            </a:r>
            <a:r>
              <a:rPr lang="en-US" sz="1200" dirty="0"/>
              <a:t> Res. 2012;12:98; </a:t>
            </a:r>
            <a:r>
              <a:rPr lang="en-GB" sz="1200" dirty="0" err="1"/>
              <a:t>Wroe</a:t>
            </a:r>
            <a:r>
              <a:rPr lang="en-GB" sz="1200" dirty="0"/>
              <a:t> A. </a:t>
            </a:r>
            <a:r>
              <a:rPr lang="en-US" sz="1200" dirty="0"/>
              <a:t>Journal of Behavioral Medicine; 2002, 25 (4):</a:t>
            </a:r>
            <a:r>
              <a:rPr lang="en-US" sz="1200" dirty="0" smtClean="0"/>
              <a:t>355-372</a:t>
            </a:r>
            <a:endParaRPr lang="en-US" sz="1200" dirty="0"/>
          </a:p>
        </p:txBody>
      </p:sp>
    </p:spTree>
    <p:extLst>
      <p:ext uri="{BB962C8B-B14F-4D97-AF65-F5344CB8AC3E}">
        <p14:creationId xmlns:p14="http://schemas.microsoft.com/office/powerpoint/2010/main" val="39695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C000"/>
                </a:solidFill>
              </a:rPr>
              <a:t>Table 15.6 p.268</a:t>
            </a:r>
            <a:endParaRPr lang="en-US" dirty="0">
              <a:solidFill>
                <a:srgbClr val="FFC000"/>
              </a:solidFill>
            </a:endParaRPr>
          </a:p>
        </p:txBody>
      </p:sp>
      <p:sp>
        <p:nvSpPr>
          <p:cNvPr id="3" name="Espace réservé du contenu 2"/>
          <p:cNvSpPr>
            <a:spLocks noGrp="1"/>
          </p:cNvSpPr>
          <p:nvPr>
            <p:ph idx="1"/>
          </p:nvPr>
        </p:nvSpPr>
        <p:spPr/>
        <p:txBody>
          <a:bodyPr/>
          <a:lstStyle/>
          <a:p>
            <a:endParaRPr lang="en-US"/>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394676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C000"/>
                </a:solidFill>
              </a:rPr>
              <a:t>Table 15.8 p.271</a:t>
            </a:r>
            <a:endParaRPr lang="en-US" dirty="0">
              <a:solidFill>
                <a:srgbClr val="FFC000"/>
              </a:solidFill>
            </a:endParaRPr>
          </a:p>
        </p:txBody>
      </p:sp>
      <p:sp>
        <p:nvSpPr>
          <p:cNvPr id="3" name="Espace réservé du contenu 2"/>
          <p:cNvSpPr>
            <a:spLocks noGrp="1"/>
          </p:cNvSpPr>
          <p:nvPr>
            <p:ph idx="1"/>
          </p:nvPr>
        </p:nvSpPr>
        <p:spPr/>
        <p:txBody>
          <a:bodyPr/>
          <a:lstStyle/>
          <a:p>
            <a:endParaRPr lang="en-US"/>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3107129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Period</a:t>
            </a:r>
            <a:r>
              <a:rPr lang="fr-FR" dirty="0" smtClean="0"/>
              <a:t> of </a:t>
            </a:r>
            <a:r>
              <a:rPr lang="fr-FR" dirty="0" err="1" smtClean="0"/>
              <a:t>recall</a:t>
            </a:r>
            <a:endParaRPr lang="en-US" dirty="0"/>
          </a:p>
        </p:txBody>
      </p:sp>
      <p:sp>
        <p:nvSpPr>
          <p:cNvPr id="5" name="Espace réservé du contenu 4"/>
          <p:cNvSpPr>
            <a:spLocks noGrp="1"/>
          </p:cNvSpPr>
          <p:nvPr>
            <p:ph idx="1"/>
          </p:nvPr>
        </p:nvSpPr>
        <p:spPr/>
        <p:txBody>
          <a:bodyPr/>
          <a:lstStyle/>
          <a:p>
            <a:r>
              <a:rPr lang="fr-FR" dirty="0" smtClean="0"/>
              <a:t>3 </a:t>
            </a:r>
            <a:r>
              <a:rPr lang="fr-FR" dirty="0"/>
              <a:t>l</a:t>
            </a:r>
            <a:r>
              <a:rPr lang="fr-FR" dirty="0" smtClean="0"/>
              <a:t>ast </a:t>
            </a:r>
            <a:r>
              <a:rPr lang="fr-FR" dirty="0" err="1" smtClean="0"/>
              <a:t>days</a:t>
            </a:r>
            <a:endParaRPr lang="en-US" dirty="0"/>
          </a:p>
          <a:p>
            <a:r>
              <a:rPr lang="fr-FR" dirty="0" smtClean="0"/>
              <a:t>7 </a:t>
            </a:r>
            <a:r>
              <a:rPr lang="fr-FR" dirty="0"/>
              <a:t>l</a:t>
            </a:r>
            <a:r>
              <a:rPr lang="fr-FR" dirty="0" smtClean="0"/>
              <a:t>ast </a:t>
            </a:r>
            <a:r>
              <a:rPr lang="fr-FR" dirty="0" err="1" smtClean="0"/>
              <a:t>days</a:t>
            </a:r>
            <a:endParaRPr lang="en-US" dirty="0"/>
          </a:p>
          <a:p>
            <a:r>
              <a:rPr lang="fr-FR" dirty="0" smtClean="0"/>
              <a:t>4 last </a:t>
            </a:r>
            <a:r>
              <a:rPr lang="fr-FR" dirty="0" err="1" smtClean="0"/>
              <a:t>weeks</a:t>
            </a:r>
            <a:endParaRPr lang="fr-FR" dirty="0" smtClean="0"/>
          </a:p>
          <a:p>
            <a:r>
              <a:rPr lang="fr-FR" dirty="0" err="1" smtClean="0"/>
              <a:t>Since</a:t>
            </a:r>
            <a:r>
              <a:rPr lang="fr-FR" dirty="0" smtClean="0"/>
              <a:t> the last </a:t>
            </a:r>
            <a:r>
              <a:rPr lang="fr-FR" dirty="0" err="1" smtClean="0"/>
              <a:t>visit</a:t>
            </a:r>
            <a:endParaRPr lang="fr-FR" dirty="0" smtClean="0"/>
          </a:p>
          <a:p>
            <a:endParaRPr lang="fr-FR" dirty="0"/>
          </a:p>
          <a:p>
            <a:pPr marL="0" indent="0">
              <a:buNone/>
            </a:pPr>
            <a:endParaRPr lang="fr-FR" dirty="0" smtClean="0"/>
          </a:p>
          <a:p>
            <a:pPr marL="0" indent="0">
              <a:buNone/>
            </a:pPr>
            <a:r>
              <a:rPr lang="fr-FR" dirty="0" smtClean="0"/>
              <a:t>(</a:t>
            </a:r>
            <a:r>
              <a:rPr lang="fr-FR" dirty="0" err="1" smtClean="0"/>
              <a:t>Recall</a:t>
            </a:r>
            <a:r>
              <a:rPr lang="fr-FR" dirty="0" smtClean="0"/>
              <a:t> </a:t>
            </a:r>
            <a:r>
              <a:rPr lang="fr-FR" dirty="0" err="1" smtClean="0"/>
              <a:t>bias</a:t>
            </a:r>
            <a:r>
              <a:rPr lang="fr-FR" dirty="0" smtClean="0"/>
              <a:t>)</a:t>
            </a:r>
            <a:endParaRPr lang="en-US" dirty="0"/>
          </a:p>
        </p:txBody>
      </p:sp>
      <p:sp>
        <p:nvSpPr>
          <p:cNvPr id="3" name="Espace réservé du pied de page 2"/>
          <p:cNvSpPr>
            <a:spLocks noGrp="1"/>
          </p:cNvSpPr>
          <p:nvPr>
            <p:ph type="ftr" sz="quarter" idx="11"/>
          </p:nvPr>
        </p:nvSpPr>
        <p:spPr/>
        <p:txBody>
          <a:bodyPr/>
          <a:lstStyle/>
          <a:p>
            <a:endParaRPr lang="fr-CH"/>
          </a:p>
        </p:txBody>
      </p:sp>
      <p:sp>
        <p:nvSpPr>
          <p:cNvPr id="4" name="Espace réservé du numéro de diapositive 3"/>
          <p:cNvSpPr>
            <a:spLocks noGrp="1"/>
          </p:cNvSpPr>
          <p:nvPr>
            <p:ph type="sldNum" sz="quarter" idx="4294967295"/>
          </p:nvPr>
        </p:nvSpPr>
        <p:spPr>
          <a:xfrm>
            <a:off x="11717338" y="6253163"/>
            <a:ext cx="474662" cy="365125"/>
          </a:xfrm>
        </p:spPr>
        <p:txBody>
          <a:bodyPr/>
          <a:lstStyle/>
          <a:p>
            <a:fld id="{DADE71CD-10DE-401A-8300-22BBDD94B61E}" type="slidenum">
              <a:rPr lang="fr-CH" smtClean="0"/>
              <a:t>24</a:t>
            </a:fld>
            <a:endParaRPr lang="fr-CH"/>
          </a:p>
        </p:txBody>
      </p:sp>
    </p:spTree>
    <p:extLst>
      <p:ext uri="{BB962C8B-B14F-4D97-AF65-F5344CB8AC3E}">
        <p14:creationId xmlns:p14="http://schemas.microsoft.com/office/powerpoint/2010/main" val="2102544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When</a:t>
            </a:r>
            <a:r>
              <a:rPr lang="fr-FR" dirty="0"/>
              <a:t> to </a:t>
            </a:r>
            <a:r>
              <a:rPr lang="fr-FR" dirty="0" err="1"/>
              <a:t>ask</a:t>
            </a:r>
            <a:r>
              <a:rPr lang="fr-FR" dirty="0"/>
              <a:t> the questions? How </a:t>
            </a:r>
            <a:r>
              <a:rPr lang="fr-FR" dirty="0" err="1"/>
              <a:t>often</a:t>
            </a:r>
            <a:r>
              <a:rPr lang="fr-FR" dirty="0"/>
              <a:t> to </a:t>
            </a:r>
            <a:r>
              <a:rPr lang="fr-FR" dirty="0" err="1"/>
              <a:t>repeat</a:t>
            </a:r>
            <a:r>
              <a:rPr lang="fr-FR" dirty="0"/>
              <a:t> </a:t>
            </a:r>
            <a:r>
              <a:rPr lang="fr-FR" dirty="0" err="1"/>
              <a:t>them</a:t>
            </a:r>
            <a:r>
              <a:rPr lang="fr-FR" dirty="0" smtClean="0"/>
              <a:t>?</a:t>
            </a:r>
            <a:endParaRPr lang="en-US" dirty="0"/>
          </a:p>
        </p:txBody>
      </p:sp>
      <p:sp>
        <p:nvSpPr>
          <p:cNvPr id="3" name="Espace réservé du contenu 2"/>
          <p:cNvSpPr>
            <a:spLocks noGrp="1"/>
          </p:cNvSpPr>
          <p:nvPr>
            <p:ph idx="1"/>
          </p:nvPr>
        </p:nvSpPr>
        <p:spPr/>
        <p:txBody>
          <a:bodyPr/>
          <a:lstStyle/>
          <a:p>
            <a:r>
              <a:rPr lang="fr-FR" dirty="0" smtClean="0"/>
              <a:t>Chose the right moment: Be </a:t>
            </a:r>
            <a:r>
              <a:rPr lang="fr-FR" dirty="0" err="1" smtClean="0"/>
              <a:t>predictable</a:t>
            </a:r>
            <a:endParaRPr lang="fr-FR" dirty="0" smtClean="0"/>
          </a:p>
          <a:p>
            <a:r>
              <a:rPr lang="fr-FR" dirty="0" err="1" smtClean="0"/>
              <a:t>Adjust</a:t>
            </a:r>
            <a:r>
              <a:rPr lang="fr-FR" dirty="0" smtClean="0"/>
              <a:t> the questions to </a:t>
            </a:r>
            <a:r>
              <a:rPr lang="fr-FR" dirty="0" err="1" smtClean="0"/>
              <a:t>medication</a:t>
            </a:r>
            <a:r>
              <a:rPr lang="fr-FR" dirty="0" smtClean="0"/>
              <a:t> </a:t>
            </a:r>
            <a:r>
              <a:rPr lang="fr-FR" dirty="0" err="1" smtClean="0"/>
              <a:t>adherence</a:t>
            </a:r>
            <a:r>
              <a:rPr lang="fr-FR" dirty="0" smtClean="0"/>
              <a:t> phase:</a:t>
            </a:r>
          </a:p>
          <a:p>
            <a:pPr lvl="1"/>
            <a:r>
              <a:rPr lang="fr-FR" dirty="0"/>
              <a:t>initiation – </a:t>
            </a:r>
            <a:r>
              <a:rPr lang="fr-FR" dirty="0" err="1"/>
              <a:t>implementation</a:t>
            </a:r>
            <a:r>
              <a:rPr lang="fr-FR" dirty="0"/>
              <a:t> - </a:t>
            </a:r>
            <a:r>
              <a:rPr lang="fr-FR" dirty="0" err="1"/>
              <a:t>persistence</a:t>
            </a:r>
            <a:endParaRPr lang="fr-FR" dirty="0"/>
          </a:p>
          <a:p>
            <a:endParaRPr lang="fr-FR" dirty="0" smtClean="0"/>
          </a:p>
          <a:p>
            <a:r>
              <a:rPr lang="fr-FR" dirty="0" err="1" smtClean="0"/>
              <a:t>Repeat</a:t>
            </a:r>
            <a:r>
              <a:rPr lang="fr-FR" dirty="0" smtClean="0"/>
              <a:t> the questions at </a:t>
            </a:r>
            <a:r>
              <a:rPr lang="fr-FR" dirty="0" err="1" smtClean="0"/>
              <a:t>each</a:t>
            </a:r>
            <a:r>
              <a:rPr lang="fr-FR" dirty="0" smtClean="0"/>
              <a:t> </a:t>
            </a:r>
            <a:r>
              <a:rPr lang="fr-FR" dirty="0" err="1" smtClean="0"/>
              <a:t>visit</a:t>
            </a:r>
            <a:r>
              <a:rPr lang="fr-FR" dirty="0" smtClean="0"/>
              <a:t> </a:t>
            </a:r>
            <a:r>
              <a:rPr lang="fr-FR" dirty="0" err="1" smtClean="0"/>
              <a:t>even</a:t>
            </a:r>
            <a:r>
              <a:rPr lang="fr-FR" dirty="0" smtClean="0"/>
              <a:t> </a:t>
            </a:r>
            <a:r>
              <a:rPr lang="fr-FR" dirty="0" err="1" smtClean="0"/>
              <a:t>before</a:t>
            </a:r>
            <a:r>
              <a:rPr lang="fr-FR" dirty="0" smtClean="0"/>
              <a:t> </a:t>
            </a:r>
            <a:r>
              <a:rPr lang="fr-FR" dirty="0" err="1" smtClean="0"/>
              <a:t>suboptimal</a:t>
            </a:r>
            <a:r>
              <a:rPr lang="fr-FR" dirty="0" smtClean="0"/>
              <a:t> </a:t>
            </a:r>
            <a:r>
              <a:rPr lang="fr-FR" dirty="0" err="1" smtClean="0"/>
              <a:t>implementation</a:t>
            </a:r>
            <a:r>
              <a:rPr lang="fr-FR" dirty="0" smtClean="0"/>
              <a:t> </a:t>
            </a:r>
            <a:r>
              <a:rPr lang="fr-FR" dirty="0" err="1" smtClean="0"/>
              <a:t>happens</a:t>
            </a:r>
            <a:endParaRPr lang="fr-FR" dirty="0" smtClean="0"/>
          </a:p>
          <a:p>
            <a:endParaRPr lang="fr-FR" dirty="0"/>
          </a:p>
          <a:p>
            <a:endParaRPr lang="fr-FR" dirty="0" smtClean="0"/>
          </a:p>
          <a:p>
            <a:pPr marL="0" indent="0">
              <a:buNone/>
            </a:pPr>
            <a:r>
              <a:rPr lang="fr-FR" dirty="0" smtClean="0"/>
              <a:t>(</a:t>
            </a:r>
            <a:r>
              <a:rPr lang="fr-FR" dirty="0" err="1" smtClean="0"/>
              <a:t>sensitivity</a:t>
            </a:r>
            <a:r>
              <a:rPr lang="fr-FR" dirty="0" smtClean="0"/>
              <a:t> to change)</a:t>
            </a:r>
          </a:p>
          <a:p>
            <a:endParaRPr lang="en-US" dirty="0"/>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1080059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Who</a:t>
            </a:r>
            <a:r>
              <a:rPr lang="fr-FR" dirty="0"/>
              <a:t> </a:t>
            </a:r>
            <a:r>
              <a:rPr lang="fr-FR" dirty="0" err="1"/>
              <a:t>asks</a:t>
            </a:r>
            <a:r>
              <a:rPr lang="fr-FR" dirty="0"/>
              <a:t> the questions</a:t>
            </a:r>
            <a:r>
              <a:rPr lang="fr-FR" dirty="0" smtClean="0"/>
              <a:t>?</a:t>
            </a:r>
            <a:endParaRPr lang="en-US" dirty="0"/>
          </a:p>
        </p:txBody>
      </p:sp>
      <p:sp>
        <p:nvSpPr>
          <p:cNvPr id="3" name="Espace réservé du contenu 2"/>
          <p:cNvSpPr>
            <a:spLocks noGrp="1"/>
          </p:cNvSpPr>
          <p:nvPr>
            <p:ph idx="1"/>
          </p:nvPr>
        </p:nvSpPr>
        <p:spPr/>
        <p:txBody>
          <a:bodyPr/>
          <a:lstStyle/>
          <a:p>
            <a:r>
              <a:rPr lang="fr-FR" dirty="0" smtClean="0"/>
              <a:t>The </a:t>
            </a:r>
            <a:r>
              <a:rPr lang="fr-FR" dirty="0" err="1" smtClean="0"/>
              <a:t>physician</a:t>
            </a:r>
            <a:endParaRPr lang="fr-FR" dirty="0" smtClean="0"/>
          </a:p>
          <a:p>
            <a:r>
              <a:rPr lang="fr-FR" dirty="0" smtClean="0"/>
              <a:t>The nurse</a:t>
            </a:r>
          </a:p>
          <a:p>
            <a:r>
              <a:rPr lang="fr-FR" dirty="0" smtClean="0"/>
              <a:t>The </a:t>
            </a:r>
            <a:r>
              <a:rPr lang="fr-FR" dirty="0" err="1" smtClean="0"/>
              <a:t>pharmacist</a:t>
            </a:r>
            <a:endParaRPr lang="fr-FR" dirty="0" smtClean="0"/>
          </a:p>
          <a:p>
            <a:endParaRPr lang="fr-FR" dirty="0"/>
          </a:p>
          <a:p>
            <a:r>
              <a:rPr lang="fr-FR" dirty="0" smtClean="0"/>
              <a:t>Face-to-face</a:t>
            </a:r>
          </a:p>
          <a:p>
            <a:r>
              <a:rPr lang="fr-FR" dirty="0" smtClean="0"/>
              <a:t>Computer, </a:t>
            </a:r>
            <a:r>
              <a:rPr lang="fr-FR" dirty="0" err="1" smtClean="0"/>
              <a:t>tablet</a:t>
            </a:r>
            <a:endParaRPr lang="fr-FR" dirty="0" smtClean="0"/>
          </a:p>
          <a:p>
            <a:r>
              <a:rPr lang="fr-FR" dirty="0" smtClean="0"/>
              <a:t>Secure </a:t>
            </a:r>
            <a:r>
              <a:rPr lang="fr-FR" dirty="0" err="1" smtClean="0"/>
              <a:t>webportal</a:t>
            </a:r>
            <a:endParaRPr lang="fr-FR" dirty="0" smtClean="0"/>
          </a:p>
          <a:p>
            <a:r>
              <a:rPr lang="fr-FR" dirty="0" smtClean="0"/>
              <a:t>Application on </a:t>
            </a:r>
            <a:r>
              <a:rPr lang="fr-FR" dirty="0" err="1" smtClean="0"/>
              <a:t>personal</a:t>
            </a:r>
            <a:r>
              <a:rPr lang="fr-FR" dirty="0" smtClean="0"/>
              <a:t> Smartphone</a:t>
            </a:r>
          </a:p>
          <a:p>
            <a:endParaRPr lang="fr-FR" dirty="0"/>
          </a:p>
          <a:p>
            <a:pPr marL="0" indent="0">
              <a:buNone/>
            </a:pPr>
            <a:r>
              <a:rPr lang="fr-FR" dirty="0" smtClean="0"/>
              <a:t>(social </a:t>
            </a:r>
            <a:r>
              <a:rPr lang="fr-FR" dirty="0" err="1" smtClean="0"/>
              <a:t>desiderability</a:t>
            </a:r>
            <a:r>
              <a:rPr lang="fr-FR" dirty="0" smtClean="0"/>
              <a:t>)</a:t>
            </a:r>
            <a:endParaRPr lang="en-US" dirty="0"/>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3019528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Summary</a:t>
            </a:r>
            <a:endParaRPr lang="en-US" dirty="0"/>
          </a:p>
        </p:txBody>
      </p:sp>
      <p:sp>
        <p:nvSpPr>
          <p:cNvPr id="4" name="Espace réservé du pied de page 3"/>
          <p:cNvSpPr>
            <a:spLocks noGrp="1"/>
          </p:cNvSpPr>
          <p:nvPr>
            <p:ph type="ftr" sz="quarter" idx="11"/>
          </p:nvPr>
        </p:nvSpPr>
        <p:spPr/>
        <p:txBody>
          <a:bodyPr/>
          <a:lstStyle/>
          <a:p>
            <a:r>
              <a:rPr lang="fr-CH" dirty="0" smtClean="0"/>
              <a:t>Rand C. In:</a:t>
            </a:r>
            <a:endParaRPr lang="fr-CH" dirty="0"/>
          </a:p>
        </p:txBody>
      </p:sp>
      <p:pic>
        <p:nvPicPr>
          <p:cNvPr id="5" name="Image 4"/>
          <p:cNvPicPr>
            <a:picLocks noChangeAspect="1"/>
          </p:cNvPicPr>
          <p:nvPr/>
        </p:nvPicPr>
        <p:blipFill>
          <a:blip r:embed="rId2"/>
          <a:stretch>
            <a:fillRect/>
          </a:stretch>
        </p:blipFill>
        <p:spPr>
          <a:xfrm>
            <a:off x="303953" y="1086928"/>
            <a:ext cx="11614351" cy="4907472"/>
          </a:xfrm>
          <a:prstGeom prst="rect">
            <a:avLst/>
          </a:prstGeom>
        </p:spPr>
      </p:pic>
    </p:spTree>
    <p:extLst>
      <p:ext uri="{BB962C8B-B14F-4D97-AF65-F5344CB8AC3E}">
        <p14:creationId xmlns:p14="http://schemas.microsoft.com/office/powerpoint/2010/main" val="94329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Challenges</a:t>
            </a:r>
            <a:endParaRPr lang="en-US" dirty="0"/>
          </a:p>
        </p:txBody>
      </p:sp>
      <p:sp>
        <p:nvSpPr>
          <p:cNvPr id="3" name="Espace réservé du contenu 2"/>
          <p:cNvSpPr>
            <a:spLocks noGrp="1"/>
          </p:cNvSpPr>
          <p:nvPr>
            <p:ph idx="1"/>
          </p:nvPr>
        </p:nvSpPr>
        <p:spPr>
          <a:xfrm>
            <a:off x="571500" y="1086928"/>
            <a:ext cx="11353800" cy="4793716"/>
          </a:xfrm>
        </p:spPr>
        <p:txBody>
          <a:bodyPr/>
          <a:lstStyle/>
          <a:p>
            <a:r>
              <a:rPr lang="fr-FR" dirty="0" err="1" smtClean="0"/>
              <a:t>Polypharmacy</a:t>
            </a:r>
            <a:endParaRPr lang="fr-FR" dirty="0" smtClean="0"/>
          </a:p>
          <a:p>
            <a:pPr marL="812800" indent="0">
              <a:buNone/>
            </a:pPr>
            <a:r>
              <a:rPr lang="fr-FR" dirty="0" smtClean="0"/>
              <a:t>	</a:t>
            </a:r>
            <a:r>
              <a:rPr lang="fr-FR" sz="2000" dirty="0" smtClean="0"/>
              <a:t>« </a:t>
            </a:r>
            <a:r>
              <a:rPr lang="fr-FR" sz="2000" dirty="0" err="1" smtClean="0"/>
              <a:t>Which</a:t>
            </a:r>
            <a:r>
              <a:rPr lang="fr-FR" sz="2000" dirty="0" smtClean="0"/>
              <a:t> </a:t>
            </a:r>
            <a:r>
              <a:rPr lang="fr-FR" sz="2000" dirty="0" err="1"/>
              <a:t>medication</a:t>
            </a:r>
            <a:r>
              <a:rPr lang="fr-FR" sz="2000" dirty="0"/>
              <a:t>(s) </a:t>
            </a:r>
            <a:r>
              <a:rPr lang="fr-FR" sz="2000" dirty="0" err="1"/>
              <a:t>would</a:t>
            </a:r>
            <a:r>
              <a:rPr lang="fr-FR" sz="2000" dirty="0"/>
              <a:t> </a:t>
            </a:r>
            <a:r>
              <a:rPr lang="fr-FR" sz="2000" dirty="0" err="1"/>
              <a:t>you</a:t>
            </a:r>
            <a:r>
              <a:rPr lang="fr-FR" sz="2000" dirty="0"/>
              <a:t> </a:t>
            </a:r>
            <a:r>
              <a:rPr lang="fr-FR" sz="2000" dirty="0" err="1"/>
              <a:t>say</a:t>
            </a:r>
            <a:r>
              <a:rPr lang="fr-FR" sz="2000" dirty="0"/>
              <a:t> </a:t>
            </a:r>
            <a:r>
              <a:rPr lang="fr-FR" sz="2000" dirty="0" err="1"/>
              <a:t>is</a:t>
            </a:r>
            <a:r>
              <a:rPr lang="fr-FR" sz="2000" dirty="0"/>
              <a:t>/are the </a:t>
            </a:r>
            <a:r>
              <a:rPr lang="fr-FR" sz="2000" dirty="0" err="1"/>
              <a:t>most</a:t>
            </a:r>
            <a:r>
              <a:rPr lang="fr-FR" sz="2000" dirty="0"/>
              <a:t> important one(s) </a:t>
            </a:r>
            <a:r>
              <a:rPr lang="fr-FR" sz="2000" dirty="0" err="1"/>
              <a:t>according</a:t>
            </a:r>
            <a:r>
              <a:rPr lang="fr-FR" sz="2000" dirty="0"/>
              <a:t> to </a:t>
            </a:r>
            <a:r>
              <a:rPr lang="fr-FR" sz="2000" dirty="0" err="1"/>
              <a:t>you</a:t>
            </a:r>
            <a:r>
              <a:rPr lang="fr-FR" sz="2000" dirty="0" smtClean="0"/>
              <a:t>? »</a:t>
            </a:r>
          </a:p>
          <a:p>
            <a:pPr marL="812800" indent="0">
              <a:buNone/>
            </a:pPr>
            <a:endParaRPr lang="fr-FR" sz="2000" dirty="0"/>
          </a:p>
          <a:p>
            <a:pPr marL="812800" indent="0">
              <a:buNone/>
            </a:pPr>
            <a:endParaRPr lang="fr-FR" sz="2000" dirty="0" smtClean="0"/>
          </a:p>
          <a:p>
            <a:pPr marL="812800" indent="0">
              <a:buNone/>
            </a:pPr>
            <a:endParaRPr lang="fr-FR" sz="2000" dirty="0"/>
          </a:p>
          <a:p>
            <a:pPr marL="812800" indent="0">
              <a:buNone/>
            </a:pPr>
            <a:endParaRPr lang="fr-FR" sz="2000" dirty="0" smtClean="0"/>
          </a:p>
          <a:p>
            <a:pPr marL="812800" indent="0">
              <a:buNone/>
            </a:pPr>
            <a:endParaRPr lang="fr-FR" sz="2000" dirty="0"/>
          </a:p>
          <a:p>
            <a:pPr marL="812800" indent="0">
              <a:buNone/>
            </a:pPr>
            <a:endParaRPr lang="fr-FR" sz="2000" dirty="0" smtClean="0"/>
          </a:p>
          <a:p>
            <a:pPr marL="812800" indent="0">
              <a:buNone/>
            </a:pPr>
            <a:endParaRPr lang="fr-FR" sz="2000" dirty="0" smtClean="0"/>
          </a:p>
          <a:p>
            <a:r>
              <a:rPr lang="fr-FR" dirty="0" smtClean="0"/>
              <a:t>Danger of </a:t>
            </a:r>
            <a:r>
              <a:rPr lang="fr-FR" dirty="0" err="1" smtClean="0"/>
              <a:t>classifying</a:t>
            </a:r>
            <a:r>
              <a:rPr lang="fr-FR" dirty="0" smtClean="0"/>
              <a:t> patient as </a:t>
            </a:r>
            <a:r>
              <a:rPr lang="fr-FR" dirty="0" err="1" smtClean="0"/>
              <a:t>adherent</a:t>
            </a:r>
            <a:r>
              <a:rPr lang="fr-FR" dirty="0" smtClean="0"/>
              <a:t> </a:t>
            </a:r>
            <a:r>
              <a:rPr lang="fr-FR" dirty="0" err="1" smtClean="0"/>
              <a:t>based</a:t>
            </a:r>
            <a:r>
              <a:rPr lang="fr-FR" dirty="0" smtClean="0"/>
              <a:t> on </a:t>
            </a:r>
            <a:r>
              <a:rPr lang="fr-FR" dirty="0" err="1" smtClean="0"/>
              <a:t>personal</a:t>
            </a:r>
            <a:r>
              <a:rPr lang="fr-FR" dirty="0" smtClean="0"/>
              <a:t>/social </a:t>
            </a:r>
            <a:r>
              <a:rPr lang="fr-FR" dirty="0" err="1" smtClean="0"/>
              <a:t>characteristics</a:t>
            </a:r>
            <a:endParaRPr lang="fr-FR" dirty="0"/>
          </a:p>
          <a:p>
            <a:endParaRPr lang="en-US" dirty="0"/>
          </a:p>
        </p:txBody>
      </p:sp>
      <p:sp>
        <p:nvSpPr>
          <p:cNvPr id="4" name="Espace réservé du pied de page 3"/>
          <p:cNvSpPr>
            <a:spLocks noGrp="1"/>
          </p:cNvSpPr>
          <p:nvPr>
            <p:ph type="ftr" sz="quarter" idx="11"/>
          </p:nvPr>
        </p:nvSpPr>
        <p:spPr/>
        <p:txBody>
          <a:bodyPr/>
          <a:lstStyle/>
          <a:p>
            <a:endParaRPr lang="fr-CH" dirty="0"/>
          </a:p>
        </p:txBody>
      </p:sp>
      <p:pic>
        <p:nvPicPr>
          <p:cNvPr id="5" name="Picture 2" descr="Résultats de recherche d'images pour « importance »"/>
          <p:cNvPicPr>
            <a:picLocks noChangeAspect="1" noChangeArrowheads="1"/>
          </p:cNvPicPr>
          <p:nvPr/>
        </p:nvPicPr>
        <p:blipFill>
          <a:blip r:embed="rId2" cstate="print"/>
          <a:srcRect/>
          <a:stretch>
            <a:fillRect/>
          </a:stretch>
        </p:blipFill>
        <p:spPr bwMode="auto">
          <a:xfrm>
            <a:off x="2418087" y="2299891"/>
            <a:ext cx="2319014" cy="2289954"/>
          </a:xfrm>
          <a:prstGeom prst="rect">
            <a:avLst/>
          </a:prstGeom>
          <a:noFill/>
        </p:spPr>
      </p:pic>
      <p:pic>
        <p:nvPicPr>
          <p:cNvPr id="6" name="Picture 4" descr="Image associée"/>
          <p:cNvPicPr>
            <a:picLocks noChangeAspect="1" noChangeArrowheads="1"/>
          </p:cNvPicPr>
          <p:nvPr/>
        </p:nvPicPr>
        <p:blipFill>
          <a:blip r:embed="rId3" cstate="print"/>
          <a:srcRect/>
          <a:stretch>
            <a:fillRect/>
          </a:stretch>
        </p:blipFill>
        <p:spPr bwMode="auto">
          <a:xfrm>
            <a:off x="5397733" y="2350145"/>
            <a:ext cx="1743620" cy="1563447"/>
          </a:xfrm>
          <a:prstGeom prst="rect">
            <a:avLst/>
          </a:prstGeom>
          <a:noFill/>
        </p:spPr>
      </p:pic>
      <p:sp>
        <p:nvSpPr>
          <p:cNvPr id="7" name="ZoneTexte 6"/>
          <p:cNvSpPr txBox="1"/>
          <p:nvPr/>
        </p:nvSpPr>
        <p:spPr>
          <a:xfrm>
            <a:off x="8423548" y="2551203"/>
            <a:ext cx="2899948" cy="523220"/>
          </a:xfrm>
          <a:prstGeom prst="rect">
            <a:avLst/>
          </a:prstGeom>
          <a:noFill/>
        </p:spPr>
        <p:txBody>
          <a:bodyPr wrap="square" rtlCol="0">
            <a:spAutoFit/>
          </a:bodyPr>
          <a:lstStyle/>
          <a:p>
            <a:r>
              <a:rPr lang="fr-FR" sz="2800" dirty="0" smtClean="0">
                <a:latin typeface="Arial" pitchFamily="34" charset="0"/>
                <a:cs typeface="Arial" pitchFamily="34" charset="0"/>
              </a:rPr>
              <a:t>Back </a:t>
            </a:r>
            <a:r>
              <a:rPr lang="fr-FR" sz="2800" dirty="0" err="1" smtClean="0">
                <a:latin typeface="Arial" pitchFamily="34" charset="0"/>
                <a:cs typeface="Arial" pitchFamily="34" charset="0"/>
              </a:rPr>
              <a:t>bone</a:t>
            </a:r>
            <a:endParaRPr lang="fr-FR" sz="2800" dirty="0">
              <a:latin typeface="Arial" pitchFamily="34" charset="0"/>
              <a:cs typeface="Arial" pitchFamily="34" charset="0"/>
            </a:endParaRPr>
          </a:p>
        </p:txBody>
      </p:sp>
      <p:sp>
        <p:nvSpPr>
          <p:cNvPr id="8" name="Flèche droite 7"/>
          <p:cNvSpPr/>
          <p:nvPr/>
        </p:nvSpPr>
        <p:spPr>
          <a:xfrm>
            <a:off x="7886933" y="2668797"/>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788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Take</a:t>
            </a:r>
            <a:r>
              <a:rPr lang="fr-FR" dirty="0" smtClean="0"/>
              <a:t>-home messages</a:t>
            </a:r>
            <a:endParaRPr lang="en-US" dirty="0"/>
          </a:p>
        </p:txBody>
      </p:sp>
      <p:sp>
        <p:nvSpPr>
          <p:cNvPr id="5" name="Espace réservé du contenu 4"/>
          <p:cNvSpPr>
            <a:spLocks noGrp="1"/>
          </p:cNvSpPr>
          <p:nvPr>
            <p:ph idx="1"/>
          </p:nvPr>
        </p:nvSpPr>
        <p:spPr>
          <a:xfrm>
            <a:off x="838200" y="1267778"/>
            <a:ext cx="11074400" cy="4793716"/>
          </a:xfrm>
        </p:spPr>
        <p:txBody>
          <a:bodyPr>
            <a:normAutofit/>
          </a:bodyPr>
          <a:lstStyle/>
          <a:p>
            <a:r>
              <a:rPr lang="fr-FR" dirty="0" err="1" smtClean="0"/>
              <a:t>Selecting</a:t>
            </a:r>
            <a:r>
              <a:rPr lang="fr-FR" dirty="0" smtClean="0"/>
              <a:t> the right self-report instrument </a:t>
            </a:r>
            <a:r>
              <a:rPr lang="fr-FR" dirty="0" err="1" smtClean="0"/>
              <a:t>according</a:t>
            </a:r>
            <a:r>
              <a:rPr lang="fr-FR" dirty="0" smtClean="0"/>
              <a:t> to the dimensions to </a:t>
            </a:r>
            <a:r>
              <a:rPr lang="fr-FR" dirty="0" err="1" smtClean="0"/>
              <a:t>measure</a:t>
            </a:r>
            <a:endParaRPr lang="fr-FR" dirty="0" smtClean="0"/>
          </a:p>
          <a:p>
            <a:r>
              <a:rPr lang="fr-FR" dirty="0" smtClean="0"/>
              <a:t>Self-report </a:t>
            </a:r>
            <a:r>
              <a:rPr lang="fr-FR" dirty="0" err="1" smtClean="0"/>
              <a:t>is</a:t>
            </a:r>
            <a:r>
              <a:rPr lang="fr-FR" dirty="0" smtClean="0"/>
              <a:t> the best </a:t>
            </a:r>
            <a:r>
              <a:rPr lang="fr-FR" dirty="0" err="1" smtClean="0"/>
              <a:t>suited</a:t>
            </a:r>
            <a:r>
              <a:rPr lang="fr-FR" dirty="0" smtClean="0"/>
              <a:t> </a:t>
            </a:r>
            <a:r>
              <a:rPr lang="fr-FR" dirty="0" err="1" smtClean="0"/>
              <a:t>method</a:t>
            </a:r>
            <a:r>
              <a:rPr lang="fr-FR" dirty="0" smtClean="0"/>
              <a:t> to </a:t>
            </a:r>
            <a:r>
              <a:rPr lang="fr-FR" dirty="0" err="1" smtClean="0"/>
              <a:t>evaluate</a:t>
            </a:r>
            <a:r>
              <a:rPr lang="fr-FR" dirty="0" smtClean="0"/>
              <a:t> the </a:t>
            </a:r>
            <a:r>
              <a:rPr lang="fr-FR" dirty="0" err="1" smtClean="0"/>
              <a:t>richness</a:t>
            </a:r>
            <a:r>
              <a:rPr lang="fr-FR" dirty="0" smtClean="0"/>
              <a:t> of </a:t>
            </a:r>
            <a:r>
              <a:rPr lang="fr-FR" dirty="0" err="1" smtClean="0"/>
              <a:t>factors</a:t>
            </a:r>
            <a:r>
              <a:rPr lang="fr-FR" dirty="0" smtClean="0"/>
              <a:t> </a:t>
            </a:r>
            <a:r>
              <a:rPr lang="fr-FR" dirty="0" err="1" smtClean="0"/>
              <a:t>affecting</a:t>
            </a:r>
            <a:r>
              <a:rPr lang="fr-FR" dirty="0" smtClean="0"/>
              <a:t> </a:t>
            </a:r>
            <a:r>
              <a:rPr lang="fr-FR" dirty="0" err="1" smtClean="0"/>
              <a:t>medication</a:t>
            </a:r>
            <a:r>
              <a:rPr lang="fr-FR" dirty="0" smtClean="0"/>
              <a:t> </a:t>
            </a:r>
            <a:r>
              <a:rPr lang="fr-FR" dirty="0" err="1" smtClean="0"/>
              <a:t>adherence</a:t>
            </a:r>
            <a:endParaRPr lang="fr-FR" dirty="0" smtClean="0"/>
          </a:p>
          <a:p>
            <a:pPr marL="457200" lvl="1" indent="0">
              <a:buNone/>
            </a:pPr>
            <a:r>
              <a:rPr lang="fr-FR" dirty="0" smtClean="0">
                <a:sym typeface="Wingdings" panose="05000000000000000000" pitchFamily="2" charset="2"/>
              </a:rPr>
              <a:t> </a:t>
            </a:r>
            <a:r>
              <a:rPr lang="fr-FR" dirty="0" err="1" smtClean="0">
                <a:sym typeface="Wingdings" panose="05000000000000000000" pitchFamily="2" charset="2"/>
              </a:rPr>
              <a:t>Allows</a:t>
            </a:r>
            <a:r>
              <a:rPr lang="fr-FR" dirty="0" smtClean="0">
                <a:sym typeface="Wingdings" panose="05000000000000000000" pitchFamily="2" charset="2"/>
              </a:rPr>
              <a:t> to </a:t>
            </a:r>
            <a:r>
              <a:rPr lang="fr-FR" dirty="0" err="1" smtClean="0">
                <a:sym typeface="Wingdings" panose="05000000000000000000" pitchFamily="2" charset="2"/>
              </a:rPr>
              <a:t>avoid</a:t>
            </a:r>
            <a:r>
              <a:rPr lang="fr-FR" dirty="0" smtClean="0">
                <a:sym typeface="Wingdings" panose="05000000000000000000" pitchFamily="2" charset="2"/>
              </a:rPr>
              <a:t> </a:t>
            </a:r>
            <a:r>
              <a:rPr lang="fr-FR" dirty="0" err="1" smtClean="0"/>
              <a:t>classifying</a:t>
            </a:r>
            <a:r>
              <a:rPr lang="fr-FR" dirty="0" smtClean="0"/>
              <a:t> patients </a:t>
            </a:r>
            <a:r>
              <a:rPr lang="fr-FR" dirty="0"/>
              <a:t>as </a:t>
            </a:r>
            <a:r>
              <a:rPr lang="fr-FR" dirty="0" err="1"/>
              <a:t>adherent</a:t>
            </a:r>
            <a:r>
              <a:rPr lang="fr-FR" dirty="0"/>
              <a:t> </a:t>
            </a:r>
            <a:r>
              <a:rPr lang="fr-FR" dirty="0" err="1"/>
              <a:t>based</a:t>
            </a:r>
            <a:r>
              <a:rPr lang="fr-FR" dirty="0"/>
              <a:t> on </a:t>
            </a:r>
            <a:r>
              <a:rPr lang="fr-FR" dirty="0" err="1"/>
              <a:t>personal</a:t>
            </a:r>
            <a:r>
              <a:rPr lang="fr-FR" dirty="0"/>
              <a:t>/social </a:t>
            </a:r>
            <a:r>
              <a:rPr lang="fr-FR" dirty="0" err="1" smtClean="0"/>
              <a:t>characteristics</a:t>
            </a:r>
            <a:endParaRPr lang="fr-FR" dirty="0" smtClean="0"/>
          </a:p>
          <a:p>
            <a:r>
              <a:rPr lang="fr-FR" dirty="0" smtClean="0"/>
              <a:t>Self-report </a:t>
            </a:r>
            <a:r>
              <a:rPr lang="fr-FR" dirty="0" err="1" smtClean="0"/>
              <a:t>is</a:t>
            </a:r>
            <a:r>
              <a:rPr lang="fr-FR" dirty="0" smtClean="0"/>
              <a:t> </a:t>
            </a:r>
            <a:r>
              <a:rPr lang="fr-FR" dirty="0" err="1" smtClean="0"/>
              <a:t>less</a:t>
            </a:r>
            <a:r>
              <a:rPr lang="fr-FR" dirty="0" smtClean="0"/>
              <a:t> </a:t>
            </a:r>
            <a:r>
              <a:rPr lang="fr-FR" dirty="0" err="1" smtClean="0"/>
              <a:t>suited</a:t>
            </a:r>
            <a:r>
              <a:rPr lang="fr-FR" dirty="0" smtClean="0"/>
              <a:t> for a </a:t>
            </a:r>
            <a:r>
              <a:rPr lang="fr-FR" dirty="0" err="1" smtClean="0"/>
              <a:t>precise</a:t>
            </a:r>
            <a:r>
              <a:rPr lang="fr-FR" dirty="0" smtClean="0"/>
              <a:t> </a:t>
            </a:r>
            <a:r>
              <a:rPr lang="fr-FR" dirty="0" err="1" smtClean="0"/>
              <a:t>evaluation</a:t>
            </a:r>
            <a:r>
              <a:rPr lang="fr-FR" dirty="0" smtClean="0"/>
              <a:t> of the </a:t>
            </a:r>
            <a:r>
              <a:rPr lang="fr-FR" dirty="0" err="1" smtClean="0"/>
              <a:t>level</a:t>
            </a:r>
            <a:r>
              <a:rPr lang="fr-FR" dirty="0" smtClean="0"/>
              <a:t> of </a:t>
            </a:r>
            <a:r>
              <a:rPr lang="fr-FR" dirty="0" err="1" smtClean="0"/>
              <a:t>medication</a:t>
            </a:r>
            <a:r>
              <a:rPr lang="fr-FR" dirty="0" smtClean="0"/>
              <a:t> </a:t>
            </a:r>
            <a:r>
              <a:rPr lang="fr-FR" dirty="0" err="1" smtClean="0"/>
              <a:t>adherence</a:t>
            </a:r>
            <a:r>
              <a:rPr lang="fr-FR" dirty="0" smtClean="0"/>
              <a:t> </a:t>
            </a:r>
            <a:r>
              <a:rPr lang="fr-FR" dirty="0" err="1" smtClean="0"/>
              <a:t>although</a:t>
            </a:r>
            <a:r>
              <a:rPr lang="fr-FR" dirty="0" smtClean="0"/>
              <a:t> </a:t>
            </a:r>
            <a:r>
              <a:rPr lang="fr-FR" dirty="0" err="1" smtClean="0"/>
              <a:t>it</a:t>
            </a:r>
            <a:r>
              <a:rPr lang="fr-FR" dirty="0" smtClean="0"/>
              <a:t> </a:t>
            </a:r>
            <a:r>
              <a:rPr lang="fr-FR" dirty="0" err="1" smtClean="0"/>
              <a:t>is</a:t>
            </a:r>
            <a:r>
              <a:rPr lang="fr-FR" dirty="0" smtClean="0"/>
              <a:t> </a:t>
            </a:r>
            <a:r>
              <a:rPr lang="fr-FR" dirty="0" err="1" smtClean="0"/>
              <a:t>s</a:t>
            </a:r>
            <a:r>
              <a:rPr lang="fr-FR" dirty="0" err="1" smtClean="0">
                <a:sym typeface="Wingdings" panose="05000000000000000000" pitchFamily="2" charset="2"/>
              </a:rPr>
              <a:t>ometimes</a:t>
            </a:r>
            <a:r>
              <a:rPr lang="fr-FR" dirty="0" smtClean="0">
                <a:sym typeface="Wingdings" panose="05000000000000000000" pitchFamily="2" charset="2"/>
              </a:rPr>
              <a:t> </a:t>
            </a:r>
            <a:r>
              <a:rPr lang="fr-FR" dirty="0">
                <a:sym typeface="Wingdings" panose="05000000000000000000" pitchFamily="2" charset="2"/>
              </a:rPr>
              <a:t>the </a:t>
            </a:r>
            <a:r>
              <a:rPr lang="fr-FR" dirty="0" err="1">
                <a:sym typeface="Wingdings" panose="05000000000000000000" pitchFamily="2" charset="2"/>
              </a:rPr>
              <a:t>only</a:t>
            </a:r>
            <a:r>
              <a:rPr lang="fr-FR" dirty="0">
                <a:sym typeface="Wingdings" panose="05000000000000000000" pitchFamily="2" charset="2"/>
              </a:rPr>
              <a:t> source of data</a:t>
            </a:r>
          </a:p>
          <a:p>
            <a:pPr marL="444500" indent="-444500">
              <a:buNone/>
            </a:pPr>
            <a:r>
              <a:rPr lang="fr-FR" dirty="0" smtClean="0">
                <a:sym typeface="Wingdings" panose="05000000000000000000" pitchFamily="2" charset="2"/>
              </a:rPr>
              <a:t>	 </a:t>
            </a:r>
            <a:r>
              <a:rPr lang="fr-FR" sz="2000" dirty="0" err="1" smtClean="0">
                <a:sym typeface="Wingdings" panose="05000000000000000000" pitchFamily="2" charset="2"/>
              </a:rPr>
              <a:t>e.g</a:t>
            </a:r>
            <a:r>
              <a:rPr lang="fr-FR" sz="2000" dirty="0" smtClean="0">
                <a:sym typeface="Wingdings" panose="05000000000000000000" pitchFamily="2" charset="2"/>
              </a:rPr>
              <a:t>. </a:t>
            </a:r>
            <a:r>
              <a:rPr lang="fr-FR" sz="2000" dirty="0" err="1" smtClean="0"/>
              <a:t>repeated</a:t>
            </a:r>
            <a:r>
              <a:rPr lang="fr-FR" sz="2000" dirty="0"/>
              <a:t>, cross-</a:t>
            </a:r>
            <a:r>
              <a:rPr lang="fr-FR" sz="2000" dirty="0" err="1"/>
              <a:t>sectional</a:t>
            </a:r>
            <a:r>
              <a:rPr lang="fr-FR" sz="2000" dirty="0"/>
              <a:t> </a:t>
            </a:r>
            <a:r>
              <a:rPr lang="fr-FR" sz="2000" dirty="0" err="1"/>
              <a:t>measures</a:t>
            </a:r>
            <a:r>
              <a:rPr lang="fr-FR" sz="2000" dirty="0"/>
              <a:t> in large, prospective </a:t>
            </a:r>
            <a:r>
              <a:rPr lang="fr-FR" sz="2000" dirty="0" err="1"/>
              <a:t>cohort</a:t>
            </a:r>
            <a:r>
              <a:rPr lang="fr-FR" sz="2000" dirty="0"/>
              <a:t> </a:t>
            </a:r>
            <a:r>
              <a:rPr lang="fr-FR" sz="2000" dirty="0" err="1" smtClean="0"/>
              <a:t>studies</a:t>
            </a:r>
            <a:r>
              <a:rPr lang="fr-FR" sz="2000" dirty="0" smtClean="0"/>
              <a:t> (</a:t>
            </a:r>
            <a:r>
              <a:rPr lang="en-GB" sz="2000" dirty="0">
                <a:latin typeface="Arial" panose="020B0604020202020204" pitchFamily="34" charset="0"/>
                <a:cs typeface="Arial" panose="020B0604020202020204" pitchFamily="34" charset="0"/>
              </a:rPr>
              <a:t>Glass, Sterne,</a:t>
            </a:r>
            <a:r>
              <a:rPr lang="en-GB" sz="2000" baseline="30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Schneider, De Geest et al. AIDS 2015 ; </a:t>
            </a:r>
            <a:r>
              <a:rPr lang="fr-CH" sz="2000" dirty="0" smtClean="0">
                <a:latin typeface="Arial" panose="020B0604020202020204" pitchFamily="34" charset="0"/>
                <a:cs typeface="Arial" panose="020B0604020202020204" pitchFamily="34" charset="0"/>
              </a:rPr>
              <a:t>29</a:t>
            </a:r>
            <a:r>
              <a:rPr lang="fr-CH" sz="2000" i="1" dirty="0" smtClean="0">
                <a:latin typeface="Arial" panose="020B0604020202020204" pitchFamily="34" charset="0"/>
                <a:cs typeface="Arial" panose="020B0604020202020204" pitchFamily="34" charset="0"/>
              </a:rPr>
              <a:t>:</a:t>
            </a:r>
            <a:r>
              <a:rPr lang="fr-CH" sz="2000" dirty="0" smtClean="0">
                <a:latin typeface="Arial" panose="020B0604020202020204" pitchFamily="34" charset="0"/>
                <a:cs typeface="Arial" panose="020B0604020202020204" pitchFamily="34" charset="0"/>
              </a:rPr>
              <a:t>2195–2200)</a:t>
            </a:r>
            <a:endParaRPr lang="fr-FR" dirty="0" smtClean="0"/>
          </a:p>
          <a:p>
            <a:r>
              <a:rPr lang="fr-FR" dirty="0" smtClean="0"/>
              <a:t>More attention </a:t>
            </a:r>
            <a:r>
              <a:rPr lang="fr-FR" dirty="0" err="1" smtClean="0"/>
              <a:t>should</a:t>
            </a:r>
            <a:r>
              <a:rPr lang="fr-FR" dirty="0" smtClean="0"/>
              <a:t> </a:t>
            </a:r>
            <a:r>
              <a:rPr lang="fr-FR" dirty="0" err="1" smtClean="0"/>
              <a:t>be</a:t>
            </a:r>
            <a:r>
              <a:rPr lang="fr-FR" dirty="0" smtClean="0"/>
              <a:t> </a:t>
            </a:r>
            <a:r>
              <a:rPr lang="fr-FR" dirty="0" err="1" smtClean="0"/>
              <a:t>paid</a:t>
            </a:r>
            <a:r>
              <a:rPr lang="fr-FR" dirty="0" smtClean="0"/>
              <a:t> on the </a:t>
            </a:r>
            <a:r>
              <a:rPr lang="fr-FR" dirty="0" err="1" smtClean="0"/>
              <a:t>requirements</a:t>
            </a:r>
            <a:r>
              <a:rPr lang="fr-FR" dirty="0" smtClean="0"/>
              <a:t> for </a:t>
            </a:r>
            <a:r>
              <a:rPr lang="fr-FR" dirty="0" err="1" smtClean="0"/>
              <a:t>ensuring</a:t>
            </a:r>
            <a:r>
              <a:rPr lang="fr-FR" dirty="0" smtClean="0"/>
              <a:t> </a:t>
            </a:r>
            <a:r>
              <a:rPr lang="fr-FR" dirty="0" err="1" smtClean="0"/>
              <a:t>quality</a:t>
            </a:r>
            <a:r>
              <a:rPr lang="fr-FR" dirty="0" smtClean="0"/>
              <a:t> of self-</a:t>
            </a:r>
            <a:r>
              <a:rPr lang="fr-FR" dirty="0" err="1" smtClean="0"/>
              <a:t>reported</a:t>
            </a:r>
            <a:r>
              <a:rPr lang="fr-FR" dirty="0" smtClean="0"/>
              <a:t> data, incl. validation of </a:t>
            </a:r>
            <a:r>
              <a:rPr lang="fr-FR" dirty="0" err="1" smtClean="0"/>
              <a:t>psychometric</a:t>
            </a:r>
            <a:r>
              <a:rPr lang="fr-FR" dirty="0" smtClean="0"/>
              <a:t> </a:t>
            </a:r>
            <a:r>
              <a:rPr lang="fr-FR" dirty="0" err="1" smtClean="0"/>
              <a:t>characteristics</a:t>
            </a:r>
            <a:r>
              <a:rPr lang="fr-FR" dirty="0" smtClean="0"/>
              <a:t>.</a:t>
            </a:r>
          </a:p>
          <a:p>
            <a:pPr marL="0" indent="0">
              <a:buNone/>
            </a:pPr>
            <a:r>
              <a:rPr lang="fr-FR" dirty="0" smtClean="0">
                <a:sym typeface="Wingdings" panose="05000000000000000000" pitchFamily="2" charset="2"/>
              </a:rPr>
              <a:t> </a:t>
            </a:r>
            <a:r>
              <a:rPr lang="fr-FR" dirty="0" smtClean="0">
                <a:solidFill>
                  <a:srgbClr val="FFC000"/>
                </a:solidFill>
                <a:sym typeface="Wingdings" panose="05000000000000000000" pitchFamily="2" charset="2"/>
              </a:rPr>
              <a:t>HCP training in communication </a:t>
            </a:r>
            <a:r>
              <a:rPr lang="fr-FR" dirty="0" err="1" smtClean="0">
                <a:solidFill>
                  <a:srgbClr val="FFC000"/>
                </a:solidFill>
                <a:sym typeface="Wingdings" panose="05000000000000000000" pitchFamily="2" charset="2"/>
              </a:rPr>
              <a:t>skills</a:t>
            </a:r>
            <a:r>
              <a:rPr lang="fr-FR" dirty="0" smtClean="0">
                <a:solidFill>
                  <a:srgbClr val="FFC000"/>
                </a:solidFill>
                <a:sym typeface="Wingdings" panose="05000000000000000000" pitchFamily="2" charset="2"/>
              </a:rPr>
              <a:t> &amp; </a:t>
            </a:r>
            <a:r>
              <a:rPr lang="fr-FR" dirty="0" err="1" smtClean="0">
                <a:solidFill>
                  <a:srgbClr val="FFC000"/>
                </a:solidFill>
                <a:sym typeface="Wingdings" panose="05000000000000000000" pitchFamily="2" charset="2"/>
              </a:rPr>
              <a:t>assessment</a:t>
            </a:r>
            <a:r>
              <a:rPr lang="fr-FR" dirty="0" smtClean="0">
                <a:solidFill>
                  <a:srgbClr val="FFC000"/>
                </a:solidFill>
                <a:sym typeface="Wingdings" panose="05000000000000000000" pitchFamily="2" charset="2"/>
              </a:rPr>
              <a:t> techniques</a:t>
            </a:r>
            <a:endParaRPr lang="en-US" dirty="0">
              <a:solidFill>
                <a:srgbClr val="FFC000"/>
              </a:solidFill>
            </a:endParaRPr>
          </a:p>
        </p:txBody>
      </p:sp>
      <p:sp>
        <p:nvSpPr>
          <p:cNvPr id="3" name="Espace réservé du pied de page 2"/>
          <p:cNvSpPr>
            <a:spLocks noGrp="1"/>
          </p:cNvSpPr>
          <p:nvPr>
            <p:ph type="ftr" sz="quarter" idx="11"/>
          </p:nvPr>
        </p:nvSpPr>
        <p:spPr/>
        <p:txBody>
          <a:bodyPr/>
          <a:lstStyle/>
          <a:p>
            <a:endParaRPr lang="fr-CH"/>
          </a:p>
        </p:txBody>
      </p:sp>
      <p:sp>
        <p:nvSpPr>
          <p:cNvPr id="4" name="Espace réservé du numéro de diapositive 3"/>
          <p:cNvSpPr>
            <a:spLocks noGrp="1"/>
          </p:cNvSpPr>
          <p:nvPr>
            <p:ph type="sldNum" sz="quarter" idx="4294967295"/>
          </p:nvPr>
        </p:nvSpPr>
        <p:spPr>
          <a:xfrm>
            <a:off x="11717338" y="6253163"/>
            <a:ext cx="474662" cy="365125"/>
          </a:xfrm>
        </p:spPr>
        <p:txBody>
          <a:bodyPr/>
          <a:lstStyle/>
          <a:p>
            <a:fld id="{DADE71CD-10DE-401A-8300-22BBDD94B61E}" type="slidenum">
              <a:rPr lang="fr-CH" smtClean="0"/>
              <a:t>29</a:t>
            </a:fld>
            <a:endParaRPr lang="fr-CH"/>
          </a:p>
        </p:txBody>
      </p:sp>
    </p:spTree>
    <p:extLst>
      <p:ext uri="{BB962C8B-B14F-4D97-AF65-F5344CB8AC3E}">
        <p14:creationId xmlns:p14="http://schemas.microsoft.com/office/powerpoint/2010/main" val="419761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5808" y="44624"/>
            <a:ext cx="10972800" cy="825440"/>
          </a:xfrm>
        </p:spPr>
        <p:txBody>
          <a:bodyPr>
            <a:normAutofit/>
          </a:bodyPr>
          <a:lstStyle/>
          <a:p>
            <a:r>
              <a:rPr lang="fr-CH" dirty="0" smtClean="0">
                <a:solidFill>
                  <a:srgbClr val="0070C0"/>
                </a:solidFill>
              </a:rPr>
              <a:t>5 top </a:t>
            </a:r>
            <a:r>
              <a:rPr lang="fr-CH" dirty="0" err="1" smtClean="0">
                <a:solidFill>
                  <a:srgbClr val="0070C0"/>
                </a:solidFill>
              </a:rPr>
              <a:t>methods</a:t>
            </a:r>
            <a:r>
              <a:rPr lang="fr-CH" dirty="0" smtClean="0">
                <a:solidFill>
                  <a:srgbClr val="0070C0"/>
                </a:solidFill>
              </a:rPr>
              <a:t> to </a:t>
            </a:r>
            <a:r>
              <a:rPr lang="fr-CH" dirty="0" err="1" smtClean="0">
                <a:solidFill>
                  <a:srgbClr val="0070C0"/>
                </a:solidFill>
              </a:rPr>
              <a:t>measure</a:t>
            </a:r>
            <a:r>
              <a:rPr lang="fr-CH" dirty="0" smtClean="0">
                <a:solidFill>
                  <a:srgbClr val="0070C0"/>
                </a:solidFill>
              </a:rPr>
              <a:t> </a:t>
            </a:r>
            <a:r>
              <a:rPr lang="fr-CH" dirty="0" err="1" smtClean="0">
                <a:solidFill>
                  <a:srgbClr val="0070C0"/>
                </a:solidFill>
              </a:rPr>
              <a:t>medication</a:t>
            </a:r>
            <a:r>
              <a:rPr lang="fr-CH" dirty="0" smtClean="0">
                <a:solidFill>
                  <a:srgbClr val="0070C0"/>
                </a:solidFill>
              </a:rPr>
              <a:t> </a:t>
            </a:r>
            <a:r>
              <a:rPr lang="fr-CH" dirty="0" err="1" smtClean="0">
                <a:solidFill>
                  <a:srgbClr val="0070C0"/>
                </a:solidFill>
              </a:rPr>
              <a:t>adherence</a:t>
            </a:r>
            <a:endParaRPr lang="fr-CH" dirty="0">
              <a:solidFill>
                <a:srgbClr val="0070C0"/>
              </a:solidFill>
            </a:endParaRPr>
          </a:p>
        </p:txBody>
      </p:sp>
      <p:sp>
        <p:nvSpPr>
          <p:cNvPr id="4" name="ZoneTexte 3"/>
          <p:cNvSpPr txBox="1"/>
          <p:nvPr/>
        </p:nvSpPr>
        <p:spPr>
          <a:xfrm>
            <a:off x="911424" y="5949280"/>
            <a:ext cx="8928992" cy="338554"/>
          </a:xfrm>
          <a:prstGeom prst="rect">
            <a:avLst/>
          </a:prstGeom>
          <a:noFill/>
        </p:spPr>
        <p:txBody>
          <a:bodyPr wrap="square" rtlCol="0">
            <a:spAutoFit/>
          </a:bodyPr>
          <a:lstStyle/>
          <a:p>
            <a:r>
              <a:rPr lang="fr-CH" sz="1600" dirty="0" err="1" smtClean="0">
                <a:latin typeface="Arial" panose="020B0604020202020204" pitchFamily="34" charset="0"/>
                <a:cs typeface="Arial" panose="020B0604020202020204" pitchFamily="34" charset="0"/>
              </a:rPr>
              <a:t>Nieuwlaat</a:t>
            </a:r>
            <a:r>
              <a:rPr lang="fr-CH" sz="1600" dirty="0" smtClean="0">
                <a:latin typeface="Arial" panose="020B0604020202020204" pitchFamily="34" charset="0"/>
                <a:cs typeface="Arial" panose="020B0604020202020204" pitchFamily="34" charset="0"/>
              </a:rPr>
              <a:t> et al. Cochrane </a:t>
            </a:r>
            <a:r>
              <a:rPr lang="fr-CH" sz="1600" dirty="0" err="1" smtClean="0">
                <a:latin typeface="Arial" panose="020B0604020202020204" pitchFamily="34" charset="0"/>
                <a:cs typeface="Arial" panose="020B0604020202020204" pitchFamily="34" charset="0"/>
              </a:rPr>
              <a:t>Review</a:t>
            </a:r>
            <a:r>
              <a:rPr lang="fr-CH" sz="1600" dirty="0" smtClean="0">
                <a:latin typeface="Arial" panose="020B0604020202020204" pitchFamily="34" charset="0"/>
                <a:cs typeface="Arial" panose="020B0604020202020204" pitchFamily="34" charset="0"/>
              </a:rPr>
              <a:t> 2014 </a:t>
            </a:r>
            <a:r>
              <a:rPr lang="fr-CH" sz="1600" b="1" dirty="0" smtClean="0">
                <a:latin typeface="Arial" panose="020B0604020202020204" pitchFamily="34" charset="0"/>
                <a:cs typeface="Arial" panose="020B0604020202020204" pitchFamily="34" charset="0"/>
              </a:rPr>
              <a:t>DOI</a:t>
            </a:r>
            <a:r>
              <a:rPr lang="fr-CH" sz="1600" b="1" dirty="0">
                <a:latin typeface="Arial" panose="020B0604020202020204" pitchFamily="34" charset="0"/>
                <a:cs typeface="Arial" panose="020B0604020202020204" pitchFamily="34" charset="0"/>
              </a:rPr>
              <a:t>: </a:t>
            </a:r>
            <a:r>
              <a:rPr lang="fr-CH" sz="1600" dirty="0" smtClean="0">
                <a:latin typeface="Arial" panose="020B0604020202020204" pitchFamily="34" charset="0"/>
                <a:cs typeface="Arial" panose="020B0604020202020204" pitchFamily="34" charset="0"/>
              </a:rPr>
              <a:t>10.1002/14651858.CD000011.pub4</a:t>
            </a:r>
          </a:p>
        </p:txBody>
      </p:sp>
      <p:pic>
        <p:nvPicPr>
          <p:cNvPr id="5" name="Picture 2" descr="http://www.mwvaardex.com/images/mwv/mwvs027982.png"/>
          <p:cNvPicPr>
            <a:picLocks noChangeAspect="1" noChangeArrowheads="1"/>
          </p:cNvPicPr>
          <p:nvPr/>
        </p:nvPicPr>
        <p:blipFill>
          <a:blip r:embed="rId3" cstate="print"/>
          <a:srcRect/>
          <a:stretch>
            <a:fillRect/>
          </a:stretch>
        </p:blipFill>
        <p:spPr bwMode="auto">
          <a:xfrm>
            <a:off x="-29560" y="1132272"/>
            <a:ext cx="3147130" cy="3933913"/>
          </a:xfrm>
          <a:prstGeom prst="rect">
            <a:avLst/>
          </a:prstGeom>
          <a:noFill/>
        </p:spPr>
      </p:pic>
      <p:pic>
        <p:nvPicPr>
          <p:cNvPr id="3074" name="Picture 2" descr="Image associé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9616" y="1376772"/>
            <a:ext cx="1836204" cy="183620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127448" y="4879139"/>
            <a:ext cx="1512168" cy="461665"/>
          </a:xfrm>
          <a:prstGeom prst="rect">
            <a:avLst/>
          </a:prstGeom>
          <a:noFill/>
        </p:spPr>
        <p:txBody>
          <a:bodyPr wrap="square" rtlCol="0" anchor="t">
            <a:spAutoFit/>
          </a:bodyPr>
          <a:lstStyle/>
          <a:p>
            <a:r>
              <a:rPr lang="fr-CH" sz="2400" dirty="0" smtClean="0">
                <a:solidFill>
                  <a:srgbClr val="C00000"/>
                </a:solidFill>
                <a:latin typeface="Arial" panose="020B0604020202020204" pitchFamily="34" charset="0"/>
                <a:cs typeface="Arial" panose="020B0604020202020204" pitchFamily="34" charset="0"/>
              </a:rPr>
              <a:t>22%</a:t>
            </a:r>
            <a:endParaRPr lang="fr-CH" sz="2400" dirty="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10" name="Graphique 9"/>
              <p:cNvGraphicFramePr/>
              <p:nvPr>
                <p:extLst/>
              </p:nvPr>
            </p:nvGraphicFramePr>
            <p:xfrm>
              <a:off x="2351584" y="3573016"/>
              <a:ext cx="2952328" cy="864096"/>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0" name="Graphique 9"/>
              <p:cNvPicPr>
                <a:picLocks noGrp="1" noRot="1" noChangeAspect="1" noMove="1" noResize="1" noEditPoints="1" noAdjustHandles="1" noChangeArrowheads="1" noChangeShapeType="1"/>
              </p:cNvPicPr>
              <p:nvPr/>
            </p:nvPicPr>
            <p:blipFill>
              <a:blip r:embed="rId6"/>
              <a:stretch>
                <a:fillRect/>
              </a:stretch>
            </p:blipFill>
            <p:spPr>
              <a:xfrm>
                <a:off x="2351584" y="3573016"/>
                <a:ext cx="2952328" cy="864096"/>
              </a:xfrm>
              <a:prstGeom prst="rect">
                <a:avLst/>
              </a:prstGeom>
            </p:spPr>
          </p:pic>
        </mc:Fallback>
      </mc:AlternateContent>
      <p:sp>
        <p:nvSpPr>
          <p:cNvPr id="11" name="ZoneTexte 10"/>
          <p:cNvSpPr txBox="1"/>
          <p:nvPr/>
        </p:nvSpPr>
        <p:spPr>
          <a:xfrm>
            <a:off x="3431704" y="4872608"/>
            <a:ext cx="1512168" cy="461665"/>
          </a:xfrm>
          <a:prstGeom prst="rect">
            <a:avLst/>
          </a:prstGeom>
          <a:noFill/>
        </p:spPr>
        <p:txBody>
          <a:bodyPr wrap="square" rtlCol="0" anchor="t">
            <a:spAutoFit/>
          </a:bodyPr>
          <a:lstStyle/>
          <a:p>
            <a:r>
              <a:rPr lang="fr-CH" sz="2400" dirty="0" smtClean="0">
                <a:solidFill>
                  <a:srgbClr val="C00000"/>
                </a:solidFill>
                <a:latin typeface="Arial" panose="020B0604020202020204" pitchFamily="34" charset="0"/>
                <a:cs typeface="Arial" panose="020B0604020202020204" pitchFamily="34" charset="0"/>
              </a:rPr>
              <a:t>17%</a:t>
            </a:r>
            <a:endParaRPr lang="fr-CH" sz="2400" dirty="0">
              <a:solidFill>
                <a:srgbClr val="C00000"/>
              </a:solidFill>
              <a:latin typeface="Arial" panose="020B0604020202020204" pitchFamily="34" charset="0"/>
              <a:cs typeface="Arial" panose="020B0604020202020204" pitchFamily="34" charset="0"/>
            </a:endParaRPr>
          </a:p>
        </p:txBody>
      </p:sp>
      <p:pic>
        <p:nvPicPr>
          <p:cNvPr id="12" name="Picture 2" descr="Afficher l'image d'origine"/>
          <p:cNvPicPr>
            <a:picLocks noChangeAspect="1" noChangeArrowheads="1"/>
          </p:cNvPicPr>
          <p:nvPr/>
        </p:nvPicPr>
        <p:blipFill>
          <a:blip r:embed="rId7" cstate="print"/>
          <a:srcRect/>
          <a:stretch>
            <a:fillRect/>
          </a:stretch>
        </p:blipFill>
        <p:spPr bwMode="auto">
          <a:xfrm>
            <a:off x="7536160" y="1413449"/>
            <a:ext cx="2051720" cy="1367479"/>
          </a:xfrm>
          <a:prstGeom prst="rect">
            <a:avLst/>
          </a:prstGeom>
          <a:noFill/>
        </p:spPr>
      </p:pic>
      <p:sp>
        <p:nvSpPr>
          <p:cNvPr id="14" name="ZoneTexte 13"/>
          <p:cNvSpPr txBox="1"/>
          <p:nvPr/>
        </p:nvSpPr>
        <p:spPr>
          <a:xfrm>
            <a:off x="8410158" y="4854371"/>
            <a:ext cx="1512168" cy="461665"/>
          </a:xfrm>
          <a:prstGeom prst="rect">
            <a:avLst/>
          </a:prstGeom>
          <a:noFill/>
        </p:spPr>
        <p:txBody>
          <a:bodyPr wrap="square" rtlCol="0" anchor="ctr">
            <a:spAutoFit/>
          </a:bodyPr>
          <a:lstStyle/>
          <a:p>
            <a:r>
              <a:rPr lang="fr-CH" sz="2400" dirty="0" smtClean="0">
                <a:solidFill>
                  <a:srgbClr val="C00000"/>
                </a:solidFill>
                <a:latin typeface="Arial" panose="020B0604020202020204" pitchFamily="34" charset="0"/>
                <a:cs typeface="Arial" panose="020B0604020202020204" pitchFamily="34" charset="0"/>
              </a:rPr>
              <a:t>14%</a:t>
            </a:r>
            <a:endParaRPr lang="fr-CH" sz="2400" dirty="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15" name="Graphique 14"/>
              <p:cNvGraphicFramePr/>
              <p:nvPr>
                <p:extLst/>
              </p:nvPr>
            </p:nvGraphicFramePr>
            <p:xfrm>
              <a:off x="4611416" y="3579840"/>
              <a:ext cx="2880320" cy="713256"/>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5" name="Graphique 14"/>
              <p:cNvPicPr>
                <a:picLocks noGrp="1" noRot="1" noChangeAspect="1" noMove="1" noResize="1" noEditPoints="1" noAdjustHandles="1" noChangeArrowheads="1" noChangeShapeType="1"/>
              </p:cNvPicPr>
              <p:nvPr/>
            </p:nvPicPr>
            <p:blipFill>
              <a:blip r:embed="rId9"/>
              <a:stretch>
                <a:fillRect/>
              </a:stretch>
            </p:blipFill>
            <p:spPr>
              <a:xfrm>
                <a:off x="4611416" y="3579840"/>
                <a:ext cx="2880320" cy="713256"/>
              </a:xfrm>
              <a:prstGeom prst="rect">
                <a:avLst/>
              </a:prstGeom>
            </p:spPr>
          </p:pic>
        </mc:Fallback>
      </mc:AlternateContent>
      <p:sp>
        <p:nvSpPr>
          <p:cNvPr id="16" name="ZoneTexte 15"/>
          <p:cNvSpPr txBox="1"/>
          <p:nvPr/>
        </p:nvSpPr>
        <p:spPr>
          <a:xfrm>
            <a:off x="5735960" y="4839543"/>
            <a:ext cx="1512168" cy="461665"/>
          </a:xfrm>
          <a:prstGeom prst="rect">
            <a:avLst/>
          </a:prstGeom>
          <a:noFill/>
        </p:spPr>
        <p:txBody>
          <a:bodyPr wrap="square" rtlCol="0" anchor="t">
            <a:spAutoFit/>
          </a:bodyPr>
          <a:lstStyle/>
          <a:p>
            <a:r>
              <a:rPr lang="fr-CH" sz="2400" dirty="0" smtClean="0">
                <a:solidFill>
                  <a:srgbClr val="C00000"/>
                </a:solidFill>
                <a:latin typeface="Arial" panose="020B0604020202020204" pitchFamily="34" charset="0"/>
                <a:cs typeface="Arial" panose="020B0604020202020204" pitchFamily="34" charset="0"/>
              </a:rPr>
              <a:t>16%</a:t>
            </a:r>
            <a:endParaRPr lang="fr-CH" sz="2400" dirty="0">
              <a:solidFill>
                <a:srgbClr val="C00000"/>
              </a:solidFill>
              <a:latin typeface="Arial" panose="020B0604020202020204" pitchFamily="34" charset="0"/>
              <a:cs typeface="Arial" panose="020B0604020202020204" pitchFamily="34" charset="0"/>
            </a:endParaRPr>
          </a:p>
        </p:txBody>
      </p:sp>
      <p:pic>
        <p:nvPicPr>
          <p:cNvPr id="18" name="Imag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85792" y="1206624"/>
            <a:ext cx="1790328" cy="1790328"/>
          </a:xfrm>
          <a:prstGeom prst="rect">
            <a:avLst/>
          </a:prstGeom>
        </p:spPr>
      </p:pic>
      <mc:AlternateContent xmlns:mc="http://schemas.openxmlformats.org/markup-compatibility/2006" xmlns:cx1="http://schemas.microsoft.com/office/drawing/2015/9/8/chartex">
        <mc:Choice Requires="cx1">
          <p:graphicFrame>
            <p:nvGraphicFramePr>
              <p:cNvPr id="20" name="Graphique 19"/>
              <p:cNvGraphicFramePr/>
              <p:nvPr>
                <p:extLst/>
              </p:nvPr>
            </p:nvGraphicFramePr>
            <p:xfrm>
              <a:off x="9409850" y="3789040"/>
              <a:ext cx="3266462" cy="1997636"/>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20" name="Graphique 19"/>
              <p:cNvPicPr>
                <a:picLocks noGrp="1" noRot="1" noChangeAspect="1" noMove="1" noResize="1" noEditPoints="1" noAdjustHandles="1" noChangeArrowheads="1" noChangeShapeType="1"/>
              </p:cNvPicPr>
              <p:nvPr/>
            </p:nvPicPr>
            <p:blipFill>
              <a:blip r:embed="rId12" cstate="print"/>
              <a:stretch>
                <a:fillRect/>
              </a:stretch>
            </p:blipFill>
            <p:spPr>
              <a:xfrm>
                <a:off x="9409850" y="3789040"/>
                <a:ext cx="3266462" cy="1997636"/>
              </a:xfrm>
              <a:prstGeom prst="rect">
                <a:avLst/>
              </a:prstGeom>
            </p:spPr>
          </p:pic>
        </mc:Fallback>
      </mc:AlternateContent>
      <p:sp>
        <p:nvSpPr>
          <p:cNvPr id="21" name="ZoneTexte 20"/>
          <p:cNvSpPr txBox="1"/>
          <p:nvPr/>
        </p:nvSpPr>
        <p:spPr>
          <a:xfrm>
            <a:off x="10776520" y="4839543"/>
            <a:ext cx="1512168" cy="461665"/>
          </a:xfrm>
          <a:prstGeom prst="rect">
            <a:avLst/>
          </a:prstGeom>
          <a:noFill/>
        </p:spPr>
        <p:txBody>
          <a:bodyPr wrap="square" rtlCol="0" anchor="ctr">
            <a:spAutoFit/>
          </a:bodyPr>
          <a:lstStyle/>
          <a:p>
            <a:r>
              <a:rPr lang="fr-CH" sz="2400" dirty="0" smtClean="0">
                <a:solidFill>
                  <a:srgbClr val="C00000"/>
                </a:solidFill>
                <a:latin typeface="Arial" panose="020B0604020202020204" pitchFamily="34" charset="0"/>
                <a:cs typeface="Arial" panose="020B0604020202020204" pitchFamily="34" charset="0"/>
              </a:rPr>
              <a:t>4%</a:t>
            </a:r>
            <a:endParaRPr lang="fr-CH" sz="2400" dirty="0">
              <a:solidFill>
                <a:srgbClr val="C00000"/>
              </a:solidFill>
              <a:latin typeface="Arial" panose="020B0604020202020204" pitchFamily="34" charset="0"/>
              <a:cs typeface="Arial" panose="020B0604020202020204" pitchFamily="34" charset="0"/>
            </a:endParaRPr>
          </a:p>
        </p:txBody>
      </p:sp>
      <p:pic>
        <p:nvPicPr>
          <p:cNvPr id="30" name="Image 29"/>
          <p:cNvPicPr>
            <a:picLocks noChangeAspect="1"/>
          </p:cNvPicPr>
          <p:nvPr/>
        </p:nvPicPr>
        <p:blipFill>
          <a:blip r:embed="rId13" cstate="print"/>
          <a:stretch>
            <a:fillRect/>
          </a:stretch>
        </p:blipFill>
        <p:spPr>
          <a:xfrm>
            <a:off x="10128448" y="1174412"/>
            <a:ext cx="1461431" cy="1966556"/>
          </a:xfrm>
          <a:prstGeom prst="rect">
            <a:avLst/>
          </a:prstGeom>
        </p:spPr>
      </p:pic>
      <mc:AlternateContent xmlns:mc="http://schemas.openxmlformats.org/markup-compatibility/2006" xmlns:cx1="http://schemas.microsoft.com/office/drawing/2015/9/8/chartex">
        <mc:Choice Requires="cx1">
          <p:graphicFrame>
            <p:nvGraphicFramePr>
              <p:cNvPr id="22" name="Graphique 21"/>
              <p:cNvGraphicFramePr/>
              <p:nvPr>
                <p:extLst/>
              </p:nvPr>
            </p:nvGraphicFramePr>
            <p:xfrm>
              <a:off x="-32526" y="4254592"/>
              <a:ext cx="3032182" cy="1622680"/>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22" name="Graphique 21"/>
              <p:cNvPicPr>
                <a:picLocks noGrp="1" noRot="1" noChangeAspect="1" noMove="1" noResize="1" noEditPoints="1" noAdjustHandles="1" noChangeArrowheads="1" noChangeShapeType="1"/>
              </p:cNvPicPr>
              <p:nvPr/>
            </p:nvPicPr>
            <p:blipFill>
              <a:blip r:embed="rId15" cstate="print"/>
              <a:stretch>
                <a:fillRect/>
              </a:stretch>
            </p:blipFill>
            <p:spPr>
              <a:xfrm>
                <a:off x="-32526" y="4254592"/>
                <a:ext cx="3032182" cy="162268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3" name="Graphique 22"/>
              <p:cNvGraphicFramePr/>
              <p:nvPr>
                <p:extLst/>
              </p:nvPr>
            </p:nvGraphicFramePr>
            <p:xfrm>
              <a:off x="4583832" y="4256332"/>
              <a:ext cx="3017912" cy="1620940"/>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23" name="Graphique 22"/>
              <p:cNvPicPr>
                <a:picLocks noGrp="1" noRot="1" noChangeAspect="1" noMove="1" noResize="1" noEditPoints="1" noAdjustHandles="1" noChangeArrowheads="1" noChangeShapeType="1"/>
              </p:cNvPicPr>
              <p:nvPr/>
            </p:nvPicPr>
            <p:blipFill>
              <a:blip r:embed="rId17" cstate="print"/>
              <a:stretch>
                <a:fillRect/>
              </a:stretch>
            </p:blipFill>
            <p:spPr>
              <a:xfrm>
                <a:off x="4583832" y="4256332"/>
                <a:ext cx="3017912" cy="1620940"/>
              </a:xfrm>
              <a:prstGeom prst="rect">
                <a:avLst/>
              </a:prstGeom>
            </p:spPr>
          </p:pic>
        </mc:Fallback>
      </mc:AlternateContent>
      <p:sp>
        <p:nvSpPr>
          <p:cNvPr id="3" name="ZoneTexte 2"/>
          <p:cNvSpPr txBox="1"/>
          <p:nvPr/>
        </p:nvSpPr>
        <p:spPr>
          <a:xfrm>
            <a:off x="695400" y="3615988"/>
            <a:ext cx="1611760" cy="707886"/>
          </a:xfrm>
          <a:prstGeom prst="rect">
            <a:avLst/>
          </a:prstGeom>
          <a:noFill/>
        </p:spPr>
        <p:txBody>
          <a:bodyPr wrap="square" rtlCol="0" anchor="ctr" anchorCtr="0">
            <a:spAutoFit/>
          </a:bodyPr>
          <a:lstStyle/>
          <a:p>
            <a:pPr algn="ctr"/>
            <a:r>
              <a:rPr lang="fr-CH" sz="2000" dirty="0" err="1" smtClean="0">
                <a:latin typeface="Arial" panose="020B0604020202020204" pitchFamily="34" charset="0"/>
                <a:cs typeface="Arial" panose="020B0604020202020204" pitchFamily="34" charset="0"/>
              </a:rPr>
              <a:t>Electronic</a:t>
            </a:r>
            <a:r>
              <a:rPr lang="fr-CH" sz="2000" dirty="0" smtClean="0">
                <a:latin typeface="Arial" panose="020B0604020202020204" pitchFamily="34" charset="0"/>
                <a:cs typeface="Arial" panose="020B0604020202020204" pitchFamily="34" charset="0"/>
              </a:rPr>
              <a:t> monitor</a:t>
            </a:r>
            <a:endParaRPr lang="fr-CH" sz="2000" dirty="0">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24" name="Graphique 23"/>
              <p:cNvGraphicFramePr/>
              <p:nvPr>
                <p:extLst/>
              </p:nvPr>
            </p:nvGraphicFramePr>
            <p:xfrm>
              <a:off x="2351584" y="4221088"/>
              <a:ext cx="2952328" cy="1656184"/>
            </p:xfrm>
            <a:graphic>
              <a:graphicData uri="http://schemas.microsoft.com/office/drawing/2014/chartex">
                <cx:chart xmlns:cx="http://schemas.microsoft.com/office/drawing/2014/chartex" xmlns:r="http://schemas.openxmlformats.org/officeDocument/2006/relationships" r:id="rId18"/>
              </a:graphicData>
            </a:graphic>
          </p:graphicFrame>
        </mc:Choice>
        <mc:Fallback xmlns="">
          <p:pic>
            <p:nvPicPr>
              <p:cNvPr id="24" name="Graphique 23"/>
              <p:cNvPicPr>
                <a:picLocks noGrp="1" noRot="1" noChangeAspect="1" noMove="1" noResize="1" noEditPoints="1" noAdjustHandles="1" noChangeArrowheads="1" noChangeShapeType="1"/>
              </p:cNvPicPr>
              <p:nvPr/>
            </p:nvPicPr>
            <p:blipFill>
              <a:blip r:embed="rId19" cstate="print"/>
              <a:stretch>
                <a:fillRect/>
              </a:stretch>
            </p:blipFill>
            <p:spPr>
              <a:xfrm>
                <a:off x="2351584" y="4221088"/>
                <a:ext cx="2952328" cy="165618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5" name="Graphique 24"/>
              <p:cNvGraphicFramePr/>
              <p:nvPr>
                <p:extLst/>
              </p:nvPr>
            </p:nvGraphicFramePr>
            <p:xfrm>
              <a:off x="6960096" y="4239009"/>
              <a:ext cx="3621626" cy="1638263"/>
            </p:xfrm>
            <a:graphic>
              <a:graphicData uri="http://schemas.microsoft.com/office/drawing/2014/chartex">
                <cx:chart xmlns:cx="http://schemas.microsoft.com/office/drawing/2014/chartex" xmlns:r="http://schemas.openxmlformats.org/officeDocument/2006/relationships" r:id="rId20"/>
              </a:graphicData>
            </a:graphic>
          </p:graphicFrame>
        </mc:Choice>
        <mc:Fallback xmlns="">
          <p:pic>
            <p:nvPicPr>
              <p:cNvPr id="25" name="Graphique 24"/>
              <p:cNvPicPr>
                <a:picLocks noGrp="1" noRot="1" noChangeAspect="1" noMove="1" noResize="1" noEditPoints="1" noAdjustHandles="1" noChangeArrowheads="1" noChangeShapeType="1"/>
              </p:cNvPicPr>
              <p:nvPr/>
            </p:nvPicPr>
            <p:blipFill>
              <a:blip r:embed="rId21" cstate="print"/>
              <a:stretch>
                <a:fillRect/>
              </a:stretch>
            </p:blipFill>
            <p:spPr>
              <a:xfrm>
                <a:off x="6960096" y="4239009"/>
                <a:ext cx="3621626" cy="1638263"/>
              </a:xfrm>
              <a:prstGeom prst="rect">
                <a:avLst/>
              </a:prstGeom>
            </p:spPr>
          </p:pic>
        </mc:Fallback>
      </mc:AlternateContent>
      <p:sp>
        <p:nvSpPr>
          <p:cNvPr id="9" name="ZoneTexte 8"/>
          <p:cNvSpPr txBox="1"/>
          <p:nvPr/>
        </p:nvSpPr>
        <p:spPr>
          <a:xfrm>
            <a:off x="7753666" y="3726904"/>
            <a:ext cx="2086750" cy="400110"/>
          </a:xfrm>
          <a:prstGeom prst="rect">
            <a:avLst/>
          </a:prstGeom>
          <a:noFill/>
        </p:spPr>
        <p:txBody>
          <a:bodyPr wrap="square" rtlCol="0" anchor="ctr" anchorCtr="0">
            <a:spAutoFit/>
          </a:bodyPr>
          <a:lstStyle/>
          <a:p>
            <a:pPr algn="ctr"/>
            <a:r>
              <a:rPr lang="fr-CH" sz="2000" dirty="0" err="1" smtClean="0">
                <a:latin typeface="Arial" panose="020B0604020202020204" pitchFamily="34" charset="0"/>
                <a:cs typeface="Arial" panose="020B0604020202020204" pitchFamily="34" charset="0"/>
              </a:rPr>
              <a:t>Medication</a:t>
            </a:r>
            <a:r>
              <a:rPr lang="fr-CH" sz="2000" dirty="0" smtClean="0">
                <a:latin typeface="Arial" panose="020B0604020202020204" pitchFamily="34" charset="0"/>
                <a:cs typeface="Arial" panose="020B0604020202020204" pitchFamily="34" charset="0"/>
              </a:rPr>
              <a:t> </a:t>
            </a:r>
            <a:r>
              <a:rPr lang="fr-CH" sz="2000" dirty="0" err="1" smtClean="0">
                <a:latin typeface="Arial" panose="020B0604020202020204" pitchFamily="34" charset="0"/>
                <a:cs typeface="Arial" panose="020B0604020202020204" pitchFamily="34" charset="0"/>
              </a:rPr>
              <a:t>refill</a:t>
            </a:r>
            <a:endParaRPr lang="fr-CH" sz="2000" dirty="0">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27" name="Graphique 26"/>
              <p:cNvGraphicFramePr/>
              <p:nvPr>
                <p:extLst/>
              </p:nvPr>
            </p:nvGraphicFramePr>
            <p:xfrm>
              <a:off x="9480376" y="4226028"/>
              <a:ext cx="3240360" cy="1651244"/>
            </p:xfrm>
            <a:graphic>
              <a:graphicData uri="http://schemas.microsoft.com/office/drawing/2014/chartex">
                <cx:chart xmlns:cx="http://schemas.microsoft.com/office/drawing/2014/chartex" xmlns:r="http://schemas.openxmlformats.org/officeDocument/2006/relationships" r:id="rId22"/>
              </a:graphicData>
            </a:graphic>
          </p:graphicFrame>
        </mc:Choice>
        <mc:Fallback xmlns="">
          <p:pic>
            <p:nvPicPr>
              <p:cNvPr id="27" name="Graphique 26"/>
              <p:cNvPicPr>
                <a:picLocks noGrp="1" noRot="1" noChangeAspect="1" noMove="1" noResize="1" noEditPoints="1" noAdjustHandles="1" noChangeArrowheads="1" noChangeShapeType="1"/>
              </p:cNvPicPr>
              <p:nvPr/>
            </p:nvPicPr>
            <p:blipFill>
              <a:blip r:embed="rId23" cstate="print"/>
              <a:stretch>
                <a:fillRect/>
              </a:stretch>
            </p:blipFill>
            <p:spPr>
              <a:xfrm>
                <a:off x="9480376" y="4226028"/>
                <a:ext cx="3240360" cy="1651244"/>
              </a:xfrm>
              <a:prstGeom prst="rect">
                <a:avLst/>
              </a:prstGeom>
            </p:spPr>
          </p:pic>
        </mc:Fallback>
      </mc:AlternateContent>
      <p:sp>
        <p:nvSpPr>
          <p:cNvPr id="6" name="Espace réservé du numéro de diapositive 5"/>
          <p:cNvSpPr>
            <a:spLocks noGrp="1"/>
          </p:cNvSpPr>
          <p:nvPr>
            <p:ph type="sldNum" sz="quarter" idx="12"/>
          </p:nvPr>
        </p:nvSpPr>
        <p:spPr/>
        <p:txBody>
          <a:bodyPr/>
          <a:lstStyle/>
          <a:p>
            <a:fld id="{04A3A10D-7D5E-4932-A76F-CD1632FD3D96}" type="slidenum">
              <a:rPr lang="en-US" smtClean="0"/>
              <a:pPr/>
              <a:t>3</a:t>
            </a:fld>
            <a:endParaRPr lang="en-US"/>
          </a:p>
        </p:txBody>
      </p:sp>
    </p:spTree>
    <p:extLst>
      <p:ext uri="{BB962C8B-B14F-4D97-AF65-F5344CB8AC3E}">
        <p14:creationId xmlns:p14="http://schemas.microsoft.com/office/powerpoint/2010/main" val="3058020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References</a:t>
            </a:r>
            <a:endParaRPr lang="en-US" dirty="0"/>
          </a:p>
        </p:txBody>
      </p:sp>
      <p:sp>
        <p:nvSpPr>
          <p:cNvPr id="3" name="Espace réservé du contenu 2"/>
          <p:cNvSpPr>
            <a:spLocks noGrp="1"/>
          </p:cNvSpPr>
          <p:nvPr>
            <p:ph idx="1"/>
          </p:nvPr>
        </p:nvSpPr>
        <p:spPr>
          <a:xfrm>
            <a:off x="4950138" y="1202423"/>
            <a:ext cx="6797362" cy="4793716"/>
          </a:xfrm>
        </p:spPr>
        <p:txBody>
          <a:bodyPr>
            <a:normAutofit lnSpcReduction="10000"/>
          </a:bodyPr>
          <a:lstStyle/>
          <a:p>
            <a:pPr marL="457200" indent="-457200">
              <a:buFont typeface="+mj-lt"/>
              <a:buAutoNum type="arabicPeriod"/>
            </a:pPr>
            <a:r>
              <a:rPr lang="fr-FR" sz="2200" dirty="0" smtClean="0"/>
              <a:t>Garfield et al. </a:t>
            </a:r>
            <a:r>
              <a:rPr lang="en-US" sz="2200" dirty="0"/>
              <a:t>BMC Med Res </a:t>
            </a:r>
            <a:r>
              <a:rPr lang="en-US" sz="2200" dirty="0" err="1" smtClean="0"/>
              <a:t>Methodol</a:t>
            </a:r>
            <a:r>
              <a:rPr lang="en-US" sz="2200" dirty="0"/>
              <a:t> </a:t>
            </a:r>
            <a:r>
              <a:rPr lang="fr-FR" sz="2200" dirty="0" smtClean="0"/>
              <a:t>2011</a:t>
            </a:r>
          </a:p>
          <a:p>
            <a:pPr marL="457200" indent="-457200">
              <a:buFont typeface="+mj-lt"/>
              <a:buAutoNum type="arabicPeriod"/>
            </a:pPr>
            <a:r>
              <a:rPr lang="fr-FR" sz="2200" dirty="0" err="1" smtClean="0"/>
              <a:t>Kronish</a:t>
            </a:r>
            <a:r>
              <a:rPr lang="fr-FR" sz="2200" dirty="0" smtClean="0"/>
              <a:t> et al. T</a:t>
            </a:r>
            <a:r>
              <a:rPr lang="en-US" sz="2200" dirty="0" err="1" smtClean="0"/>
              <a:t>ransl</a:t>
            </a:r>
            <a:r>
              <a:rPr lang="en-US" sz="2200" dirty="0" smtClean="0"/>
              <a:t> </a:t>
            </a:r>
            <a:r>
              <a:rPr lang="en-US" sz="2200" dirty="0" err="1"/>
              <a:t>Behav</a:t>
            </a:r>
            <a:r>
              <a:rPr lang="en-US" sz="2200" dirty="0"/>
              <a:t> </a:t>
            </a:r>
            <a:r>
              <a:rPr lang="en-US" sz="2200" dirty="0" smtClean="0"/>
              <a:t>Med 2019</a:t>
            </a:r>
            <a:endParaRPr lang="en-US" sz="2200" dirty="0"/>
          </a:p>
          <a:p>
            <a:pPr marL="457200" indent="-457200">
              <a:buFont typeface="+mj-lt"/>
              <a:buAutoNum type="arabicPeriod"/>
            </a:pPr>
            <a:r>
              <a:rPr lang="fr-FR" sz="2200" dirty="0" err="1" smtClean="0"/>
              <a:t>Lam</a:t>
            </a:r>
            <a:r>
              <a:rPr lang="fr-FR" sz="2200" dirty="0" smtClean="0"/>
              <a:t> et al. </a:t>
            </a:r>
            <a:r>
              <a:rPr lang="en-US" sz="2200" dirty="0"/>
              <a:t>Biomed Res </a:t>
            </a:r>
            <a:r>
              <a:rPr lang="en-US" sz="2200" dirty="0" err="1" smtClean="0"/>
              <a:t>Int</a:t>
            </a:r>
            <a:r>
              <a:rPr lang="en-US" sz="2200" dirty="0" smtClean="0"/>
              <a:t> 2015</a:t>
            </a:r>
          </a:p>
          <a:p>
            <a:pPr marL="457200" indent="-457200">
              <a:buFont typeface="+mj-lt"/>
              <a:buAutoNum type="arabicPeriod"/>
            </a:pPr>
            <a:r>
              <a:rPr lang="fr-FR" sz="2200" dirty="0" smtClean="0"/>
              <a:t>Nguyen et al. </a:t>
            </a:r>
            <a:r>
              <a:rPr lang="en-US" sz="2200" dirty="0"/>
              <a:t>Br J </a:t>
            </a:r>
            <a:r>
              <a:rPr lang="en-US" sz="2200" dirty="0" err="1"/>
              <a:t>Clin</a:t>
            </a:r>
            <a:r>
              <a:rPr lang="en-US" sz="2200" dirty="0"/>
              <a:t> </a:t>
            </a:r>
            <a:r>
              <a:rPr lang="en-US" sz="2200" dirty="0" err="1" smtClean="0"/>
              <a:t>Pharmacol</a:t>
            </a:r>
            <a:r>
              <a:rPr lang="en-US" sz="2200" dirty="0"/>
              <a:t> </a:t>
            </a:r>
            <a:r>
              <a:rPr lang="en-US" sz="2200" dirty="0" smtClean="0"/>
              <a:t>2014</a:t>
            </a:r>
          </a:p>
          <a:p>
            <a:pPr marL="457200" indent="-457200">
              <a:buFont typeface="+mj-lt"/>
              <a:buAutoNum type="arabicPeriod"/>
            </a:pPr>
            <a:r>
              <a:rPr lang="fr-FR" sz="2200" dirty="0" smtClean="0"/>
              <a:t>Ose et al. </a:t>
            </a:r>
            <a:r>
              <a:rPr lang="en-US" sz="2200" dirty="0"/>
              <a:t>Patient Prefer </a:t>
            </a:r>
            <a:r>
              <a:rPr lang="en-US" sz="2200" dirty="0" smtClean="0"/>
              <a:t>Adherence</a:t>
            </a:r>
            <a:r>
              <a:rPr lang="en-US" sz="2200" dirty="0"/>
              <a:t> </a:t>
            </a:r>
            <a:r>
              <a:rPr lang="en-US" sz="2200" dirty="0" smtClean="0"/>
              <a:t>2012</a:t>
            </a:r>
          </a:p>
          <a:p>
            <a:pPr marL="457200" indent="-457200">
              <a:buFont typeface="+mj-lt"/>
              <a:buAutoNum type="arabicPeriod"/>
            </a:pPr>
            <a:r>
              <a:rPr lang="fr-FR" sz="2200" dirty="0" err="1" smtClean="0"/>
              <a:t>Sawatzky</a:t>
            </a:r>
            <a:r>
              <a:rPr lang="fr-FR" sz="2200" dirty="0" smtClean="0"/>
              <a:t> et al. </a:t>
            </a:r>
            <a:r>
              <a:rPr lang="en-US" sz="2200" dirty="0"/>
              <a:t>Journal of Clinical </a:t>
            </a:r>
            <a:r>
              <a:rPr lang="en-US" sz="2200" dirty="0" smtClean="0"/>
              <a:t>Epidemiology 2017</a:t>
            </a:r>
          </a:p>
          <a:p>
            <a:pPr marL="457200" indent="-457200">
              <a:buFont typeface="+mj-lt"/>
              <a:buAutoNum type="arabicPeriod"/>
            </a:pPr>
            <a:r>
              <a:rPr lang="fr-FR" sz="2200" dirty="0" smtClean="0"/>
              <a:t>Steiner. </a:t>
            </a:r>
            <a:r>
              <a:rPr lang="en-US" sz="2200" dirty="0"/>
              <a:t>Med </a:t>
            </a:r>
            <a:r>
              <a:rPr lang="en-US" sz="2200" dirty="0" smtClean="0"/>
              <a:t>Care 2012</a:t>
            </a:r>
          </a:p>
          <a:p>
            <a:pPr marL="457200" indent="-457200">
              <a:buFont typeface="+mj-lt"/>
              <a:buAutoNum type="arabicPeriod"/>
            </a:pPr>
            <a:r>
              <a:rPr lang="fr-FR" sz="2200" dirty="0" err="1" smtClean="0"/>
              <a:t>Stirratt</a:t>
            </a:r>
            <a:r>
              <a:rPr lang="fr-FR" sz="2200" dirty="0" smtClean="0"/>
              <a:t> et al. </a:t>
            </a:r>
            <a:r>
              <a:rPr lang="en-US" sz="2200" dirty="0" err="1"/>
              <a:t>Transl</a:t>
            </a:r>
            <a:r>
              <a:rPr lang="en-US" sz="2200" dirty="0"/>
              <a:t> </a:t>
            </a:r>
            <a:r>
              <a:rPr lang="en-US" sz="2200" dirty="0" err="1"/>
              <a:t>Behav</a:t>
            </a:r>
            <a:r>
              <a:rPr lang="en-US" sz="2200" dirty="0"/>
              <a:t> </a:t>
            </a:r>
            <a:r>
              <a:rPr lang="en-US" sz="2200" dirty="0" smtClean="0"/>
              <a:t>Med 2016</a:t>
            </a:r>
          </a:p>
          <a:p>
            <a:pPr marL="457200" indent="-457200">
              <a:buFont typeface="+mj-lt"/>
              <a:buAutoNum type="arabicPeriod"/>
            </a:pPr>
            <a:r>
              <a:rPr lang="fr-FR" sz="2200" dirty="0" err="1" smtClean="0"/>
              <a:t>Stirratt</a:t>
            </a:r>
            <a:r>
              <a:rPr lang="fr-FR" sz="2200" dirty="0" smtClean="0"/>
              <a:t> et al. </a:t>
            </a:r>
            <a:r>
              <a:rPr lang="en-US" sz="2200" dirty="0"/>
              <a:t>J Gen Intern </a:t>
            </a:r>
            <a:r>
              <a:rPr lang="en-US" sz="2200" dirty="0" smtClean="0"/>
              <a:t>Med 2018</a:t>
            </a:r>
          </a:p>
          <a:p>
            <a:pPr marL="457200" indent="-457200">
              <a:buFont typeface="+mj-lt"/>
              <a:buAutoNum type="arabicPeriod"/>
            </a:pPr>
            <a:r>
              <a:rPr lang="fr-FR" sz="2200" dirty="0" smtClean="0"/>
              <a:t>Tourangeau et al. </a:t>
            </a:r>
            <a:r>
              <a:rPr lang="en-US" sz="2200" dirty="0"/>
              <a:t>Public Opinion </a:t>
            </a:r>
            <a:r>
              <a:rPr lang="en-US" sz="2200" dirty="0" smtClean="0"/>
              <a:t>Quarterly 1996</a:t>
            </a:r>
          </a:p>
          <a:p>
            <a:pPr marL="457200" indent="-457200">
              <a:buFont typeface="+mj-lt"/>
              <a:buAutoNum type="arabicPeriod"/>
            </a:pPr>
            <a:r>
              <a:rPr lang="fr-FR" sz="2200" dirty="0" err="1" smtClean="0"/>
              <a:t>Voils</a:t>
            </a:r>
            <a:r>
              <a:rPr lang="fr-FR" sz="2200" dirty="0" smtClean="0"/>
              <a:t> et al. </a:t>
            </a:r>
            <a:r>
              <a:rPr lang="en-US" sz="2200" dirty="0"/>
              <a:t>J </a:t>
            </a:r>
            <a:r>
              <a:rPr lang="en-US" sz="2200" dirty="0" err="1"/>
              <a:t>Clin</a:t>
            </a:r>
            <a:r>
              <a:rPr lang="en-US" sz="2200" dirty="0"/>
              <a:t> </a:t>
            </a:r>
            <a:r>
              <a:rPr lang="en-US" sz="2200" dirty="0" err="1" smtClean="0"/>
              <a:t>Epidemiol</a:t>
            </a:r>
            <a:r>
              <a:rPr lang="en-US" sz="2200" dirty="0" smtClean="0"/>
              <a:t> 2011</a:t>
            </a:r>
            <a:endParaRPr lang="en-US" dirty="0"/>
          </a:p>
        </p:txBody>
      </p:sp>
      <p:sp>
        <p:nvSpPr>
          <p:cNvPr id="4" name="Espace réservé du pied de page 3"/>
          <p:cNvSpPr>
            <a:spLocks noGrp="1"/>
          </p:cNvSpPr>
          <p:nvPr>
            <p:ph type="ftr" sz="quarter" idx="11"/>
          </p:nvPr>
        </p:nvSpPr>
        <p:spPr/>
        <p:txBody>
          <a:bodyPr/>
          <a:lstStyle/>
          <a:p>
            <a:endParaRPr lang="fr-CH" dirty="0"/>
          </a:p>
        </p:txBody>
      </p:sp>
      <p:pic>
        <p:nvPicPr>
          <p:cNvPr id="5" name="Image 4"/>
          <p:cNvPicPr>
            <a:picLocks noChangeAspect="1"/>
          </p:cNvPicPr>
          <p:nvPr/>
        </p:nvPicPr>
        <p:blipFill>
          <a:blip r:embed="rId2"/>
          <a:stretch>
            <a:fillRect/>
          </a:stretch>
        </p:blipFill>
        <p:spPr>
          <a:xfrm>
            <a:off x="682587" y="1202423"/>
            <a:ext cx="3724275" cy="4924425"/>
          </a:xfrm>
          <a:prstGeom prst="rect">
            <a:avLst/>
          </a:prstGeom>
        </p:spPr>
      </p:pic>
    </p:spTree>
    <p:extLst>
      <p:ext uri="{BB962C8B-B14F-4D97-AF65-F5344CB8AC3E}">
        <p14:creationId xmlns:p14="http://schemas.microsoft.com/office/powerpoint/2010/main" val="227380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Slides not </a:t>
            </a:r>
            <a:r>
              <a:rPr lang="fr-FR" dirty="0" err="1" smtClean="0"/>
              <a:t>presented</a:t>
            </a:r>
            <a:endParaRPr lang="en-US" dirty="0"/>
          </a:p>
        </p:txBody>
      </p:sp>
      <p:sp>
        <p:nvSpPr>
          <p:cNvPr id="3" name="Espace réservé du contenu 2"/>
          <p:cNvSpPr>
            <a:spLocks noGrp="1"/>
          </p:cNvSpPr>
          <p:nvPr>
            <p:ph idx="1"/>
          </p:nvPr>
        </p:nvSpPr>
        <p:spPr/>
        <p:txBody>
          <a:bodyPr/>
          <a:lstStyle/>
          <a:p>
            <a:endParaRPr lang="en-US"/>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411241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 of questions</a:t>
            </a:r>
            <a:endParaRPr lang="en-US" dirty="0"/>
          </a:p>
        </p:txBody>
      </p:sp>
      <p:sp>
        <p:nvSpPr>
          <p:cNvPr id="3" name="Espace réservé du contenu 2"/>
          <p:cNvSpPr>
            <a:spLocks noGrp="1"/>
          </p:cNvSpPr>
          <p:nvPr>
            <p:ph idx="1"/>
          </p:nvPr>
        </p:nvSpPr>
        <p:spPr/>
        <p:txBody>
          <a:bodyPr/>
          <a:lstStyle/>
          <a:p>
            <a:r>
              <a:rPr lang="fr-FR" dirty="0" err="1" smtClean="0"/>
              <a:t>Queries</a:t>
            </a:r>
            <a:r>
              <a:rPr lang="fr-FR" dirty="0" smtClean="0"/>
              <a:t> about pattern of use if </a:t>
            </a:r>
            <a:r>
              <a:rPr lang="fr-FR" dirty="0" err="1" smtClean="0"/>
              <a:t>erratic</a:t>
            </a:r>
            <a:r>
              <a:rPr lang="fr-FR" dirty="0" smtClean="0"/>
              <a:t> </a:t>
            </a:r>
            <a:r>
              <a:rPr lang="fr-FR" dirty="0" err="1" smtClean="0"/>
              <a:t>nonadherence</a:t>
            </a:r>
            <a:endParaRPr lang="en-US" dirty="0"/>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767955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04A3A10D-7D5E-4932-A76F-CD1632FD3D96}" type="slidenum">
              <a:rPr lang="en-US" smtClean="0"/>
              <a:pPr/>
              <a:t>33</a:t>
            </a:fld>
            <a:endParaRPr lang="en-US" dirty="0"/>
          </a:p>
        </p:txBody>
      </p:sp>
      <p:sp>
        <p:nvSpPr>
          <p:cNvPr id="2" name="Titre 1"/>
          <p:cNvSpPr>
            <a:spLocks noGrp="1"/>
          </p:cNvSpPr>
          <p:nvPr>
            <p:ph type="title" idx="4294967295"/>
          </p:nvPr>
        </p:nvSpPr>
        <p:spPr>
          <a:xfrm>
            <a:off x="393749" y="227013"/>
            <a:ext cx="11318875" cy="1138237"/>
          </a:xfrm>
        </p:spPr>
        <p:txBody>
          <a:bodyPr>
            <a:normAutofit/>
          </a:bodyPr>
          <a:lstStyle/>
          <a:p>
            <a:r>
              <a:rPr lang="fr-CH" dirty="0" err="1" smtClean="0">
                <a:solidFill>
                  <a:srgbClr val="0070C0"/>
                </a:solidFill>
              </a:rPr>
              <a:t>Medication</a:t>
            </a:r>
            <a:r>
              <a:rPr lang="fr-CH" dirty="0" smtClean="0">
                <a:solidFill>
                  <a:srgbClr val="0070C0"/>
                </a:solidFill>
              </a:rPr>
              <a:t> </a:t>
            </a:r>
            <a:r>
              <a:rPr lang="fr-CH" dirty="0" err="1" smtClean="0">
                <a:solidFill>
                  <a:srgbClr val="0070C0"/>
                </a:solidFill>
              </a:rPr>
              <a:t>adherence</a:t>
            </a:r>
            <a:r>
              <a:rPr lang="fr-CH" dirty="0" smtClean="0">
                <a:solidFill>
                  <a:srgbClr val="0070C0"/>
                </a:solidFill>
              </a:rPr>
              <a:t> and </a:t>
            </a:r>
            <a:r>
              <a:rPr lang="fr-CH" dirty="0" err="1" smtClean="0">
                <a:solidFill>
                  <a:srgbClr val="0070C0"/>
                </a:solidFill>
              </a:rPr>
              <a:t>mortality</a:t>
            </a:r>
            <a:r>
              <a:rPr lang="fr-CH" dirty="0">
                <a:solidFill>
                  <a:srgbClr val="0070C0"/>
                </a:solidFill>
              </a:rPr>
              <a:t> </a:t>
            </a:r>
            <a:r>
              <a:rPr lang="fr-CH" dirty="0" smtClean="0">
                <a:solidFill>
                  <a:srgbClr val="0070C0"/>
                </a:solidFill>
              </a:rPr>
              <a:t>in </a:t>
            </a:r>
            <a:r>
              <a:rPr lang="fr-CH" dirty="0" smtClean="0">
                <a:solidFill>
                  <a:srgbClr val="C00000"/>
                </a:solidFill>
              </a:rPr>
              <a:t>HIV</a:t>
            </a:r>
            <a:endParaRPr lang="fr-CH" dirty="0">
              <a:solidFill>
                <a:srgbClr val="C00000"/>
              </a:solidFill>
            </a:endParaRPr>
          </a:p>
        </p:txBody>
      </p:sp>
      <p:pic>
        <p:nvPicPr>
          <p:cNvPr id="4" name="Picture 3"/>
          <p:cNvPicPr>
            <a:picLocks noChangeAspect="1" noChangeArrowheads="1"/>
          </p:cNvPicPr>
          <p:nvPr/>
        </p:nvPicPr>
        <p:blipFill>
          <a:blip r:embed="rId3" cstate="print"/>
          <a:srcRect/>
          <a:stretch>
            <a:fillRect/>
          </a:stretch>
        </p:blipFill>
        <p:spPr bwMode="auto">
          <a:xfrm>
            <a:off x="479376" y="2641066"/>
            <a:ext cx="11360367" cy="2084078"/>
          </a:xfrm>
          <a:prstGeom prst="rect">
            <a:avLst/>
          </a:prstGeom>
          <a:noFill/>
          <a:ln w="9525">
            <a:no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571337" y="1484784"/>
            <a:ext cx="11264140" cy="1186552"/>
          </a:xfrm>
          <a:prstGeom prst="rect">
            <a:avLst/>
          </a:prstGeom>
          <a:noFill/>
          <a:ln w="9525">
            <a:noFill/>
            <a:miter lim="800000"/>
            <a:headEnd/>
            <a:tailEnd/>
          </a:ln>
          <a:effectLst/>
        </p:spPr>
      </p:pic>
      <p:sp>
        <p:nvSpPr>
          <p:cNvPr id="6" name="ZoneTexte 5"/>
          <p:cNvSpPr txBox="1"/>
          <p:nvPr/>
        </p:nvSpPr>
        <p:spPr>
          <a:xfrm>
            <a:off x="1703512" y="2780928"/>
            <a:ext cx="3244357" cy="307777"/>
          </a:xfrm>
          <a:prstGeom prst="rect">
            <a:avLst/>
          </a:prstGeom>
          <a:noFill/>
        </p:spPr>
        <p:txBody>
          <a:bodyPr wrap="square" rtlCol="0">
            <a:spAutoFit/>
          </a:bodyPr>
          <a:lstStyle/>
          <a:p>
            <a:r>
              <a:rPr lang="fr-FR" sz="1400" dirty="0">
                <a:solidFill>
                  <a:srgbClr val="C00000"/>
                </a:solidFill>
              </a:rPr>
              <a:t>(in </a:t>
            </a:r>
            <a:r>
              <a:rPr lang="fr-FR" sz="1400" dirty="0" err="1">
                <a:solidFill>
                  <a:srgbClr val="C00000"/>
                </a:solidFill>
              </a:rPr>
              <a:t>past</a:t>
            </a:r>
            <a:r>
              <a:rPr lang="fr-FR" sz="1400" dirty="0">
                <a:solidFill>
                  <a:srgbClr val="C00000"/>
                </a:solidFill>
              </a:rPr>
              <a:t> 4 </a:t>
            </a:r>
            <a:r>
              <a:rPr lang="fr-FR" sz="1400" dirty="0" err="1">
                <a:solidFill>
                  <a:srgbClr val="C00000"/>
                </a:solidFill>
              </a:rPr>
              <a:t>weeks</a:t>
            </a:r>
            <a:r>
              <a:rPr lang="fr-FR" sz="1400" dirty="0">
                <a:solidFill>
                  <a:srgbClr val="C00000"/>
                </a:solidFill>
              </a:rPr>
              <a:t>)</a:t>
            </a:r>
          </a:p>
        </p:txBody>
      </p:sp>
      <p:sp>
        <p:nvSpPr>
          <p:cNvPr id="7" name="ZoneTexte 6"/>
          <p:cNvSpPr txBox="1"/>
          <p:nvPr/>
        </p:nvSpPr>
        <p:spPr>
          <a:xfrm>
            <a:off x="10272463" y="3645024"/>
            <a:ext cx="1563013" cy="288032"/>
          </a:xfrm>
          <a:prstGeom prst="rect">
            <a:avLst/>
          </a:prstGeom>
          <a:noFill/>
          <a:ln w="38100">
            <a:solidFill>
              <a:srgbClr val="C00000"/>
            </a:solidFill>
          </a:ln>
        </p:spPr>
        <p:txBody>
          <a:bodyPr wrap="square" rtlCol="0">
            <a:spAutoFit/>
          </a:bodyPr>
          <a:lstStyle/>
          <a:p>
            <a:endParaRPr lang="fr-CH" sz="800" dirty="0"/>
          </a:p>
        </p:txBody>
      </p:sp>
      <p:sp>
        <p:nvSpPr>
          <p:cNvPr id="8" name="ZoneTexte 7"/>
          <p:cNvSpPr txBox="1"/>
          <p:nvPr/>
        </p:nvSpPr>
        <p:spPr>
          <a:xfrm>
            <a:off x="611854" y="5538718"/>
            <a:ext cx="7200800" cy="338554"/>
          </a:xfrm>
          <a:prstGeom prst="rect">
            <a:avLst/>
          </a:prstGeom>
          <a:noFill/>
        </p:spPr>
        <p:txBody>
          <a:bodyPr wrap="square" rtlCol="0">
            <a:spAutoFit/>
          </a:bodyPr>
          <a:lstStyle/>
          <a:p>
            <a:r>
              <a:rPr lang="en-GB" sz="1600" dirty="0" smtClean="0">
                <a:latin typeface="Arial" panose="020B0604020202020204" pitchFamily="34" charset="0"/>
                <a:cs typeface="Arial" panose="020B0604020202020204" pitchFamily="34" charset="0"/>
              </a:rPr>
              <a:t>Glass, Sterne,</a:t>
            </a:r>
            <a:r>
              <a:rPr lang="en-GB" sz="1600" baseline="30000"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Schneider, De Geest et al. AIDS 2015 ; </a:t>
            </a:r>
            <a:r>
              <a:rPr lang="fr-CH" sz="1600" dirty="0" smtClean="0">
                <a:latin typeface="Arial" panose="020B0604020202020204" pitchFamily="34" charset="0"/>
                <a:cs typeface="Arial" panose="020B0604020202020204" pitchFamily="34" charset="0"/>
              </a:rPr>
              <a:t>29</a:t>
            </a:r>
            <a:r>
              <a:rPr lang="fr-CH" sz="1600" i="1" dirty="0" smtClean="0">
                <a:latin typeface="Arial" panose="020B0604020202020204" pitchFamily="34" charset="0"/>
                <a:cs typeface="Arial" panose="020B0604020202020204" pitchFamily="34" charset="0"/>
              </a:rPr>
              <a:t>:</a:t>
            </a:r>
            <a:r>
              <a:rPr lang="fr-CH" sz="1600" dirty="0" smtClean="0">
                <a:latin typeface="Arial" panose="020B0604020202020204" pitchFamily="34" charset="0"/>
                <a:cs typeface="Arial" panose="020B0604020202020204" pitchFamily="34" charset="0"/>
              </a:rPr>
              <a:t>2195–2200</a:t>
            </a:r>
            <a:endParaRPr lang="fr-CH" sz="1600" dirty="0">
              <a:latin typeface="Arial" panose="020B0604020202020204" pitchFamily="34" charset="0"/>
              <a:cs typeface="Arial" panose="020B0604020202020204" pitchFamily="34" charset="0"/>
            </a:endParaRPr>
          </a:p>
        </p:txBody>
      </p:sp>
      <p:sp>
        <p:nvSpPr>
          <p:cNvPr id="11" name="ZoneTexte 10"/>
          <p:cNvSpPr txBox="1"/>
          <p:nvPr/>
        </p:nvSpPr>
        <p:spPr>
          <a:xfrm>
            <a:off x="611854" y="5826750"/>
            <a:ext cx="7200800" cy="338554"/>
          </a:xfrm>
          <a:prstGeom prst="rect">
            <a:avLst/>
          </a:prstGeom>
          <a:noFill/>
        </p:spPr>
        <p:txBody>
          <a:bodyPr wrap="square" rtlCol="0">
            <a:spAutoFit/>
          </a:bodyPr>
          <a:lstStyle/>
          <a:p>
            <a:r>
              <a:rPr lang="fr-CH" sz="1600" dirty="0" smtClean="0">
                <a:latin typeface="Arial" panose="020B0604020202020204" pitchFamily="34" charset="0"/>
                <a:cs typeface="Arial" panose="020B0604020202020204" pitchFamily="34" charset="0"/>
              </a:rPr>
              <a:t>Kamal, Cavassini, Schneider et al. HIV </a:t>
            </a:r>
            <a:r>
              <a:rPr lang="fr-CH" sz="1600" dirty="0" err="1" smtClean="0">
                <a:latin typeface="Arial" panose="020B0604020202020204" pitchFamily="34" charset="0"/>
                <a:cs typeface="Arial" panose="020B0604020202020204" pitchFamily="34" charset="0"/>
              </a:rPr>
              <a:t>Medicine</a:t>
            </a:r>
            <a:r>
              <a:rPr lang="fr-CH" sz="1600" dirty="0" smtClean="0">
                <a:latin typeface="Arial" panose="020B0604020202020204" pitchFamily="34" charset="0"/>
                <a:cs typeface="Arial" panose="020B0604020202020204" pitchFamily="34" charset="0"/>
              </a:rPr>
              <a:t> 2017 </a:t>
            </a:r>
            <a:r>
              <a:rPr lang="fr-CH" sz="1600" dirty="0">
                <a:latin typeface="Arial" panose="020B0604020202020204" pitchFamily="34" charset="0"/>
                <a:cs typeface="Arial" panose="020B0604020202020204" pitchFamily="34" charset="0"/>
              </a:rPr>
              <a:t>DOI: 10.1111/hiv.12542</a:t>
            </a:r>
          </a:p>
        </p:txBody>
      </p:sp>
    </p:spTree>
    <p:extLst>
      <p:ext uri="{BB962C8B-B14F-4D97-AF65-F5344CB8AC3E}">
        <p14:creationId xmlns:p14="http://schemas.microsoft.com/office/powerpoint/2010/main" val="347562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CH" dirty="0" smtClean="0"/>
              <a:t>Rand C. In:</a:t>
            </a:r>
            <a:endParaRPr lang="fr-CH" dirty="0"/>
          </a:p>
        </p:txBody>
      </p:sp>
      <p:sp>
        <p:nvSpPr>
          <p:cNvPr id="3" name="Espace réservé du numéro de diapositive 2"/>
          <p:cNvSpPr>
            <a:spLocks noGrp="1"/>
          </p:cNvSpPr>
          <p:nvPr>
            <p:ph type="sldNum" sz="quarter" idx="12"/>
          </p:nvPr>
        </p:nvSpPr>
        <p:spPr/>
        <p:txBody>
          <a:bodyPr/>
          <a:lstStyle/>
          <a:p>
            <a:fld id="{DADE71CD-10DE-401A-8300-22BBDD94B61E}" type="slidenum">
              <a:rPr lang="fr-CH" smtClean="0"/>
              <a:t>34</a:t>
            </a:fld>
            <a:endParaRPr lang="fr-CH"/>
          </a:p>
        </p:txBody>
      </p:sp>
      <p:pic>
        <p:nvPicPr>
          <p:cNvPr id="4" name="Image 3"/>
          <p:cNvPicPr>
            <a:picLocks noChangeAspect="1"/>
          </p:cNvPicPr>
          <p:nvPr/>
        </p:nvPicPr>
        <p:blipFill>
          <a:blip r:embed="rId2"/>
          <a:stretch>
            <a:fillRect/>
          </a:stretch>
        </p:blipFill>
        <p:spPr>
          <a:xfrm>
            <a:off x="800100" y="101600"/>
            <a:ext cx="10447740" cy="6044893"/>
          </a:xfrm>
          <a:prstGeom prst="rect">
            <a:avLst/>
          </a:prstGeom>
        </p:spPr>
      </p:pic>
    </p:spTree>
    <p:extLst>
      <p:ext uri="{BB962C8B-B14F-4D97-AF65-F5344CB8AC3E}">
        <p14:creationId xmlns:p14="http://schemas.microsoft.com/office/powerpoint/2010/main" val="26771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Definitions</a:t>
            </a:r>
            <a:endParaRPr lang="en-US" dirty="0"/>
          </a:p>
        </p:txBody>
      </p:sp>
      <p:sp>
        <p:nvSpPr>
          <p:cNvPr id="3" name="Espace réservé du contenu 2"/>
          <p:cNvSpPr>
            <a:spLocks noGrp="1"/>
          </p:cNvSpPr>
          <p:nvPr>
            <p:ph idx="1"/>
          </p:nvPr>
        </p:nvSpPr>
        <p:spPr/>
        <p:txBody>
          <a:bodyPr>
            <a:normAutofit fontScale="92500" lnSpcReduction="10000"/>
          </a:bodyPr>
          <a:lstStyle/>
          <a:p>
            <a:r>
              <a:rPr lang="en-US" dirty="0" smtClean="0"/>
              <a:t>“A </a:t>
            </a:r>
            <a:r>
              <a:rPr lang="en-US" b="1" dirty="0"/>
              <a:t>self-report study</a:t>
            </a:r>
            <a:r>
              <a:rPr lang="en-US" dirty="0"/>
              <a:t> is a type of </a:t>
            </a:r>
            <a:r>
              <a:rPr lang="en-US" dirty="0">
                <a:hlinkClick r:id="rId2" tooltip="Survey (human research)"/>
              </a:rPr>
              <a:t>survey</a:t>
            </a:r>
            <a:r>
              <a:rPr lang="en-US" dirty="0"/>
              <a:t>, </a:t>
            </a:r>
            <a:r>
              <a:rPr lang="en-US" dirty="0">
                <a:hlinkClick r:id="rId3" tooltip="Questionnaire"/>
              </a:rPr>
              <a:t>questionnaire</a:t>
            </a:r>
            <a:r>
              <a:rPr lang="en-US" dirty="0"/>
              <a:t>, or </a:t>
            </a:r>
            <a:r>
              <a:rPr lang="en-US" dirty="0">
                <a:hlinkClick r:id="rId4" tooltip="Opinion poll"/>
              </a:rPr>
              <a:t>poll</a:t>
            </a:r>
            <a:r>
              <a:rPr lang="en-US" dirty="0"/>
              <a:t> in which respondents read the question and select a response by themselves without interference. A </a:t>
            </a:r>
            <a:r>
              <a:rPr lang="en-US" i="1" dirty="0"/>
              <a:t>self-report</a:t>
            </a:r>
            <a:r>
              <a:rPr lang="en-US" dirty="0"/>
              <a:t> is any method which involves asking a participant about their feelings, attitudes, beliefs and so on. Examples of self-reports are questionnaires and interviews; self-reports are often used as a way of gaining participants' responses in observational studies and </a:t>
            </a:r>
            <a:r>
              <a:rPr lang="en-US" dirty="0" smtClean="0"/>
              <a:t>experiments”. </a:t>
            </a:r>
          </a:p>
          <a:p>
            <a:r>
              <a:rPr lang="en-US" dirty="0"/>
              <a:t>Questionnaires are a type of self-report method which consist of a set of questions usually in a highly structured written form. Questionnaires can contain both open questions and closed questions and participants record their own answers. </a:t>
            </a:r>
            <a:endParaRPr lang="en-US" dirty="0" smtClean="0"/>
          </a:p>
          <a:p>
            <a:r>
              <a:rPr lang="en-US" dirty="0" smtClean="0"/>
              <a:t>Interviews </a:t>
            </a:r>
            <a:r>
              <a:rPr lang="en-US" dirty="0"/>
              <a:t>are a type of spoken questionnaire where the interviewer records the responses. </a:t>
            </a:r>
            <a:endParaRPr lang="en-US" dirty="0" smtClean="0"/>
          </a:p>
          <a:p>
            <a:r>
              <a:rPr lang="en-US" dirty="0"/>
              <a:t>The main strength of self-report methods are that they are allowing participants to describe their own experiences rather than inferring this from observing participants.</a:t>
            </a:r>
          </a:p>
        </p:txBody>
      </p:sp>
      <p:sp>
        <p:nvSpPr>
          <p:cNvPr id="5" name="Espace réservé du pied de page 4"/>
          <p:cNvSpPr>
            <a:spLocks noGrp="1"/>
          </p:cNvSpPr>
          <p:nvPr>
            <p:ph type="ftr" sz="quarter" idx="11"/>
          </p:nvPr>
        </p:nvSpPr>
        <p:spPr/>
        <p:txBody>
          <a:bodyPr/>
          <a:lstStyle/>
          <a:p>
            <a:r>
              <a:rPr lang="fr-CH" dirty="0" smtClean="0"/>
              <a:t>Self-report </a:t>
            </a:r>
            <a:r>
              <a:rPr lang="fr-CH" dirty="0" err="1" smtClean="0"/>
              <a:t>study</a:t>
            </a:r>
            <a:r>
              <a:rPr lang="fr-CH" dirty="0" smtClean="0"/>
              <a:t>, </a:t>
            </a:r>
            <a:r>
              <a:rPr lang="fr-CH" dirty="0" err="1" smtClean="0"/>
              <a:t>Wikipedia</a:t>
            </a:r>
            <a:r>
              <a:rPr lang="fr-CH" dirty="0" smtClean="0"/>
              <a:t> (</a:t>
            </a:r>
            <a:r>
              <a:rPr lang="fr-CH" dirty="0" err="1" smtClean="0"/>
              <a:t>Oct</a:t>
            </a:r>
            <a:r>
              <a:rPr lang="fr-CH" dirty="0" smtClean="0"/>
              <a:t> 21, 2019)</a:t>
            </a:r>
            <a:endParaRPr lang="fr-CH" dirty="0"/>
          </a:p>
        </p:txBody>
      </p:sp>
    </p:spTree>
    <p:extLst>
      <p:ext uri="{BB962C8B-B14F-4D97-AF65-F5344CB8AC3E}">
        <p14:creationId xmlns:p14="http://schemas.microsoft.com/office/powerpoint/2010/main" val="1511721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Self-report in </a:t>
            </a:r>
            <a:r>
              <a:rPr lang="fr-FR" dirty="0" err="1" smtClean="0"/>
              <a:t>clinical</a:t>
            </a:r>
            <a:r>
              <a:rPr lang="fr-FR" dirty="0" smtClean="0"/>
              <a:t> care vs. </a:t>
            </a:r>
            <a:r>
              <a:rPr lang="fr-FR" dirty="0" err="1" smtClean="0"/>
              <a:t>research</a:t>
            </a:r>
            <a:endParaRPr lang="en-US" dirty="0"/>
          </a:p>
        </p:txBody>
      </p:sp>
      <p:sp>
        <p:nvSpPr>
          <p:cNvPr id="6" name="Espace réservé du contenu 5"/>
          <p:cNvSpPr>
            <a:spLocks noGrp="1"/>
          </p:cNvSpPr>
          <p:nvPr>
            <p:ph sz="half" idx="1"/>
          </p:nvPr>
        </p:nvSpPr>
        <p:spPr/>
        <p:txBody>
          <a:bodyPr/>
          <a:lstStyle/>
          <a:p>
            <a:pPr marL="0" indent="0">
              <a:buNone/>
            </a:pPr>
            <a:r>
              <a:rPr lang="fr-FR" dirty="0" smtClean="0"/>
              <a:t>CLINICAL CARE</a:t>
            </a:r>
          </a:p>
          <a:p>
            <a:pPr marL="0" indent="0">
              <a:buNone/>
            </a:pPr>
            <a:endParaRPr lang="fr-FR" dirty="0"/>
          </a:p>
          <a:p>
            <a:pPr marL="0" indent="0">
              <a:buNone/>
            </a:pPr>
            <a:r>
              <a:rPr lang="fr-FR" dirty="0" smtClean="0"/>
              <a:t>Interviews</a:t>
            </a:r>
          </a:p>
          <a:p>
            <a:pPr marL="0" indent="0">
              <a:buNone/>
            </a:pPr>
            <a:endParaRPr lang="fr-FR" dirty="0"/>
          </a:p>
          <a:p>
            <a:pPr marL="0" indent="0">
              <a:buNone/>
            </a:pPr>
            <a:endParaRPr lang="fr-FR" dirty="0" smtClean="0"/>
          </a:p>
          <a:p>
            <a:pPr marL="0" indent="0">
              <a:buNone/>
            </a:pPr>
            <a:r>
              <a:rPr lang="fr-FR" dirty="0" err="1" smtClean="0"/>
              <a:t>Appropriateness</a:t>
            </a:r>
            <a:r>
              <a:rPr lang="fr-FR" dirty="0" smtClean="0"/>
              <a:t> in </a:t>
            </a:r>
            <a:r>
              <a:rPr lang="fr-FR" dirty="0" err="1" smtClean="0"/>
              <a:t>clinical</a:t>
            </a:r>
            <a:r>
              <a:rPr lang="fr-FR" dirty="0" smtClean="0"/>
              <a:t> interaction</a:t>
            </a:r>
            <a:endParaRPr lang="en-US" dirty="0"/>
          </a:p>
        </p:txBody>
      </p:sp>
      <p:sp>
        <p:nvSpPr>
          <p:cNvPr id="7" name="Espace réservé du contenu 6"/>
          <p:cNvSpPr>
            <a:spLocks noGrp="1"/>
          </p:cNvSpPr>
          <p:nvPr>
            <p:ph sz="half" idx="2"/>
          </p:nvPr>
        </p:nvSpPr>
        <p:spPr/>
        <p:txBody>
          <a:bodyPr/>
          <a:lstStyle/>
          <a:p>
            <a:pPr marL="0" indent="0">
              <a:buNone/>
            </a:pPr>
            <a:r>
              <a:rPr lang="fr-FR" dirty="0" smtClean="0"/>
              <a:t>CLINICAL RESEARCH</a:t>
            </a:r>
          </a:p>
          <a:p>
            <a:pPr marL="0" indent="0">
              <a:buNone/>
            </a:pPr>
            <a:endParaRPr lang="fr-FR" dirty="0"/>
          </a:p>
          <a:p>
            <a:pPr marL="0" indent="0">
              <a:buNone/>
            </a:pPr>
            <a:r>
              <a:rPr lang="fr-FR" dirty="0" smtClean="0"/>
              <a:t>Questionnaires</a:t>
            </a:r>
          </a:p>
          <a:p>
            <a:pPr marL="0" indent="0">
              <a:buNone/>
            </a:pPr>
            <a:endParaRPr lang="fr-FR" dirty="0"/>
          </a:p>
          <a:p>
            <a:pPr marL="0" indent="0">
              <a:buNone/>
            </a:pPr>
            <a:endParaRPr lang="fr-FR" dirty="0" smtClean="0"/>
          </a:p>
          <a:p>
            <a:pPr marL="0" indent="0">
              <a:buNone/>
            </a:pPr>
            <a:r>
              <a:rPr lang="fr-FR" dirty="0"/>
              <a:t>?</a:t>
            </a:r>
            <a:endParaRPr lang="en-US" dirty="0"/>
          </a:p>
        </p:txBody>
      </p:sp>
      <p:sp>
        <p:nvSpPr>
          <p:cNvPr id="4" name="Espace réservé du pied de page 3"/>
          <p:cNvSpPr>
            <a:spLocks noGrp="1"/>
          </p:cNvSpPr>
          <p:nvPr>
            <p:ph type="ftr" sz="quarter" idx="11"/>
          </p:nvPr>
        </p:nvSpPr>
        <p:spPr/>
        <p:txBody>
          <a:bodyPr/>
          <a:lstStyle/>
          <a:p>
            <a:endParaRPr lang="fr-CH" dirty="0"/>
          </a:p>
        </p:txBody>
      </p:sp>
      <p:sp>
        <p:nvSpPr>
          <p:cNvPr id="8" name="Flèche droite 7"/>
          <p:cNvSpPr/>
          <p:nvPr/>
        </p:nvSpPr>
        <p:spPr>
          <a:xfrm>
            <a:off x="4752749" y="4125433"/>
            <a:ext cx="126705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08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116632"/>
            <a:ext cx="11017224" cy="1143000"/>
          </a:xfrm>
        </p:spPr>
        <p:txBody>
          <a:bodyPr vert="horz" lIns="91440" tIns="45720" rIns="91440" bIns="45720" rtlCol="0" anchor="ctr">
            <a:normAutofit/>
          </a:bodyPr>
          <a:lstStyle/>
          <a:p>
            <a:r>
              <a:rPr lang="fr-BE" dirty="0" err="1" smtClean="0">
                <a:solidFill>
                  <a:srgbClr val="0070C0"/>
                </a:solidFill>
              </a:rPr>
              <a:t>Interprofessonal</a:t>
            </a:r>
            <a:r>
              <a:rPr lang="fr-BE" dirty="0" smtClean="0">
                <a:solidFill>
                  <a:srgbClr val="0070C0"/>
                </a:solidFill>
              </a:rPr>
              <a:t> </a:t>
            </a:r>
            <a:r>
              <a:rPr lang="fr-BE" dirty="0" err="1" smtClean="0">
                <a:solidFill>
                  <a:srgbClr val="0070C0"/>
                </a:solidFill>
              </a:rPr>
              <a:t>Medication</a:t>
            </a:r>
            <a:r>
              <a:rPr lang="fr-BE" dirty="0" smtClean="0">
                <a:solidFill>
                  <a:srgbClr val="0070C0"/>
                </a:solidFill>
              </a:rPr>
              <a:t> </a:t>
            </a:r>
            <a:r>
              <a:rPr lang="fr-BE" dirty="0" err="1">
                <a:solidFill>
                  <a:srgbClr val="0070C0"/>
                </a:solidFill>
              </a:rPr>
              <a:t>adherence</a:t>
            </a:r>
            <a:r>
              <a:rPr lang="fr-BE" dirty="0">
                <a:solidFill>
                  <a:srgbClr val="0070C0"/>
                </a:solidFill>
              </a:rPr>
              <a:t> program </a:t>
            </a:r>
            <a:r>
              <a:rPr lang="fr-BE" dirty="0" smtClean="0">
                <a:solidFill>
                  <a:srgbClr val="0070C0"/>
                </a:solidFill>
              </a:rPr>
              <a:t>IMAP (</a:t>
            </a:r>
            <a:r>
              <a:rPr lang="fr-BE" dirty="0" err="1" smtClean="0">
                <a:solidFill>
                  <a:srgbClr val="0070C0"/>
                </a:solidFill>
              </a:rPr>
              <a:t>Switzerland</a:t>
            </a:r>
            <a:r>
              <a:rPr lang="fr-BE" dirty="0">
                <a:solidFill>
                  <a:srgbClr val="0070C0"/>
                </a:solidFill>
              </a:rPr>
              <a:t>)</a:t>
            </a:r>
          </a:p>
        </p:txBody>
      </p:sp>
      <p:sp>
        <p:nvSpPr>
          <p:cNvPr id="3" name="Espace réservé du contenu 2"/>
          <p:cNvSpPr>
            <a:spLocks noGrp="1"/>
          </p:cNvSpPr>
          <p:nvPr>
            <p:ph idx="1"/>
          </p:nvPr>
        </p:nvSpPr>
        <p:spPr>
          <a:xfrm>
            <a:off x="659110" y="1412776"/>
            <a:ext cx="11809312" cy="5040560"/>
          </a:xfrm>
        </p:spPr>
        <p:txBody>
          <a:bodyPr>
            <a:normAutofit/>
          </a:bodyPr>
          <a:lstStyle/>
          <a:p>
            <a:pPr marL="0" indent="0">
              <a:buNone/>
            </a:pPr>
            <a:r>
              <a:rPr lang="en-GB" sz="2000" b="1" dirty="0">
                <a:solidFill>
                  <a:srgbClr val="336699"/>
                </a:solidFill>
              </a:rPr>
              <a:t>Support</a:t>
            </a:r>
            <a:r>
              <a:rPr lang="en-GB" sz="2000" dirty="0"/>
              <a:t> and </a:t>
            </a:r>
            <a:r>
              <a:rPr lang="en-GB" sz="2000" b="1" dirty="0">
                <a:solidFill>
                  <a:srgbClr val="336699"/>
                </a:solidFill>
              </a:rPr>
              <a:t>reinforce</a:t>
            </a:r>
            <a:r>
              <a:rPr lang="en-GB" sz="2000" dirty="0"/>
              <a:t> medication adherence and patient’s autonomy</a:t>
            </a:r>
          </a:p>
        </p:txBody>
      </p:sp>
      <p:sp>
        <p:nvSpPr>
          <p:cNvPr id="4" name="Espace réservé du numéro de diapositive 3"/>
          <p:cNvSpPr>
            <a:spLocks noGrp="1"/>
          </p:cNvSpPr>
          <p:nvPr>
            <p:ph type="sldNum" sz="quarter" idx="4294967295"/>
          </p:nvPr>
        </p:nvSpPr>
        <p:spPr>
          <a:xfrm>
            <a:off x="11262115" y="6250874"/>
            <a:ext cx="500066" cy="285728"/>
          </a:xfrm>
        </p:spPr>
        <p:txBody>
          <a:bodyPr/>
          <a:lstStyle/>
          <a:p>
            <a:fld id="{04A3A10D-7D5E-4932-A76F-CD1632FD3D96}" type="slidenum">
              <a:rPr lang="en-US" smtClean="0"/>
              <a:pPr/>
              <a:t>6</a:t>
            </a:fld>
            <a:endParaRPr lang="en-US" dirty="0"/>
          </a:p>
        </p:txBody>
      </p:sp>
      <p:sp>
        <p:nvSpPr>
          <p:cNvPr id="5" name="Rectangle 4"/>
          <p:cNvSpPr/>
          <p:nvPr/>
        </p:nvSpPr>
        <p:spPr>
          <a:xfrm>
            <a:off x="1812107" y="5868541"/>
            <a:ext cx="302433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Rectangle 5"/>
          <p:cNvSpPr/>
          <p:nvPr/>
        </p:nvSpPr>
        <p:spPr>
          <a:xfrm>
            <a:off x="1294351" y="5619080"/>
            <a:ext cx="9507941" cy="567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H" sz="1400" dirty="0">
                <a:solidFill>
                  <a:schemeClr val="tx1"/>
                </a:solidFill>
                <a:latin typeface="Arial" panose="020B0604020202020204" pitchFamily="34" charset="0"/>
                <a:cs typeface="Arial" panose="020B0604020202020204" pitchFamily="34" charset="0"/>
              </a:rPr>
              <a:t>Lelubre M., Schneider M. et al. </a:t>
            </a:r>
            <a:r>
              <a:rPr lang="fr-CH" sz="1400" dirty="0" err="1">
                <a:solidFill>
                  <a:schemeClr val="tx1"/>
                </a:solidFill>
                <a:latin typeface="Arial" panose="020B0604020202020204" pitchFamily="34" charset="0"/>
                <a:cs typeface="Arial" panose="020B0604020202020204" pitchFamily="34" charset="0"/>
              </a:rPr>
              <a:t>BioMed</a:t>
            </a:r>
            <a:r>
              <a:rPr lang="fr-CH" sz="1400" dirty="0">
                <a:solidFill>
                  <a:schemeClr val="tx1"/>
                </a:solidFill>
                <a:latin typeface="Arial" panose="020B0604020202020204" pitchFamily="34" charset="0"/>
                <a:cs typeface="Arial" panose="020B0604020202020204" pitchFamily="34" charset="0"/>
              </a:rPr>
              <a:t> Research International 2015, Article ID 103546. DOI.org/10.1155/2015/103546</a:t>
            </a:r>
          </a:p>
          <a:p>
            <a:r>
              <a:rPr lang="fr-CH" sz="1400" dirty="0">
                <a:solidFill>
                  <a:schemeClr val="tx1"/>
                </a:solidFill>
                <a:latin typeface="Arial" panose="020B0604020202020204" pitchFamily="34" charset="0"/>
                <a:cs typeface="Arial" panose="020B0604020202020204" pitchFamily="34" charset="0"/>
              </a:rPr>
              <a:t>Schneider, </a:t>
            </a:r>
            <a:r>
              <a:rPr lang="fr-CH" sz="1400" dirty="0" err="1">
                <a:solidFill>
                  <a:schemeClr val="tx1"/>
                </a:solidFill>
                <a:latin typeface="Arial" panose="020B0604020202020204" pitchFamily="34" charset="0"/>
                <a:cs typeface="Arial" panose="020B0604020202020204" pitchFamily="34" charset="0"/>
              </a:rPr>
              <a:t>Herzig</a:t>
            </a:r>
            <a:r>
              <a:rPr lang="fr-CH" sz="1400" dirty="0">
                <a:solidFill>
                  <a:schemeClr val="tx1"/>
                </a:solidFill>
                <a:latin typeface="Arial" panose="020B0604020202020204" pitchFamily="34" charset="0"/>
                <a:cs typeface="Arial" panose="020B0604020202020204" pitchFamily="34" charset="0"/>
              </a:rPr>
              <a:t>, Hugentobler, Bugnon, RMS 2013;9:1032-6</a:t>
            </a:r>
          </a:p>
        </p:txBody>
      </p:sp>
      <p:graphicFrame>
        <p:nvGraphicFramePr>
          <p:cNvPr id="7" name="Diagramme 6"/>
          <p:cNvGraphicFramePr/>
          <p:nvPr>
            <p:extLst/>
          </p:nvPr>
        </p:nvGraphicFramePr>
        <p:xfrm>
          <a:off x="1647149" y="1916832"/>
          <a:ext cx="9222092" cy="4130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0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52014" y="3501008"/>
            <a:ext cx="2899713" cy="1902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descr="L:\PMU\COMMUN_PHARMACIE\OFFICINE\Consultation adhésion\Matériel\Photos\Photo_ConsultADH_pharmaJournal2016.JPG"/>
          <p:cNvPicPr>
            <a:picLocks noChangeAspect="1" noChangeArrowheads="1"/>
          </p:cNvPicPr>
          <p:nvPr/>
        </p:nvPicPr>
        <p:blipFill>
          <a:blip r:embed="rId9" cstate="print"/>
          <a:srcRect/>
          <a:stretch>
            <a:fillRect/>
          </a:stretch>
        </p:blipFill>
        <p:spPr bwMode="auto">
          <a:xfrm>
            <a:off x="1305529" y="3501008"/>
            <a:ext cx="3299015" cy="1854348"/>
          </a:xfrm>
          <a:prstGeom prst="rect">
            <a:avLst/>
          </a:prstGeom>
          <a:noFill/>
        </p:spPr>
      </p:pic>
      <p:pic>
        <p:nvPicPr>
          <p:cNvPr id="9" name="Image 8"/>
          <p:cNvPicPr>
            <a:picLocks noChangeAspect="1"/>
          </p:cNvPicPr>
          <p:nvPr/>
        </p:nvPicPr>
        <p:blipFill>
          <a:blip r:embed="rId10"/>
          <a:stretch>
            <a:fillRect/>
          </a:stretch>
        </p:blipFill>
        <p:spPr>
          <a:xfrm>
            <a:off x="7917278" y="3852782"/>
            <a:ext cx="3381818" cy="1131659"/>
          </a:xfrm>
          <a:prstGeom prst="rect">
            <a:avLst/>
          </a:prstGeom>
        </p:spPr>
      </p:pic>
    </p:spTree>
    <p:extLst>
      <p:ext uri="{BB962C8B-B14F-4D97-AF65-F5344CB8AC3E}">
        <p14:creationId xmlns:p14="http://schemas.microsoft.com/office/powerpoint/2010/main" val="175663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PRO’s</a:t>
            </a:r>
            <a:endParaRPr lang="en-US" dirty="0"/>
          </a:p>
        </p:txBody>
      </p:sp>
      <p:sp>
        <p:nvSpPr>
          <p:cNvPr id="3" name="Espace réservé du contenu 2"/>
          <p:cNvSpPr>
            <a:spLocks noGrp="1"/>
          </p:cNvSpPr>
          <p:nvPr>
            <p:ph idx="1"/>
          </p:nvPr>
        </p:nvSpPr>
        <p:spPr/>
        <p:txBody>
          <a:bodyPr/>
          <a:lstStyle/>
          <a:p>
            <a:r>
              <a:rPr lang="fr-FR" dirty="0" err="1" smtClean="0"/>
              <a:t>Easy</a:t>
            </a:r>
            <a:r>
              <a:rPr lang="fr-FR" dirty="0" smtClean="0"/>
              <a:t> to </a:t>
            </a:r>
            <a:r>
              <a:rPr lang="fr-FR" dirty="0" err="1" smtClean="0"/>
              <a:t>implement</a:t>
            </a:r>
            <a:endParaRPr lang="fr-FR" dirty="0" smtClean="0"/>
          </a:p>
          <a:p>
            <a:r>
              <a:rPr lang="fr-FR" dirty="0" err="1" smtClean="0"/>
              <a:t>Fast</a:t>
            </a:r>
            <a:endParaRPr lang="fr-FR" dirty="0" smtClean="0"/>
          </a:p>
          <a:p>
            <a:r>
              <a:rPr lang="fr-FR" dirty="0" smtClean="0"/>
              <a:t>Accessible</a:t>
            </a:r>
          </a:p>
          <a:p>
            <a:r>
              <a:rPr lang="fr-FR" dirty="0" err="1" smtClean="0"/>
              <a:t>Inexpensive</a:t>
            </a:r>
            <a:endParaRPr lang="fr-FR" dirty="0" smtClean="0"/>
          </a:p>
          <a:p>
            <a:r>
              <a:rPr lang="fr-FR" dirty="0" smtClean="0"/>
              <a:t>Flexible</a:t>
            </a:r>
          </a:p>
          <a:p>
            <a:r>
              <a:rPr lang="fr-FR" dirty="0" smtClean="0"/>
              <a:t>High </a:t>
            </a:r>
            <a:r>
              <a:rPr lang="fr-FR" dirty="0" err="1" smtClean="0"/>
              <a:t>specificity</a:t>
            </a:r>
            <a:r>
              <a:rPr lang="fr-FR" dirty="0" smtClean="0"/>
              <a:t> for </a:t>
            </a:r>
            <a:r>
              <a:rPr lang="fr-FR" dirty="0" err="1" smtClean="0"/>
              <a:t>nonadherence</a:t>
            </a:r>
            <a:endParaRPr lang="fr-FR" dirty="0" smtClean="0"/>
          </a:p>
          <a:p>
            <a:r>
              <a:rPr lang="fr-FR" dirty="0" err="1" smtClean="0"/>
              <a:t>Could</a:t>
            </a:r>
            <a:r>
              <a:rPr lang="fr-FR" dirty="0" smtClean="0"/>
              <a:t> </a:t>
            </a:r>
            <a:r>
              <a:rPr lang="fr-FR" dirty="0" err="1" smtClean="0"/>
              <a:t>be</a:t>
            </a:r>
            <a:r>
              <a:rPr lang="fr-FR" dirty="0" smtClean="0"/>
              <a:t> </a:t>
            </a:r>
            <a:r>
              <a:rPr lang="fr-FR" dirty="0" err="1" smtClean="0"/>
              <a:t>validated</a:t>
            </a:r>
            <a:r>
              <a:rPr lang="fr-FR" dirty="0" smtClean="0"/>
              <a:t> in </a:t>
            </a:r>
            <a:r>
              <a:rPr lang="fr-FR" dirty="0" err="1" smtClean="0"/>
              <a:t>different</a:t>
            </a:r>
            <a:r>
              <a:rPr lang="fr-FR" dirty="0" smtClean="0"/>
              <a:t> </a:t>
            </a:r>
            <a:r>
              <a:rPr lang="fr-FR" dirty="0" err="1" smtClean="0"/>
              <a:t>languages</a:t>
            </a:r>
            <a:r>
              <a:rPr lang="fr-FR" dirty="0" smtClean="0"/>
              <a:t>/cultures</a:t>
            </a:r>
            <a:endParaRPr lang="en-US" dirty="0" smtClean="0"/>
          </a:p>
          <a:p>
            <a:endParaRPr lang="en-US" dirty="0"/>
          </a:p>
          <a:p>
            <a:endParaRPr lang="en-US" dirty="0" smtClean="0"/>
          </a:p>
          <a:p>
            <a:pPr marL="0" indent="0">
              <a:buNone/>
            </a:pPr>
            <a:r>
              <a:rPr lang="en-US" dirty="0" smtClean="0">
                <a:sym typeface="Wingdings" panose="05000000000000000000" pitchFamily="2" charset="2"/>
              </a:rPr>
              <a:t> </a:t>
            </a:r>
            <a:r>
              <a:rPr lang="en-US" dirty="0" smtClean="0"/>
              <a:t>The </a:t>
            </a:r>
            <a:r>
              <a:rPr lang="en-US" dirty="0"/>
              <a:t>most commonly used assessment </a:t>
            </a:r>
            <a:r>
              <a:rPr lang="en-US" dirty="0" smtClean="0"/>
              <a:t>instrument</a:t>
            </a:r>
          </a:p>
        </p:txBody>
      </p:sp>
      <p:sp>
        <p:nvSpPr>
          <p:cNvPr id="4" name="Espace réservé du pied de page 3"/>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2706415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CON’s</a:t>
            </a:r>
            <a:r>
              <a:rPr lang="fr-FR" dirty="0" smtClean="0"/>
              <a:t>: </a:t>
            </a:r>
            <a:r>
              <a:rPr lang="en-US" dirty="0"/>
              <a:t>participants may not respond </a:t>
            </a:r>
            <a:r>
              <a:rPr lang="en-US" dirty="0" smtClean="0"/>
              <a:t>truthfully - disclosure </a:t>
            </a:r>
            <a:endParaRPr lang="en-US" dirty="0"/>
          </a:p>
        </p:txBody>
      </p:sp>
      <p:sp>
        <p:nvSpPr>
          <p:cNvPr id="3" name="Espace réservé du contenu 2"/>
          <p:cNvSpPr>
            <a:spLocks noGrp="1"/>
          </p:cNvSpPr>
          <p:nvPr>
            <p:ph idx="1"/>
          </p:nvPr>
        </p:nvSpPr>
        <p:spPr/>
        <p:txBody>
          <a:bodyPr>
            <a:normAutofit lnSpcReduction="10000"/>
          </a:bodyPr>
          <a:lstStyle/>
          <a:p>
            <a:pPr marL="0" indent="0">
              <a:buNone/>
            </a:pPr>
            <a:r>
              <a:rPr lang="fr-FR" dirty="0" err="1" smtClean="0"/>
              <a:t>Validity</a:t>
            </a:r>
            <a:r>
              <a:rPr lang="fr-FR" dirty="0" smtClean="0"/>
              <a:t> </a:t>
            </a:r>
            <a:r>
              <a:rPr lang="fr-FR" dirty="0" smtClean="0">
                <a:sym typeface="Wingdings" panose="05000000000000000000" pitchFamily="2" charset="2"/>
              </a:rPr>
              <a:t> </a:t>
            </a:r>
            <a:r>
              <a:rPr lang="fr-FR" dirty="0" err="1" smtClean="0">
                <a:sym typeface="Wingdings" panose="05000000000000000000" pitchFamily="2" charset="2"/>
              </a:rPr>
              <a:t>overestimation</a:t>
            </a:r>
            <a:r>
              <a:rPr lang="fr-FR" dirty="0" smtClean="0">
                <a:sym typeface="Wingdings" panose="05000000000000000000" pitchFamily="2" charset="2"/>
              </a:rPr>
              <a:t> of </a:t>
            </a:r>
            <a:r>
              <a:rPr lang="fr-FR" dirty="0" err="1" smtClean="0">
                <a:sym typeface="Wingdings" panose="05000000000000000000" pitchFamily="2" charset="2"/>
              </a:rPr>
              <a:t>adherence</a:t>
            </a:r>
            <a:endParaRPr lang="fr-FR" dirty="0" smtClean="0"/>
          </a:p>
          <a:p>
            <a:r>
              <a:rPr lang="fr-FR" dirty="0" smtClean="0"/>
              <a:t>Social </a:t>
            </a:r>
            <a:r>
              <a:rPr lang="fr-FR" dirty="0" err="1" smtClean="0"/>
              <a:t>desiderability</a:t>
            </a:r>
            <a:r>
              <a:rPr lang="fr-FR" dirty="0" smtClean="0"/>
              <a:t> </a:t>
            </a:r>
            <a:r>
              <a:rPr lang="fr-FR" dirty="0" err="1" smtClean="0"/>
              <a:t>bias</a:t>
            </a:r>
            <a:endParaRPr lang="fr-FR" dirty="0" smtClean="0"/>
          </a:p>
          <a:p>
            <a:r>
              <a:rPr lang="fr-FR" dirty="0" err="1" smtClean="0"/>
              <a:t>Please</a:t>
            </a:r>
            <a:r>
              <a:rPr lang="fr-FR" dirty="0" smtClean="0"/>
              <a:t> HCP</a:t>
            </a:r>
          </a:p>
          <a:p>
            <a:r>
              <a:rPr lang="fr-FR" dirty="0" err="1" smtClean="0"/>
              <a:t>Recall</a:t>
            </a:r>
            <a:r>
              <a:rPr lang="fr-FR" dirty="0" smtClean="0"/>
              <a:t> </a:t>
            </a:r>
            <a:r>
              <a:rPr lang="fr-FR" dirty="0" err="1" smtClean="0"/>
              <a:t>bias</a:t>
            </a:r>
            <a:endParaRPr lang="fr-FR" dirty="0" smtClean="0"/>
          </a:p>
          <a:p>
            <a:r>
              <a:rPr lang="fr-FR" dirty="0" err="1" smtClean="0"/>
              <a:t>Health</a:t>
            </a:r>
            <a:r>
              <a:rPr lang="fr-FR" dirty="0" smtClean="0"/>
              <a:t> </a:t>
            </a:r>
            <a:r>
              <a:rPr lang="fr-FR" dirty="0" err="1" smtClean="0"/>
              <a:t>literacy</a:t>
            </a:r>
            <a:endParaRPr lang="fr-FR" dirty="0" smtClean="0"/>
          </a:p>
          <a:p>
            <a:endParaRPr lang="fr-FR" dirty="0"/>
          </a:p>
          <a:p>
            <a:r>
              <a:rPr lang="en-US" dirty="0"/>
              <a:t>R</a:t>
            </a:r>
            <a:r>
              <a:rPr lang="en-US" dirty="0" smtClean="0"/>
              <a:t>espondents </a:t>
            </a:r>
            <a:r>
              <a:rPr lang="en-US" dirty="0"/>
              <a:t>may be too embarrassed to reveal </a:t>
            </a:r>
            <a:r>
              <a:rPr lang="en-US" dirty="0" err="1" smtClean="0"/>
              <a:t>nonadherence</a:t>
            </a:r>
            <a:r>
              <a:rPr lang="en-US" dirty="0" smtClean="0"/>
              <a:t> details”</a:t>
            </a:r>
          </a:p>
          <a:p>
            <a:r>
              <a:rPr lang="fr-FR" dirty="0" smtClean="0">
                <a:solidFill>
                  <a:srgbClr val="FFC000"/>
                </a:solidFill>
                <a:sym typeface="Wingdings" panose="05000000000000000000" pitchFamily="2" charset="2"/>
              </a:rPr>
              <a:t> sensitive issue</a:t>
            </a:r>
            <a:endParaRPr lang="en-US" dirty="0" smtClean="0">
              <a:solidFill>
                <a:srgbClr val="FFC000"/>
              </a:solidFill>
            </a:endParaRPr>
          </a:p>
          <a:p>
            <a:endParaRPr lang="fr-FR" dirty="0"/>
          </a:p>
          <a:p>
            <a:pPr marL="0" indent="0">
              <a:buNone/>
            </a:pPr>
            <a:r>
              <a:rPr lang="fr-FR" dirty="0" smtClean="0"/>
              <a:t>« [The </a:t>
            </a:r>
            <a:r>
              <a:rPr lang="fr-FR" dirty="0" err="1" smtClean="0"/>
              <a:t>healthcare</a:t>
            </a:r>
            <a:r>
              <a:rPr lang="fr-FR" dirty="0" smtClean="0"/>
              <a:t> provider] </a:t>
            </a:r>
            <a:r>
              <a:rPr lang="fr-FR" dirty="0" err="1" smtClean="0"/>
              <a:t>should</a:t>
            </a:r>
            <a:r>
              <a:rPr lang="fr-FR" dirty="0" smtClean="0"/>
              <a:t> </a:t>
            </a:r>
            <a:r>
              <a:rPr lang="fr-FR" dirty="0" err="1" smtClean="0"/>
              <a:t>keep</a:t>
            </a:r>
            <a:r>
              <a:rPr lang="fr-FR" dirty="0" smtClean="0"/>
              <a:t> </a:t>
            </a:r>
            <a:r>
              <a:rPr lang="fr-FR" dirty="0" err="1" smtClean="0"/>
              <a:t>aware</a:t>
            </a:r>
            <a:r>
              <a:rPr lang="fr-FR" dirty="0" smtClean="0"/>
              <a:t> of the </a:t>
            </a:r>
            <a:r>
              <a:rPr lang="fr-FR" dirty="0" err="1" smtClean="0"/>
              <a:t>fact</a:t>
            </a:r>
            <a:r>
              <a:rPr lang="fr-FR" dirty="0" smtClean="0"/>
              <a:t> </a:t>
            </a:r>
            <a:r>
              <a:rPr lang="fr-FR" dirty="0" err="1" smtClean="0"/>
              <a:t>that</a:t>
            </a:r>
            <a:r>
              <a:rPr lang="fr-FR" dirty="0" smtClean="0"/>
              <a:t> patients </a:t>
            </a:r>
            <a:r>
              <a:rPr lang="fr-FR" dirty="0" err="1" smtClean="0"/>
              <a:t>often</a:t>
            </a:r>
            <a:r>
              <a:rPr lang="fr-FR" dirty="0" smtClean="0"/>
              <a:t> lie </a:t>
            </a:r>
            <a:r>
              <a:rPr lang="fr-FR" dirty="0" err="1" smtClean="0"/>
              <a:t>when</a:t>
            </a:r>
            <a:r>
              <a:rPr lang="fr-FR" dirty="0" smtClean="0"/>
              <a:t> </a:t>
            </a:r>
            <a:r>
              <a:rPr lang="fr-FR" dirty="0" err="1" smtClean="0"/>
              <a:t>they</a:t>
            </a:r>
            <a:r>
              <a:rPr lang="fr-FR" dirty="0" smtClean="0"/>
              <a:t> state </a:t>
            </a:r>
            <a:r>
              <a:rPr lang="fr-FR" dirty="0" err="1" smtClean="0"/>
              <a:t>that</a:t>
            </a:r>
            <a:r>
              <a:rPr lang="fr-FR" dirty="0" smtClean="0"/>
              <a:t> </a:t>
            </a:r>
            <a:r>
              <a:rPr lang="fr-FR" dirty="0" err="1" smtClean="0"/>
              <a:t>they</a:t>
            </a:r>
            <a:r>
              <a:rPr lang="fr-FR" dirty="0" smtClean="0"/>
              <a:t> have </a:t>
            </a:r>
            <a:r>
              <a:rPr lang="fr-FR" dirty="0" err="1" smtClean="0"/>
              <a:t>taken</a:t>
            </a:r>
            <a:r>
              <a:rPr lang="fr-FR" dirty="0" smtClean="0"/>
              <a:t> certain </a:t>
            </a:r>
            <a:r>
              <a:rPr lang="fr-FR" dirty="0" err="1" smtClean="0"/>
              <a:t>medicines</a:t>
            </a:r>
            <a:r>
              <a:rPr lang="fr-FR" dirty="0" smtClean="0"/>
              <a:t> » </a:t>
            </a:r>
            <a:r>
              <a:rPr lang="fr-FR" dirty="0" err="1" smtClean="0"/>
              <a:t>Hippocrates</a:t>
            </a:r>
            <a:endParaRPr lang="en-US" dirty="0" smtClean="0"/>
          </a:p>
          <a:p>
            <a:endParaRPr lang="fr-FR" dirty="0"/>
          </a:p>
          <a:p>
            <a:pPr marL="0" indent="0">
              <a:buNone/>
            </a:pPr>
            <a:endParaRPr lang="en-US" dirty="0"/>
          </a:p>
        </p:txBody>
      </p:sp>
      <p:sp>
        <p:nvSpPr>
          <p:cNvPr id="5" name="Espace réservé du pied de page 4"/>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475261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3209699"/>
            <a:ext cx="10515600" cy="2889443"/>
          </a:xfrm>
        </p:spPr>
        <p:txBody>
          <a:bodyPr/>
          <a:lstStyle/>
          <a:p>
            <a:r>
              <a:rPr lang="fr-FR" dirty="0" smtClean="0"/>
              <a:t>Nurses and </a:t>
            </a:r>
            <a:r>
              <a:rPr lang="fr-FR" dirty="0" err="1" smtClean="0"/>
              <a:t>physicians</a:t>
            </a:r>
            <a:r>
              <a:rPr lang="fr-FR" dirty="0" smtClean="0"/>
              <a:t> </a:t>
            </a:r>
            <a:r>
              <a:rPr lang="fr-FR" dirty="0" err="1" smtClean="0"/>
              <a:t>estimated</a:t>
            </a:r>
            <a:r>
              <a:rPr lang="fr-FR" dirty="0" smtClean="0"/>
              <a:t> 464 </a:t>
            </a:r>
            <a:r>
              <a:rPr lang="fr-FR" dirty="0" err="1" smtClean="0"/>
              <a:t>episodes</a:t>
            </a:r>
            <a:r>
              <a:rPr lang="fr-FR" dirty="0" smtClean="0"/>
              <a:t> in 82 HIV patients</a:t>
            </a:r>
          </a:p>
          <a:p>
            <a:r>
              <a:rPr lang="fr-FR" dirty="0" err="1" smtClean="0"/>
              <a:t>Overestimation</a:t>
            </a:r>
            <a:r>
              <a:rPr lang="fr-FR" dirty="0" smtClean="0"/>
              <a:t> of </a:t>
            </a:r>
            <a:r>
              <a:rPr lang="fr-FR" dirty="0" err="1" smtClean="0"/>
              <a:t>medication</a:t>
            </a:r>
            <a:r>
              <a:rPr lang="fr-FR" dirty="0" smtClean="0"/>
              <a:t> </a:t>
            </a:r>
            <a:r>
              <a:rPr lang="fr-FR" dirty="0" err="1" smtClean="0"/>
              <a:t>adherence</a:t>
            </a:r>
            <a:endParaRPr lang="fr-FR" dirty="0" smtClean="0"/>
          </a:p>
          <a:p>
            <a:r>
              <a:rPr lang="fr-FR" dirty="0" err="1" smtClean="0"/>
              <a:t>Inadequate</a:t>
            </a:r>
            <a:r>
              <a:rPr lang="fr-FR" dirty="0" smtClean="0"/>
              <a:t> </a:t>
            </a:r>
            <a:r>
              <a:rPr lang="fr-FR" dirty="0" err="1" smtClean="0"/>
              <a:t>detection</a:t>
            </a:r>
            <a:r>
              <a:rPr lang="fr-FR" dirty="0" smtClean="0"/>
              <a:t> of </a:t>
            </a:r>
            <a:r>
              <a:rPr lang="fr-FR" dirty="0" err="1" smtClean="0"/>
              <a:t>poor</a:t>
            </a:r>
            <a:r>
              <a:rPr lang="fr-FR" dirty="0" smtClean="0"/>
              <a:t> </a:t>
            </a:r>
            <a:r>
              <a:rPr lang="fr-FR" dirty="0" err="1" smtClean="0"/>
              <a:t>adherence</a:t>
            </a:r>
            <a:endParaRPr lang="fr-FR" dirty="0" smtClean="0"/>
          </a:p>
          <a:p>
            <a:r>
              <a:rPr lang="fr-FR" dirty="0" smtClean="0"/>
              <a:t>May miss important </a:t>
            </a:r>
            <a:r>
              <a:rPr lang="fr-FR" dirty="0" err="1" smtClean="0"/>
              <a:t>opportunities</a:t>
            </a:r>
            <a:r>
              <a:rPr lang="fr-FR" dirty="0" smtClean="0"/>
              <a:t> to </a:t>
            </a:r>
            <a:r>
              <a:rPr lang="fr-FR" dirty="0" err="1" smtClean="0"/>
              <a:t>intervene</a:t>
            </a:r>
            <a:r>
              <a:rPr lang="fr-FR" dirty="0" smtClean="0"/>
              <a:t> to </a:t>
            </a:r>
            <a:r>
              <a:rPr lang="fr-FR" dirty="0" err="1" smtClean="0"/>
              <a:t>improve</a:t>
            </a:r>
            <a:r>
              <a:rPr lang="fr-FR" dirty="0" smtClean="0"/>
              <a:t> </a:t>
            </a:r>
            <a:r>
              <a:rPr lang="fr-FR" dirty="0" err="1" smtClean="0"/>
              <a:t>adherence</a:t>
            </a:r>
            <a:endParaRPr lang="en-US" dirty="0"/>
          </a:p>
        </p:txBody>
      </p:sp>
      <p:sp>
        <p:nvSpPr>
          <p:cNvPr id="4" name="Espace réservé du pied de page 3"/>
          <p:cNvSpPr>
            <a:spLocks noGrp="1"/>
          </p:cNvSpPr>
          <p:nvPr>
            <p:ph type="ftr" sz="quarter" idx="11"/>
          </p:nvPr>
        </p:nvSpPr>
        <p:spPr/>
        <p:txBody>
          <a:bodyPr/>
          <a:lstStyle/>
          <a:p>
            <a:r>
              <a:rPr lang="fr-CH" dirty="0" smtClean="0"/>
              <a:t>Miller et al. JGIM 2002;17:1-11</a:t>
            </a:r>
            <a:endParaRPr lang="fr-CH" dirty="0"/>
          </a:p>
        </p:txBody>
      </p:sp>
      <p:pic>
        <p:nvPicPr>
          <p:cNvPr id="5" name="Image 4"/>
          <p:cNvPicPr>
            <a:picLocks noChangeAspect="1"/>
          </p:cNvPicPr>
          <p:nvPr/>
        </p:nvPicPr>
        <p:blipFill>
          <a:blip r:embed="rId3"/>
          <a:stretch>
            <a:fillRect/>
          </a:stretch>
        </p:blipFill>
        <p:spPr>
          <a:xfrm>
            <a:off x="1194124" y="83597"/>
            <a:ext cx="9169803" cy="2791578"/>
          </a:xfrm>
          <a:prstGeom prst="rect">
            <a:avLst/>
          </a:prstGeom>
        </p:spPr>
      </p:pic>
    </p:spTree>
    <p:extLst>
      <p:ext uri="{BB962C8B-B14F-4D97-AF65-F5344CB8AC3E}">
        <p14:creationId xmlns:p14="http://schemas.microsoft.com/office/powerpoint/2010/main" val="2114677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ception personnalisée">
  <a:themeElements>
    <a:clrScheme name="Personnalisé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0B0537DB90BC49965279A3F507A09B" ma:contentTypeVersion="0" ma:contentTypeDescription="Crée un document." ma:contentTypeScope="" ma:versionID="f1fdbef769021f96ecd17bf943b05390">
  <xsd:schema xmlns:xsd="http://www.w3.org/2001/XMLSchema" xmlns:xs="http://www.w3.org/2001/XMLSchema" xmlns:p="http://schemas.microsoft.com/office/2006/metadata/properties" targetNamespace="http://schemas.microsoft.com/office/2006/metadata/properties" ma:root="true" ma:fieldsID="efe331b061e72866024fe28ebad680d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64155A-0ECC-4A74-98A8-4969C7ABF5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EE7B26-E84B-4DAE-A54E-95AFF6372A1E}">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3D8B2CA6-EC30-45FC-876E-F4DB0AEE66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7406</TotalTime>
  <Words>2160</Words>
  <Application>Microsoft Office PowerPoint</Application>
  <PresentationFormat>Grand écran</PresentationFormat>
  <Paragraphs>334</Paragraphs>
  <Slides>34</Slides>
  <Notes>19</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34</vt:i4>
      </vt:variant>
    </vt:vector>
  </HeadingPairs>
  <TitlesOfParts>
    <vt:vector size="42" baseType="lpstr">
      <vt:lpstr>Arial</vt:lpstr>
      <vt:lpstr>Comic Sans MS</vt:lpstr>
      <vt:lpstr>Times New Roman</vt:lpstr>
      <vt:lpstr>Trebuchet MS</vt:lpstr>
      <vt:lpstr>Verdana</vt:lpstr>
      <vt:lpstr>Wingdings</vt:lpstr>
      <vt:lpstr>Conception personnalisée</vt:lpstr>
      <vt:lpstr>1_Conception personnalisée</vt:lpstr>
      <vt:lpstr>Présentation PowerPoint</vt:lpstr>
      <vt:lpstr>Introduction</vt:lpstr>
      <vt:lpstr>5 top methods to measure medication adherence</vt:lpstr>
      <vt:lpstr>Definitions</vt:lpstr>
      <vt:lpstr>Self-report in clinical care vs. research</vt:lpstr>
      <vt:lpstr>Interprofessonal Medication adherence program IMAP (Switzerland)</vt:lpstr>
      <vt:lpstr>PRO’s</vt:lpstr>
      <vt:lpstr>CON’s: participants may not respond truthfully - disclosure </vt:lpstr>
      <vt:lpstr>Présentation PowerPoint</vt:lpstr>
      <vt:lpstr>Présentation PowerPoint</vt:lpstr>
      <vt:lpstr>Important features</vt:lpstr>
      <vt:lpstr>Environment: TRUST</vt:lpstr>
      <vt:lpstr>How to formulate the questions?</vt:lpstr>
      <vt:lpstr>Content of questions</vt:lpstr>
      <vt:lpstr>Content of questions</vt:lpstr>
      <vt:lpstr>Présentation PowerPoint</vt:lpstr>
      <vt:lpstr>Self-regulation perspectives</vt:lpstr>
      <vt:lpstr>Model of reported adherence</vt:lpstr>
      <vt:lpstr>Behavioral model for medication adherence </vt:lpstr>
      <vt:lpstr>Theoretical model of the IMAP program IMB</vt:lpstr>
      <vt:lpstr>Barriers are multiple   need for a sensitive self-report measurement</vt:lpstr>
      <vt:lpstr>Table 15.6 p.268</vt:lpstr>
      <vt:lpstr>Table 15.8 p.271</vt:lpstr>
      <vt:lpstr>Period of recall</vt:lpstr>
      <vt:lpstr>When to ask the questions? How often to repeat them?</vt:lpstr>
      <vt:lpstr>Who asks the questions?</vt:lpstr>
      <vt:lpstr>Summary</vt:lpstr>
      <vt:lpstr>Challenges</vt:lpstr>
      <vt:lpstr>Take-home messages</vt:lpstr>
      <vt:lpstr>References</vt:lpstr>
      <vt:lpstr>Slides not presented</vt:lpstr>
      <vt:lpstr>Type of questions</vt:lpstr>
      <vt:lpstr>Medication adherence and mortality in HIV</vt:lpstr>
      <vt:lpstr>Présentation PowerPoint</vt:lpstr>
    </vt:vector>
  </TitlesOfParts>
  <Company>Uni Geneve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Aucun titre de diapositive</dc:title>
  <dc:creator>Pierre-Alain.Carrupt@unige.ch</dc:creator>
  <cp:lastModifiedBy>Marie Paule SCHNEIDER VOIROL</cp:lastModifiedBy>
  <cp:revision>775</cp:revision>
  <cp:lastPrinted>2002-09-23T14:29:19Z</cp:lastPrinted>
  <dcterms:created xsi:type="dcterms:W3CDTF">2001-08-10T09:33:06Z</dcterms:created>
  <dcterms:modified xsi:type="dcterms:W3CDTF">2019-10-25T07:34:03Z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0x010100FB0B0537DB90BC49965279A3F507A09B</vt:lpwstr>
  </property>
</Properties>
</file>