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4" r:id="rId2"/>
    <p:sldId id="294" r:id="rId3"/>
    <p:sldId id="260" r:id="rId4"/>
    <p:sldId id="285" r:id="rId5"/>
    <p:sldId id="278" r:id="rId6"/>
    <p:sldId id="262" r:id="rId7"/>
    <p:sldId id="286" r:id="rId8"/>
    <p:sldId id="279" r:id="rId9"/>
    <p:sldId id="287" r:id="rId10"/>
    <p:sldId id="288" r:id="rId11"/>
    <p:sldId id="280" r:id="rId12"/>
    <p:sldId id="291" r:id="rId13"/>
    <p:sldId id="293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81049" autoAdjust="0"/>
  </p:normalViewPr>
  <p:slideViewPr>
    <p:cSldViewPr snapToGrid="0">
      <p:cViewPr varScale="1">
        <p:scale>
          <a:sx n="91" d="100"/>
          <a:sy n="91" d="100"/>
        </p:scale>
        <p:origin x="5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4840B-B5F2-4010-92E0-DF823BCEC855}" type="datetimeFigureOut">
              <a:rPr lang="de-CH" smtClean="0"/>
              <a:t>15.09.2019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26F72-D18F-47F6-BD55-8D59224E01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3622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scpt.onlinelibrary.wiley.com/doi/abs/10.1002/cpt.1378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err="1" smtClean="0"/>
              <a:t>Summarise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: </a:t>
            </a:r>
            <a:r>
              <a:rPr lang="fr-FR" baseline="0" dirty="0" err="1" smtClean="0"/>
              <a:t>where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are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Less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more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F1CDF-885E-40D3-9477-959FF47270F2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48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information about the medication prescribed and dispensed to a patient in a given time period may be found in different data sources</a:t>
            </a:r>
          </a:p>
          <a:p>
            <a:r>
              <a:rPr lang="en-US" dirty="0" smtClean="0"/>
              <a:t>increasingly accessible for linking and thus for a more precise description of adherence patterns.</a:t>
            </a:r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26F72-D18F-47F6-BD55-8D59224E01D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2439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we</a:t>
            </a:r>
            <a:r>
              <a:rPr lang="de-CH" dirty="0" smtClean="0"/>
              <a:t> will </a:t>
            </a:r>
            <a:r>
              <a:rPr lang="de-CH" dirty="0" err="1" smtClean="0"/>
              <a:t>see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26F72-D18F-47F6-BD55-8D59224E01D1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7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PDD </a:t>
            </a:r>
            <a:r>
              <a:rPr lang="de-CH" dirty="0" err="1" smtClean="0"/>
              <a:t>vs</a:t>
            </a:r>
            <a:r>
              <a:rPr lang="de-CH" dirty="0" smtClean="0"/>
              <a:t> DDD </a:t>
            </a:r>
            <a:r>
              <a:rPr lang="de-CH" dirty="0" err="1" smtClean="0"/>
              <a:t>vs</a:t>
            </a:r>
            <a:r>
              <a:rPr lang="de-CH" dirty="0" smtClean="0"/>
              <a:t> RDD</a:t>
            </a:r>
          </a:p>
          <a:p>
            <a:r>
              <a:rPr lang="de-CH" dirty="0" smtClean="0"/>
              <a:t>Start of </a:t>
            </a:r>
            <a:r>
              <a:rPr lang="de-CH" dirty="0" err="1" smtClean="0"/>
              <a:t>treatment</a:t>
            </a:r>
            <a:r>
              <a:rPr lang="de-CH" dirty="0" smtClean="0"/>
              <a:t>: </a:t>
            </a:r>
            <a:r>
              <a:rPr lang="de-CH" dirty="0" err="1" smtClean="0"/>
              <a:t>up</a:t>
            </a:r>
            <a:r>
              <a:rPr lang="de-CH" dirty="0" smtClean="0"/>
              <a:t>-titration</a:t>
            </a:r>
          </a:p>
          <a:p>
            <a:r>
              <a:rPr lang="de-CH" dirty="0" err="1" smtClean="0"/>
              <a:t>Seasonality</a:t>
            </a:r>
            <a:r>
              <a:rPr lang="de-CH" dirty="0" smtClean="0"/>
              <a:t>: </a:t>
            </a:r>
          </a:p>
          <a:p>
            <a:pPr lvl="1"/>
            <a:r>
              <a:rPr lang="en-US" dirty="0" smtClean="0"/>
              <a:t>Asthma controller and reliever medication </a:t>
            </a:r>
            <a:r>
              <a:rPr lang="en-US" sz="800" dirty="0" smtClean="0"/>
              <a:t>(</a:t>
            </a:r>
            <a:r>
              <a:rPr lang="de-CH" sz="800" dirty="0" smtClean="0">
                <a:effectLst/>
              </a:rPr>
              <a:t>Van Dole KB, </a:t>
            </a:r>
            <a:r>
              <a:rPr lang="de-CH" sz="800" dirty="0" err="1" smtClean="0">
                <a:effectLst/>
              </a:rPr>
              <a:t>Swern</a:t>
            </a:r>
            <a:r>
              <a:rPr lang="de-CH" sz="800" dirty="0" smtClean="0">
                <a:effectLst/>
              </a:rPr>
              <a:t> AS, Newcomb K, Nelsen L. </a:t>
            </a:r>
            <a:r>
              <a:rPr lang="de-CH" sz="800" dirty="0" err="1" smtClean="0">
                <a:effectLst/>
              </a:rPr>
              <a:t>Seasonal</a:t>
            </a:r>
            <a:r>
              <a:rPr lang="de-CH" sz="800" dirty="0" smtClean="0">
                <a:effectLst/>
              </a:rPr>
              <a:t> </a:t>
            </a:r>
            <a:r>
              <a:rPr lang="de-CH" sz="800" dirty="0" err="1" smtClean="0">
                <a:effectLst/>
              </a:rPr>
              <a:t>patterns</a:t>
            </a:r>
            <a:r>
              <a:rPr lang="de-CH" sz="800" dirty="0" smtClean="0">
                <a:effectLst/>
              </a:rPr>
              <a:t> in </a:t>
            </a:r>
            <a:r>
              <a:rPr lang="de-CH" sz="800" dirty="0" err="1" smtClean="0">
                <a:effectLst/>
              </a:rPr>
              <a:t>health</a:t>
            </a:r>
            <a:r>
              <a:rPr lang="de-CH" sz="800" dirty="0" smtClean="0">
                <a:effectLst/>
              </a:rPr>
              <a:t> care </a:t>
            </a:r>
            <a:r>
              <a:rPr lang="de-CH" sz="800" dirty="0" err="1" smtClean="0">
                <a:effectLst/>
              </a:rPr>
              <a:t>use</a:t>
            </a:r>
            <a:r>
              <a:rPr lang="de-CH" sz="800" dirty="0" smtClean="0">
                <a:effectLst/>
              </a:rPr>
              <a:t> </a:t>
            </a:r>
            <a:r>
              <a:rPr lang="de-CH" sz="800" dirty="0" err="1" smtClean="0">
                <a:effectLst/>
              </a:rPr>
              <a:t>and</a:t>
            </a:r>
            <a:r>
              <a:rPr lang="de-CH" sz="800" dirty="0" smtClean="0">
                <a:effectLst/>
              </a:rPr>
              <a:t> </a:t>
            </a:r>
            <a:r>
              <a:rPr lang="de-CH" sz="800" dirty="0" err="1" smtClean="0">
                <a:effectLst/>
              </a:rPr>
              <a:t>pharmaceutical</a:t>
            </a:r>
            <a:r>
              <a:rPr lang="de-CH" sz="800" dirty="0" smtClean="0">
                <a:effectLst/>
              </a:rPr>
              <a:t> </a:t>
            </a:r>
            <a:r>
              <a:rPr lang="de-CH" sz="800" dirty="0" err="1" smtClean="0">
                <a:effectLst/>
              </a:rPr>
              <a:t>claims</a:t>
            </a:r>
            <a:r>
              <a:rPr lang="de-CH" sz="800" dirty="0" smtClean="0">
                <a:effectLst/>
              </a:rPr>
              <a:t> </a:t>
            </a:r>
            <a:r>
              <a:rPr lang="de-CH" sz="800" dirty="0" err="1" smtClean="0">
                <a:effectLst/>
              </a:rPr>
              <a:t>for</a:t>
            </a:r>
            <a:r>
              <a:rPr lang="de-CH" sz="800" dirty="0" smtClean="0">
                <a:effectLst/>
              </a:rPr>
              <a:t> </a:t>
            </a:r>
            <a:r>
              <a:rPr lang="de-CH" sz="800" dirty="0" err="1" smtClean="0">
                <a:effectLst/>
              </a:rPr>
              <a:t>asthma</a:t>
            </a:r>
            <a:r>
              <a:rPr lang="de-CH" sz="800" dirty="0" smtClean="0">
                <a:effectLst/>
              </a:rPr>
              <a:t> </a:t>
            </a:r>
            <a:r>
              <a:rPr lang="de-CH" sz="800" dirty="0" err="1" smtClean="0">
                <a:effectLst/>
              </a:rPr>
              <a:t>prescriptions</a:t>
            </a:r>
            <a:r>
              <a:rPr lang="de-CH" sz="800" dirty="0" smtClean="0">
                <a:effectLst/>
              </a:rPr>
              <a:t> </a:t>
            </a:r>
            <a:r>
              <a:rPr lang="de-CH" sz="800" dirty="0" err="1" smtClean="0">
                <a:effectLst/>
              </a:rPr>
              <a:t>for</a:t>
            </a:r>
            <a:r>
              <a:rPr lang="de-CH" sz="800" dirty="0" smtClean="0">
                <a:effectLst/>
              </a:rPr>
              <a:t> </a:t>
            </a:r>
            <a:r>
              <a:rPr lang="de-CH" sz="800" dirty="0" err="1" smtClean="0">
                <a:effectLst/>
              </a:rPr>
              <a:t>preschool</a:t>
            </a:r>
            <a:r>
              <a:rPr lang="de-CH" sz="800" dirty="0" smtClean="0">
                <a:effectLst/>
              </a:rPr>
              <a:t>- </a:t>
            </a:r>
            <a:r>
              <a:rPr lang="de-CH" sz="800" dirty="0" err="1" smtClean="0">
                <a:effectLst/>
              </a:rPr>
              <a:t>and</a:t>
            </a:r>
            <a:r>
              <a:rPr lang="de-CH" sz="800" dirty="0" smtClean="0">
                <a:effectLst/>
              </a:rPr>
              <a:t> school-</a:t>
            </a:r>
            <a:r>
              <a:rPr lang="de-CH" sz="800" dirty="0" err="1" smtClean="0">
                <a:effectLst/>
              </a:rPr>
              <a:t>aged</a:t>
            </a:r>
            <a:r>
              <a:rPr lang="de-CH" sz="800" dirty="0" smtClean="0">
                <a:effectLst/>
              </a:rPr>
              <a:t> </a:t>
            </a:r>
            <a:r>
              <a:rPr lang="de-CH" sz="800" dirty="0" err="1" smtClean="0">
                <a:effectLst/>
              </a:rPr>
              <a:t>children</a:t>
            </a:r>
            <a:r>
              <a:rPr lang="de-CH" sz="800" dirty="0" smtClean="0">
                <a:effectLst/>
              </a:rPr>
              <a:t>. Ann </a:t>
            </a:r>
            <a:r>
              <a:rPr lang="de-CH" sz="800" dirty="0" err="1" smtClean="0">
                <a:effectLst/>
              </a:rPr>
              <a:t>Allergy</a:t>
            </a:r>
            <a:r>
              <a:rPr lang="de-CH" sz="800" dirty="0" smtClean="0">
                <a:effectLst/>
              </a:rPr>
              <a:t> Asthma </a:t>
            </a:r>
            <a:r>
              <a:rPr lang="de-CH" sz="800" dirty="0" err="1" smtClean="0">
                <a:effectLst/>
              </a:rPr>
              <a:t>Immunol</a:t>
            </a:r>
            <a:r>
              <a:rPr lang="de-CH" sz="800" dirty="0" smtClean="0">
                <a:effectLst/>
              </a:rPr>
              <a:t>. 2009 Mar;102(3):198–204.)</a:t>
            </a:r>
          </a:p>
          <a:p>
            <a:pPr lvl="1"/>
            <a:r>
              <a:rPr lang="de-CH" dirty="0" err="1" smtClean="0"/>
              <a:t>Seasonal</a:t>
            </a:r>
            <a:r>
              <a:rPr lang="de-CH" dirty="0" smtClean="0"/>
              <a:t> </a:t>
            </a:r>
            <a:r>
              <a:rPr lang="de-CH" dirty="0" err="1" smtClean="0"/>
              <a:t>Allergies</a:t>
            </a:r>
            <a:endParaRPr lang="de-CH" dirty="0" smtClean="0"/>
          </a:p>
          <a:p>
            <a:pPr lvl="1"/>
            <a:r>
              <a:rPr lang="de-CH" dirty="0" err="1" smtClean="0"/>
              <a:t>Seasonal</a:t>
            </a:r>
            <a:r>
              <a:rPr lang="de-CH" dirty="0" smtClean="0"/>
              <a:t> </a:t>
            </a:r>
            <a:r>
              <a:rPr lang="de-CH" dirty="0" err="1" smtClean="0"/>
              <a:t>affecive</a:t>
            </a:r>
            <a:r>
              <a:rPr lang="de-CH" dirty="0" smtClean="0"/>
              <a:t> </a:t>
            </a:r>
            <a:r>
              <a:rPr lang="de-CH" dirty="0" err="1" smtClean="0"/>
              <a:t>disorders</a:t>
            </a:r>
            <a:endParaRPr lang="de-CH" dirty="0" smtClean="0"/>
          </a:p>
          <a:p>
            <a:pPr lvl="1"/>
            <a:r>
              <a:rPr lang="de-CH" dirty="0" smtClean="0"/>
              <a:t>ADHD </a:t>
            </a:r>
            <a:r>
              <a:rPr lang="de-CH" sz="800" dirty="0" smtClean="0"/>
              <a:t>(</a:t>
            </a:r>
            <a:r>
              <a:rPr lang="de-CH" sz="800" dirty="0" err="1" smtClean="0">
                <a:effectLst/>
              </a:rPr>
              <a:t>Shyu</a:t>
            </a:r>
            <a:r>
              <a:rPr lang="de-CH" sz="800" dirty="0" smtClean="0">
                <a:effectLst/>
              </a:rPr>
              <a:t> Y-C, Lee S-Y, Yuan S-S, Yang C-J, Yang K-C, Lee T-L, et al. </a:t>
            </a:r>
            <a:r>
              <a:rPr lang="de-CH" sz="800" dirty="0" err="1" smtClean="0">
                <a:effectLst/>
              </a:rPr>
              <a:t>Seasonal</a:t>
            </a:r>
            <a:r>
              <a:rPr lang="de-CH" sz="800" dirty="0" smtClean="0">
                <a:effectLst/>
              </a:rPr>
              <a:t> Patterns of </a:t>
            </a:r>
            <a:r>
              <a:rPr lang="de-CH" sz="800" dirty="0" err="1" smtClean="0">
                <a:effectLst/>
              </a:rPr>
              <a:t>Medications</a:t>
            </a:r>
            <a:r>
              <a:rPr lang="de-CH" sz="800" dirty="0" smtClean="0">
                <a:effectLst/>
              </a:rPr>
              <a:t> </a:t>
            </a:r>
            <a:r>
              <a:rPr lang="de-CH" sz="800" dirty="0" err="1" smtClean="0">
                <a:effectLst/>
              </a:rPr>
              <a:t>for</a:t>
            </a:r>
            <a:r>
              <a:rPr lang="de-CH" sz="800" dirty="0" smtClean="0">
                <a:effectLst/>
              </a:rPr>
              <a:t> </a:t>
            </a:r>
            <a:r>
              <a:rPr lang="de-CH" sz="800" dirty="0" err="1" smtClean="0">
                <a:effectLst/>
              </a:rPr>
              <a:t>Treating</a:t>
            </a:r>
            <a:r>
              <a:rPr lang="de-CH" sz="800" dirty="0" smtClean="0">
                <a:effectLst/>
              </a:rPr>
              <a:t> Attention-</a:t>
            </a:r>
            <a:r>
              <a:rPr lang="de-CH" sz="800" dirty="0" err="1" smtClean="0">
                <a:effectLst/>
              </a:rPr>
              <a:t>Deficit</a:t>
            </a:r>
            <a:r>
              <a:rPr lang="de-CH" sz="800" dirty="0" smtClean="0">
                <a:effectLst/>
              </a:rPr>
              <a:t>/</a:t>
            </a:r>
            <a:r>
              <a:rPr lang="de-CH" sz="800" dirty="0" err="1" smtClean="0">
                <a:effectLst/>
              </a:rPr>
              <a:t>Hyperactivity</a:t>
            </a:r>
            <a:r>
              <a:rPr lang="de-CH" sz="800" dirty="0" smtClean="0">
                <a:effectLst/>
              </a:rPr>
              <a:t> </a:t>
            </a:r>
            <a:r>
              <a:rPr lang="de-CH" sz="800" dirty="0" err="1" smtClean="0">
                <a:effectLst/>
              </a:rPr>
              <a:t>Disorder</a:t>
            </a:r>
            <a:r>
              <a:rPr lang="de-CH" sz="800" dirty="0" smtClean="0">
                <a:effectLst/>
              </a:rPr>
              <a:t>: </a:t>
            </a:r>
            <a:r>
              <a:rPr lang="de-CH" sz="800" dirty="0" err="1" smtClean="0">
                <a:effectLst/>
              </a:rPr>
              <a:t>Comparison</a:t>
            </a:r>
            <a:r>
              <a:rPr lang="de-CH" sz="800" dirty="0" smtClean="0">
                <a:effectLst/>
              </a:rPr>
              <a:t> of </a:t>
            </a:r>
            <a:r>
              <a:rPr lang="de-CH" sz="800" dirty="0" err="1" smtClean="0">
                <a:effectLst/>
              </a:rPr>
              <a:t>Methylphenidate</a:t>
            </a:r>
            <a:r>
              <a:rPr lang="de-CH" sz="800" dirty="0" smtClean="0">
                <a:effectLst/>
              </a:rPr>
              <a:t> </a:t>
            </a:r>
            <a:r>
              <a:rPr lang="de-CH" sz="800" dirty="0" err="1" smtClean="0">
                <a:effectLst/>
              </a:rPr>
              <a:t>and</a:t>
            </a:r>
            <a:r>
              <a:rPr lang="de-CH" sz="800" dirty="0" smtClean="0">
                <a:effectLst/>
              </a:rPr>
              <a:t> </a:t>
            </a:r>
            <a:r>
              <a:rPr lang="de-CH" sz="800" dirty="0" err="1" smtClean="0">
                <a:effectLst/>
              </a:rPr>
              <a:t>Atomoxetine</a:t>
            </a:r>
            <a:r>
              <a:rPr lang="de-CH" sz="800" dirty="0" smtClean="0">
                <a:effectLst/>
              </a:rPr>
              <a:t>. </a:t>
            </a:r>
            <a:r>
              <a:rPr lang="de-CH" sz="800" dirty="0" err="1" smtClean="0">
                <a:effectLst/>
              </a:rPr>
              <a:t>Clin</a:t>
            </a:r>
            <a:r>
              <a:rPr lang="de-CH" sz="800" dirty="0" smtClean="0">
                <a:effectLst/>
              </a:rPr>
              <a:t> </a:t>
            </a:r>
            <a:r>
              <a:rPr lang="de-CH" sz="800" dirty="0" err="1" smtClean="0">
                <a:effectLst/>
              </a:rPr>
              <a:t>Ther</a:t>
            </a:r>
            <a:r>
              <a:rPr lang="de-CH" sz="800" dirty="0" smtClean="0">
                <a:effectLst/>
              </a:rPr>
              <a:t>. 2016 Mar;38(3):595–602.</a:t>
            </a:r>
            <a:r>
              <a:rPr lang="de-CH" sz="800" dirty="0" smtClean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26F72-D18F-47F6-BD55-8D59224E01D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6165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Separate </a:t>
            </a:r>
            <a:r>
              <a:rPr lang="de-CH" dirty="0" err="1" smtClean="0"/>
              <a:t>datasets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dispensing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dispensing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data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create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event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durations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additional </a:t>
            </a:r>
            <a:r>
              <a:rPr lang="de-CH" baseline="0" dirty="0" err="1" smtClean="0"/>
              <a:t>information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26F72-D18F-47F6-BD55-8D59224E01D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0783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effectLst/>
              </a:rPr>
              <a:t>Dong Y-H, </a:t>
            </a:r>
            <a:r>
              <a:rPr lang="de-CH" dirty="0" err="1" smtClean="0">
                <a:effectLst/>
              </a:rPr>
              <a:t>Choudhry</a:t>
            </a:r>
            <a:r>
              <a:rPr lang="de-CH" dirty="0" smtClean="0">
                <a:effectLst/>
              </a:rPr>
              <a:t> NK, Krumme A, Lee MP, Wu L-C, Lai M-S, et al. Impact of </a:t>
            </a:r>
            <a:r>
              <a:rPr lang="de-CH" dirty="0" err="1" smtClean="0">
                <a:effectLst/>
              </a:rPr>
              <a:t>hospitalization</a:t>
            </a:r>
            <a:r>
              <a:rPr lang="de-CH" dirty="0" smtClean="0">
                <a:effectLst/>
              </a:rPr>
              <a:t> on </a:t>
            </a:r>
            <a:r>
              <a:rPr lang="de-CH" dirty="0" err="1" smtClean="0">
                <a:effectLst/>
              </a:rPr>
              <a:t>medication</a:t>
            </a:r>
            <a:r>
              <a:rPr lang="de-CH" dirty="0" smtClean="0">
                <a:effectLst/>
              </a:rPr>
              <a:t> </a:t>
            </a:r>
            <a:r>
              <a:rPr lang="de-CH" dirty="0" err="1" smtClean="0">
                <a:effectLst/>
              </a:rPr>
              <a:t>adherence</a:t>
            </a:r>
            <a:r>
              <a:rPr lang="de-CH" dirty="0" smtClean="0">
                <a:effectLst/>
              </a:rPr>
              <a:t> </a:t>
            </a:r>
            <a:r>
              <a:rPr lang="de-CH" dirty="0" err="1" smtClean="0">
                <a:effectLst/>
              </a:rPr>
              <a:t>estimation</a:t>
            </a:r>
            <a:r>
              <a:rPr lang="de-CH" dirty="0" smtClean="0">
                <a:effectLst/>
              </a:rPr>
              <a:t> in </a:t>
            </a:r>
            <a:r>
              <a:rPr lang="de-CH" dirty="0" err="1" smtClean="0">
                <a:effectLst/>
              </a:rPr>
              <a:t>claims</a:t>
            </a:r>
            <a:r>
              <a:rPr lang="de-CH" dirty="0" smtClean="0">
                <a:effectLst/>
              </a:rPr>
              <a:t> </a:t>
            </a:r>
            <a:r>
              <a:rPr lang="de-CH" dirty="0" err="1" smtClean="0">
                <a:effectLst/>
              </a:rPr>
              <a:t>data</a:t>
            </a:r>
            <a:r>
              <a:rPr lang="de-CH" dirty="0" smtClean="0">
                <a:effectLst/>
              </a:rPr>
              <a:t>. Journal of Clinical Pharmacy </a:t>
            </a:r>
            <a:r>
              <a:rPr lang="de-CH" dirty="0" err="1" smtClean="0">
                <a:effectLst/>
              </a:rPr>
              <a:t>and</a:t>
            </a:r>
            <a:r>
              <a:rPr lang="de-CH" dirty="0" smtClean="0">
                <a:effectLst/>
              </a:rPr>
              <a:t> </a:t>
            </a:r>
            <a:r>
              <a:rPr lang="de-CH" dirty="0" err="1" smtClean="0">
                <a:effectLst/>
              </a:rPr>
              <a:t>Therapeutics</a:t>
            </a:r>
            <a:r>
              <a:rPr lang="de-CH" dirty="0" smtClean="0">
                <a:effectLst/>
              </a:rPr>
              <a:t>. 2017;42(3):318–28.</a:t>
            </a:r>
          </a:p>
          <a:p>
            <a:r>
              <a:rPr lang="de-CH" dirty="0" smtClean="0">
                <a:effectLst/>
              </a:rPr>
              <a:t>Ihle P, Krueger K, Schubert I, Griese‐</a:t>
            </a:r>
            <a:r>
              <a:rPr lang="de-CH" dirty="0" err="1" smtClean="0">
                <a:effectLst/>
              </a:rPr>
              <a:t>Mammen</a:t>
            </a:r>
            <a:r>
              <a:rPr lang="de-CH" dirty="0" smtClean="0">
                <a:effectLst/>
              </a:rPr>
              <a:t> N, </a:t>
            </a:r>
            <a:r>
              <a:rPr lang="de-CH" dirty="0" err="1" smtClean="0">
                <a:effectLst/>
              </a:rPr>
              <a:t>Parrau</a:t>
            </a:r>
            <a:r>
              <a:rPr lang="de-CH" dirty="0" smtClean="0">
                <a:effectLst/>
              </a:rPr>
              <a:t> N, Laufs U, et al. </a:t>
            </a:r>
            <a:r>
              <a:rPr lang="de-CH" dirty="0" err="1" smtClean="0">
                <a:effectLst/>
              </a:rPr>
              <a:t>Comparison</a:t>
            </a:r>
            <a:r>
              <a:rPr lang="de-CH" dirty="0" smtClean="0">
                <a:effectLst/>
              </a:rPr>
              <a:t> of Different </a:t>
            </a:r>
            <a:r>
              <a:rPr lang="de-CH" dirty="0" err="1" smtClean="0">
                <a:effectLst/>
              </a:rPr>
              <a:t>Strategies</a:t>
            </a:r>
            <a:r>
              <a:rPr lang="de-CH" dirty="0" smtClean="0">
                <a:effectLst/>
              </a:rPr>
              <a:t> </a:t>
            </a:r>
            <a:r>
              <a:rPr lang="de-CH" dirty="0" err="1" smtClean="0">
                <a:effectLst/>
              </a:rPr>
              <a:t>to</a:t>
            </a:r>
            <a:r>
              <a:rPr lang="de-CH" dirty="0" smtClean="0">
                <a:effectLst/>
              </a:rPr>
              <a:t> </a:t>
            </a:r>
            <a:r>
              <a:rPr lang="de-CH" dirty="0" err="1" smtClean="0">
                <a:effectLst/>
              </a:rPr>
              <a:t>Measure</a:t>
            </a:r>
            <a:r>
              <a:rPr lang="de-CH" dirty="0" smtClean="0">
                <a:effectLst/>
              </a:rPr>
              <a:t> </a:t>
            </a:r>
            <a:r>
              <a:rPr lang="de-CH" dirty="0" err="1" smtClean="0">
                <a:effectLst/>
              </a:rPr>
              <a:t>Medication</a:t>
            </a:r>
            <a:r>
              <a:rPr lang="de-CH" dirty="0" smtClean="0">
                <a:effectLst/>
              </a:rPr>
              <a:t> Adherence via Claims Data in </a:t>
            </a:r>
            <a:r>
              <a:rPr lang="de-CH" dirty="0" err="1" smtClean="0">
                <a:effectLst/>
              </a:rPr>
              <a:t>Patients</a:t>
            </a:r>
            <a:r>
              <a:rPr lang="de-CH" dirty="0" smtClean="0">
                <a:effectLst/>
              </a:rPr>
              <a:t> </a:t>
            </a:r>
            <a:r>
              <a:rPr lang="de-CH" dirty="0" err="1" smtClean="0">
                <a:effectLst/>
              </a:rPr>
              <a:t>With</a:t>
            </a:r>
            <a:r>
              <a:rPr lang="de-CH" dirty="0" smtClean="0">
                <a:effectLst/>
              </a:rPr>
              <a:t> </a:t>
            </a:r>
            <a:r>
              <a:rPr lang="de-CH" dirty="0" err="1" smtClean="0">
                <a:effectLst/>
              </a:rPr>
              <a:t>Chronic</a:t>
            </a:r>
            <a:r>
              <a:rPr lang="de-CH" dirty="0" smtClean="0">
                <a:effectLst/>
              </a:rPr>
              <a:t> Heart </a:t>
            </a:r>
            <a:r>
              <a:rPr lang="de-CH" dirty="0" err="1" smtClean="0">
                <a:effectLst/>
              </a:rPr>
              <a:t>Failure</a:t>
            </a:r>
            <a:r>
              <a:rPr lang="de-CH" dirty="0" smtClean="0">
                <a:effectLst/>
              </a:rPr>
              <a:t>. Clinical </a:t>
            </a:r>
            <a:r>
              <a:rPr lang="de-CH" dirty="0" err="1" smtClean="0">
                <a:effectLst/>
              </a:rPr>
              <a:t>Pharmacology</a:t>
            </a:r>
            <a:r>
              <a:rPr lang="de-CH" dirty="0" smtClean="0">
                <a:effectLst/>
              </a:rPr>
              <a:t> &amp; </a:t>
            </a:r>
            <a:r>
              <a:rPr lang="de-CH" dirty="0" err="1" smtClean="0">
                <a:effectLst/>
              </a:rPr>
              <a:t>Therapeutics</a:t>
            </a:r>
            <a:r>
              <a:rPr lang="de-CH" dirty="0" smtClean="0">
                <a:effectLst/>
              </a:rPr>
              <a:t> [Internet]. 2019 Jan 8 [</a:t>
            </a:r>
            <a:r>
              <a:rPr lang="de-CH" dirty="0" err="1" smtClean="0">
                <a:effectLst/>
              </a:rPr>
              <a:t>cited</a:t>
            </a:r>
            <a:r>
              <a:rPr lang="de-CH" dirty="0" smtClean="0">
                <a:effectLst/>
              </a:rPr>
              <a:t> 2019 Apr 1];0(0). </a:t>
            </a:r>
            <a:r>
              <a:rPr lang="de-CH" dirty="0" err="1" smtClean="0">
                <a:effectLst/>
              </a:rPr>
              <a:t>Available</a:t>
            </a:r>
            <a:r>
              <a:rPr lang="de-CH" dirty="0" smtClean="0">
                <a:effectLst/>
              </a:rPr>
              <a:t> </a:t>
            </a:r>
            <a:r>
              <a:rPr lang="de-CH" dirty="0" err="1" smtClean="0">
                <a:effectLst/>
              </a:rPr>
              <a:t>from</a:t>
            </a:r>
            <a:r>
              <a:rPr lang="de-CH" dirty="0" smtClean="0">
                <a:effectLst/>
              </a:rPr>
              <a:t>: </a:t>
            </a:r>
            <a:r>
              <a:rPr lang="de-CH" dirty="0" smtClean="0">
                <a:effectLst/>
                <a:hlinkClick r:id="rId3"/>
              </a:rPr>
              <a:t>https://ascpt.onlinelibrary.wiley.com/doi/abs/10.1002/cpt.1378</a:t>
            </a:r>
            <a:endParaRPr lang="de-CH" dirty="0" smtClean="0">
              <a:effectLst/>
            </a:endParaRP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26F72-D18F-47F6-BD55-8D59224E01D1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155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Thank</a:t>
            </a:r>
            <a:r>
              <a:rPr lang="de-CH" dirty="0" smtClean="0"/>
              <a:t> </a:t>
            </a:r>
            <a:r>
              <a:rPr lang="de-CH" dirty="0" err="1" smtClean="0"/>
              <a:t>you</a:t>
            </a:r>
            <a:r>
              <a:rPr lang="de-CH" dirty="0" smtClean="0"/>
              <a:t> ESPACOMP, PCNE,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EuroDURG</a:t>
            </a:r>
            <a:r>
              <a:rPr lang="de-CH" baseline="0" dirty="0" smtClean="0"/>
              <a:t>, ESCP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26F72-D18F-47F6-BD55-8D59224E01D1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237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865B-49D6-4DAF-8DC3-E71FFBB429ED}" type="datetimeFigureOut">
              <a:rPr lang="de-CH" smtClean="0"/>
              <a:t>15.09.2019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5A12-957E-4F73-B687-8C6CA89E9E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4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865B-49D6-4DAF-8DC3-E71FFBB429ED}" type="datetimeFigureOut">
              <a:rPr lang="de-CH" smtClean="0"/>
              <a:t>15.09.2019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5A12-957E-4F73-B687-8C6CA89E9E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5782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865B-49D6-4DAF-8DC3-E71FFBB429ED}" type="datetimeFigureOut">
              <a:rPr lang="de-CH" smtClean="0"/>
              <a:t>15.09.2019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5A12-957E-4F73-B687-8C6CA89E9E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4493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4" b="10428"/>
          <a:stretch/>
        </p:blipFill>
        <p:spPr>
          <a:xfrm>
            <a:off x="-340242" y="1"/>
            <a:ext cx="12727172" cy="5806518"/>
          </a:xfrm>
          <a:prstGeom prst="rect">
            <a:avLst/>
          </a:prstGeom>
        </p:spPr>
      </p:pic>
      <p:sp>
        <p:nvSpPr>
          <p:cNvPr id="5" name="Rechteck 4"/>
          <p:cNvSpPr/>
          <p:nvPr userDrawn="1"/>
        </p:nvSpPr>
        <p:spPr>
          <a:xfrm>
            <a:off x="1575463" y="1414130"/>
            <a:ext cx="9041074" cy="408290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Titre 30"/>
          <p:cNvSpPr>
            <a:spLocks noGrp="1"/>
          </p:cNvSpPr>
          <p:nvPr>
            <p:ph type="title" hasCustomPrompt="1"/>
          </p:nvPr>
        </p:nvSpPr>
        <p:spPr>
          <a:xfrm>
            <a:off x="2353339" y="1585393"/>
            <a:ext cx="7485322" cy="1143000"/>
          </a:xfrm>
        </p:spPr>
        <p:txBody>
          <a:bodyPr/>
          <a:lstStyle>
            <a:lvl1pPr algn="ctr">
              <a:defRPr sz="4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 smtClean="0"/>
              <a:t>Modifiez le titre de la présentation</a:t>
            </a:r>
            <a:endParaRPr lang="fr-FR" dirty="0"/>
          </a:p>
        </p:txBody>
      </p:sp>
      <p:sp>
        <p:nvSpPr>
          <p:cNvPr id="34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781729" y="3307339"/>
            <a:ext cx="8628543" cy="576064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Prénom Nom</a:t>
            </a:r>
            <a:endParaRPr lang="fr-FR" dirty="0"/>
          </a:p>
        </p:txBody>
      </p:sp>
      <p:sp>
        <p:nvSpPr>
          <p:cNvPr id="3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111375" y="4580707"/>
            <a:ext cx="7969251" cy="504056"/>
          </a:xfrm>
        </p:spPr>
        <p:txBody>
          <a:bodyPr anchor="b" anchorCtr="0"/>
          <a:lstStyle>
            <a:lvl1pPr marL="0" indent="0" algn="ctr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 dirty="0" err="1" smtClean="0"/>
              <a:t>NomCongrès</a:t>
            </a:r>
            <a:r>
              <a:rPr lang="fr-FR" dirty="0" smtClean="0"/>
              <a:t>, Ville - Mois Année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995" y="5902142"/>
            <a:ext cx="1255351" cy="91143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773" y="5871904"/>
            <a:ext cx="1440608" cy="96756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181" y="5932195"/>
            <a:ext cx="1722910" cy="84697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250" y="5842935"/>
            <a:ext cx="1595028" cy="89709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0" t="29739" r="7300" b="24771"/>
          <a:stretch/>
        </p:blipFill>
        <p:spPr>
          <a:xfrm>
            <a:off x="1230504" y="5944898"/>
            <a:ext cx="2323064" cy="821572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146550"/>
            <a:ext cx="7613651" cy="338534"/>
          </a:xfrm>
        </p:spPr>
        <p:txBody>
          <a:bodyPr/>
          <a:lstStyle>
            <a:lvl1pPr marL="0" indent="0" algn="ctr" eaLnBrk="1" hangingPunct="1">
              <a:buNone/>
              <a:defRPr sz="3200"/>
            </a:lvl1pPr>
            <a:lvl2pPr marL="457200" indent="0">
              <a:buNone/>
              <a:defRPr/>
            </a:lvl2pPr>
          </a:lstStyle>
          <a:p>
            <a:pPr algn="ctr" eaLnBrk="1" hangingPunct="1">
              <a:defRPr/>
            </a:pPr>
            <a:r>
              <a:rPr lang="en-US" sz="1800" b="0" i="1" u="none" strike="noStrike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Arial" charset="0"/>
              </a:rPr>
              <a:t>HESPER - Health Services and Performance Research Lab, UCBL Lyon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96035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3471" y="0"/>
            <a:ext cx="15375699" cy="6858000"/>
          </a:xfrm>
          <a:prstGeom prst="rect">
            <a:avLst/>
          </a:prstGeom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  <a:solidFill>
            <a:srgbClr val="FFFFFF">
              <a:alpha val="69804"/>
            </a:srgbClr>
          </a:solidFill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4534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865B-49D6-4DAF-8DC3-E71FFBB429ED}" type="datetimeFigureOut">
              <a:rPr lang="de-CH" smtClean="0"/>
              <a:t>15.09.2019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5A12-957E-4F73-B687-8C6CA89E9E71}" type="slidenum">
              <a:rPr lang="de-CH" smtClean="0"/>
              <a:t>‹Nr.›</a:t>
            </a:fld>
            <a:endParaRPr lang="de-CH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061" y="6086058"/>
            <a:ext cx="1285618" cy="35735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" t="42155" r="1480" b="51130"/>
          <a:stretch/>
        </p:blipFill>
        <p:spPr>
          <a:xfrm>
            <a:off x="-1" y="-10633"/>
            <a:ext cx="12195545" cy="37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09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865B-49D6-4DAF-8DC3-E71FFBB429ED}" type="datetimeFigureOut">
              <a:rPr lang="de-CH" smtClean="0"/>
              <a:t>15.09.2019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5A12-957E-4F73-B687-8C6CA89E9E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558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865B-49D6-4DAF-8DC3-E71FFBB429ED}" type="datetimeFigureOut">
              <a:rPr lang="de-CH" smtClean="0"/>
              <a:t>15.09.2019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5A12-957E-4F73-B687-8C6CA89E9E71}" type="slidenum">
              <a:rPr lang="de-CH" smtClean="0"/>
              <a:t>‹Nr.›</a:t>
            </a:fld>
            <a:endParaRPr lang="de-CH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061" y="6086058"/>
            <a:ext cx="1285618" cy="35735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" t="42155" r="1480" b="51130"/>
          <a:stretch/>
        </p:blipFill>
        <p:spPr>
          <a:xfrm>
            <a:off x="-1" y="-10633"/>
            <a:ext cx="12195545" cy="37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19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865B-49D6-4DAF-8DC3-E71FFBB429ED}" type="datetimeFigureOut">
              <a:rPr lang="de-CH" smtClean="0"/>
              <a:t>15.09.2019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5A12-957E-4F73-B687-8C6CA89E9E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985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865B-49D6-4DAF-8DC3-E71FFBB429ED}" type="datetimeFigureOut">
              <a:rPr lang="de-CH" smtClean="0"/>
              <a:t>15.09.2019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5A12-957E-4F73-B687-8C6CA89E9E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1159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865B-49D6-4DAF-8DC3-E71FFBB429ED}" type="datetimeFigureOut">
              <a:rPr lang="de-CH" smtClean="0"/>
              <a:t>15.09.2019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5A12-957E-4F73-B687-8C6CA89E9E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935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865B-49D6-4DAF-8DC3-E71FFBB429ED}" type="datetimeFigureOut">
              <a:rPr lang="de-CH" smtClean="0"/>
              <a:t>15.09.2019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5A12-957E-4F73-B687-8C6CA89E9E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2836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865B-49D6-4DAF-8DC3-E71FFBB429ED}" type="datetimeFigureOut">
              <a:rPr lang="de-CH" smtClean="0"/>
              <a:t>15.09.2019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5A12-957E-4F73-B687-8C6CA89E9E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7069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5865B-49D6-4DAF-8DC3-E71FFBB429ED}" type="datetimeFigureOut">
              <a:rPr lang="de-CH" smtClean="0"/>
              <a:t>15.09.2019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95A12-957E-4F73-B687-8C6CA89E9E71}" type="slidenum">
              <a:rPr lang="de-CH" smtClean="0"/>
              <a:t>‹Nr.›</a:t>
            </a:fld>
            <a:endParaRPr lang="de-CH"/>
          </a:p>
        </p:txBody>
      </p:sp>
      <p:pic>
        <p:nvPicPr>
          <p:cNvPr id="7" name="Image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436" y="5971485"/>
            <a:ext cx="536364" cy="68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4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2475" y="1946730"/>
            <a:ext cx="8747051" cy="1143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4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Preparing data for adherence calculations </a:t>
            </a:r>
            <a:r>
              <a:rPr lang="en-US" sz="4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with</a:t>
            </a:r>
            <a:r>
              <a:rPr lang="en-US" sz="4800" b="1" dirty="0" smtClean="0"/>
              <a:t>             . </a:t>
            </a:r>
            <a:endParaRPr lang="fr-FR" sz="4267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Samuel Allemann, Alexandra Dima &amp; Dan Dediu</a:t>
            </a:r>
            <a:endParaRPr lang="fr-FR" dirty="0"/>
          </a:p>
        </p:txBody>
      </p:sp>
      <p:sp>
        <p:nvSpPr>
          <p:cNvPr id="9" name="TextBox 6"/>
          <p:cNvSpPr txBox="1"/>
          <p:nvPr/>
        </p:nvSpPr>
        <p:spPr>
          <a:xfrm>
            <a:off x="2447594" y="4366526"/>
            <a:ext cx="729681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67" i="1" dirty="0">
                <a:solidFill>
                  <a:srgbClr val="403F40"/>
                </a:solidFill>
              </a:rPr>
              <a:t> Laboratoire Dynamique Du Langage (DDL), Université Lumière Lyon 2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432" y="2462244"/>
            <a:ext cx="1943654" cy="540270"/>
          </a:xfrm>
          <a:prstGeom prst="rect">
            <a:avLst/>
          </a:prstGeom>
        </p:spPr>
      </p:pic>
      <p:sp>
        <p:nvSpPr>
          <p:cNvPr id="8" name="TextBox 6"/>
          <p:cNvSpPr txBox="1"/>
          <p:nvPr/>
        </p:nvSpPr>
        <p:spPr>
          <a:xfrm>
            <a:off x="2447594" y="4016086"/>
            <a:ext cx="729681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67" i="1" dirty="0" smtClean="0">
                <a:solidFill>
                  <a:srgbClr val="403F40"/>
                </a:solidFill>
              </a:rPr>
              <a:t>HESPER – </a:t>
            </a:r>
            <a:r>
              <a:rPr lang="fr-FR" sz="1867" i="1" dirty="0" err="1" smtClean="0">
                <a:solidFill>
                  <a:srgbClr val="403F40"/>
                </a:solidFill>
              </a:rPr>
              <a:t>Health</a:t>
            </a:r>
            <a:r>
              <a:rPr lang="fr-FR" sz="1867" i="1" dirty="0" smtClean="0">
                <a:solidFill>
                  <a:srgbClr val="403F40"/>
                </a:solidFill>
              </a:rPr>
              <a:t> Services and Performance </a:t>
            </a:r>
            <a:r>
              <a:rPr lang="fr-FR" sz="1867" i="1" dirty="0" err="1" smtClean="0">
                <a:solidFill>
                  <a:srgbClr val="403F40"/>
                </a:solidFill>
              </a:rPr>
              <a:t>Research</a:t>
            </a:r>
            <a:r>
              <a:rPr lang="fr-FR" sz="1867" i="1" dirty="0" smtClean="0">
                <a:solidFill>
                  <a:srgbClr val="403F40"/>
                </a:solidFill>
              </a:rPr>
              <a:t> </a:t>
            </a:r>
            <a:r>
              <a:rPr lang="fr-FR" sz="1867" i="1" dirty="0" err="1" smtClean="0">
                <a:solidFill>
                  <a:srgbClr val="403F40"/>
                </a:solidFill>
              </a:rPr>
              <a:t>Lab</a:t>
            </a:r>
            <a:r>
              <a:rPr lang="fr-FR" sz="1867" i="1" dirty="0" smtClean="0">
                <a:solidFill>
                  <a:srgbClr val="403F40"/>
                </a:solidFill>
              </a:rPr>
              <a:t>, UCBL Lyon</a:t>
            </a:r>
            <a:endParaRPr lang="fr-FR" sz="1867" i="1" dirty="0">
              <a:solidFill>
                <a:srgbClr val="403F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04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b="1" dirty="0" err="1" smtClean="0"/>
              <a:t>Compute</a:t>
            </a:r>
            <a:r>
              <a:rPr lang="de-CH" b="1" dirty="0" smtClean="0"/>
              <a:t> </a:t>
            </a:r>
            <a:r>
              <a:rPr lang="de-CH" b="1" dirty="0" err="1" smtClean="0"/>
              <a:t>adherence</a:t>
            </a:r>
            <a:r>
              <a:rPr lang="de-CH" b="1" dirty="0" smtClean="0"/>
              <a:t> </a:t>
            </a:r>
            <a:r>
              <a:rPr lang="de-CH" b="1" dirty="0" err="1" smtClean="0"/>
              <a:t>metrics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164878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winkelte Verbindung 12"/>
          <p:cNvCxnSpPr>
            <a:stCxn id="24" idx="3"/>
            <a:endCxn id="36" idx="1"/>
          </p:cNvCxnSpPr>
          <p:nvPr/>
        </p:nvCxnSpPr>
        <p:spPr>
          <a:xfrm flipV="1">
            <a:off x="2877312" y="1495563"/>
            <a:ext cx="2593848" cy="1623720"/>
          </a:xfrm>
          <a:prstGeom prst="bentConnector3">
            <a:avLst>
              <a:gd name="adj1" fmla="val 70504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endCxn id="36" idx="1"/>
          </p:cNvCxnSpPr>
          <p:nvPr/>
        </p:nvCxnSpPr>
        <p:spPr>
          <a:xfrm flipV="1">
            <a:off x="2877312" y="1495563"/>
            <a:ext cx="2593848" cy="829717"/>
          </a:xfrm>
          <a:prstGeom prst="bentConnector3">
            <a:avLst>
              <a:gd name="adj1" fmla="val 70504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838200" y="1310897"/>
            <a:ext cx="2039112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DISPENSING EVENTS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838200" y="2122757"/>
            <a:ext cx="2039112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PRESCRIBING EVENTS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838200" y="2934617"/>
            <a:ext cx="2039112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SPECIAL PERIODS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838200" y="3302669"/>
            <a:ext cx="2039112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Start </a:t>
            </a:r>
            <a:r>
              <a:rPr lang="de-CH" dirty="0" err="1" smtClean="0"/>
              <a:t>date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End </a:t>
            </a:r>
            <a:r>
              <a:rPr lang="de-CH" dirty="0" err="1" smtClean="0"/>
              <a:t>date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(Type)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(</a:t>
            </a:r>
            <a:r>
              <a:rPr lang="de-CH" dirty="0" err="1" smtClean="0"/>
              <a:t>Method</a:t>
            </a:r>
            <a:r>
              <a:rPr lang="de-CH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(</a:t>
            </a:r>
            <a:r>
              <a:rPr lang="de-CH" dirty="0" err="1" smtClean="0"/>
              <a:t>Medication</a:t>
            </a:r>
            <a:r>
              <a:rPr lang="de-CH" dirty="0" smtClean="0"/>
              <a:t>)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5471160" y="1680229"/>
            <a:ext cx="2182368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Event </a:t>
            </a:r>
            <a:r>
              <a:rPr lang="de-CH" dirty="0" err="1" smtClean="0"/>
              <a:t>date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Medication</a:t>
            </a:r>
            <a:r>
              <a:rPr lang="de-CH" dirty="0" smtClean="0"/>
              <a:t> </a:t>
            </a:r>
            <a:r>
              <a:rPr lang="de-CH" dirty="0" err="1" smtClean="0"/>
              <a:t>class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Daily dose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Quantity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Start </a:t>
            </a:r>
            <a:r>
              <a:rPr lang="de-CH" dirty="0" err="1" smtClean="0"/>
              <a:t>date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Episode </a:t>
            </a:r>
            <a:r>
              <a:rPr lang="de-CH" dirty="0" err="1" smtClean="0"/>
              <a:t>start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Episode end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5471160" y="1310897"/>
            <a:ext cx="218236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EVENT DURATIONS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9250680" y="1310897"/>
            <a:ext cx="2103120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CMA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9250680" y="1680229"/>
            <a:ext cx="210312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Simple CMA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CMA per </a:t>
            </a:r>
            <a:r>
              <a:rPr lang="de-CH" dirty="0" err="1" smtClean="0"/>
              <a:t>episode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CMA </a:t>
            </a:r>
            <a:r>
              <a:rPr lang="de-CH" dirty="0" err="1" smtClean="0"/>
              <a:t>sliding</a:t>
            </a:r>
            <a:r>
              <a:rPr lang="de-CH" dirty="0" smtClean="0"/>
              <a:t> </a:t>
            </a:r>
            <a:r>
              <a:rPr lang="de-CH" dirty="0" err="1" smtClean="0"/>
              <a:t>window</a:t>
            </a:r>
            <a:endParaRPr lang="de-CH" dirty="0"/>
          </a:p>
        </p:txBody>
      </p:sp>
      <p:sp>
        <p:nvSpPr>
          <p:cNvPr id="39" name="Textfeld 38"/>
          <p:cNvSpPr txBox="1"/>
          <p:nvPr/>
        </p:nvSpPr>
        <p:spPr>
          <a:xfrm>
            <a:off x="9250680" y="4687663"/>
            <a:ext cx="2103120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TIME TO INITIATION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9250680" y="3052039"/>
            <a:ext cx="2103120" cy="64633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TREATMENT EPISODES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9250680" y="3869851"/>
            <a:ext cx="2103120" cy="64633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(INTERACTIVE) PLOTTING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5471160" y="4687663"/>
            <a:ext cx="2182368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PRESCRIPTION EPISODES</a:t>
            </a:r>
            <a:endParaRPr lang="de-CH" dirty="0">
              <a:solidFill>
                <a:schemeClr val="bg1"/>
              </a:solidFill>
            </a:endParaRPr>
          </a:p>
        </p:txBody>
      </p:sp>
      <p:cxnSp>
        <p:nvCxnSpPr>
          <p:cNvPr id="3" name="Gewinkelte Verbindung 2"/>
          <p:cNvCxnSpPr>
            <a:stCxn id="36" idx="3"/>
            <a:endCxn id="38" idx="1"/>
          </p:cNvCxnSpPr>
          <p:nvPr/>
        </p:nvCxnSpPr>
        <p:spPr>
          <a:xfrm>
            <a:off x="7653528" y="1495563"/>
            <a:ext cx="1597152" cy="784831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" name="Gewinkelte Verbindung 5"/>
          <p:cNvCxnSpPr>
            <a:stCxn id="42" idx="3"/>
            <a:endCxn id="38" idx="1"/>
          </p:cNvCxnSpPr>
          <p:nvPr/>
        </p:nvCxnSpPr>
        <p:spPr>
          <a:xfrm flipV="1">
            <a:off x="7653528" y="2280394"/>
            <a:ext cx="1597152" cy="2730435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Gewinkelte Verbindung 7"/>
          <p:cNvCxnSpPr>
            <a:endCxn id="42" idx="1"/>
          </p:cNvCxnSpPr>
          <p:nvPr/>
        </p:nvCxnSpPr>
        <p:spPr>
          <a:xfrm>
            <a:off x="2877312" y="2603241"/>
            <a:ext cx="2593848" cy="240758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endCxn id="36" idx="1"/>
          </p:cNvCxnSpPr>
          <p:nvPr/>
        </p:nvCxnSpPr>
        <p:spPr>
          <a:xfrm>
            <a:off x="2877312" y="1495563"/>
            <a:ext cx="25938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Gewinkelte Verbindung 3"/>
          <p:cNvCxnSpPr>
            <a:stCxn id="42" idx="3"/>
            <a:endCxn id="39" idx="1"/>
          </p:cNvCxnSpPr>
          <p:nvPr/>
        </p:nvCxnSpPr>
        <p:spPr>
          <a:xfrm flipV="1">
            <a:off x="7653528" y="4872329"/>
            <a:ext cx="1597152" cy="13850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16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Summary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Correct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preparation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crucial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meaningful</a:t>
            </a:r>
            <a:r>
              <a:rPr lang="de-CH" dirty="0" smtClean="0"/>
              <a:t> </a:t>
            </a:r>
            <a:r>
              <a:rPr lang="de-CH" dirty="0" err="1" smtClean="0"/>
              <a:t>adherence</a:t>
            </a:r>
            <a:r>
              <a:rPr lang="de-CH" dirty="0" smtClean="0"/>
              <a:t> </a:t>
            </a:r>
            <a:r>
              <a:rPr lang="de-CH" dirty="0" err="1" smtClean="0"/>
              <a:t>estimation</a:t>
            </a:r>
            <a:endParaRPr lang="de-CH" dirty="0"/>
          </a:p>
          <a:p>
            <a:r>
              <a:rPr lang="de-CH" dirty="0" smtClean="0"/>
              <a:t>Data </a:t>
            </a:r>
            <a:r>
              <a:rPr lang="de-CH" dirty="0" err="1" smtClean="0"/>
              <a:t>from</a:t>
            </a:r>
            <a:r>
              <a:rPr lang="de-CH" dirty="0" smtClean="0"/>
              <a:t> different </a:t>
            </a:r>
            <a:r>
              <a:rPr lang="de-CH" dirty="0" err="1" smtClean="0"/>
              <a:t>sources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used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compute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adjust</a:t>
            </a:r>
            <a:r>
              <a:rPr lang="de-CH" dirty="0" smtClean="0"/>
              <a:t> </a:t>
            </a:r>
            <a:r>
              <a:rPr lang="de-CH" dirty="0" err="1" smtClean="0"/>
              <a:t>event</a:t>
            </a:r>
            <a:r>
              <a:rPr lang="de-CH" dirty="0" smtClean="0"/>
              <a:t> </a:t>
            </a:r>
            <a:r>
              <a:rPr lang="de-CH" dirty="0" err="1" smtClean="0"/>
              <a:t>durations</a:t>
            </a:r>
            <a:endParaRPr lang="de-CH" dirty="0" smtClean="0"/>
          </a:p>
          <a:p>
            <a:r>
              <a:rPr lang="de-CH" dirty="0" smtClean="0"/>
              <a:t>Options in </a:t>
            </a:r>
            <a:r>
              <a:rPr lang="de-CH" dirty="0" err="1" smtClean="0"/>
              <a:t>AdhereR</a:t>
            </a:r>
            <a:r>
              <a:rPr lang="de-CH" dirty="0" smtClean="0"/>
              <a:t> </a:t>
            </a:r>
            <a:r>
              <a:rPr lang="de-CH" dirty="0" err="1" smtClean="0"/>
              <a:t>allow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transparent </a:t>
            </a:r>
            <a:r>
              <a:rPr lang="de-CH" dirty="0" err="1" smtClean="0"/>
              <a:t>and</a:t>
            </a:r>
            <a:r>
              <a:rPr lang="de-CH" dirty="0"/>
              <a:t> </a:t>
            </a:r>
            <a:r>
              <a:rPr lang="de-CH" dirty="0" err="1"/>
              <a:t>reproducible</a:t>
            </a:r>
            <a:r>
              <a:rPr lang="de-CH" dirty="0"/>
              <a:t> </a:t>
            </a:r>
            <a:r>
              <a:rPr lang="de-CH" dirty="0" err="1" smtClean="0"/>
              <a:t>workflow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4777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6000" dirty="0" err="1" smtClean="0"/>
              <a:t>Thank</a:t>
            </a:r>
            <a:r>
              <a:rPr lang="de-CH" sz="6000" dirty="0" smtClean="0"/>
              <a:t> </a:t>
            </a:r>
            <a:r>
              <a:rPr lang="de-CH" sz="6000" dirty="0" err="1" smtClean="0"/>
              <a:t>you</a:t>
            </a:r>
            <a:r>
              <a:rPr lang="de-CH" sz="6000" dirty="0" smtClean="0"/>
              <a:t>!</a:t>
            </a:r>
            <a:endParaRPr lang="de-CH" sz="60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918" y="2586025"/>
            <a:ext cx="6562165" cy="1910547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576481" y="4496572"/>
            <a:ext cx="3039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www.adherer.eu</a:t>
            </a:r>
            <a:endParaRPr lang="de-CH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90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b="1" dirty="0" err="1"/>
              <a:t>Why</a:t>
            </a:r>
            <a:r>
              <a:rPr lang="de-CH" b="1" dirty="0"/>
              <a:t> </a:t>
            </a:r>
            <a:r>
              <a:rPr lang="de-CH" b="1" dirty="0" err="1"/>
              <a:t>data</a:t>
            </a:r>
            <a:r>
              <a:rPr lang="de-CH" b="1" dirty="0"/>
              <a:t> </a:t>
            </a:r>
            <a:r>
              <a:rPr lang="de-CH" b="1" dirty="0" err="1"/>
              <a:t>preparation</a:t>
            </a:r>
            <a:r>
              <a:rPr lang="de-CH" b="1" dirty="0"/>
              <a:t>?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8" y="914400"/>
            <a:ext cx="7972425" cy="50292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8" y="914400"/>
            <a:ext cx="7972425" cy="50292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8" y="914400"/>
            <a:ext cx="7972425" cy="50292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8" y="914400"/>
            <a:ext cx="7972425" cy="50292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8" y="914400"/>
            <a:ext cx="7972425" cy="50292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8" y="914400"/>
            <a:ext cx="7972425" cy="50292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8" y="914400"/>
            <a:ext cx="79724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7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Overview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 smtClean="0"/>
              <a:t>compute event durations/prescription episodes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/>
              <a:t>adjust event durations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/>
              <a:t>compute adherence metrics</a:t>
            </a:r>
            <a:endParaRPr lang="de-CH" sz="3200" b="1" dirty="0"/>
          </a:p>
        </p:txBody>
      </p:sp>
    </p:spTree>
    <p:extLst>
      <p:ext uri="{BB962C8B-B14F-4D97-AF65-F5344CB8AC3E}">
        <p14:creationId xmlns:p14="http://schemas.microsoft.com/office/powerpoint/2010/main" val="191435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b="1" dirty="0" err="1" smtClean="0"/>
              <a:t>Compute</a:t>
            </a:r>
            <a:r>
              <a:rPr lang="de-CH" b="1" dirty="0" smtClean="0"/>
              <a:t> Event Durations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62101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471160" y="1680229"/>
            <a:ext cx="2182368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Event </a:t>
            </a:r>
            <a:r>
              <a:rPr lang="de-CH" dirty="0" err="1" smtClean="0"/>
              <a:t>date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Medication</a:t>
            </a:r>
            <a:r>
              <a:rPr lang="de-CH" dirty="0" smtClean="0"/>
              <a:t> </a:t>
            </a:r>
            <a:r>
              <a:rPr lang="de-CH" dirty="0" err="1" smtClean="0"/>
              <a:t>class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Daily dose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Quantity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Start </a:t>
            </a:r>
            <a:r>
              <a:rPr lang="de-CH" dirty="0" err="1" smtClean="0"/>
              <a:t>date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Episode </a:t>
            </a:r>
            <a:r>
              <a:rPr lang="de-CH" dirty="0" err="1" smtClean="0"/>
              <a:t>start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Episode end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838200" y="1310897"/>
            <a:ext cx="2039112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DISPENSING EVENTS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838200" y="3421205"/>
            <a:ext cx="2039112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PRESCRIBING EVENTS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838200" y="6060588"/>
            <a:ext cx="2039112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SPECIAL PERIODS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5471160" y="1310897"/>
            <a:ext cx="218236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EVENT DURATIONS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838200" y="1956772"/>
            <a:ext cx="2039112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rgbClr val="7030A0"/>
                </a:solidFill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rgbClr val="7030A0"/>
                </a:solidFill>
              </a:rPr>
              <a:t>Event </a:t>
            </a:r>
            <a:r>
              <a:rPr lang="de-CH" dirty="0" err="1" smtClean="0">
                <a:solidFill>
                  <a:srgbClr val="7030A0"/>
                </a:solidFill>
              </a:rPr>
              <a:t>date</a:t>
            </a:r>
            <a:endParaRPr lang="de-CH" dirty="0" smtClean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>
                <a:solidFill>
                  <a:srgbClr val="7030A0"/>
                </a:solidFill>
              </a:rPr>
              <a:t>Medication</a:t>
            </a:r>
            <a:r>
              <a:rPr lang="de-CH" dirty="0" smtClean="0">
                <a:solidFill>
                  <a:srgbClr val="7030A0"/>
                </a:solidFill>
              </a:rPr>
              <a:t> </a:t>
            </a:r>
            <a:r>
              <a:rPr lang="de-CH" dirty="0" err="1" smtClean="0">
                <a:solidFill>
                  <a:srgbClr val="7030A0"/>
                </a:solidFill>
              </a:rPr>
              <a:t>class</a:t>
            </a:r>
            <a:endParaRPr lang="de-CH" dirty="0" smtClean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>
                <a:solidFill>
                  <a:srgbClr val="7030A0"/>
                </a:solidFill>
              </a:rPr>
              <a:t>Quantity</a:t>
            </a:r>
            <a:endParaRPr lang="de-CH" dirty="0" smtClean="0">
              <a:solidFill>
                <a:srgbClr val="7030A0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838200" y="4068696"/>
            <a:ext cx="2039112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rgbClr val="7030A0"/>
                </a:solidFill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rgbClr val="7030A0"/>
                </a:solidFill>
              </a:rPr>
              <a:t>Event </a:t>
            </a:r>
            <a:r>
              <a:rPr lang="de-CH" dirty="0" err="1" smtClean="0">
                <a:solidFill>
                  <a:srgbClr val="7030A0"/>
                </a:solidFill>
              </a:rPr>
              <a:t>date</a:t>
            </a:r>
            <a:endParaRPr lang="de-CH" dirty="0" smtClean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>
                <a:solidFill>
                  <a:srgbClr val="7030A0"/>
                </a:solidFill>
              </a:rPr>
              <a:t>Medication</a:t>
            </a:r>
            <a:r>
              <a:rPr lang="de-CH" dirty="0" smtClean="0">
                <a:solidFill>
                  <a:srgbClr val="7030A0"/>
                </a:solidFill>
              </a:rPr>
              <a:t> </a:t>
            </a:r>
            <a:r>
              <a:rPr lang="de-CH" dirty="0" err="1" smtClean="0">
                <a:solidFill>
                  <a:srgbClr val="7030A0"/>
                </a:solidFill>
              </a:rPr>
              <a:t>class</a:t>
            </a:r>
            <a:endParaRPr lang="de-CH" dirty="0" smtClean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rgbClr val="7030A0"/>
                </a:solidFill>
              </a:rPr>
              <a:t>Daily Dose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rgbClr val="7030A0"/>
                </a:solidFill>
              </a:rPr>
              <a:t>(Duration)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rgbClr val="7030A0"/>
                </a:solidFill>
              </a:rPr>
              <a:t>(</a:t>
            </a:r>
            <a:r>
              <a:rPr lang="de-CH" dirty="0" err="1" smtClean="0">
                <a:solidFill>
                  <a:srgbClr val="7030A0"/>
                </a:solidFill>
              </a:rPr>
              <a:t>Visit</a:t>
            </a:r>
            <a:r>
              <a:rPr lang="de-CH" dirty="0" smtClean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9250680" y="1310897"/>
            <a:ext cx="2103120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CMA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9250680" y="1680229"/>
            <a:ext cx="210312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Simple CMA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CMA per </a:t>
            </a:r>
            <a:r>
              <a:rPr lang="de-CH" dirty="0" err="1" smtClean="0"/>
              <a:t>episode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CMA </a:t>
            </a:r>
            <a:r>
              <a:rPr lang="de-CH" dirty="0" err="1" smtClean="0"/>
              <a:t>sliding</a:t>
            </a:r>
            <a:r>
              <a:rPr lang="de-CH" dirty="0" smtClean="0"/>
              <a:t> </a:t>
            </a:r>
            <a:r>
              <a:rPr lang="de-CH" dirty="0" err="1" smtClean="0"/>
              <a:t>window</a:t>
            </a:r>
            <a:endParaRPr lang="de-CH" dirty="0"/>
          </a:p>
        </p:txBody>
      </p:sp>
      <p:sp>
        <p:nvSpPr>
          <p:cNvPr id="17" name="Textfeld 16"/>
          <p:cNvSpPr txBox="1"/>
          <p:nvPr/>
        </p:nvSpPr>
        <p:spPr>
          <a:xfrm>
            <a:off x="9250680" y="4687663"/>
            <a:ext cx="2103120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TIME TO INITIATION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9250680" y="3052039"/>
            <a:ext cx="2103120" cy="64633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TREATMENT EPISODES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9250680" y="3869851"/>
            <a:ext cx="2103120" cy="64633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(INTERACTIVE) PLOTTING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5471160" y="4687663"/>
            <a:ext cx="2182368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PRESCRIPTION EPISODES</a:t>
            </a:r>
            <a:endParaRPr lang="de-CH" dirty="0">
              <a:solidFill>
                <a:schemeClr val="bg1"/>
              </a:solidFill>
            </a:endParaRPr>
          </a:p>
        </p:txBody>
      </p:sp>
      <p:cxnSp>
        <p:nvCxnSpPr>
          <p:cNvPr id="7" name="Gewinkelte Verbindung 6"/>
          <p:cNvCxnSpPr>
            <a:endCxn id="26" idx="1"/>
          </p:cNvCxnSpPr>
          <p:nvPr/>
        </p:nvCxnSpPr>
        <p:spPr>
          <a:xfrm flipV="1">
            <a:off x="2877312" y="1495563"/>
            <a:ext cx="2593848" cy="2119507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/>
          <p:nvPr/>
        </p:nvCxnSpPr>
        <p:spPr>
          <a:xfrm>
            <a:off x="2877312" y="3869851"/>
            <a:ext cx="2593848" cy="114097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endCxn id="26" idx="1"/>
          </p:cNvCxnSpPr>
          <p:nvPr/>
        </p:nvCxnSpPr>
        <p:spPr>
          <a:xfrm>
            <a:off x="2877312" y="1495563"/>
            <a:ext cx="25938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25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compute_event_durations</a:t>
            </a:r>
            <a:endParaRPr lang="de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Rectangle 9"/>
          <p:cNvSpPr/>
          <p:nvPr/>
        </p:nvSpPr>
        <p:spPr>
          <a:xfrm>
            <a:off x="838201" y="1825625"/>
            <a:ext cx="9082725" cy="440120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909638" lvl="1" indent="-889000">
              <a:tabLst>
                <a:tab pos="2880000" algn="l"/>
              </a:tabLst>
            </a:pPr>
            <a:r>
              <a:rPr lang="en-US" sz="1400" dirty="0" err="1" smtClean="0">
                <a:solidFill>
                  <a:schemeClr val="accent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compute_event_durations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 smtClean="0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disp.data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 smtClean="0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durcomp.dispensing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pPr marL="909638" lvl="1" indent="-889000">
              <a:tabLst>
                <a:tab pos="2880000" algn="l"/>
              </a:tabLst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en-US" sz="1400" dirty="0" err="1" smtClean="0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presc.data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err="1" smtClean="0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durcomp.prescribing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pPr marL="909638" lvl="1" indent="-889000">
              <a:tabLst>
                <a:tab pos="2880000" algn="l"/>
              </a:tabLst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	 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         </a:t>
            </a:r>
            <a:r>
              <a:rPr lang="en-US" sz="1400" dirty="0" err="1" smtClean="0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special.periods.data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NULL</a:t>
            </a:r>
            <a:r>
              <a:rPr lang="en-US" sz="14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pPr marL="909638" lvl="1" indent="-889000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en-US" sz="1400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ID.colname</a:t>
            </a:r>
            <a:r>
              <a:rPr lang="en-US" sz="14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= "ID</a:t>
            </a:r>
            <a:r>
              <a:rPr lang="en-US" sz="14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pPr marL="909638" lvl="1" indent="-889000"/>
            <a:r>
              <a:rPr lang="en-US" sz="1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4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en-US" sz="1400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medication.class.colnames</a:t>
            </a:r>
            <a:r>
              <a:rPr lang="en-US" sz="14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c("ATC.CODE","UNIT","FORM"),</a:t>
            </a:r>
          </a:p>
          <a:p>
            <a:pPr marL="909638" lvl="1" indent="-889000"/>
            <a:r>
              <a:rPr lang="en-US" sz="14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	                </a:t>
            </a:r>
            <a:r>
              <a:rPr lang="en-US" sz="1400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disp.date.colname</a:t>
            </a:r>
            <a:r>
              <a:rPr lang="en-US" sz="14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= "DATE.DISP",</a:t>
            </a:r>
          </a:p>
          <a:p>
            <a:pPr marL="909638" lvl="1" indent="-889000"/>
            <a:r>
              <a:rPr lang="en-US" sz="1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en-US" sz="1400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total.dose.colname</a:t>
            </a:r>
            <a:r>
              <a:rPr lang="en-US" sz="14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= "TOTAL.DOSE</a:t>
            </a:r>
            <a:r>
              <a:rPr lang="en-US" sz="14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pPr marL="909638" lvl="1" indent="-889000"/>
            <a:r>
              <a:rPr lang="en-US" sz="1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en-US" sz="1400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presc.date.colname</a:t>
            </a:r>
            <a:r>
              <a:rPr lang="en-US" sz="14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= "DATE.PRESC",</a:t>
            </a:r>
          </a:p>
          <a:p>
            <a:pPr marL="909638" lvl="1" indent="-889000"/>
            <a:r>
              <a:rPr lang="en-US" sz="1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en-US" sz="1400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presc.daily.dose.colname</a:t>
            </a:r>
            <a:r>
              <a:rPr lang="en-US" sz="14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= "DAILY.DOSE</a:t>
            </a:r>
            <a:r>
              <a:rPr lang="en-US" sz="14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pPr marL="909638" lvl="1" indent="-889000"/>
            <a:r>
              <a:rPr lang="en-US" sz="1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en-US" sz="1400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presc.duration.colname</a:t>
            </a:r>
            <a:r>
              <a:rPr lang="en-US" sz="14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= "PRESC.DURATION</a:t>
            </a:r>
            <a:r>
              <a:rPr lang="en-US" sz="14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pPr marL="909638" lvl="1" indent="-889000"/>
            <a:r>
              <a:rPr lang="en-US" sz="1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en-US" sz="1400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visit.colname</a:t>
            </a:r>
            <a:r>
              <a:rPr lang="en-US" sz="14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= "VISIT</a:t>
            </a:r>
            <a:r>
              <a:rPr lang="en-US" sz="14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pPr marL="909638" lvl="1" indent="-889000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en-US" sz="1400" dirty="0" err="1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split.on.dosage.change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= TRUE,</a:t>
            </a:r>
          </a:p>
          <a:p>
            <a:pPr marL="909638" lvl="1" indent="-889000"/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	                </a:t>
            </a:r>
            <a:r>
              <a:rPr lang="en-US" sz="1400" dirty="0" err="1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force.init.presc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= TRUE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pPr marL="909638" lvl="1" indent="-889000"/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en-US" sz="1400" dirty="0" err="1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force.presc.renew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FALSE,</a:t>
            </a:r>
          </a:p>
          <a:p>
            <a:pPr marL="909638" lvl="1" indent="-889000"/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en-US" sz="1400" dirty="0" err="1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trt.interruption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“continue",</a:t>
            </a:r>
          </a:p>
          <a:p>
            <a:pPr marL="909638" lvl="1" indent="-889000"/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	                </a:t>
            </a:r>
            <a:r>
              <a:rPr lang="en-US" sz="1400" dirty="0" err="1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special.periods.method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“continue",</a:t>
            </a:r>
          </a:p>
          <a:p>
            <a:pPr marL="909638" lvl="1" indent="-889000"/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	                </a:t>
            </a:r>
            <a:r>
              <a:rPr lang="en-US" sz="1400" dirty="0" err="1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date.format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= "%Y-%m-%d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pPr marL="909638" lvl="1" indent="-889000"/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en-US" sz="1400" dirty="0" err="1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suppress.warnings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= FALSE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pPr marL="909638" lvl="1" indent="-889000"/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en-US" sz="1400" dirty="0" err="1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return.data.table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= TRUE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pPr marL="909638" lvl="1" indent="-889000"/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en-US" sz="1400" dirty="0" err="1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progress.bar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= FALSE)</a:t>
            </a:r>
            <a:endParaRPr lang="fr-FR" sz="1400" dirty="0">
              <a:solidFill>
                <a:schemeClr val="accent4">
                  <a:lumMod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10073902" y="2636455"/>
            <a:ext cx="942256" cy="1562321"/>
            <a:chOff x="8266368" y="2636455"/>
            <a:chExt cx="942256" cy="1562321"/>
          </a:xfrm>
        </p:grpSpPr>
        <p:sp>
          <p:nvSpPr>
            <p:cNvPr id="5" name="Right Brace 7"/>
            <p:cNvSpPr/>
            <p:nvPr/>
          </p:nvSpPr>
          <p:spPr>
            <a:xfrm>
              <a:off x="8266368" y="2636455"/>
              <a:ext cx="128602" cy="1562321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TextBox 8"/>
            <p:cNvSpPr txBox="1"/>
            <p:nvPr/>
          </p:nvSpPr>
          <p:spPr>
            <a:xfrm>
              <a:off x="8480540" y="3232949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7030A0"/>
                  </a:solidFill>
                </a:rPr>
                <a:t>labels</a:t>
              </a:r>
              <a:endParaRPr lang="fr-FR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10073902" y="1903445"/>
            <a:ext cx="1184566" cy="665542"/>
            <a:chOff x="8266368" y="1903445"/>
            <a:chExt cx="1184566" cy="665542"/>
          </a:xfrm>
        </p:grpSpPr>
        <p:sp>
          <p:nvSpPr>
            <p:cNvPr id="7" name="Right Brace 7"/>
            <p:cNvSpPr/>
            <p:nvPr/>
          </p:nvSpPr>
          <p:spPr>
            <a:xfrm>
              <a:off x="8266368" y="1903445"/>
              <a:ext cx="128602" cy="665542"/>
            </a:xfrm>
            <a:prstGeom prst="rightBrace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00B050"/>
                </a:solidFill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8480540" y="2051550"/>
              <a:ext cx="970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>
                  <a:solidFill>
                    <a:schemeClr val="accent5">
                      <a:lumMod val="50000"/>
                    </a:schemeClr>
                  </a:solidFill>
                </a:rPr>
                <a:t>datasets</a:t>
              </a:r>
              <a:endParaRPr lang="fr-FR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10073902" y="4266243"/>
            <a:ext cx="1126922" cy="1745144"/>
            <a:chOff x="8266368" y="4266243"/>
            <a:chExt cx="1126922" cy="1745144"/>
          </a:xfrm>
        </p:grpSpPr>
        <p:sp>
          <p:nvSpPr>
            <p:cNvPr id="9" name="Right Brace 7"/>
            <p:cNvSpPr/>
            <p:nvPr/>
          </p:nvSpPr>
          <p:spPr>
            <a:xfrm>
              <a:off x="8266368" y="4266243"/>
              <a:ext cx="128602" cy="1745144"/>
            </a:xfrm>
            <a:prstGeom prst="rightBrace">
              <a:avLst/>
            </a:prstGeom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TextBox 8"/>
            <p:cNvSpPr txBox="1"/>
            <p:nvPr/>
          </p:nvSpPr>
          <p:spPr>
            <a:xfrm>
              <a:off x="8480540" y="4954149"/>
              <a:ext cx="91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accent4">
                      <a:lumMod val="50000"/>
                    </a:schemeClr>
                  </a:solidFill>
                </a:rPr>
                <a:t>settings</a:t>
              </a:r>
              <a:endParaRPr lang="fr-FR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80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b="1" dirty="0" err="1" smtClean="0"/>
              <a:t>Adjust</a:t>
            </a:r>
            <a:r>
              <a:rPr lang="de-CH" b="1" dirty="0" smtClean="0"/>
              <a:t> </a:t>
            </a:r>
            <a:r>
              <a:rPr lang="de-CH" b="1" dirty="0" err="1" smtClean="0"/>
              <a:t>event</a:t>
            </a:r>
            <a:r>
              <a:rPr lang="de-CH" b="1" dirty="0" smtClean="0"/>
              <a:t> </a:t>
            </a:r>
            <a:r>
              <a:rPr lang="de-CH" b="1" dirty="0" err="1" smtClean="0"/>
              <a:t>durations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340703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feld 21"/>
          <p:cNvSpPr txBox="1"/>
          <p:nvPr/>
        </p:nvSpPr>
        <p:spPr>
          <a:xfrm>
            <a:off x="838200" y="1310897"/>
            <a:ext cx="2039112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DISPENSING EVENTS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838200" y="2122757"/>
            <a:ext cx="2039112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PRESCRIBING EVENTS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838200" y="2934617"/>
            <a:ext cx="2039112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SPECIAL PERIODS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838200" y="3302669"/>
            <a:ext cx="2039112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Start </a:t>
            </a:r>
            <a:r>
              <a:rPr lang="de-CH" dirty="0" err="1" smtClean="0"/>
              <a:t>date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End </a:t>
            </a:r>
            <a:r>
              <a:rPr lang="de-CH" dirty="0" err="1" smtClean="0"/>
              <a:t>date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(Type)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(</a:t>
            </a:r>
            <a:r>
              <a:rPr lang="de-CH" dirty="0" err="1" smtClean="0"/>
              <a:t>Method</a:t>
            </a:r>
            <a:r>
              <a:rPr lang="de-CH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(</a:t>
            </a:r>
            <a:r>
              <a:rPr lang="de-CH" dirty="0" err="1" smtClean="0"/>
              <a:t>Medication</a:t>
            </a:r>
            <a:r>
              <a:rPr lang="de-CH" dirty="0" smtClean="0"/>
              <a:t>)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5471160" y="1680229"/>
            <a:ext cx="2182368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Event </a:t>
            </a:r>
            <a:r>
              <a:rPr lang="de-CH" dirty="0" err="1" smtClean="0"/>
              <a:t>date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Medication</a:t>
            </a:r>
            <a:r>
              <a:rPr lang="de-CH" dirty="0" smtClean="0"/>
              <a:t> </a:t>
            </a:r>
            <a:r>
              <a:rPr lang="de-CH" dirty="0" err="1" smtClean="0"/>
              <a:t>class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Daily dose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Quantity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Start </a:t>
            </a:r>
            <a:r>
              <a:rPr lang="de-CH" dirty="0" err="1" smtClean="0"/>
              <a:t>date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Episode </a:t>
            </a:r>
            <a:r>
              <a:rPr lang="de-CH" dirty="0" err="1" smtClean="0"/>
              <a:t>start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Episode end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5471160" y="1310897"/>
            <a:ext cx="218236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EVENT DURATIONS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9250680" y="1310897"/>
            <a:ext cx="2103120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CMA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9250680" y="1680229"/>
            <a:ext cx="210312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Simple CMA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CMA per </a:t>
            </a:r>
            <a:r>
              <a:rPr lang="de-CH" dirty="0" err="1" smtClean="0"/>
              <a:t>episode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CMA </a:t>
            </a:r>
            <a:r>
              <a:rPr lang="de-CH" dirty="0" err="1" smtClean="0"/>
              <a:t>sliding</a:t>
            </a:r>
            <a:r>
              <a:rPr lang="de-CH" dirty="0" smtClean="0"/>
              <a:t> </a:t>
            </a:r>
            <a:r>
              <a:rPr lang="de-CH" dirty="0" err="1" smtClean="0"/>
              <a:t>window</a:t>
            </a:r>
            <a:endParaRPr lang="de-CH" dirty="0"/>
          </a:p>
        </p:txBody>
      </p:sp>
      <p:sp>
        <p:nvSpPr>
          <p:cNvPr id="39" name="Textfeld 38"/>
          <p:cNvSpPr txBox="1"/>
          <p:nvPr/>
        </p:nvSpPr>
        <p:spPr>
          <a:xfrm>
            <a:off x="9250680" y="4687663"/>
            <a:ext cx="2103120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TIME TO INITIATION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9250680" y="3052039"/>
            <a:ext cx="2103120" cy="64633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TREATMENT EPISODES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9250680" y="3869851"/>
            <a:ext cx="2103120" cy="64633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(INTERACTIVE) PLOTTING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5471160" y="4687663"/>
            <a:ext cx="2182368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PRESCRIPTION EPISODES</a:t>
            </a:r>
            <a:endParaRPr lang="de-CH" dirty="0">
              <a:solidFill>
                <a:schemeClr val="bg1"/>
              </a:solidFill>
            </a:endParaRPr>
          </a:p>
        </p:txBody>
      </p:sp>
      <p:cxnSp>
        <p:nvCxnSpPr>
          <p:cNvPr id="3" name="Gewinkelte Verbindung 2"/>
          <p:cNvCxnSpPr>
            <a:endCxn id="36" idx="1"/>
          </p:cNvCxnSpPr>
          <p:nvPr/>
        </p:nvCxnSpPr>
        <p:spPr>
          <a:xfrm flipV="1">
            <a:off x="2877312" y="1495563"/>
            <a:ext cx="2593848" cy="184666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Gewinkelte Verbindung 6"/>
          <p:cNvCxnSpPr>
            <a:stCxn id="23" idx="3"/>
            <a:endCxn id="36" idx="1"/>
          </p:cNvCxnSpPr>
          <p:nvPr/>
        </p:nvCxnSpPr>
        <p:spPr>
          <a:xfrm flipV="1">
            <a:off x="2877312" y="1495563"/>
            <a:ext cx="2593848" cy="950360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Gewinkelte Verbindung 8"/>
          <p:cNvCxnSpPr>
            <a:stCxn id="24" idx="3"/>
            <a:endCxn id="36" idx="1"/>
          </p:cNvCxnSpPr>
          <p:nvPr/>
        </p:nvCxnSpPr>
        <p:spPr>
          <a:xfrm flipV="1">
            <a:off x="2877312" y="1495563"/>
            <a:ext cx="2593848" cy="1623720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Gewinkelte Verbindung 3"/>
          <p:cNvCxnSpPr>
            <a:stCxn id="42" idx="1"/>
            <a:endCxn id="36" idx="1"/>
          </p:cNvCxnSpPr>
          <p:nvPr/>
        </p:nvCxnSpPr>
        <p:spPr>
          <a:xfrm rot="10800000">
            <a:off x="5471160" y="1495563"/>
            <a:ext cx="12700" cy="3515266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02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Special </a:t>
            </a:r>
            <a:r>
              <a:rPr lang="de-CH" dirty="0" err="1" smtClean="0"/>
              <a:t>periods</a:t>
            </a:r>
            <a:r>
              <a:rPr lang="de-CH" dirty="0"/>
              <a:t> </a:t>
            </a:r>
            <a:r>
              <a:rPr lang="de-CH" dirty="0" smtClean="0"/>
              <a:t>/ Treatment </a:t>
            </a:r>
            <a:r>
              <a:rPr lang="de-CH" dirty="0" err="1" smtClean="0"/>
              <a:t>interruptions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8195" y="2085052"/>
            <a:ext cx="1671084" cy="518854"/>
          </a:xfrm>
        </p:spPr>
        <p:txBody>
          <a:bodyPr/>
          <a:lstStyle/>
          <a:p>
            <a:pPr marL="0" indent="0">
              <a:buNone/>
            </a:pPr>
            <a:r>
              <a:rPr lang="de-CH" dirty="0" err="1" smtClean="0"/>
              <a:t>Continue</a:t>
            </a:r>
            <a:endParaRPr lang="de-CH" dirty="0" smtClean="0"/>
          </a:p>
        </p:txBody>
      </p:sp>
      <p:grpSp>
        <p:nvGrpSpPr>
          <p:cNvPr id="30" name="Gruppieren 29"/>
          <p:cNvGrpSpPr/>
          <p:nvPr/>
        </p:nvGrpSpPr>
        <p:grpSpPr>
          <a:xfrm>
            <a:off x="4231758" y="2142460"/>
            <a:ext cx="3817089" cy="404038"/>
            <a:chOff x="4231758" y="2142460"/>
            <a:chExt cx="3817089" cy="404038"/>
          </a:xfrm>
        </p:grpSpPr>
        <p:sp>
          <p:nvSpPr>
            <p:cNvPr id="4" name="Rechteck 3"/>
            <p:cNvSpPr/>
            <p:nvPr/>
          </p:nvSpPr>
          <p:spPr>
            <a:xfrm>
              <a:off x="4231758" y="2158409"/>
              <a:ext cx="372140" cy="3721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9" name="Gerader Verbinder 8"/>
            <p:cNvCxnSpPr>
              <a:stCxn id="4" idx="3"/>
              <a:endCxn id="6" idx="2"/>
            </p:cNvCxnSpPr>
            <p:nvPr/>
          </p:nvCxnSpPr>
          <p:spPr>
            <a:xfrm>
              <a:off x="4603898" y="2344479"/>
              <a:ext cx="304091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lipse 5"/>
            <p:cNvSpPr/>
            <p:nvPr/>
          </p:nvSpPr>
          <p:spPr>
            <a:xfrm>
              <a:off x="7644809" y="2142460"/>
              <a:ext cx="404038" cy="4040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4231758" y="3429055"/>
            <a:ext cx="2594345" cy="404038"/>
            <a:chOff x="4231758" y="2142460"/>
            <a:chExt cx="2594345" cy="404038"/>
          </a:xfrm>
        </p:grpSpPr>
        <p:sp>
          <p:nvSpPr>
            <p:cNvPr id="13" name="Rechteck 12"/>
            <p:cNvSpPr/>
            <p:nvPr/>
          </p:nvSpPr>
          <p:spPr>
            <a:xfrm>
              <a:off x="4231758" y="2158409"/>
              <a:ext cx="372140" cy="3721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4" name="Gerader Verbinder 13"/>
            <p:cNvCxnSpPr>
              <a:stCxn id="13" idx="3"/>
              <a:endCxn id="15" idx="2"/>
            </p:cNvCxnSpPr>
            <p:nvPr/>
          </p:nvCxnSpPr>
          <p:spPr>
            <a:xfrm>
              <a:off x="4603898" y="2344479"/>
              <a:ext cx="181816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/>
            <p:cNvSpPr/>
            <p:nvPr/>
          </p:nvSpPr>
          <p:spPr>
            <a:xfrm>
              <a:off x="6422065" y="2142460"/>
              <a:ext cx="404038" cy="4040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4231758" y="4738669"/>
            <a:ext cx="6578010" cy="404038"/>
            <a:chOff x="4231758" y="4738669"/>
            <a:chExt cx="6578010" cy="404038"/>
          </a:xfrm>
        </p:grpSpPr>
        <p:grpSp>
          <p:nvGrpSpPr>
            <p:cNvPr id="16" name="Gruppieren 15"/>
            <p:cNvGrpSpPr/>
            <p:nvPr/>
          </p:nvGrpSpPr>
          <p:grpSpPr>
            <a:xfrm>
              <a:off x="4231758" y="4754618"/>
              <a:ext cx="2392326" cy="372140"/>
              <a:chOff x="4231758" y="2158409"/>
              <a:chExt cx="2392326" cy="372140"/>
            </a:xfrm>
          </p:grpSpPr>
          <p:sp>
            <p:nvSpPr>
              <p:cNvPr id="17" name="Rechteck 16"/>
              <p:cNvSpPr/>
              <p:nvPr/>
            </p:nvSpPr>
            <p:spPr>
              <a:xfrm>
                <a:off x="4231758" y="2158409"/>
                <a:ext cx="372140" cy="3721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18" name="Gerader Verbinder 17"/>
              <p:cNvCxnSpPr>
                <a:stCxn id="17" idx="3"/>
              </p:cNvCxnSpPr>
              <p:nvPr/>
            </p:nvCxnSpPr>
            <p:spPr>
              <a:xfrm>
                <a:off x="4603898" y="2344479"/>
                <a:ext cx="202018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Gerader Verbinder 22"/>
            <p:cNvCxnSpPr/>
            <p:nvPr/>
          </p:nvCxnSpPr>
          <p:spPr>
            <a:xfrm>
              <a:off x="9385005" y="4940688"/>
              <a:ext cx="122274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/>
            <p:cNvSpPr/>
            <p:nvPr/>
          </p:nvSpPr>
          <p:spPr>
            <a:xfrm>
              <a:off x="10405730" y="4738669"/>
              <a:ext cx="404038" cy="4040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0" name="Rechteck 9"/>
          <p:cNvSpPr/>
          <p:nvPr/>
        </p:nvSpPr>
        <p:spPr>
          <a:xfrm>
            <a:off x="6624084" y="1690688"/>
            <a:ext cx="2775097" cy="4284810"/>
          </a:xfrm>
          <a:prstGeom prst="rect">
            <a:avLst/>
          </a:prstGeom>
          <a:solidFill>
            <a:srgbClr val="0070C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Inhaltsplatzhalter 2"/>
          <p:cNvSpPr txBox="1">
            <a:spLocks/>
          </p:cNvSpPr>
          <p:nvPr/>
        </p:nvSpPr>
        <p:spPr>
          <a:xfrm>
            <a:off x="978195" y="3371647"/>
            <a:ext cx="1671084" cy="518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dirty="0" err="1" smtClean="0"/>
              <a:t>Discard</a:t>
            </a:r>
            <a:endParaRPr lang="de-CH" dirty="0" smtClean="0"/>
          </a:p>
        </p:txBody>
      </p:sp>
      <p:sp>
        <p:nvSpPr>
          <p:cNvPr id="29" name="Inhaltsplatzhalter 2"/>
          <p:cNvSpPr txBox="1">
            <a:spLocks/>
          </p:cNvSpPr>
          <p:nvPr/>
        </p:nvSpPr>
        <p:spPr>
          <a:xfrm>
            <a:off x="978195" y="4738669"/>
            <a:ext cx="1976770" cy="609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dirty="0" err="1" smtClean="0"/>
              <a:t>Carryover</a:t>
            </a:r>
            <a:endParaRPr lang="de-CH" sz="2400" dirty="0" smtClean="0"/>
          </a:p>
        </p:txBody>
      </p:sp>
    </p:spTree>
    <p:extLst>
      <p:ext uri="{BB962C8B-B14F-4D97-AF65-F5344CB8AC3E}">
        <p14:creationId xmlns:p14="http://schemas.microsoft.com/office/powerpoint/2010/main" val="93049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8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587</Words>
  <Application>Microsoft Office PowerPoint</Application>
  <PresentationFormat>Breitbild</PresentationFormat>
  <Paragraphs>154</Paragraphs>
  <Slides>13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</vt:lpstr>
      <vt:lpstr>Courier New</vt:lpstr>
      <vt:lpstr>Segoe UI</vt:lpstr>
      <vt:lpstr>Segoe UI Light</vt:lpstr>
      <vt:lpstr>Segoe UI Semibold</vt:lpstr>
      <vt:lpstr>Office Theme</vt:lpstr>
      <vt:lpstr>Preparing data for adherence calculations with             . </vt:lpstr>
      <vt:lpstr>Why data preparation?</vt:lpstr>
      <vt:lpstr>Overview</vt:lpstr>
      <vt:lpstr>Compute Event Durations</vt:lpstr>
      <vt:lpstr>PowerPoint-Präsentation</vt:lpstr>
      <vt:lpstr>compute_event_durations</vt:lpstr>
      <vt:lpstr>Adjust event durations</vt:lpstr>
      <vt:lpstr>PowerPoint-Präsentation</vt:lpstr>
      <vt:lpstr>Special periods / Treatment interruptions</vt:lpstr>
      <vt:lpstr>Compute adherence metrics</vt:lpstr>
      <vt:lpstr>PowerPoint-Präsentation</vt:lpstr>
      <vt:lpstr>Summary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Samuel Allemann</dc:creator>
  <cp:lastModifiedBy>Samuel Allemann</cp:lastModifiedBy>
  <cp:revision>91</cp:revision>
  <dcterms:created xsi:type="dcterms:W3CDTF">2019-05-21T05:38:57Z</dcterms:created>
  <dcterms:modified xsi:type="dcterms:W3CDTF">2019-09-15T08:39:19Z</dcterms:modified>
</cp:coreProperties>
</file>