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2021-06-14-Mon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548300" y="3313259"/>
            <a:ext cx="615821" cy="632681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4083294" y="2142160"/>
            <a:ext cx="4025411" cy="172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 err="1">
                <a:solidFill>
                  <a:prstClr val="white">
                    <a:lumMod val="75000"/>
                  </a:prstClr>
                </a:solidFill>
              </a:rPr>
              <a:t>Upbit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 API 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를 활용하여 자료를 받아 데이터 분석을 하였습니다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기말과제 리포트 제출용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946372" y="1854023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4558372" y="1742518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김형준</a:t>
            </a:r>
            <a:endParaRPr lang="en-US" altLang="ko-KR" sz="700" b="1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052859" y="1952186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09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변동성별 거래량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앞선 그래프들과 비슷한 모습을 보였듯이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서로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정방향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 그래프를 그리고 있습니다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srgbClr val="61D6FF"/>
                </a:solidFill>
              </a:rPr>
              <a:t>변동성이 클 수록 거래량도 활발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합니다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A5D00-2851-4528-8DFD-1E020DC10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t="11288" r="9447" b="5715"/>
          <a:stretch/>
        </p:blipFill>
        <p:spPr>
          <a:xfrm>
            <a:off x="1530275" y="944763"/>
            <a:ext cx="10039630" cy="50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10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상승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하락별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 가격 변동 퍼센트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</a:t>
            </a:r>
            <a:r>
              <a:rPr lang="ko-KR" altLang="en-US" sz="1050" dirty="0" err="1">
                <a:solidFill>
                  <a:srgbClr val="61D6FF"/>
                </a:solidFill>
              </a:rPr>
              <a:t>상승장일</a:t>
            </a:r>
            <a:r>
              <a:rPr lang="ko-KR" altLang="en-US" sz="1050" dirty="0">
                <a:solidFill>
                  <a:srgbClr val="61D6FF"/>
                </a:solidFill>
              </a:rPr>
              <a:t> 수록 상승 폭은 약세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가 되는 형태지만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srgbClr val="61D6FF"/>
                </a:solidFill>
              </a:rPr>
              <a:t>연속 </a:t>
            </a:r>
            <a:r>
              <a:rPr lang="ko-KR" altLang="en-US" sz="1050" dirty="0" err="1">
                <a:solidFill>
                  <a:srgbClr val="61D6FF"/>
                </a:solidFill>
              </a:rPr>
              <a:t>하락장일</a:t>
            </a:r>
            <a:r>
              <a:rPr lang="ko-KR" altLang="en-US" sz="1050" dirty="0">
                <a:solidFill>
                  <a:srgbClr val="61D6FF"/>
                </a:solidFill>
              </a:rPr>
              <a:t> 수록 하락폭이 증가하다 감소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합니다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640CC-1409-42F2-901D-B4B97CC67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10742" r="9447" b="6045"/>
          <a:stretch/>
        </p:blipFill>
        <p:spPr>
          <a:xfrm>
            <a:off x="1525934" y="917771"/>
            <a:ext cx="9910782" cy="50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8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548300" y="3313259"/>
            <a:ext cx="615821" cy="632681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4083294" y="2142160"/>
            <a:ext cx="4025411" cy="172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감사합니다</a:t>
            </a: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946372" y="1854023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4558372" y="1742518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김형준</a:t>
            </a:r>
            <a:endParaRPr lang="en-US" altLang="ko-KR" sz="700" b="1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052859" y="1952186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12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거래대금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거래량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고가저가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시가종가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변동 퍼센트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상승하락 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True False,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연속상승하락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총 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가지의 기준 지표를 가지고 분석하였습니다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273E85-6F12-40DE-A4C3-733C77281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778"/>
          <a:stretch/>
        </p:blipFill>
        <p:spPr>
          <a:xfrm>
            <a:off x="1824718" y="1050751"/>
            <a:ext cx="9611998" cy="49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02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현재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비트코인의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 가격은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최고 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8000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만원 지점을 찍고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현재는 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4000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만원대에 머물러 있는 부분을 확인할 수 있습니다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총 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200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일 간의 데이터 취합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D8CC56-2D29-404F-9124-35963EBCFA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10127" r="13196"/>
          <a:stretch/>
        </p:blipFill>
        <p:spPr>
          <a:xfrm>
            <a:off x="1628575" y="1078165"/>
            <a:ext cx="9825024" cy="48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03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날짜별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 변동폭 그래프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srgbClr val="61D6FF"/>
                </a:solidFill>
              </a:rPr>
              <a:t>하루 평균 </a:t>
            </a:r>
            <a:r>
              <a:rPr lang="ko-KR" altLang="en-US" sz="1050" dirty="0" err="1">
                <a:solidFill>
                  <a:srgbClr val="61D6FF"/>
                </a:solidFill>
              </a:rPr>
              <a:t>비트코인</a:t>
            </a:r>
            <a:r>
              <a:rPr lang="ko-KR" altLang="en-US" sz="1050" dirty="0">
                <a:solidFill>
                  <a:srgbClr val="61D6FF"/>
                </a:solidFill>
              </a:rPr>
              <a:t> 변동폭은 </a:t>
            </a:r>
            <a:r>
              <a:rPr lang="en-US" altLang="ko-KR" sz="1050" dirty="0">
                <a:solidFill>
                  <a:srgbClr val="61D6FF"/>
                </a:solidFill>
              </a:rPr>
              <a:t>±3%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(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현재가 기준 </a:t>
            </a:r>
            <a:r>
              <a:rPr lang="ko-KR" altLang="en-US" sz="1050">
                <a:solidFill>
                  <a:prstClr val="white">
                    <a:lumMod val="75000"/>
                  </a:prstClr>
                </a:solidFill>
              </a:rPr>
              <a:t>금액으로는 약 </a:t>
            </a:r>
            <a:r>
              <a:rPr lang="en-US" altLang="ko-KR" sz="1050">
                <a:solidFill>
                  <a:prstClr val="white">
                    <a:lumMod val="75000"/>
                  </a:prstClr>
                </a:solidFill>
              </a:rPr>
              <a:t>120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만원 등락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F73F0-A40B-4240-9ED3-B3012F4FEB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9947" r="12766"/>
          <a:stretch/>
        </p:blipFill>
        <p:spPr>
          <a:xfrm>
            <a:off x="1627860" y="966661"/>
            <a:ext cx="9851349" cy="49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04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상승 및 하락을 확인해 볼 수 있는 그래프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srgbClr val="61D6FF"/>
                </a:solidFill>
              </a:rPr>
              <a:t>최대 </a:t>
            </a:r>
            <a:r>
              <a:rPr lang="en-US" altLang="ko-KR" sz="1050" dirty="0">
                <a:solidFill>
                  <a:srgbClr val="61D6FF"/>
                </a:solidFill>
              </a:rPr>
              <a:t>8</a:t>
            </a:r>
            <a:r>
              <a:rPr lang="ko-KR" altLang="en-US" sz="1050" dirty="0">
                <a:solidFill>
                  <a:srgbClr val="61D6FF"/>
                </a:solidFill>
              </a:rPr>
              <a:t>연속 </a:t>
            </a:r>
            <a:r>
              <a:rPr lang="ko-KR" altLang="en-US" sz="1050" dirty="0" err="1">
                <a:solidFill>
                  <a:srgbClr val="61D6FF"/>
                </a:solidFill>
              </a:rPr>
              <a:t>상승장</a:t>
            </a:r>
            <a:r>
              <a:rPr lang="en-US" altLang="ko-KR" sz="1050" dirty="0">
                <a:solidFill>
                  <a:srgbClr val="61D6FF"/>
                </a:solidFill>
              </a:rPr>
              <a:t>, </a:t>
            </a:r>
            <a:r>
              <a:rPr lang="ko-KR" altLang="en-US" sz="1050" dirty="0">
                <a:solidFill>
                  <a:srgbClr val="61D6FF"/>
                </a:solidFill>
              </a:rPr>
              <a:t>최대 </a:t>
            </a:r>
            <a:r>
              <a:rPr lang="en-US" altLang="ko-KR" sz="1050" dirty="0">
                <a:solidFill>
                  <a:srgbClr val="61D6FF"/>
                </a:solidFill>
              </a:rPr>
              <a:t>8</a:t>
            </a:r>
            <a:r>
              <a:rPr lang="ko-KR" altLang="en-US" sz="1050" dirty="0">
                <a:solidFill>
                  <a:srgbClr val="61D6FF"/>
                </a:solidFill>
              </a:rPr>
              <a:t>연속 하락장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이 있었고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최근 하락장이 연이었던 부분을 확인할 수 있습니다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F3346E-21E5-4143-8937-56A5FCC23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10778" r="13196"/>
          <a:stretch/>
        </p:blipFill>
        <p:spPr>
          <a:xfrm>
            <a:off x="1423293" y="966661"/>
            <a:ext cx="10188020" cy="48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6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05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변동폭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당 거래량이 </a:t>
            </a:r>
            <a:r>
              <a:rPr lang="ko-KR" altLang="en-US" sz="1050" dirty="0" err="1">
                <a:solidFill>
                  <a:prstClr val="white">
                    <a:lumMod val="75000"/>
                  </a:prstClr>
                </a:solidFill>
              </a:rPr>
              <a:t>어떠한지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 비교해본 그래프입니다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en-US" altLang="ko-KR" sz="1050" dirty="0">
                <a:solidFill>
                  <a:srgbClr val="61D6FF"/>
                </a:solidFill>
              </a:rPr>
              <a:t>-5% </a:t>
            </a:r>
            <a:r>
              <a:rPr lang="ko-KR" altLang="en-US" sz="1050" dirty="0">
                <a:solidFill>
                  <a:srgbClr val="61D6FF"/>
                </a:solidFill>
              </a:rPr>
              <a:t>가 넘어가면 거래량이 평상시와 다르게 급변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하지만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, +</a:t>
            </a:r>
            <a:r>
              <a:rPr lang="en-US" altLang="ko-KR" sz="1050" dirty="0">
                <a:solidFill>
                  <a:srgbClr val="61D6FF"/>
                </a:solidFill>
              </a:rPr>
              <a:t>10% </a:t>
            </a:r>
            <a:r>
              <a:rPr lang="ko-KR" altLang="en-US" sz="1050" dirty="0">
                <a:solidFill>
                  <a:srgbClr val="61D6FF"/>
                </a:solidFill>
              </a:rPr>
              <a:t>상승엔 거래량 큰 변화는 없습니다</a:t>
            </a:r>
            <a:endParaRPr lang="en-US" altLang="ko-KR" sz="1050" dirty="0">
              <a:solidFill>
                <a:srgbClr val="61D6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87DBF-E8C8-4467-AE2A-05CE886AF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10471" r="9693" b="5553"/>
          <a:stretch/>
        </p:blipFill>
        <p:spPr>
          <a:xfrm>
            <a:off x="1491168" y="966662"/>
            <a:ext cx="9995267" cy="5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06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상승 하락 별 거래량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srgbClr val="61D6FF"/>
                </a:solidFill>
              </a:rPr>
              <a:t>연속으로 하락 일 때</a:t>
            </a:r>
            <a:r>
              <a:rPr lang="en-US" altLang="ko-KR" sz="1050" dirty="0">
                <a:solidFill>
                  <a:srgbClr val="61D6FF"/>
                </a:solidFill>
              </a:rPr>
              <a:t>, </a:t>
            </a:r>
            <a:r>
              <a:rPr lang="ko-KR" altLang="en-US" sz="1050" dirty="0">
                <a:solidFill>
                  <a:srgbClr val="61D6FF"/>
                </a:solidFill>
              </a:rPr>
              <a:t>많은 사람들이 </a:t>
            </a:r>
            <a:r>
              <a:rPr lang="ko-KR" altLang="en-US" sz="1050" dirty="0" err="1">
                <a:solidFill>
                  <a:srgbClr val="61D6FF"/>
                </a:solidFill>
              </a:rPr>
              <a:t>상승장</a:t>
            </a:r>
            <a:r>
              <a:rPr lang="ko-KR" altLang="en-US" sz="1050" dirty="0">
                <a:solidFill>
                  <a:srgbClr val="61D6FF"/>
                </a:solidFill>
              </a:rPr>
              <a:t> 보다 훨씬 민감하게 반응하고 더 많은 거래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를 하는 것을 확인할 수 있습니다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59BEB2-B8B6-413D-BECE-D233F3A05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11437" r="9508" b="5799"/>
          <a:stretch/>
        </p:blipFill>
        <p:spPr>
          <a:xfrm>
            <a:off x="1442643" y="966662"/>
            <a:ext cx="9994073" cy="50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07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상승 하락 별 거래대금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srgbClr val="61D6FF"/>
                </a:solidFill>
              </a:rPr>
              <a:t>연속 하락할 수록 거래 대금 규모 자체가 훨씬 큰 부분을 확인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할 수 있습니다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9F539-A3F7-47FE-9E36-2B2693C37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472" r="9078" b="7981"/>
          <a:stretch/>
        </p:blipFill>
        <p:spPr>
          <a:xfrm>
            <a:off x="1603948" y="916984"/>
            <a:ext cx="9832768" cy="49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비트코인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데이터분석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Upbit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API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활용하여 자료를 받아 데이터 분석을 하였습니다 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08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A9F9E-D09D-4B75-BE44-A0CA28CFC696}"/>
              </a:ext>
            </a:extLst>
          </p:cNvPr>
          <p:cNvSpPr/>
          <p:nvPr/>
        </p:nvSpPr>
        <p:spPr>
          <a:xfrm>
            <a:off x="1922269" y="5937589"/>
            <a:ext cx="9514447" cy="38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연속 상승 하락 별 변동성 입니다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앞선 </a:t>
            </a:r>
            <a:r>
              <a:rPr lang="ko-KR" altLang="en-US" sz="1050" dirty="0">
                <a:solidFill>
                  <a:srgbClr val="61D6FF"/>
                </a:solidFill>
              </a:rPr>
              <a:t>거래대금</a:t>
            </a:r>
            <a:r>
              <a:rPr lang="en-US" altLang="ko-KR" sz="1050" dirty="0">
                <a:solidFill>
                  <a:srgbClr val="61D6FF"/>
                </a:solidFill>
              </a:rPr>
              <a:t>, </a:t>
            </a:r>
            <a:r>
              <a:rPr lang="ko-KR" altLang="en-US" sz="1050" dirty="0">
                <a:solidFill>
                  <a:srgbClr val="61D6FF"/>
                </a:solidFill>
              </a:rPr>
              <a:t>거래량과 비슷한 그래프</a:t>
            </a:r>
            <a:r>
              <a:rPr lang="ko-KR" altLang="en-US" sz="1050" dirty="0">
                <a:solidFill>
                  <a:prstClr val="white">
                    <a:lumMod val="75000"/>
                  </a:prstClr>
                </a:solidFill>
              </a:rPr>
              <a:t>를 확인할 수 있습니다</a:t>
            </a: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.</a:t>
            </a:r>
          </a:p>
        </p:txBody>
      </p:sp>
      <p:pic>
        <p:nvPicPr>
          <p:cNvPr id="4" name="그림 3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28BDBFDE-7E92-4BD2-8539-6D3636158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" t="11437" r="9508" b="5430"/>
          <a:stretch/>
        </p:blipFill>
        <p:spPr>
          <a:xfrm>
            <a:off x="1546976" y="922676"/>
            <a:ext cx="9939459" cy="5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387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김형준(2013182046)</cp:lastModifiedBy>
  <cp:revision>26</cp:revision>
  <cp:lastPrinted>2021-06-14T09:56:31Z</cp:lastPrinted>
  <dcterms:created xsi:type="dcterms:W3CDTF">2021-05-31T15:17:18Z</dcterms:created>
  <dcterms:modified xsi:type="dcterms:W3CDTF">2021-06-14T10:38:25Z</dcterms:modified>
</cp:coreProperties>
</file>