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gif" ContentType="image/gif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64" r:id="rId2"/>
    <p:sldId id="304" r:id="rId3"/>
    <p:sldId id="416" r:id="rId4"/>
    <p:sldId id="415" r:id="rId5"/>
    <p:sldId id="406" r:id="rId6"/>
    <p:sldId id="412" r:id="rId7"/>
    <p:sldId id="417" r:id="rId8"/>
    <p:sldId id="359" r:id="rId9"/>
    <p:sldId id="399" r:id="rId10"/>
    <p:sldId id="401" r:id="rId11"/>
    <p:sldId id="391" r:id="rId12"/>
    <p:sldId id="414" r:id="rId13"/>
    <p:sldId id="273" r:id="rId14"/>
    <p:sldId id="413" r:id="rId15"/>
    <p:sldId id="402" r:id="rId16"/>
    <p:sldId id="403" r:id="rId17"/>
    <p:sldId id="357" r:id="rId18"/>
    <p:sldId id="345" r:id="rId19"/>
    <p:sldId id="407" r:id="rId20"/>
    <p:sldId id="384" r:id="rId21"/>
    <p:sldId id="405" r:id="rId22"/>
    <p:sldId id="346" r:id="rId23"/>
    <p:sldId id="382" r:id="rId24"/>
    <p:sldId id="347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BAF5"/>
    <a:srgbClr val="C1FFED"/>
    <a:srgbClr val="F9B3B9"/>
    <a:srgbClr val="F0918E"/>
    <a:srgbClr val="BD7262"/>
    <a:srgbClr val="8ADEF5"/>
    <a:srgbClr val="003A9D"/>
    <a:srgbClr val="F297C3"/>
    <a:srgbClr val="61A6E5"/>
    <a:srgbClr val="F780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50"/>
    <p:restoredTop sz="93750"/>
  </p:normalViewPr>
  <p:slideViewPr>
    <p:cSldViewPr snapToGrid="0" snapToObjects="1" showGuides="1">
      <p:cViewPr>
        <p:scale>
          <a:sx n="120" d="100"/>
          <a:sy n="120" d="100"/>
        </p:scale>
        <p:origin x="304" y="75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4" d="100"/>
        <a:sy n="8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784820-E37F-9245-812A-8C2941EBBF6C}" type="datetimeFigureOut">
              <a:rPr kumimoji="1" lang="ko-KR" altLang="en-US" smtClean="0"/>
              <a:t>2016. 12. 7.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FFB26-D7FB-1E45-8948-B5EE06A034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460571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D44343-005F-DA4E-8CE2-D84E76ABEFED}" type="datetimeFigureOut">
              <a:rPr kumimoji="1" lang="ko-KR" altLang="en-US" smtClean="0"/>
              <a:t>2016. 12. 7.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9C498E-0BA9-4748-85A3-59023D192E9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83702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안녕 친구들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우리는 졸작팀 편돌이에요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게임 타이틀은 노루막이에요</a:t>
            </a:r>
            <a:r>
              <a:rPr kumimoji="1" lang="en-US" altLang="ko-KR" dirty="0" smtClean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C498E-0BA9-4748-85A3-59023D192E99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252323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C498E-0BA9-4748-85A3-59023D192E99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874333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C498E-0BA9-4748-85A3-59023D192E99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74031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2016. 12. 7.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0675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2016. 12. 7.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56422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2016. 12. 7.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2580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2016. 12. 7.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96188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2016. 12. 7.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74456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2016. 12. 7.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48057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2016. 12. 7.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69106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2016. 12. 7.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67737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2016. 12. 7.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10900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2016. 12. 7.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68982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2016. 12. 7.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32585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BEA77-FCFD-E34F-8955-12C1E82451E3}" type="datetimeFigureOut">
              <a:rPr kumimoji="1" lang="ko-KR" altLang="en-US" smtClean="0"/>
              <a:t>2016. 12. 7.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13014" y="6356350"/>
            <a:ext cx="853483" cy="44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627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microsoft.com/office/2007/relationships/hdphoto" Target="../media/hdphoto11.wdp"/><Relationship Id="rId5" Type="http://schemas.microsoft.com/office/2007/relationships/hdphoto" Target="../media/hdphoto12.wdp"/><Relationship Id="rId6" Type="http://schemas.openxmlformats.org/officeDocument/2006/relationships/image" Target="../media/image19.png"/><Relationship Id="rId7" Type="http://schemas.openxmlformats.org/officeDocument/2006/relationships/image" Target="../media/image20.jpg"/><Relationship Id="rId8" Type="http://schemas.openxmlformats.org/officeDocument/2006/relationships/image" Target="../media/image21.png"/><Relationship Id="rId9" Type="http://schemas.microsoft.com/office/2007/relationships/hdphoto" Target="../media/hdphoto13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7.png"/><Relationship Id="rId12" Type="http://schemas.microsoft.com/office/2007/relationships/hdphoto" Target="../media/hdphoto5.wdp"/><Relationship Id="rId13" Type="http://schemas.openxmlformats.org/officeDocument/2006/relationships/image" Target="../media/image8.png"/><Relationship Id="rId14" Type="http://schemas.microsoft.com/office/2007/relationships/hdphoto" Target="../media/hdphoto6.wdp"/><Relationship Id="rId15" Type="http://schemas.microsoft.com/office/2007/relationships/hdphoto" Target="../media/hdphoto7.wdp"/><Relationship Id="rId16" Type="http://schemas.openxmlformats.org/officeDocument/2006/relationships/image" Target="../media/image9.png"/><Relationship Id="rId17" Type="http://schemas.microsoft.com/office/2007/relationships/hdphoto" Target="../media/hdphoto8.wdp"/><Relationship Id="rId18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microsoft.com/office/2007/relationships/hdphoto" Target="../media/hdphoto1.wdp"/><Relationship Id="rId6" Type="http://schemas.microsoft.com/office/2007/relationships/hdphoto" Target="../media/hdphoto2.wdp"/><Relationship Id="rId7" Type="http://schemas.microsoft.com/office/2007/relationships/hdphoto" Target="../media/hdphoto3.wdp"/><Relationship Id="rId8" Type="http://schemas.openxmlformats.org/officeDocument/2006/relationships/image" Target="../media/image5.png"/><Relationship Id="rId9" Type="http://schemas.openxmlformats.org/officeDocument/2006/relationships/image" Target="../media/image6.png"/><Relationship Id="rId10" Type="http://schemas.microsoft.com/office/2007/relationships/hdphoto" Target="../media/hdphoto4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4" Type="http://schemas.openxmlformats.org/officeDocument/2006/relationships/image" Target="../media/image12.gi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microsoft.com/office/2007/relationships/hdphoto" Target="../media/hdphoto10.wd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평행 사변형[P] 3"/>
          <p:cNvSpPr/>
          <p:nvPr/>
        </p:nvSpPr>
        <p:spPr>
          <a:xfrm>
            <a:off x="278780" y="1258779"/>
            <a:ext cx="1918010" cy="633103"/>
          </a:xfrm>
          <a:prstGeom prst="parallelogram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/>
              <a:t>프로젝트 명</a:t>
            </a:r>
          </a:p>
        </p:txBody>
      </p:sp>
      <p:sp>
        <p:nvSpPr>
          <p:cNvPr id="8" name="평행 사변형[P] 7"/>
          <p:cNvSpPr/>
          <p:nvPr/>
        </p:nvSpPr>
        <p:spPr>
          <a:xfrm>
            <a:off x="2018370" y="1258779"/>
            <a:ext cx="5631367" cy="633103"/>
          </a:xfrm>
          <a:prstGeom prst="parallelogram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800" dirty="0" smtClean="0">
                <a:solidFill>
                  <a:schemeClr val="tx1"/>
                </a:solidFill>
              </a:rPr>
              <a:t>노루막이</a:t>
            </a:r>
            <a:endParaRPr kumimoji="1"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9" name="평행 사변형[P] 8"/>
          <p:cNvSpPr/>
          <p:nvPr/>
        </p:nvSpPr>
        <p:spPr>
          <a:xfrm>
            <a:off x="278780" y="2530759"/>
            <a:ext cx="1918010" cy="1028413"/>
          </a:xfrm>
          <a:prstGeom prst="parallelogram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3200"/>
              <a:t>특징</a:t>
            </a:r>
          </a:p>
        </p:txBody>
      </p:sp>
      <p:sp>
        <p:nvSpPr>
          <p:cNvPr id="10" name="평행 사변형[P] 9"/>
          <p:cNvSpPr/>
          <p:nvPr/>
        </p:nvSpPr>
        <p:spPr>
          <a:xfrm>
            <a:off x="1739590" y="2530759"/>
            <a:ext cx="5590850" cy="1013377"/>
          </a:xfrm>
          <a:prstGeom prst="parallelogram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</a:rPr>
              <a:t>당신의 선택에 반응하는</a:t>
            </a:r>
            <a:endParaRPr lang="en-US" altLang="ko-KR" sz="24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2400" b="1" dirty="0">
                <a:solidFill>
                  <a:schemeClr val="tx1"/>
                </a:solidFill>
              </a:rPr>
              <a:t>연속타격 키보드 액션 </a:t>
            </a:r>
            <a:r>
              <a:rPr lang="en-US" altLang="ko-KR" sz="2400" b="1" dirty="0">
                <a:solidFill>
                  <a:schemeClr val="tx1"/>
                </a:solidFill>
              </a:rPr>
              <a:t>RPG</a:t>
            </a:r>
          </a:p>
        </p:txBody>
      </p:sp>
      <p:sp>
        <p:nvSpPr>
          <p:cNvPr id="13" name="평행 사변형[P] 12"/>
          <p:cNvSpPr/>
          <p:nvPr/>
        </p:nvSpPr>
        <p:spPr>
          <a:xfrm>
            <a:off x="278779" y="354378"/>
            <a:ext cx="4445622" cy="910542"/>
          </a:xfrm>
          <a:prstGeom prst="parallelogram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dirty="0">
                <a:solidFill>
                  <a:schemeClr val="bg1"/>
                </a:solidFill>
              </a:rPr>
              <a:t>Team </a:t>
            </a:r>
            <a:r>
              <a:rPr lang="ko-KR" altLang="en-US" sz="4000" dirty="0">
                <a:solidFill>
                  <a:schemeClr val="bg1"/>
                </a:solidFill>
              </a:rPr>
              <a:t>편돌이</a:t>
            </a:r>
            <a:endParaRPr lang="en-US" altLang="ko-KR" sz="40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2029" y="-18770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/>
          </a:p>
        </p:txBody>
      </p:sp>
      <p:sp>
        <p:nvSpPr>
          <p:cNvPr id="14" name="평행 사변형[P] 13"/>
          <p:cNvSpPr/>
          <p:nvPr/>
        </p:nvSpPr>
        <p:spPr>
          <a:xfrm>
            <a:off x="278780" y="3549745"/>
            <a:ext cx="1918010" cy="633103"/>
          </a:xfrm>
          <a:prstGeom prst="parallelogram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3200" dirty="0"/>
              <a:t>서버</a:t>
            </a:r>
          </a:p>
        </p:txBody>
      </p:sp>
      <p:sp>
        <p:nvSpPr>
          <p:cNvPr id="15" name="평행 사변형[P] 14"/>
          <p:cNvSpPr/>
          <p:nvPr/>
        </p:nvSpPr>
        <p:spPr>
          <a:xfrm>
            <a:off x="2044700" y="3549746"/>
            <a:ext cx="8648700" cy="620146"/>
          </a:xfrm>
          <a:prstGeom prst="parallelogram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3200" dirty="0">
                <a:solidFill>
                  <a:schemeClr val="tx1"/>
                </a:solidFill>
              </a:rPr>
              <a:t>김형준</a:t>
            </a:r>
            <a:r>
              <a:rPr lang="ko-KR" altLang="en-US" sz="2400" dirty="0">
                <a:solidFill>
                  <a:schemeClr val="tx1"/>
                </a:solidFill>
              </a:rPr>
              <a:t> 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게임공학과 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2013182046</a:t>
            </a:r>
            <a:endParaRPr lang="is-IS" altLang="ko-K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평행 사변형[P] 15"/>
          <p:cNvSpPr/>
          <p:nvPr/>
        </p:nvSpPr>
        <p:spPr>
          <a:xfrm>
            <a:off x="278780" y="4174299"/>
            <a:ext cx="1918010" cy="633103"/>
          </a:xfrm>
          <a:prstGeom prst="parallelogram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3200" dirty="0"/>
              <a:t>클라</a:t>
            </a:r>
          </a:p>
        </p:txBody>
      </p:sp>
      <p:sp>
        <p:nvSpPr>
          <p:cNvPr id="17" name="평행 사변형[P] 16"/>
          <p:cNvSpPr/>
          <p:nvPr/>
        </p:nvSpPr>
        <p:spPr>
          <a:xfrm>
            <a:off x="2043249" y="4174299"/>
            <a:ext cx="8497751" cy="620554"/>
          </a:xfrm>
          <a:prstGeom prst="parallelogram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/>
            <a:r>
              <a:rPr lang="ko-KR" altLang="en-US" sz="3200" dirty="0">
                <a:solidFill>
                  <a:schemeClr val="tx1"/>
                </a:solidFill>
              </a:rPr>
              <a:t>허지훈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 게임공학과 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2013180055</a:t>
            </a:r>
            <a:endParaRPr lang="is-IS" altLang="ko-K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평행 사변형[P] 17"/>
          <p:cNvSpPr/>
          <p:nvPr/>
        </p:nvSpPr>
        <p:spPr>
          <a:xfrm>
            <a:off x="278780" y="4787967"/>
            <a:ext cx="1918010" cy="633103"/>
          </a:xfrm>
          <a:prstGeom prst="parallelogram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3200" dirty="0"/>
              <a:t>클라</a:t>
            </a:r>
          </a:p>
        </p:txBody>
      </p:sp>
      <p:sp>
        <p:nvSpPr>
          <p:cNvPr id="19" name="평행 사변형[P] 18"/>
          <p:cNvSpPr/>
          <p:nvPr/>
        </p:nvSpPr>
        <p:spPr>
          <a:xfrm>
            <a:off x="2032955" y="4787967"/>
            <a:ext cx="8355645" cy="627371"/>
          </a:xfrm>
          <a:prstGeom prst="parallelogram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/>
            <a:r>
              <a:rPr lang="ko-KR" altLang="en-US" sz="3200" dirty="0">
                <a:solidFill>
                  <a:schemeClr val="tx1"/>
                </a:solidFill>
              </a:rPr>
              <a:t>홍승필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 게임공학과 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2013180056</a:t>
            </a:r>
            <a:endParaRPr lang="is-IS" altLang="ko-K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평행 사변형[P] 20"/>
          <p:cNvSpPr/>
          <p:nvPr/>
        </p:nvSpPr>
        <p:spPr>
          <a:xfrm>
            <a:off x="1880555" y="5415338"/>
            <a:ext cx="8355645" cy="1085475"/>
          </a:xfrm>
          <a:prstGeom prst="parallelogram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/>
            <a:r>
              <a:rPr lang="ko-KR" altLang="en-US" sz="3200" dirty="0">
                <a:solidFill>
                  <a:schemeClr val="tx1"/>
                </a:solidFill>
              </a:rPr>
              <a:t>신창섭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 엔터테인먼트 컴퓨팅학과 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2013184042</a:t>
            </a:r>
            <a:endParaRPr lang="is-IS" altLang="ko-K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" name="평행 사변형[P] 44"/>
          <p:cNvSpPr/>
          <p:nvPr/>
        </p:nvSpPr>
        <p:spPr>
          <a:xfrm>
            <a:off x="278780" y="1885406"/>
            <a:ext cx="1918010" cy="645354"/>
          </a:xfrm>
          <a:prstGeom prst="parallelogram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mtClean="0"/>
              <a:t>장르  </a:t>
            </a:r>
            <a:endParaRPr kumimoji="1" lang="ko-KR" altLang="en-US" dirty="0"/>
          </a:p>
        </p:txBody>
      </p:sp>
      <p:sp>
        <p:nvSpPr>
          <p:cNvPr id="46" name="평행 사변형[P] 45"/>
          <p:cNvSpPr/>
          <p:nvPr/>
        </p:nvSpPr>
        <p:spPr>
          <a:xfrm>
            <a:off x="2018370" y="1897656"/>
            <a:ext cx="5475249" cy="633103"/>
          </a:xfrm>
          <a:prstGeom prst="parallelogram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800" dirty="0">
                <a:solidFill>
                  <a:schemeClr val="tx1"/>
                </a:solidFill>
              </a:rPr>
              <a:t>액션 </a:t>
            </a:r>
            <a:r>
              <a:rPr kumimoji="1" lang="en-US" altLang="ko-KR" sz="2800" dirty="0">
                <a:solidFill>
                  <a:schemeClr val="tx1"/>
                </a:solidFill>
              </a:rPr>
              <a:t>MMORPG</a:t>
            </a:r>
            <a:endParaRPr kumimoji="1"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0" name="평행 사변형[P] 19"/>
          <p:cNvSpPr/>
          <p:nvPr/>
        </p:nvSpPr>
        <p:spPr>
          <a:xfrm>
            <a:off x="278780" y="5415338"/>
            <a:ext cx="1918010" cy="1085475"/>
          </a:xfrm>
          <a:prstGeom prst="parallelogram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800" dirty="0" smtClean="0"/>
              <a:t>기획</a:t>
            </a:r>
            <a:r>
              <a:rPr kumimoji="1" lang="ko-KR" altLang="en-US" sz="2800" dirty="0"/>
              <a:t> </a:t>
            </a:r>
            <a:r>
              <a:rPr kumimoji="1" lang="en-US" altLang="ko-KR" sz="2800" dirty="0" smtClean="0"/>
              <a:t>/</a:t>
            </a:r>
          </a:p>
          <a:p>
            <a:pPr algn="ctr"/>
            <a:r>
              <a:rPr kumimoji="1" lang="ko-KR" altLang="en-US" sz="2800" dirty="0" smtClean="0"/>
              <a:t>그래픽</a:t>
            </a:r>
            <a:endParaRPr kumimoji="1" lang="en-US" altLang="ko-KR" sz="2800" dirty="0" smtClean="0"/>
          </a:p>
        </p:txBody>
      </p:sp>
      <p:sp>
        <p:nvSpPr>
          <p:cNvPr id="22" name="평행 사변형[P] 21"/>
          <p:cNvSpPr/>
          <p:nvPr/>
        </p:nvSpPr>
        <p:spPr>
          <a:xfrm>
            <a:off x="7493620" y="1260258"/>
            <a:ext cx="3775015" cy="633103"/>
          </a:xfrm>
          <a:prstGeom prst="parallelogram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800" dirty="0" smtClean="0">
                <a:solidFill>
                  <a:schemeClr val="bg1"/>
                </a:solidFill>
              </a:rPr>
              <a:t>지도교수 서명</a:t>
            </a:r>
            <a:endParaRPr kumimoji="1"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23" name="평행 사변형[P] 22"/>
          <p:cNvSpPr/>
          <p:nvPr/>
        </p:nvSpPr>
        <p:spPr>
          <a:xfrm>
            <a:off x="7073451" y="1906644"/>
            <a:ext cx="4033820" cy="1652528"/>
          </a:xfrm>
          <a:prstGeom prst="parallelogram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" name="텍스트 상자 1"/>
          <p:cNvSpPr txBox="1"/>
          <p:nvPr/>
        </p:nvSpPr>
        <p:spPr>
          <a:xfrm>
            <a:off x="4535015" y="843153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>
                <a:solidFill>
                  <a:schemeClr val="bg1">
                    <a:lumMod val="50000"/>
                  </a:schemeClr>
                </a:solidFill>
              </a:rPr>
              <a:t>애니메이션이 포함된 프리젠테이션입니다</a:t>
            </a:r>
            <a:r>
              <a:rPr kumimoji="1" lang="en-US" altLang="ko-KR" dirty="0" smtClean="0">
                <a:solidFill>
                  <a:schemeClr val="bg1">
                    <a:lumMod val="50000"/>
                  </a:schemeClr>
                </a:solidFill>
              </a:rPr>
              <a:t>!</a:t>
            </a:r>
            <a:endParaRPr kumimoji="1"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077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  <p:bldP spid="10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1" grpId="0" animBg="1"/>
      <p:bldP spid="45" grpId="0" animBg="1"/>
      <p:bldP spid="46" grpId="0" animBg="1"/>
      <p:bldP spid="20" grpId="0" animBg="1"/>
      <p:bldP spid="22" grpId="0" animBg="1"/>
      <p:bldP spid="2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49714" y="1271592"/>
            <a:ext cx="2954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개발목표</a:t>
            </a:r>
            <a:endParaRPr kumimoji="1" lang="en-US" altLang="ko-KR" sz="54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및 내용</a:t>
            </a:r>
            <a:endParaRPr kumimoji="1" lang="en-US" altLang="ko-KR" sz="5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3600" b="1" dirty="0">
                <a:solidFill>
                  <a:schemeClr val="bg1"/>
                </a:solidFill>
              </a:rPr>
              <a:t>게임의 컨셉과 어울리는 모델 및 애니메이션 제작</a:t>
            </a:r>
            <a:endParaRPr kumimoji="1" lang="en-US" altLang="ko-KR" sz="36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빠르게 반응하는 애니메이션과</a:t>
            </a:r>
            <a:endParaRPr kumimoji="1" lang="en-US" altLang="ko-KR" sz="3200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이를 살려 줄 수 있는 로우폴리 데이터 제작</a:t>
            </a:r>
            <a:endParaRPr kumimoji="1" lang="en-US" altLang="ko-KR" sz="3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3"/>
          <p:cNvSpPr txBox="1"/>
          <p:nvPr/>
        </p:nvSpPr>
        <p:spPr>
          <a:xfrm>
            <a:off x="6852830" y="1149348"/>
            <a:ext cx="396615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800" b="1" dirty="0">
                <a:solidFill>
                  <a:srgbClr val="FFC000"/>
                </a:solidFill>
              </a:rPr>
              <a:t>기획 </a:t>
            </a:r>
            <a:r>
              <a:rPr kumimoji="1" lang="en-US" altLang="ko-KR" sz="4800" b="1" dirty="0">
                <a:solidFill>
                  <a:srgbClr val="FFC000"/>
                </a:solidFill>
              </a:rPr>
              <a:t>/</a:t>
            </a:r>
            <a:r>
              <a:rPr kumimoji="1" lang="ko-KR" altLang="en-US" sz="4800" b="1" dirty="0">
                <a:solidFill>
                  <a:srgbClr val="FFC000"/>
                </a:solidFill>
              </a:rPr>
              <a:t> 그래픽</a:t>
            </a:r>
            <a:endParaRPr kumimoji="1" lang="en-US" altLang="ko-KR" sz="4800" b="1" dirty="0">
              <a:solidFill>
                <a:srgbClr val="FFC000"/>
              </a:solidFill>
            </a:endParaRPr>
          </a:p>
          <a:p>
            <a:pPr algn="ctr"/>
            <a:r>
              <a:rPr kumimoji="1" lang="ko-KR" altLang="en-US" sz="7200" b="1" dirty="0">
                <a:solidFill>
                  <a:schemeClr val="bg1"/>
                </a:solidFill>
              </a:rPr>
              <a:t>신창섭</a:t>
            </a:r>
            <a:endParaRPr kumimoji="1" lang="en-US" altLang="ko-KR" sz="7200" b="1" dirty="0">
              <a:solidFill>
                <a:schemeClr val="bg1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386511" y="732982"/>
            <a:ext cx="14189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 smtClean="0">
                <a:solidFill>
                  <a:schemeClr val="bg1"/>
                </a:solidFill>
              </a:rPr>
              <a:t>2</a:t>
            </a:r>
            <a:endParaRPr kumimoji="1" lang="en-US" altLang="ko-KR" sz="16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971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49714" y="1271592"/>
            <a:ext cx="2954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개발목표</a:t>
            </a:r>
            <a:endParaRPr kumimoji="1" lang="en-US" altLang="ko-KR" sz="54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및 내용</a:t>
            </a:r>
            <a:endParaRPr kumimoji="1" lang="en-US" altLang="ko-KR" sz="5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3600" b="1" dirty="0" smtClean="0">
                <a:solidFill>
                  <a:schemeClr val="bg1"/>
                </a:solidFill>
              </a:rPr>
              <a:t>DirectX 11</a:t>
            </a:r>
            <a:r>
              <a:rPr kumimoji="1" lang="ko-KR" altLang="en-US" sz="3600" b="1" dirty="0" smtClean="0">
                <a:solidFill>
                  <a:schemeClr val="bg1"/>
                </a:solidFill>
              </a:rPr>
              <a:t>을 </a:t>
            </a:r>
            <a:r>
              <a:rPr kumimoji="1" lang="ko-KR" altLang="en-US" sz="3600" b="1" dirty="0">
                <a:solidFill>
                  <a:schemeClr val="bg1"/>
                </a:solidFill>
              </a:rPr>
              <a:t>이용한 프레임워크 자체 제작</a:t>
            </a:r>
            <a:endParaRPr kumimoji="1" lang="en-US" altLang="ko-KR" sz="3600" b="1" dirty="0">
              <a:solidFill>
                <a:schemeClr val="bg1"/>
              </a:solidFill>
            </a:endParaRPr>
          </a:p>
          <a:p>
            <a:pPr algn="ctr"/>
            <a:r>
              <a:rPr kumimoji="1" lang="en-US" altLang="ko-KR" sz="3200" b="1" dirty="0" err="1">
                <a:solidFill>
                  <a:schemeClr val="bg1">
                    <a:lumMod val="50000"/>
                  </a:schemeClr>
                </a:solidFill>
              </a:rPr>
              <a:t>DriectX</a:t>
            </a:r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 11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에서 제공하는 파이프 라인을 익혀</a:t>
            </a:r>
            <a:endParaRPr kumimoji="1" lang="en-US" altLang="ko-KR" sz="3200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게임에 적합한 </a:t>
            </a:r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3D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환경의 프레임워크 제작</a:t>
            </a:r>
          </a:p>
        </p:txBody>
      </p:sp>
      <p:sp>
        <p:nvSpPr>
          <p:cNvPr id="12" name="TextBox 3"/>
          <p:cNvSpPr txBox="1"/>
          <p:nvPr/>
        </p:nvSpPr>
        <p:spPr>
          <a:xfrm>
            <a:off x="7204689" y="1149348"/>
            <a:ext cx="326243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800" b="1" dirty="0">
                <a:solidFill>
                  <a:srgbClr val="00B0F0"/>
                </a:solidFill>
              </a:rPr>
              <a:t>클라이언트</a:t>
            </a:r>
            <a:endParaRPr kumimoji="1" lang="en-US" altLang="ko-KR" sz="4800" b="1" dirty="0">
              <a:solidFill>
                <a:srgbClr val="00B0F0"/>
              </a:solidFill>
            </a:endParaRPr>
          </a:p>
          <a:p>
            <a:pPr algn="ctr"/>
            <a:r>
              <a:rPr kumimoji="1" lang="ko-KR" altLang="en-US" sz="7200" b="1" dirty="0">
                <a:solidFill>
                  <a:schemeClr val="bg1"/>
                </a:solidFill>
              </a:rPr>
              <a:t>홍승필</a:t>
            </a:r>
            <a:endParaRPr kumimoji="1" lang="en-US" altLang="ko-KR" sz="7200" b="1" dirty="0">
              <a:solidFill>
                <a:schemeClr val="bg1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395040" y="732982"/>
            <a:ext cx="14189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 smtClean="0">
                <a:solidFill>
                  <a:schemeClr val="bg1"/>
                </a:solidFill>
              </a:rPr>
              <a:t>1</a:t>
            </a:r>
            <a:endParaRPr kumimoji="1" lang="en-US" altLang="ko-KR" sz="16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952738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850"/>
                                </p:stCondLst>
                                <p:childTnLst>
                                  <p:par>
                                    <p:cTn id="20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2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10" grpId="0"/>
          <p:bldP spid="12" grpId="0"/>
          <p:bldP spid="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850"/>
                                </p:stCondLst>
                                <p:childTnLst>
                                  <p:par>
                                    <p:cTn id="20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10" grpId="0"/>
          <p:bldP spid="12" grpId="0"/>
          <p:bldP spid="9" grpId="0"/>
        </p:bld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49714" y="1271592"/>
            <a:ext cx="2954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개발목표</a:t>
            </a:r>
            <a:endParaRPr kumimoji="1" lang="en-US" altLang="ko-KR" sz="54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및 내용</a:t>
            </a:r>
            <a:endParaRPr kumimoji="1" lang="en-US" altLang="ko-KR" sz="5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3600" b="1" dirty="0" smtClean="0">
                <a:solidFill>
                  <a:schemeClr val="bg1"/>
                </a:solidFill>
              </a:rPr>
              <a:t>MFC</a:t>
            </a:r>
            <a:r>
              <a:rPr kumimoji="1" lang="ko-KR" altLang="en-US" sz="3600" b="1" dirty="0" smtClean="0">
                <a:solidFill>
                  <a:schemeClr val="bg1"/>
                </a:solidFill>
              </a:rPr>
              <a:t>를 이용한 툴 제작</a:t>
            </a:r>
            <a:endParaRPr kumimoji="1" lang="en-US" altLang="ko-KR" sz="36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3200" b="1" dirty="0" smtClean="0">
                <a:solidFill>
                  <a:schemeClr val="bg1">
                    <a:lumMod val="50000"/>
                  </a:schemeClr>
                </a:solidFill>
              </a:rPr>
              <a:t>오브젝트와 네비매쉬</a:t>
            </a:r>
            <a:r>
              <a:rPr kumimoji="1" lang="en-US" altLang="ko-KR" sz="3200" b="1" dirty="0" smtClean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kumimoji="1" lang="ko-KR" altLang="en-US" sz="3200" b="1" dirty="0" smtClean="0">
                <a:solidFill>
                  <a:schemeClr val="bg1">
                    <a:lumMod val="50000"/>
                  </a:schemeClr>
                </a:solidFill>
              </a:rPr>
              <a:t> 트리거박스를</a:t>
            </a:r>
            <a:endParaRPr kumimoji="1" lang="en-US" altLang="ko-KR" sz="32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ko-KR" altLang="en-US" sz="3200" b="1" dirty="0" smtClean="0">
                <a:solidFill>
                  <a:schemeClr val="bg1">
                    <a:lumMod val="50000"/>
                  </a:schemeClr>
                </a:solidFill>
              </a:rPr>
              <a:t>빠르고 원활하게 제작할 수 있는 툴 제작</a:t>
            </a:r>
            <a:endParaRPr kumimoji="1" lang="ko-KR" altLang="en-US" sz="3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3"/>
          <p:cNvSpPr txBox="1"/>
          <p:nvPr/>
        </p:nvSpPr>
        <p:spPr>
          <a:xfrm>
            <a:off x="7204689" y="1149348"/>
            <a:ext cx="326243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800" b="1" dirty="0">
                <a:solidFill>
                  <a:srgbClr val="00B0F0"/>
                </a:solidFill>
              </a:rPr>
              <a:t>클라이언트</a:t>
            </a:r>
            <a:endParaRPr kumimoji="1" lang="en-US" altLang="ko-KR" sz="4800" b="1" dirty="0">
              <a:solidFill>
                <a:srgbClr val="00B0F0"/>
              </a:solidFill>
            </a:endParaRPr>
          </a:p>
          <a:p>
            <a:pPr algn="ctr"/>
            <a:r>
              <a:rPr kumimoji="1" lang="ko-KR" altLang="en-US" sz="7200" b="1" dirty="0">
                <a:solidFill>
                  <a:schemeClr val="bg1"/>
                </a:solidFill>
              </a:rPr>
              <a:t>홍승필</a:t>
            </a:r>
            <a:endParaRPr kumimoji="1" lang="en-US" altLang="ko-KR" sz="7200" b="1" dirty="0">
              <a:solidFill>
                <a:schemeClr val="bg1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395040" y="732982"/>
            <a:ext cx="14189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 smtClean="0">
                <a:solidFill>
                  <a:schemeClr val="bg1"/>
                </a:solidFill>
              </a:rPr>
              <a:t>2</a:t>
            </a:r>
            <a:endParaRPr kumimoji="1" lang="en-US" altLang="ko-KR" sz="16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84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49714" y="1271592"/>
            <a:ext cx="2954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개발목표</a:t>
            </a:r>
            <a:endParaRPr kumimoji="1" lang="en-US" altLang="ko-KR" sz="54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및 내용</a:t>
            </a:r>
            <a:endParaRPr kumimoji="1" lang="en-US" altLang="ko-KR" sz="5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kumimoji="1" lang="ko-KR" altLang="en-US" sz="3600" b="1" dirty="0">
                <a:solidFill>
                  <a:prstClr val="white"/>
                </a:solidFill>
              </a:rPr>
              <a:t>게임 오브젝트의 스키닝 애니메이션</a:t>
            </a:r>
            <a:endParaRPr kumimoji="1" lang="en-US" altLang="ko-KR" sz="3600" b="1" dirty="0">
              <a:solidFill>
                <a:prstClr val="white"/>
              </a:solidFill>
            </a:endParaRPr>
          </a:p>
          <a:p>
            <a:pPr lvl="0" algn="ctr"/>
            <a:r>
              <a:rPr kumimoji="1" lang="en-US" altLang="ko-KR" sz="3200" b="1" dirty="0">
                <a:solidFill>
                  <a:prstClr val="white">
                    <a:lumMod val="50000"/>
                  </a:prstClr>
                </a:solidFill>
              </a:rPr>
              <a:t>Mesh</a:t>
            </a:r>
            <a:r>
              <a:rPr kumimoji="1" lang="ko-KR" altLang="en-US" sz="3200" b="1" dirty="0">
                <a:solidFill>
                  <a:prstClr val="white">
                    <a:lumMod val="50000"/>
                  </a:prstClr>
                </a:solidFill>
              </a:rPr>
              <a:t>와 </a:t>
            </a:r>
            <a:r>
              <a:rPr kumimoji="1" lang="en-US" altLang="ko-KR" sz="3200" b="1" dirty="0">
                <a:solidFill>
                  <a:prstClr val="white">
                    <a:lumMod val="50000"/>
                  </a:prstClr>
                </a:solidFill>
              </a:rPr>
              <a:t>bone</a:t>
            </a:r>
            <a:r>
              <a:rPr kumimoji="1" lang="ko-KR" altLang="en-US" sz="3200" b="1" dirty="0">
                <a:solidFill>
                  <a:prstClr val="white">
                    <a:lumMod val="50000"/>
                  </a:prstClr>
                </a:solidFill>
              </a:rPr>
              <a:t>으로 이루어진 </a:t>
            </a:r>
            <a:r>
              <a:rPr kumimoji="1" lang="en-US" altLang="ko-KR" sz="3200" b="1" dirty="0">
                <a:solidFill>
                  <a:prstClr val="white">
                    <a:lumMod val="50000"/>
                  </a:prstClr>
                </a:solidFill>
              </a:rPr>
              <a:t>FBX </a:t>
            </a:r>
            <a:r>
              <a:rPr kumimoji="1" lang="ko-KR" altLang="en-US" sz="3200" b="1" dirty="0">
                <a:solidFill>
                  <a:prstClr val="white">
                    <a:lumMod val="50000"/>
                  </a:prstClr>
                </a:solidFill>
              </a:rPr>
              <a:t>파일을 활용하여</a:t>
            </a:r>
          </a:p>
          <a:p>
            <a:pPr lvl="0" algn="ctr"/>
            <a:r>
              <a:rPr kumimoji="1" lang="ko-KR" altLang="en-US" sz="3200" b="1" dirty="0">
                <a:solidFill>
                  <a:prstClr val="white">
                    <a:lumMod val="50000"/>
                  </a:prstClr>
                </a:solidFill>
              </a:rPr>
              <a:t>움직일 때의 시간에 따른 보간을 하여 애니메이션 출력</a:t>
            </a:r>
          </a:p>
        </p:txBody>
      </p:sp>
      <p:sp>
        <p:nvSpPr>
          <p:cNvPr id="12" name="TextBox 3"/>
          <p:cNvSpPr txBox="1"/>
          <p:nvPr/>
        </p:nvSpPr>
        <p:spPr>
          <a:xfrm>
            <a:off x="7204689" y="1149348"/>
            <a:ext cx="326243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800" b="1" dirty="0">
                <a:solidFill>
                  <a:schemeClr val="accent2"/>
                </a:solidFill>
              </a:rPr>
              <a:t>클라이언트</a:t>
            </a:r>
            <a:endParaRPr kumimoji="1" lang="en-US" altLang="ko-KR" sz="4800" b="1" dirty="0">
              <a:solidFill>
                <a:schemeClr val="accent2"/>
              </a:solidFill>
            </a:endParaRPr>
          </a:p>
          <a:p>
            <a:pPr algn="ctr"/>
            <a:r>
              <a:rPr kumimoji="1" lang="ko-KR" altLang="en-US" sz="7200" b="1" dirty="0">
                <a:solidFill>
                  <a:schemeClr val="bg1"/>
                </a:solidFill>
              </a:rPr>
              <a:t>허지훈</a:t>
            </a:r>
            <a:endParaRPr kumimoji="1" lang="en-US" altLang="ko-KR" sz="7200" b="1" dirty="0">
              <a:solidFill>
                <a:schemeClr val="bg1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395040" y="732982"/>
            <a:ext cx="14189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" name="텍스트 상자 1"/>
          <p:cNvSpPr txBox="1"/>
          <p:nvPr/>
        </p:nvSpPr>
        <p:spPr>
          <a:xfrm>
            <a:off x="-529936" y="1257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7534187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850"/>
                                </p:stCondLst>
                                <p:childTnLst>
                                  <p:par>
                                    <p:cTn id="20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2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10" grpId="0"/>
          <p:bldP spid="12" grpId="0"/>
          <p:bldP spid="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850"/>
                                </p:stCondLst>
                                <p:childTnLst>
                                  <p:par>
                                    <p:cTn id="20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10" grpId="0"/>
          <p:bldP spid="12" grpId="0"/>
          <p:bldP spid="9" grpId="0"/>
        </p:bldLst>
      </p:timing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49714" y="1271592"/>
            <a:ext cx="2954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개발목표</a:t>
            </a:r>
            <a:endParaRPr kumimoji="1" lang="en-US" altLang="ko-KR" sz="54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및 내용</a:t>
            </a:r>
            <a:endParaRPr kumimoji="1" lang="en-US" altLang="ko-KR" sz="5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3600" b="1" dirty="0" smtClean="0">
                <a:solidFill>
                  <a:schemeClr val="bg1"/>
                </a:solidFill>
              </a:rPr>
              <a:t>게임의 연출을 위한 쉐이더 제작</a:t>
            </a:r>
            <a:endParaRPr kumimoji="1" lang="en-US" altLang="ko-KR" sz="3600" b="1" dirty="0" smtClean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3200" b="1" dirty="0" smtClean="0">
                <a:solidFill>
                  <a:schemeClr val="bg1">
                    <a:lumMod val="50000"/>
                  </a:schemeClr>
                </a:solidFill>
              </a:rPr>
              <a:t>툰 렌더링 등을 활용하여 만화적인 그래픽 연출</a:t>
            </a:r>
            <a:endParaRPr kumimoji="1" lang="en-US" altLang="ko-KR" sz="3200" b="1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3"/>
          <p:cNvSpPr txBox="1"/>
          <p:nvPr/>
        </p:nvSpPr>
        <p:spPr>
          <a:xfrm>
            <a:off x="7204689" y="1149348"/>
            <a:ext cx="326243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800" b="1" dirty="0">
                <a:solidFill>
                  <a:schemeClr val="accent2"/>
                </a:solidFill>
              </a:rPr>
              <a:t>클라이언트</a:t>
            </a:r>
            <a:endParaRPr kumimoji="1" lang="en-US" altLang="ko-KR" sz="4800" b="1" dirty="0">
              <a:solidFill>
                <a:schemeClr val="accent2"/>
              </a:solidFill>
            </a:endParaRPr>
          </a:p>
          <a:p>
            <a:pPr algn="ctr"/>
            <a:r>
              <a:rPr kumimoji="1" lang="ko-KR" altLang="en-US" sz="7200" b="1" dirty="0">
                <a:solidFill>
                  <a:schemeClr val="bg1"/>
                </a:solidFill>
              </a:rPr>
              <a:t>허지훈</a:t>
            </a:r>
            <a:endParaRPr kumimoji="1" lang="en-US" altLang="ko-KR" sz="7200" b="1" dirty="0">
              <a:solidFill>
                <a:schemeClr val="bg1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395040" y="732982"/>
            <a:ext cx="14189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 smtClean="0">
                <a:solidFill>
                  <a:schemeClr val="bg1"/>
                </a:solidFill>
              </a:rPr>
              <a:t>2</a:t>
            </a:r>
            <a:endParaRPr kumimoji="1" lang="en-US" altLang="ko-KR" sz="16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74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49714" y="1271592"/>
            <a:ext cx="2954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개발목표</a:t>
            </a:r>
            <a:endParaRPr kumimoji="1" lang="en-US" altLang="ko-KR" sz="54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및 내용</a:t>
            </a:r>
            <a:endParaRPr kumimoji="1" lang="en-US" altLang="ko-KR" sz="5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3600" b="1" dirty="0">
                <a:solidFill>
                  <a:schemeClr val="bg1"/>
                </a:solidFill>
              </a:rPr>
              <a:t>Boost </a:t>
            </a:r>
            <a:r>
              <a:rPr kumimoji="1" lang="en-US" altLang="ko-KR" sz="3600" b="1" dirty="0" err="1">
                <a:solidFill>
                  <a:schemeClr val="bg1"/>
                </a:solidFill>
              </a:rPr>
              <a:t>Asio</a:t>
            </a:r>
            <a:r>
              <a:rPr kumimoji="1" lang="en-US" altLang="ko-KR" sz="3600" b="1" dirty="0">
                <a:solidFill>
                  <a:schemeClr val="bg1"/>
                </a:solidFill>
              </a:rPr>
              <a:t> </a:t>
            </a:r>
            <a:r>
              <a:rPr kumimoji="1" lang="ko-KR" altLang="en-US" sz="3600" b="1" dirty="0">
                <a:solidFill>
                  <a:schemeClr val="bg1"/>
                </a:solidFill>
              </a:rPr>
              <a:t>라이브러리를 활용한 서버</a:t>
            </a:r>
            <a:endParaRPr kumimoji="1" lang="en-US" altLang="ko-KR" sz="3600" b="1" dirty="0">
              <a:solidFill>
                <a:schemeClr val="bg1"/>
              </a:solidFill>
            </a:endParaRPr>
          </a:p>
          <a:p>
            <a:pPr algn="ctr"/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Boost 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의 </a:t>
            </a:r>
            <a:r>
              <a:rPr kumimoji="1" lang="en-US" altLang="ko-KR" sz="3200" b="1" dirty="0" err="1">
                <a:solidFill>
                  <a:schemeClr val="bg1">
                    <a:lumMod val="50000"/>
                  </a:schemeClr>
                </a:solidFill>
              </a:rPr>
              <a:t>Asio</a:t>
            </a:r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외부 라이브러리를 활용하여</a:t>
            </a:r>
            <a:endParaRPr kumimoji="1" lang="en-US" altLang="ko-KR" sz="3200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최신 개발 트렌드에 맞춰</a:t>
            </a:r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OS 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와 상관없이 작동하는 서버</a:t>
            </a:r>
            <a:endParaRPr kumimoji="1" lang="en-US" altLang="ko-KR" sz="3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3"/>
          <p:cNvSpPr txBox="1"/>
          <p:nvPr/>
        </p:nvSpPr>
        <p:spPr>
          <a:xfrm>
            <a:off x="7358577" y="1149348"/>
            <a:ext cx="295465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800" b="1" dirty="0">
                <a:solidFill>
                  <a:srgbClr val="EEBAF5"/>
                </a:solidFill>
              </a:rPr>
              <a:t>서버</a:t>
            </a:r>
            <a:endParaRPr kumimoji="1" lang="en-US" altLang="ko-KR" sz="4800" b="1" dirty="0">
              <a:solidFill>
                <a:srgbClr val="EEBAF5"/>
              </a:solidFill>
            </a:endParaRPr>
          </a:p>
          <a:p>
            <a:pPr algn="ctr"/>
            <a:r>
              <a:rPr kumimoji="1" lang="ko-KR" altLang="en-US" sz="7200" b="1" dirty="0">
                <a:solidFill>
                  <a:schemeClr val="bg1"/>
                </a:solidFill>
              </a:rPr>
              <a:t>김형준</a:t>
            </a:r>
            <a:endParaRPr kumimoji="1" lang="en-US" altLang="ko-KR" sz="7200" b="1" dirty="0">
              <a:solidFill>
                <a:schemeClr val="bg1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386511" y="732982"/>
            <a:ext cx="14189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87038784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800"/>
                                </p:stCondLst>
                                <p:childTnLst>
                                  <p:par>
                                    <p:cTn id="20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2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10" grpId="0"/>
          <p:bldP spid="12" grpId="0"/>
          <p:bldP spid="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800"/>
                                </p:stCondLst>
                                <p:childTnLst>
                                  <p:par>
                                    <p:cTn id="20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10" grpId="0"/>
          <p:bldP spid="12" grpId="0"/>
          <p:bldP spid="9" grpId="0"/>
        </p:bldLst>
      </p:timing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49714" y="1271592"/>
            <a:ext cx="2954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개발목표</a:t>
            </a:r>
            <a:endParaRPr kumimoji="1" lang="en-US" altLang="ko-KR" sz="54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및 내용</a:t>
            </a:r>
            <a:endParaRPr kumimoji="1" lang="en-US" altLang="ko-KR" sz="5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3600" b="1" dirty="0">
                <a:solidFill>
                  <a:schemeClr val="bg1"/>
                </a:solidFill>
              </a:rPr>
              <a:t>패킷 통신 최적화를 위한 </a:t>
            </a:r>
            <a:r>
              <a:rPr kumimoji="1" lang="ko-KR" altLang="en-US" sz="3600" b="1" dirty="0" err="1">
                <a:solidFill>
                  <a:schemeClr val="bg1"/>
                </a:solidFill>
              </a:rPr>
              <a:t>데드</a:t>
            </a:r>
            <a:r>
              <a:rPr kumimoji="1" lang="ko-KR" altLang="en-US" sz="3600" b="1" dirty="0">
                <a:solidFill>
                  <a:schemeClr val="bg1"/>
                </a:solidFill>
              </a:rPr>
              <a:t> </a:t>
            </a:r>
            <a:r>
              <a:rPr kumimoji="1" lang="ko-KR" altLang="en-US" sz="3600" b="1" dirty="0" err="1">
                <a:solidFill>
                  <a:schemeClr val="bg1"/>
                </a:solidFill>
              </a:rPr>
              <a:t>레커닝</a:t>
            </a:r>
            <a:endParaRPr kumimoji="1" lang="en-US" altLang="ko-KR" sz="36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기존 프레임 당 매 번 전송하던 패킷 전송을</a:t>
            </a:r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,</a:t>
            </a:r>
          </a:p>
          <a:p>
            <a:pPr algn="ctr"/>
            <a:r>
              <a:rPr kumimoji="1" lang="ko-KR" altLang="en-US" sz="3200" b="1" dirty="0" err="1">
                <a:solidFill>
                  <a:schemeClr val="bg1">
                    <a:lumMod val="50000"/>
                  </a:schemeClr>
                </a:solidFill>
              </a:rPr>
              <a:t>데드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ko-KR" altLang="en-US" sz="3200" b="1" dirty="0" err="1">
                <a:solidFill>
                  <a:schemeClr val="bg1">
                    <a:lumMod val="50000"/>
                  </a:schemeClr>
                </a:solidFill>
              </a:rPr>
              <a:t>레커닝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 기법을 사용하여 통신 </a:t>
            </a:r>
            <a:r>
              <a:rPr kumimoji="1" lang="ko-KR" altLang="en-US" sz="3200" b="1" dirty="0" err="1">
                <a:solidFill>
                  <a:schemeClr val="bg1">
                    <a:lumMod val="50000"/>
                  </a:schemeClr>
                </a:solidFill>
              </a:rPr>
              <a:t>부하량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 감소</a:t>
            </a:r>
          </a:p>
        </p:txBody>
      </p:sp>
      <p:sp>
        <p:nvSpPr>
          <p:cNvPr id="12" name="TextBox 3"/>
          <p:cNvSpPr txBox="1"/>
          <p:nvPr/>
        </p:nvSpPr>
        <p:spPr>
          <a:xfrm>
            <a:off x="7358577" y="1149348"/>
            <a:ext cx="295465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kumimoji="1" lang="ko-KR" altLang="en-US" sz="4800" b="1" dirty="0">
                <a:solidFill>
                  <a:srgbClr val="EEBAF5"/>
                </a:solidFill>
              </a:rPr>
              <a:t>서버</a:t>
            </a:r>
            <a:endParaRPr kumimoji="1" lang="en-US" altLang="ko-KR" sz="4800" b="1" dirty="0">
              <a:solidFill>
                <a:srgbClr val="EEBAF5"/>
              </a:solidFill>
            </a:endParaRPr>
          </a:p>
          <a:p>
            <a:pPr lvl="0" algn="ctr"/>
            <a:r>
              <a:rPr kumimoji="1" lang="ko-KR" altLang="en-US" sz="7200" b="1" dirty="0">
                <a:solidFill>
                  <a:prstClr val="white"/>
                </a:solidFill>
              </a:rPr>
              <a:t>김형준</a:t>
            </a:r>
            <a:endParaRPr kumimoji="1" lang="en-US" altLang="ko-KR" sz="7200" b="1" dirty="0">
              <a:solidFill>
                <a:prstClr val="white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386511" y="732982"/>
            <a:ext cx="14189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82096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973273" y="2982723"/>
            <a:ext cx="25058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개발 툴</a:t>
            </a:r>
            <a:endParaRPr kumimoji="1" lang="en-US" altLang="ko-KR" sz="5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096000" y="1136064"/>
            <a:ext cx="5207692" cy="461664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chemeClr val="bg1"/>
                </a:solidFill>
              </a:rPr>
              <a:t>Microsoft visual studio 2015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chemeClr val="bg1"/>
                </a:solidFill>
              </a:rPr>
              <a:t>DirectX 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11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 smtClean="0">
                <a:solidFill>
                  <a:schemeClr val="bg1"/>
                </a:solidFill>
              </a:rPr>
              <a:t>Boost </a:t>
            </a:r>
            <a:r>
              <a:rPr lang="en-US" altLang="ko-KR" sz="2800" b="1" dirty="0" err="1" smtClean="0">
                <a:solidFill>
                  <a:schemeClr val="bg1"/>
                </a:solidFill>
              </a:rPr>
              <a:t>Asio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 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Library</a:t>
            </a:r>
            <a:endParaRPr lang="en-US" altLang="ko-KR" sz="280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chemeClr val="bg1"/>
                </a:solidFill>
              </a:rPr>
              <a:t>Trello</a:t>
            </a:r>
            <a:r>
              <a:rPr lang="ko-KR" altLang="en-US" sz="2800" b="1" dirty="0">
                <a:solidFill>
                  <a:schemeClr val="bg1"/>
                </a:solidFill>
              </a:rPr>
              <a:t> </a:t>
            </a:r>
            <a:r>
              <a:rPr lang="en-US" altLang="ko-KR" sz="2800" b="1" dirty="0">
                <a:solidFill>
                  <a:schemeClr val="bg1"/>
                </a:solidFill>
              </a:rPr>
              <a:t>( google calendar</a:t>
            </a:r>
            <a:r>
              <a:rPr lang="ko-KR" altLang="en-US" sz="2800" b="1" dirty="0">
                <a:solidFill>
                  <a:schemeClr val="bg1"/>
                </a:solidFill>
              </a:rPr>
              <a:t> 연동</a:t>
            </a:r>
            <a:r>
              <a:rPr lang="en-US" altLang="ko-KR" sz="2800" b="1" dirty="0">
                <a:solidFill>
                  <a:schemeClr val="bg1"/>
                </a:solidFill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chemeClr val="bg1"/>
                </a:solidFill>
              </a:rPr>
              <a:t>Microsoft office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 err="1">
                <a:solidFill>
                  <a:schemeClr val="bg1"/>
                </a:solidFill>
              </a:rPr>
              <a:t>Github</a:t>
            </a:r>
            <a:endParaRPr lang="en-US" altLang="ko-KR" sz="280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chemeClr val="bg1"/>
                </a:solidFill>
              </a:rPr>
              <a:t>3dsMax 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2015</a:t>
            </a:r>
            <a:endParaRPr lang="en-US" altLang="ko-KR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2630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5140"/>
            <a:ext cx="12192000" cy="686314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29" name="직선 연결선[R] 28"/>
          <p:cNvCxnSpPr/>
          <p:nvPr/>
        </p:nvCxnSpPr>
        <p:spPr>
          <a:xfrm>
            <a:off x="-457200" y="879566"/>
            <a:ext cx="14005630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56430" y="2884656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6000" b="1">
                <a:solidFill>
                  <a:schemeClr val="bg1"/>
                </a:solidFill>
              </a:rPr>
              <a:t>개발일정</a:t>
            </a:r>
            <a:endParaRPr kumimoji="1" lang="en-US" altLang="ko-KR" sz="6000" b="1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-11792603" y="595014"/>
            <a:ext cx="23984603" cy="563163"/>
            <a:chOff x="-11792603" y="595014"/>
            <a:chExt cx="23984603" cy="563163"/>
          </a:xfrm>
        </p:grpSpPr>
        <p:cxnSp>
          <p:nvCxnSpPr>
            <p:cNvPr id="7" name="직선 연결선[R] 6"/>
            <p:cNvCxnSpPr/>
            <p:nvPr/>
          </p:nvCxnSpPr>
          <p:spPr>
            <a:xfrm>
              <a:off x="0" y="876596"/>
              <a:ext cx="12192000" cy="0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모서리가 둥근 직사각형 7"/>
            <p:cNvSpPr/>
            <p:nvPr/>
          </p:nvSpPr>
          <p:spPr>
            <a:xfrm>
              <a:off x="495395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16</a:t>
              </a:r>
              <a:r>
                <a:rPr kumimoji="1" lang="ko-KR" altLang="en-US" dirty="0">
                  <a:solidFill>
                    <a:schemeClr val="tx1"/>
                  </a:solidFill>
                </a:rPr>
                <a:t>년</a:t>
              </a:r>
              <a:endParaRPr kumimoji="1"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11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1649208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12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2803021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17</a:t>
              </a:r>
              <a:r>
                <a:rPr kumimoji="1" lang="ko-KR" altLang="en-US" dirty="0">
                  <a:solidFill>
                    <a:schemeClr val="tx1"/>
                  </a:solidFill>
                </a:rPr>
                <a:t>년</a:t>
              </a:r>
              <a:endParaRPr kumimoji="1"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3956834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2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5110647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3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6264460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4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7418273" y="595015"/>
              <a:ext cx="831382" cy="563162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5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8572086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6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9725899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7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10879710" y="595015"/>
              <a:ext cx="831382" cy="56316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bg1"/>
                  </a:solidFill>
                </a:rPr>
                <a:t>8</a:t>
              </a:r>
              <a:endParaRPr kumimoji="1" lang="ko-KR" altLang="en-US" sz="2400" dirty="0">
                <a:solidFill>
                  <a:schemeClr val="bg1"/>
                </a:solidFill>
              </a:endParaRPr>
            </a:p>
          </p:txBody>
        </p:sp>
        <p:cxnSp>
          <p:nvCxnSpPr>
            <p:cNvPr id="18" name="직선 연결선[R] 17"/>
            <p:cNvCxnSpPr/>
            <p:nvPr/>
          </p:nvCxnSpPr>
          <p:spPr>
            <a:xfrm>
              <a:off x="-11792603" y="876596"/>
              <a:ext cx="12192000" cy="0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모서리가 둥근 직사각형 18"/>
            <p:cNvSpPr/>
            <p:nvPr/>
          </p:nvSpPr>
          <p:spPr>
            <a:xfrm>
              <a:off x="-11297208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-10143395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-8989582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-7835769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-6681956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-5528143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-4374330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-3220517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-2066704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-912893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1827545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50000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5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화살표 연결선 19"/>
          <p:cNvCxnSpPr/>
          <p:nvPr/>
        </p:nvCxnSpPr>
        <p:spPr>
          <a:xfrm>
            <a:off x="1691114" y="5394891"/>
            <a:ext cx="759866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66263" y="2675060"/>
            <a:ext cx="911659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000" smtClean="0"/>
              <a:t>마을에서 출발해서 특정 던전의 보스를</a:t>
            </a:r>
            <a:endParaRPr kumimoji="1" lang="en-US" altLang="ko-KR" sz="4000" smtClean="0"/>
          </a:p>
          <a:p>
            <a:pPr algn="ctr"/>
            <a:r>
              <a:rPr kumimoji="1" lang="ko-KR" altLang="en-US" sz="4000" smtClean="0"/>
              <a:t>잡는 것까지의 제작 과정</a:t>
            </a:r>
            <a:endParaRPr kumimoji="1" lang="en-US" altLang="ko-KR" sz="4000" smtClean="0"/>
          </a:p>
          <a:p>
            <a:pPr algn="ctr"/>
            <a:r>
              <a:rPr kumimoji="1" lang="ko-KR" altLang="en-US" sz="2000" smtClean="0">
                <a:solidFill>
                  <a:schemeClr val="bg1">
                    <a:lumMod val="75000"/>
                  </a:schemeClr>
                </a:solidFill>
              </a:rPr>
              <a:t>기획 기간 동안 재미의 검증</a:t>
            </a:r>
            <a:r>
              <a:rPr kumimoji="1" lang="en-US" altLang="ko-KR" sz="200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kumimoji="1" lang="ko-KR" altLang="en-US" sz="2000" smtClean="0">
                <a:solidFill>
                  <a:schemeClr val="bg1">
                    <a:lumMod val="75000"/>
                  </a:schemeClr>
                </a:solidFill>
              </a:rPr>
              <a:t> 기술적 난이도 확인</a:t>
            </a:r>
            <a:endParaRPr kumimoji="1" lang="ko-KR" altLang="en-US" sz="20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삼각형 1"/>
          <p:cNvSpPr/>
          <p:nvPr/>
        </p:nvSpPr>
        <p:spPr>
          <a:xfrm>
            <a:off x="924496" y="4602439"/>
            <a:ext cx="1538515" cy="6350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168600" y="5237439"/>
            <a:ext cx="1045029" cy="8998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386916" y="5341424"/>
            <a:ext cx="290946" cy="2929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706737" y="5341424"/>
            <a:ext cx="290946" cy="2929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706737" y="5663248"/>
            <a:ext cx="290946" cy="2929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386916" y="5663248"/>
            <a:ext cx="290946" cy="2929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76870" y="4675326"/>
            <a:ext cx="1311965" cy="147099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9476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460504" y="4919939"/>
            <a:ext cx="655983" cy="90777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9476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717375" y="4549201"/>
            <a:ext cx="655983" cy="907774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9476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742113" y="4590957"/>
            <a:ext cx="655983" cy="90777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9476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428041" y="5087768"/>
            <a:ext cx="655983" cy="907774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9476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53476" y="5479066"/>
            <a:ext cx="655983" cy="907774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9476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77028" y="4203379"/>
            <a:ext cx="655983" cy="907774"/>
          </a:xfrm>
          <a:prstGeom prst="rect">
            <a:avLst/>
          </a:prstGeom>
        </p:spPr>
      </p:pic>
      <p:sp>
        <p:nvSpPr>
          <p:cNvPr id="17" name="자유형 16"/>
          <p:cNvSpPr/>
          <p:nvPr/>
        </p:nvSpPr>
        <p:spPr>
          <a:xfrm>
            <a:off x="9674087" y="4963561"/>
            <a:ext cx="1166191" cy="1086678"/>
          </a:xfrm>
          <a:custGeom>
            <a:avLst/>
            <a:gdLst>
              <a:gd name="connsiteX0" fmla="*/ 0 w 1166191"/>
              <a:gd name="connsiteY0" fmla="*/ 1086678 h 1086678"/>
              <a:gd name="connsiteX1" fmla="*/ 490330 w 1166191"/>
              <a:gd name="connsiteY1" fmla="*/ 636104 h 1086678"/>
              <a:gd name="connsiteX2" fmla="*/ 675861 w 1166191"/>
              <a:gd name="connsiteY2" fmla="*/ 238539 h 1086678"/>
              <a:gd name="connsiteX3" fmla="*/ 1166191 w 1166191"/>
              <a:gd name="connsiteY3" fmla="*/ 0 h 108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6191" h="1086678">
                <a:moveTo>
                  <a:pt x="0" y="1086678"/>
                </a:moveTo>
                <a:cubicBezTo>
                  <a:pt x="188843" y="932069"/>
                  <a:pt x="377687" y="777460"/>
                  <a:pt x="490330" y="636104"/>
                </a:cubicBezTo>
                <a:cubicBezTo>
                  <a:pt x="602974" y="494747"/>
                  <a:pt x="563218" y="344556"/>
                  <a:pt x="675861" y="238539"/>
                </a:cubicBezTo>
                <a:cubicBezTo>
                  <a:pt x="788504" y="132522"/>
                  <a:pt x="1166191" y="0"/>
                  <a:pt x="1166191" y="0"/>
                </a:cubicBez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" name="자유형 17"/>
          <p:cNvSpPr/>
          <p:nvPr/>
        </p:nvSpPr>
        <p:spPr>
          <a:xfrm>
            <a:off x="9817604" y="5273057"/>
            <a:ext cx="1166191" cy="1086678"/>
          </a:xfrm>
          <a:custGeom>
            <a:avLst/>
            <a:gdLst>
              <a:gd name="connsiteX0" fmla="*/ 0 w 1166191"/>
              <a:gd name="connsiteY0" fmla="*/ 1086678 h 1086678"/>
              <a:gd name="connsiteX1" fmla="*/ 490330 w 1166191"/>
              <a:gd name="connsiteY1" fmla="*/ 636104 h 1086678"/>
              <a:gd name="connsiteX2" fmla="*/ 675861 w 1166191"/>
              <a:gd name="connsiteY2" fmla="*/ 238539 h 1086678"/>
              <a:gd name="connsiteX3" fmla="*/ 1166191 w 1166191"/>
              <a:gd name="connsiteY3" fmla="*/ 0 h 108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6191" h="1086678">
                <a:moveTo>
                  <a:pt x="0" y="1086678"/>
                </a:moveTo>
                <a:cubicBezTo>
                  <a:pt x="188843" y="932069"/>
                  <a:pt x="377687" y="777460"/>
                  <a:pt x="490330" y="636104"/>
                </a:cubicBezTo>
                <a:cubicBezTo>
                  <a:pt x="602974" y="494747"/>
                  <a:pt x="563218" y="344556"/>
                  <a:pt x="675861" y="238539"/>
                </a:cubicBezTo>
                <a:cubicBezTo>
                  <a:pt x="788504" y="132522"/>
                  <a:pt x="1166191" y="0"/>
                  <a:pt x="1166191" y="0"/>
                </a:cubicBez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42398" y="4772799"/>
            <a:ext cx="1328563" cy="1137250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24992" y="100013"/>
            <a:ext cx="2112948" cy="2224156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100000" l="0" r="97500">
                        <a14:foregroundMark x1="53333" y1="19531" x2="51667" y2="414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5862" y="275422"/>
            <a:ext cx="1524000" cy="1625600"/>
          </a:xfrm>
          <a:prstGeom prst="rect">
            <a:avLst/>
          </a:prstGeom>
        </p:spPr>
      </p:pic>
      <p:cxnSp>
        <p:nvCxnSpPr>
          <p:cNvPr id="23" name="직선 화살표 연결선 22"/>
          <p:cNvCxnSpPr/>
          <p:nvPr/>
        </p:nvCxnSpPr>
        <p:spPr>
          <a:xfrm>
            <a:off x="2463011" y="1212091"/>
            <a:ext cx="7254364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24955" y="1913818"/>
            <a:ext cx="25058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3200" dirty="0" smtClean="0">
                <a:solidFill>
                  <a:schemeClr val="bg1">
                    <a:lumMod val="75000"/>
                  </a:schemeClr>
                </a:solidFill>
              </a:rPr>
              <a:t>2016</a:t>
            </a:r>
            <a:r>
              <a:rPr kumimoji="1" lang="ko-KR" altLang="en-US" sz="3200" dirty="0" smtClean="0">
                <a:solidFill>
                  <a:schemeClr val="bg1">
                    <a:lumMod val="75000"/>
                  </a:schemeClr>
                </a:solidFill>
              </a:rPr>
              <a:t>년 </a:t>
            </a:r>
            <a:r>
              <a:rPr kumimoji="1" lang="en-US" altLang="ko-KR" sz="3200" dirty="0" smtClean="0">
                <a:solidFill>
                  <a:schemeClr val="bg1">
                    <a:lumMod val="75000"/>
                  </a:schemeClr>
                </a:solidFill>
              </a:rPr>
              <a:t>11</a:t>
            </a:r>
            <a:r>
              <a:rPr kumimoji="1" lang="ko-KR" altLang="en-US" sz="3200" dirty="0" smtClean="0">
                <a:solidFill>
                  <a:schemeClr val="bg1">
                    <a:lumMod val="75000"/>
                  </a:schemeClr>
                </a:solidFill>
              </a:rPr>
              <a:t>월</a:t>
            </a:r>
            <a:endParaRPr kumimoji="1" lang="ko-KR" altLang="en-US" sz="3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341571" y="1913818"/>
            <a:ext cx="22797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3200" dirty="0" smtClean="0">
                <a:solidFill>
                  <a:schemeClr val="bg1">
                    <a:lumMod val="75000"/>
                  </a:schemeClr>
                </a:solidFill>
              </a:rPr>
              <a:t>2017</a:t>
            </a:r>
            <a:r>
              <a:rPr kumimoji="1" lang="ko-KR" altLang="en-US" sz="3200" dirty="0" smtClean="0">
                <a:solidFill>
                  <a:schemeClr val="bg1">
                    <a:lumMod val="75000"/>
                  </a:schemeClr>
                </a:solidFill>
              </a:rPr>
              <a:t>년 </a:t>
            </a:r>
            <a:r>
              <a:rPr kumimoji="1" lang="en-US" altLang="ko-KR" sz="3200" dirty="0">
                <a:solidFill>
                  <a:schemeClr val="bg1">
                    <a:lumMod val="75000"/>
                  </a:schemeClr>
                </a:solidFill>
              </a:rPr>
              <a:t>8</a:t>
            </a:r>
            <a:r>
              <a:rPr kumimoji="1" lang="ko-KR" altLang="en-US" sz="3200" dirty="0" smtClean="0">
                <a:solidFill>
                  <a:schemeClr val="bg1">
                    <a:lumMod val="75000"/>
                  </a:schemeClr>
                </a:solidFill>
              </a:rPr>
              <a:t>월</a:t>
            </a:r>
            <a:endParaRPr kumimoji="1" lang="ko-KR" altLang="en-US" sz="3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99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5140"/>
            <a:ext cx="12192000" cy="686314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62986" y="201301"/>
            <a:ext cx="7719549" cy="2277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8800" b="1" dirty="0">
                <a:solidFill>
                  <a:schemeClr val="bg1"/>
                </a:solidFill>
              </a:rPr>
              <a:t>Project </a:t>
            </a:r>
            <a:r>
              <a:rPr kumimoji="1" lang="ko-KR" altLang="en-US" sz="8800" b="1" dirty="0" smtClean="0">
                <a:solidFill>
                  <a:schemeClr val="bg1"/>
                </a:solidFill>
              </a:rPr>
              <a:t>편돌이</a:t>
            </a:r>
            <a:endParaRPr kumimoji="1" lang="en-US" altLang="ko-KR" sz="8800" b="1" dirty="0" smtClean="0">
              <a:solidFill>
                <a:schemeClr val="bg1"/>
              </a:solidFill>
            </a:endParaRPr>
          </a:p>
          <a:p>
            <a:r>
              <a:rPr kumimoji="1" lang="ko-KR" altLang="en-US" sz="5400" b="1" dirty="0" smtClean="0">
                <a:solidFill>
                  <a:srgbClr val="FFFF00"/>
                </a:solidFill>
              </a:rPr>
              <a:t>연구목적</a:t>
            </a:r>
            <a:endParaRPr kumimoji="1" lang="en-US" altLang="ko-KR" sz="5400" b="1" dirty="0">
              <a:solidFill>
                <a:srgbClr val="FFFF0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01193" y="2921760"/>
            <a:ext cx="1088052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ko-KR" sz="3200" b="1" dirty="0">
                <a:solidFill>
                  <a:srgbClr val="00B0F0"/>
                </a:solidFill>
              </a:rPr>
              <a:t>MMORPG</a:t>
            </a:r>
            <a:r>
              <a:rPr kumimoji="1" lang="ko-KR" altLang="en-US" sz="3200" b="1" dirty="0">
                <a:solidFill>
                  <a:srgbClr val="00B0F0"/>
                </a:solidFill>
              </a:rPr>
              <a:t> </a:t>
            </a:r>
            <a:r>
              <a:rPr kumimoji="1" lang="ko-KR" altLang="en-US" sz="3200" b="1" dirty="0" smtClean="0">
                <a:solidFill>
                  <a:srgbClr val="00B0F0"/>
                </a:solidFill>
              </a:rPr>
              <a:t>규모</a:t>
            </a:r>
            <a:r>
              <a:rPr kumimoji="1" lang="ko-KR" altLang="en-US" sz="3200" b="1" dirty="0" smtClean="0">
                <a:solidFill>
                  <a:schemeClr val="bg1"/>
                </a:solidFill>
              </a:rPr>
              <a:t>의 키보드 조작 기반 </a:t>
            </a:r>
            <a:r>
              <a:rPr kumimoji="1" lang="ko-KR" altLang="en-US" sz="3200" b="1" dirty="0" smtClean="0">
                <a:solidFill>
                  <a:srgbClr val="00B0F0"/>
                </a:solidFill>
              </a:rPr>
              <a:t>액션 </a:t>
            </a:r>
            <a:r>
              <a:rPr kumimoji="1" lang="ko-KR" altLang="en-US" sz="3200" b="1" dirty="0">
                <a:solidFill>
                  <a:srgbClr val="00B0F0"/>
                </a:solidFill>
              </a:rPr>
              <a:t>게임</a:t>
            </a:r>
            <a:r>
              <a:rPr kumimoji="1" lang="ko-KR" altLang="en-US" sz="3200" b="1" dirty="0">
                <a:solidFill>
                  <a:schemeClr val="bg1"/>
                </a:solidFill>
              </a:rPr>
              <a:t> 제작</a:t>
            </a:r>
            <a:endParaRPr kumimoji="1" lang="en-US" altLang="ko-KR" sz="3200" b="1" dirty="0">
              <a:solidFill>
                <a:schemeClr val="bg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87726" y="3838860"/>
            <a:ext cx="114165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ko-KR" altLang="en-US" sz="2800" b="1" dirty="0" smtClean="0">
                <a:solidFill>
                  <a:schemeClr val="bg1"/>
                </a:solidFill>
              </a:rPr>
              <a:t>게임공학부에서 배운 지식을 활용해 </a:t>
            </a:r>
            <a:r>
              <a:rPr kumimoji="1" lang="en-US" altLang="ko-KR" sz="2800" b="1" dirty="0" smtClean="0">
                <a:solidFill>
                  <a:srgbClr val="00B0F0"/>
                </a:solidFill>
              </a:rPr>
              <a:t>Direct X 11 </a:t>
            </a:r>
            <a:r>
              <a:rPr kumimoji="1" lang="ko-KR" altLang="en-US" sz="2800" b="1" dirty="0" smtClean="0">
                <a:solidFill>
                  <a:srgbClr val="00B0F0"/>
                </a:solidFill>
              </a:rPr>
              <a:t>기반</a:t>
            </a:r>
            <a:r>
              <a:rPr kumimoji="1" lang="ko-KR" altLang="en-US" sz="2800" b="1" dirty="0" smtClean="0">
                <a:solidFill>
                  <a:schemeClr val="bg1"/>
                </a:solidFill>
              </a:rPr>
              <a:t>의 </a:t>
            </a:r>
            <a:r>
              <a:rPr kumimoji="1" lang="en-US" altLang="ko-KR" sz="2800" b="1" dirty="0" smtClean="0">
                <a:solidFill>
                  <a:schemeClr val="bg1"/>
                </a:solidFill>
              </a:rPr>
              <a:t>3D</a:t>
            </a:r>
            <a:r>
              <a:rPr kumimoji="1" lang="ko-KR" altLang="en-US" sz="2800" b="1" dirty="0" smtClean="0">
                <a:solidFill>
                  <a:schemeClr val="bg1"/>
                </a:solidFill>
              </a:rPr>
              <a:t> 게임 제작</a:t>
            </a:r>
            <a:endParaRPr kumimoji="1" lang="en-US" altLang="ko-KR" sz="28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87726" y="5549950"/>
            <a:ext cx="114165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ko-KR" altLang="en-US" sz="2800" b="1" dirty="0" smtClean="0">
                <a:solidFill>
                  <a:schemeClr val="bg1"/>
                </a:solidFill>
              </a:rPr>
              <a:t>각 파트에 대한 </a:t>
            </a:r>
            <a:r>
              <a:rPr kumimoji="1" lang="ko-KR" altLang="en-US" sz="2800" b="1" dirty="0" smtClean="0">
                <a:solidFill>
                  <a:srgbClr val="00B0F0"/>
                </a:solidFill>
              </a:rPr>
              <a:t>확실한 역할 분담</a:t>
            </a:r>
            <a:r>
              <a:rPr kumimoji="1" lang="ko-KR" altLang="en-US" sz="2800" b="1" dirty="0" smtClean="0">
                <a:solidFill>
                  <a:schemeClr val="bg1"/>
                </a:solidFill>
              </a:rPr>
              <a:t>을 통해 제대로 된 </a:t>
            </a:r>
            <a:r>
              <a:rPr kumimoji="1" lang="en-US" altLang="ko-KR" sz="2800" b="1" dirty="0" smtClean="0">
                <a:solidFill>
                  <a:srgbClr val="00B0F0"/>
                </a:solidFill>
              </a:rPr>
              <a:t>‘</a:t>
            </a:r>
            <a:r>
              <a:rPr kumimoji="1" lang="ko-KR" altLang="en-US" sz="2800" b="1" dirty="0" smtClean="0">
                <a:solidFill>
                  <a:srgbClr val="00B0F0"/>
                </a:solidFill>
              </a:rPr>
              <a:t>팀 프로젝트</a:t>
            </a:r>
            <a:r>
              <a:rPr kumimoji="1" lang="en-US" altLang="ko-KR" sz="2800" b="1" dirty="0" smtClean="0">
                <a:solidFill>
                  <a:srgbClr val="00B0F0"/>
                </a:solidFill>
              </a:rPr>
              <a:t>’</a:t>
            </a:r>
            <a:r>
              <a:rPr kumimoji="1" lang="ko-KR" altLang="en-US" sz="2800" b="1" dirty="0" smtClean="0">
                <a:solidFill>
                  <a:schemeClr val="bg1"/>
                </a:solidFill>
              </a:rPr>
              <a:t> 경험</a:t>
            </a:r>
            <a:endParaRPr kumimoji="1" lang="en-US" altLang="ko-KR" sz="28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87726" y="4694405"/>
            <a:ext cx="114165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ko-KR" sz="2800" b="1" dirty="0">
                <a:solidFill>
                  <a:srgbClr val="00B0F0"/>
                </a:solidFill>
              </a:rPr>
              <a:t>5</a:t>
            </a:r>
            <a:r>
              <a:rPr kumimoji="1" lang="ko-KR" altLang="en-US" sz="2800" b="1" dirty="0" smtClean="0">
                <a:solidFill>
                  <a:srgbClr val="00B0F0"/>
                </a:solidFill>
              </a:rPr>
              <a:t>천명 이상이 동시에</a:t>
            </a:r>
            <a:r>
              <a:rPr kumimoji="1" lang="ko-KR" altLang="en-US" sz="2800" b="1" dirty="0" smtClean="0">
                <a:solidFill>
                  <a:schemeClr val="bg1"/>
                </a:solidFill>
              </a:rPr>
              <a:t> 플레이 할 수 있는 </a:t>
            </a:r>
            <a:r>
              <a:rPr kumimoji="1" lang="en-US" altLang="ko-KR" sz="2800" b="1" dirty="0" smtClean="0">
                <a:solidFill>
                  <a:srgbClr val="00B0F0"/>
                </a:solidFill>
              </a:rPr>
              <a:t>Boost </a:t>
            </a:r>
            <a:r>
              <a:rPr kumimoji="1" lang="en-US" altLang="ko-KR" sz="2800" b="1" dirty="0" err="1" smtClean="0">
                <a:solidFill>
                  <a:srgbClr val="00B0F0"/>
                </a:solidFill>
              </a:rPr>
              <a:t>Asio</a:t>
            </a:r>
            <a:r>
              <a:rPr kumimoji="1" lang="en-US" altLang="ko-KR" sz="2800" b="1" dirty="0" smtClean="0">
                <a:solidFill>
                  <a:srgbClr val="00B0F0"/>
                </a:solidFill>
              </a:rPr>
              <a:t> </a:t>
            </a:r>
            <a:r>
              <a:rPr kumimoji="1" lang="ko-KR" altLang="en-US" sz="2800" b="1" dirty="0" smtClean="0">
                <a:solidFill>
                  <a:srgbClr val="00B0F0"/>
                </a:solidFill>
              </a:rPr>
              <a:t>서버</a:t>
            </a:r>
            <a:r>
              <a:rPr kumimoji="1" lang="ko-KR" altLang="en-US" sz="2800" b="1" dirty="0" smtClean="0">
                <a:solidFill>
                  <a:schemeClr val="bg1"/>
                </a:solidFill>
              </a:rPr>
              <a:t> 제작</a:t>
            </a:r>
            <a:endParaRPr kumimoji="1" lang="en-US" altLang="ko-KR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843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10" grpId="0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직사각형 63"/>
          <p:cNvSpPr/>
          <p:nvPr/>
        </p:nvSpPr>
        <p:spPr>
          <a:xfrm>
            <a:off x="0" y="-5140"/>
            <a:ext cx="12192000" cy="686314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" name="직선 연결선[R] 2"/>
          <p:cNvCxnSpPr/>
          <p:nvPr/>
        </p:nvCxnSpPr>
        <p:spPr>
          <a:xfrm>
            <a:off x="0" y="1651418"/>
            <a:ext cx="12192000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495395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16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텍스트 상자 14"/>
          <p:cNvSpPr txBox="1"/>
          <p:nvPr/>
        </p:nvSpPr>
        <p:spPr>
          <a:xfrm>
            <a:off x="268941" y="333127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dirty="0">
                <a:solidFill>
                  <a:schemeClr val="bg1"/>
                </a:solidFill>
              </a:rPr>
              <a:t>기획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649208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12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2803021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17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3956834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110647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3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264460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4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7418273" y="1369837"/>
            <a:ext cx="831382" cy="56316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5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8572086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6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9725899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7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10879710" y="1369837"/>
            <a:ext cx="831382" cy="563162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bg1"/>
                </a:solidFill>
              </a:rPr>
              <a:t>8</a:t>
            </a:r>
            <a:endParaRPr kumimoji="1"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109766" y="2245076"/>
            <a:ext cx="597776" cy="563163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전투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컨셉</a:t>
            </a:r>
          </a:p>
        </p:txBody>
      </p:sp>
      <p:sp>
        <p:nvSpPr>
          <p:cNvPr id="42" name="모서리가 둥근 직사각형 41"/>
          <p:cNvSpPr/>
          <p:nvPr/>
        </p:nvSpPr>
        <p:spPr>
          <a:xfrm>
            <a:off x="109767" y="4421671"/>
            <a:ext cx="597776" cy="563163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스테이터스</a:t>
            </a:r>
          </a:p>
        </p:txBody>
      </p:sp>
      <p:sp>
        <p:nvSpPr>
          <p:cNvPr id="43" name="모서리가 둥근 직사각형 42"/>
          <p:cNvSpPr/>
          <p:nvPr/>
        </p:nvSpPr>
        <p:spPr>
          <a:xfrm>
            <a:off x="109766" y="3695409"/>
            <a:ext cx="597776" cy="563163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레벨업</a:t>
            </a:r>
          </a:p>
        </p:txBody>
      </p:sp>
      <p:sp>
        <p:nvSpPr>
          <p:cNvPr id="44" name="모서리가 둥근 직사각형 43"/>
          <p:cNvSpPr/>
          <p:nvPr/>
        </p:nvSpPr>
        <p:spPr>
          <a:xfrm>
            <a:off x="816200" y="2243162"/>
            <a:ext cx="1232329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스킬</a:t>
            </a: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158855" y="2241247"/>
            <a:ext cx="1096288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전투</a:t>
            </a:r>
          </a:p>
        </p:txBody>
      </p:sp>
      <p:sp>
        <p:nvSpPr>
          <p:cNvPr id="41" name="모서리가 둥근 직사각형 40"/>
          <p:cNvSpPr/>
          <p:nvPr/>
        </p:nvSpPr>
        <p:spPr>
          <a:xfrm>
            <a:off x="4929407" y="2233587"/>
            <a:ext cx="641784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>
                <a:solidFill>
                  <a:schemeClr val="bg1"/>
                </a:solidFill>
              </a:rPr>
              <a:t>몬스터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2922582" y="2965734"/>
            <a:ext cx="689633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마을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레벨</a:t>
            </a:r>
          </a:p>
        </p:txBody>
      </p:sp>
      <p:sp>
        <p:nvSpPr>
          <p:cNvPr id="46" name="모서리가 둥근 직사각형 45"/>
          <p:cNvSpPr/>
          <p:nvPr/>
        </p:nvSpPr>
        <p:spPr>
          <a:xfrm>
            <a:off x="816199" y="2962254"/>
            <a:ext cx="1191871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>
                <a:solidFill>
                  <a:schemeClr val="bg1"/>
                </a:solidFill>
              </a:rPr>
              <a:t>세계관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2944770" y="3697826"/>
            <a:ext cx="770796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캐릭터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모델링</a:t>
            </a:r>
          </a:p>
        </p:txBody>
      </p:sp>
      <p:sp>
        <p:nvSpPr>
          <p:cNvPr id="48" name="모서리가 둥근 직사각형 47"/>
          <p:cNvSpPr/>
          <p:nvPr/>
        </p:nvSpPr>
        <p:spPr>
          <a:xfrm>
            <a:off x="3814278" y="3700243"/>
            <a:ext cx="1110320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마을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모델링</a:t>
            </a:r>
          </a:p>
        </p:txBody>
      </p:sp>
      <p:sp>
        <p:nvSpPr>
          <p:cNvPr id="49" name="모서리가 둥근 직사각형 48"/>
          <p:cNvSpPr/>
          <p:nvPr/>
        </p:nvSpPr>
        <p:spPr>
          <a:xfrm>
            <a:off x="4146287" y="2231672"/>
            <a:ext cx="672794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퀘스트</a:t>
            </a:r>
          </a:p>
        </p:txBody>
      </p:sp>
      <p:sp>
        <p:nvSpPr>
          <p:cNvPr id="50" name="모서리가 둥근 직사각형 49"/>
          <p:cNvSpPr/>
          <p:nvPr/>
        </p:nvSpPr>
        <p:spPr>
          <a:xfrm>
            <a:off x="5023310" y="3702659"/>
            <a:ext cx="886964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던전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모델링</a:t>
            </a:r>
          </a:p>
        </p:txBody>
      </p:sp>
      <p:sp>
        <p:nvSpPr>
          <p:cNvPr id="52" name="모서리가 둥근 직사각형 51"/>
          <p:cNvSpPr/>
          <p:nvPr/>
        </p:nvSpPr>
        <p:spPr>
          <a:xfrm>
            <a:off x="3365469" y="2239332"/>
            <a:ext cx="670492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아이템</a:t>
            </a:r>
          </a:p>
        </p:txBody>
      </p:sp>
      <p:sp>
        <p:nvSpPr>
          <p:cNvPr id="53" name="모서리가 둥근 직사각형 52"/>
          <p:cNvSpPr/>
          <p:nvPr/>
        </p:nvSpPr>
        <p:spPr>
          <a:xfrm>
            <a:off x="9078916" y="3690575"/>
            <a:ext cx="1478365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지형 오브젝트</a:t>
            </a:r>
          </a:p>
        </p:txBody>
      </p:sp>
      <p:sp>
        <p:nvSpPr>
          <p:cNvPr id="55" name="모서리가 둥근 직사각형 54"/>
          <p:cNvSpPr/>
          <p:nvPr/>
        </p:nvSpPr>
        <p:spPr>
          <a:xfrm>
            <a:off x="7218018" y="3692992"/>
            <a:ext cx="109628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이펙트</a:t>
            </a:r>
          </a:p>
        </p:txBody>
      </p:sp>
      <p:sp>
        <p:nvSpPr>
          <p:cNvPr id="56" name="모서리가 둥근 직사각형 55"/>
          <p:cNvSpPr/>
          <p:nvPr/>
        </p:nvSpPr>
        <p:spPr>
          <a:xfrm>
            <a:off x="5992454" y="3688158"/>
            <a:ext cx="109628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몬스터 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모델링</a:t>
            </a:r>
          </a:p>
        </p:txBody>
      </p:sp>
      <p:sp>
        <p:nvSpPr>
          <p:cNvPr id="57" name="모서리가 둥근 직사각형 56"/>
          <p:cNvSpPr/>
          <p:nvPr/>
        </p:nvSpPr>
        <p:spPr>
          <a:xfrm>
            <a:off x="9507794" y="2955293"/>
            <a:ext cx="2203298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밸런스</a:t>
            </a:r>
          </a:p>
        </p:txBody>
      </p:sp>
      <p:sp>
        <p:nvSpPr>
          <p:cNvPr id="60" name="모서리가 둥근 직사각형 59"/>
          <p:cNvSpPr/>
          <p:nvPr/>
        </p:nvSpPr>
        <p:spPr>
          <a:xfrm>
            <a:off x="110653" y="2976172"/>
            <a:ext cx="596889" cy="563163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200" dirty="0">
                <a:solidFill>
                  <a:schemeClr val="bg1"/>
                </a:solidFill>
              </a:rPr>
              <a:t>경험치</a:t>
            </a:r>
          </a:p>
        </p:txBody>
      </p:sp>
      <p:sp>
        <p:nvSpPr>
          <p:cNvPr id="61" name="모서리가 둥근 직사각형 60"/>
          <p:cNvSpPr/>
          <p:nvPr/>
        </p:nvSpPr>
        <p:spPr>
          <a:xfrm>
            <a:off x="2105388" y="2969214"/>
            <a:ext cx="719876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캐릭터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디자인</a:t>
            </a:r>
          </a:p>
        </p:txBody>
      </p:sp>
      <p:sp>
        <p:nvSpPr>
          <p:cNvPr id="54" name="모서리가 둥근 직사각형 53"/>
          <p:cNvSpPr/>
          <p:nvPr/>
        </p:nvSpPr>
        <p:spPr>
          <a:xfrm>
            <a:off x="7871604" y="408805"/>
            <a:ext cx="1096288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시스템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9243204" y="408805"/>
            <a:ext cx="1096288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컨텐츠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10614804" y="408805"/>
            <a:ext cx="109628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리소스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5213388" y="2955294"/>
            <a:ext cx="723004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050" dirty="0">
                <a:solidFill>
                  <a:schemeClr val="bg1"/>
                </a:solidFill>
              </a:rPr>
              <a:t>퀘스트</a:t>
            </a:r>
          </a:p>
        </p:txBody>
      </p:sp>
      <p:sp>
        <p:nvSpPr>
          <p:cNvPr id="63" name="모서리가 둥근 직사각형 62"/>
          <p:cNvSpPr/>
          <p:nvPr/>
        </p:nvSpPr>
        <p:spPr>
          <a:xfrm>
            <a:off x="4496484" y="2958774"/>
            <a:ext cx="619586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050" dirty="0" smtClean="0">
                <a:solidFill>
                  <a:schemeClr val="bg1"/>
                </a:solidFill>
              </a:rPr>
              <a:t>아이템</a:t>
            </a:r>
            <a:endParaRPr kumimoji="1"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5681517" y="2235502"/>
            <a:ext cx="783572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bg1"/>
                </a:solidFill>
              </a:rPr>
              <a:t>AI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6575414" y="2237417"/>
            <a:ext cx="783572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 smtClean="0">
                <a:solidFill>
                  <a:schemeClr val="bg1"/>
                </a:solidFill>
              </a:rPr>
              <a:t>드랍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3709533" y="2972694"/>
            <a:ext cx="689633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 smtClean="0">
                <a:solidFill>
                  <a:schemeClr val="bg1"/>
                </a:solidFill>
              </a:rPr>
              <a:t>던전</a:t>
            </a:r>
            <a:endParaRPr kumimoji="1" lang="en-US" altLang="ko-KR" sz="1400" dirty="0" smtClean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 smtClean="0">
                <a:solidFill>
                  <a:schemeClr val="bg1"/>
                </a:solidFill>
              </a:rPr>
              <a:t>레벨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6500004" y="408805"/>
            <a:ext cx="1096288" cy="563163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 smtClean="0">
                <a:solidFill>
                  <a:schemeClr val="bg1"/>
                </a:solidFill>
              </a:rPr>
              <a:t>작성완료</a:t>
            </a:r>
            <a:endParaRPr kumimoji="1" lang="en-US" altLang="ko-KR" sz="1600" dirty="0" smtClean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 smtClean="0">
                <a:solidFill>
                  <a:srgbClr val="00B0F0"/>
                </a:solidFill>
              </a:rPr>
              <a:t>시스템</a:t>
            </a:r>
            <a:endParaRPr kumimoji="1" lang="ko-KR" altLang="en-US" sz="1400" dirty="0">
              <a:solidFill>
                <a:srgbClr val="00B0F0"/>
              </a:solidFill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8409246" y="3702659"/>
            <a:ext cx="581215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400" smtClean="0">
                <a:solidFill>
                  <a:schemeClr val="bg1"/>
                </a:solidFill>
              </a:rPr>
              <a:t>UI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6845275" y="2955294"/>
            <a:ext cx="723004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bg1"/>
                </a:solidFill>
              </a:rPr>
              <a:t>AI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 smtClean="0">
                <a:solidFill>
                  <a:schemeClr val="bg1"/>
                </a:solidFill>
              </a:rPr>
              <a:t>설계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6030582" y="2955294"/>
            <a:ext cx="723004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050" dirty="0" smtClean="0">
                <a:solidFill>
                  <a:schemeClr val="bg1"/>
                </a:solidFill>
              </a:rPr>
              <a:t>몬스터</a:t>
            </a:r>
            <a:endParaRPr kumimoji="1"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7659968" y="2955294"/>
            <a:ext cx="723004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 smtClean="0">
                <a:solidFill>
                  <a:schemeClr val="bg1"/>
                </a:solidFill>
              </a:rPr>
              <a:t>드랍</a:t>
            </a:r>
            <a:endParaRPr kumimoji="1" lang="en-US" altLang="ko-KR" sz="1400" dirty="0" smtClean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 smtClean="0">
                <a:solidFill>
                  <a:schemeClr val="bg1"/>
                </a:solidFill>
              </a:rPr>
              <a:t>설계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0086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0" y="-5140"/>
            <a:ext cx="12192000" cy="686314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" name="직선 연결선[R] 2"/>
          <p:cNvCxnSpPr/>
          <p:nvPr/>
        </p:nvCxnSpPr>
        <p:spPr>
          <a:xfrm>
            <a:off x="0" y="1651418"/>
            <a:ext cx="12192000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텍스트 상자 14"/>
          <p:cNvSpPr txBox="1"/>
          <p:nvPr/>
        </p:nvSpPr>
        <p:spPr>
          <a:xfrm>
            <a:off x="268941" y="333127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dirty="0">
                <a:solidFill>
                  <a:schemeClr val="bg1"/>
                </a:solidFill>
              </a:rPr>
              <a:t>서버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3956834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110647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3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264460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4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8572086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6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9725899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7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495394" y="2248377"/>
            <a:ext cx="3139009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bg1"/>
                </a:solidFill>
              </a:rPr>
              <a:t>Boost </a:t>
            </a:r>
            <a:r>
              <a:rPr kumimoji="1" lang="en-US" altLang="ko-KR" dirty="0" err="1">
                <a:solidFill>
                  <a:schemeClr val="bg1"/>
                </a:solidFill>
              </a:rPr>
              <a:t>asio</a:t>
            </a:r>
            <a:endParaRPr kumimoji="1" lang="en-US" altLang="ko-KR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프레임워크 작성</a:t>
            </a:r>
          </a:p>
        </p:txBody>
      </p:sp>
      <p:sp>
        <p:nvSpPr>
          <p:cNvPr id="42" name="모서리가 둥근 직사각형 41"/>
          <p:cNvSpPr/>
          <p:nvPr/>
        </p:nvSpPr>
        <p:spPr>
          <a:xfrm>
            <a:off x="2803021" y="4224999"/>
            <a:ext cx="313900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dirty="0">
                <a:solidFill>
                  <a:schemeClr val="bg1"/>
                </a:solidFill>
              </a:rPr>
              <a:t>코드 </a:t>
            </a:r>
            <a:r>
              <a:rPr kumimoji="1" lang="ko-KR" altLang="en-US" sz="2000" dirty="0" err="1">
                <a:solidFill>
                  <a:schemeClr val="bg1"/>
                </a:solidFill>
              </a:rPr>
              <a:t>리팩토링</a:t>
            </a:r>
            <a:endParaRPr kumimoji="1"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0" name="모서리가 둥근 직사각형 42"/>
          <p:cNvSpPr/>
          <p:nvPr/>
        </p:nvSpPr>
        <p:spPr>
          <a:xfrm>
            <a:off x="3956834" y="4883873"/>
            <a:ext cx="4292821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패킷 데드레커닝 </a:t>
            </a:r>
            <a:r>
              <a:rPr kumimoji="1" lang="ko-KR" altLang="en-US" dirty="0">
                <a:solidFill>
                  <a:schemeClr val="bg1"/>
                </a:solidFill>
              </a:rPr>
              <a:t>최적화 작업</a:t>
            </a:r>
          </a:p>
        </p:txBody>
      </p:sp>
      <p:sp>
        <p:nvSpPr>
          <p:cNvPr id="22" name="모서리가 둥근 직사각형 42"/>
          <p:cNvSpPr/>
          <p:nvPr/>
        </p:nvSpPr>
        <p:spPr>
          <a:xfrm>
            <a:off x="6264459" y="5542747"/>
            <a:ext cx="4292821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필요한 </a:t>
            </a:r>
            <a:r>
              <a:rPr kumimoji="1" lang="en-US" altLang="ko-KR" dirty="0">
                <a:solidFill>
                  <a:schemeClr val="bg1"/>
                </a:solidFill>
              </a:rPr>
              <a:t>AI </a:t>
            </a:r>
            <a:r>
              <a:rPr kumimoji="1" lang="ko-KR" altLang="en-US" dirty="0">
                <a:solidFill>
                  <a:schemeClr val="bg1"/>
                </a:solidFill>
              </a:rPr>
              <a:t>기능 구현 및 테스트</a:t>
            </a:r>
          </a:p>
        </p:txBody>
      </p:sp>
      <p:sp>
        <p:nvSpPr>
          <p:cNvPr id="23" name="모서리가 둥근 직사각형 42"/>
          <p:cNvSpPr/>
          <p:nvPr/>
        </p:nvSpPr>
        <p:spPr>
          <a:xfrm>
            <a:off x="9725899" y="6201621"/>
            <a:ext cx="1985195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mtClean="0">
                <a:solidFill>
                  <a:schemeClr val="bg1"/>
                </a:solidFill>
              </a:rPr>
              <a:t>최적화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7418273" y="1369837"/>
            <a:ext cx="831382" cy="56316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5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10879710" y="1369837"/>
            <a:ext cx="831382" cy="563162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bg1"/>
                </a:solidFill>
              </a:rPr>
              <a:t>8</a:t>
            </a:r>
            <a:endParaRPr kumimoji="1"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495395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16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1649208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12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2803021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17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2803021" y="2907251"/>
            <a:ext cx="313900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smtClean="0">
                <a:solidFill>
                  <a:schemeClr val="bg1"/>
                </a:solidFill>
              </a:rPr>
              <a:t>클라이언트 동기화</a:t>
            </a:r>
            <a:endParaRPr kumimoji="1"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6088636" y="3566125"/>
            <a:ext cx="2350661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dirty="0" smtClean="0">
                <a:solidFill>
                  <a:schemeClr val="bg1"/>
                </a:solidFill>
              </a:rPr>
              <a:t>충돌처리</a:t>
            </a:r>
            <a:endParaRPr kumimoji="1"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889432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0" y="-5140"/>
            <a:ext cx="12192000" cy="686314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" name="직선 연결선[R] 2"/>
          <p:cNvCxnSpPr/>
          <p:nvPr/>
        </p:nvCxnSpPr>
        <p:spPr>
          <a:xfrm>
            <a:off x="0" y="1651418"/>
            <a:ext cx="12192000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텍스트 상자 14"/>
          <p:cNvSpPr txBox="1"/>
          <p:nvPr/>
        </p:nvSpPr>
        <p:spPr>
          <a:xfrm>
            <a:off x="268941" y="333127"/>
            <a:ext cx="44374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dirty="0" smtClean="0">
                <a:solidFill>
                  <a:schemeClr val="bg1"/>
                </a:solidFill>
              </a:rPr>
              <a:t>클라이언트</a:t>
            </a:r>
            <a:r>
              <a:rPr kumimoji="1" lang="ko-KR" altLang="en-US" sz="32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ko-KR" sz="3200" dirty="0" smtClean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kumimoji="1" lang="ko-KR" altLang="en-US" sz="3200" dirty="0" smtClean="0">
                <a:solidFill>
                  <a:schemeClr val="bg1">
                    <a:lumMod val="50000"/>
                  </a:schemeClr>
                </a:solidFill>
              </a:rPr>
              <a:t> 허지훈</a:t>
            </a:r>
            <a:endParaRPr kumimoji="1" lang="ko-KR" altLang="en-US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3956834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110647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3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264460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4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8572086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6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9725899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7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495394" y="2248377"/>
            <a:ext cx="1351335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400" dirty="0">
                <a:solidFill>
                  <a:schemeClr val="bg1"/>
                </a:solidFill>
              </a:rPr>
              <a:t>텍스쳐</a:t>
            </a:r>
          </a:p>
        </p:txBody>
      </p:sp>
      <p:sp>
        <p:nvSpPr>
          <p:cNvPr id="42" name="모서리가 둥근 직사각형 41"/>
          <p:cNvSpPr/>
          <p:nvPr/>
        </p:nvSpPr>
        <p:spPr>
          <a:xfrm>
            <a:off x="1671682" y="2865668"/>
            <a:ext cx="2285152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 smtClean="0">
                <a:solidFill>
                  <a:schemeClr val="bg1"/>
                </a:solidFill>
              </a:rPr>
              <a:t>FBX</a:t>
            </a:r>
            <a:r>
              <a:rPr kumimoji="1" lang="ko-KR" altLang="en-US" sz="2000" dirty="0" smtClean="0">
                <a:solidFill>
                  <a:schemeClr val="bg1"/>
                </a:solidFill>
              </a:rPr>
              <a:t> 임포트</a:t>
            </a:r>
            <a:endParaRPr kumimoji="1"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3956833" y="3482959"/>
            <a:ext cx="1985195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애니메이션</a:t>
            </a:r>
          </a:p>
        </p:txBody>
      </p:sp>
      <p:sp>
        <p:nvSpPr>
          <p:cNvPr id="44" name="모서리가 둥근 직사각형 43"/>
          <p:cNvSpPr/>
          <p:nvPr/>
        </p:nvSpPr>
        <p:spPr>
          <a:xfrm>
            <a:off x="5942027" y="4046122"/>
            <a:ext cx="5769063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쉐이더 작업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7418273" y="1369837"/>
            <a:ext cx="831382" cy="56316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5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0879710" y="1369837"/>
            <a:ext cx="831382" cy="563162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bg1"/>
                </a:solidFill>
              </a:rPr>
              <a:t>8</a:t>
            </a:r>
            <a:endParaRPr kumimoji="1"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495395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16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649208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12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2803021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17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8572085" y="4663413"/>
            <a:ext cx="3139005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컨텐츠</a:t>
            </a:r>
            <a:endParaRPr kumimoji="1" lang="en-US" altLang="ko-KR" dirty="0" smtClean="0">
              <a:solidFill>
                <a:schemeClr val="bg1"/>
              </a:solidFill>
            </a:endParaRPr>
          </a:p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추가 작업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8572085" y="5246837"/>
            <a:ext cx="3139006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800" dirty="0" smtClean="0">
                <a:solidFill>
                  <a:schemeClr val="bg1"/>
                </a:solidFill>
              </a:rPr>
              <a:t>최적화</a:t>
            </a:r>
            <a:endParaRPr kumimoji="1"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820178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0" y="-5140"/>
            <a:ext cx="12192000" cy="686314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" name="직선 연결선[R] 2"/>
          <p:cNvCxnSpPr/>
          <p:nvPr/>
        </p:nvCxnSpPr>
        <p:spPr>
          <a:xfrm>
            <a:off x="0" y="1651418"/>
            <a:ext cx="12192000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텍스트 상자 14"/>
          <p:cNvSpPr txBox="1"/>
          <p:nvPr/>
        </p:nvSpPr>
        <p:spPr>
          <a:xfrm>
            <a:off x="268941" y="333127"/>
            <a:ext cx="44374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kumimoji="1" lang="ko-KR" altLang="en-US" sz="4000" dirty="0">
                <a:solidFill>
                  <a:prstClr val="white"/>
                </a:solidFill>
              </a:rPr>
              <a:t>클라이언트</a:t>
            </a:r>
            <a:r>
              <a:rPr kumimoji="1" lang="ko-KR" altLang="en-US" sz="32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kumimoji="1" lang="en-US" altLang="ko-KR" sz="3200" dirty="0">
                <a:solidFill>
                  <a:prstClr val="white">
                    <a:lumMod val="50000"/>
                  </a:prstClr>
                </a:solidFill>
              </a:rPr>
              <a:t>-</a:t>
            </a:r>
            <a:r>
              <a:rPr kumimoji="1" lang="ko-KR" altLang="en-US" sz="32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kumimoji="1" lang="ko-KR" altLang="en-US" sz="3200" dirty="0" smtClean="0">
                <a:solidFill>
                  <a:prstClr val="white">
                    <a:lumMod val="50000"/>
                  </a:prstClr>
                </a:solidFill>
              </a:rPr>
              <a:t>홍승필</a:t>
            </a:r>
            <a:endParaRPr kumimoji="1" lang="ko-KR" altLang="en-US" sz="32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3956834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110647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3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264460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4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8572086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6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9725899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7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495394" y="2268579"/>
            <a:ext cx="4292822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400" dirty="0" smtClean="0">
                <a:solidFill>
                  <a:schemeClr val="bg1"/>
                </a:solidFill>
              </a:rPr>
              <a:t>툴 작업</a:t>
            </a:r>
            <a:endParaRPr kumimoji="1"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7418273" y="1369837"/>
            <a:ext cx="831382" cy="56316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5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0879710" y="1369837"/>
            <a:ext cx="831382" cy="563162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bg1"/>
                </a:solidFill>
              </a:rPr>
              <a:t>8</a:t>
            </a:r>
            <a:endParaRPr kumimoji="1"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495395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16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649208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12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2803021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17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3956834" y="3769381"/>
            <a:ext cx="1361615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400" smtClean="0">
                <a:solidFill>
                  <a:schemeClr val="bg1"/>
                </a:solidFill>
              </a:rPr>
              <a:t>이동</a:t>
            </a:r>
            <a:endParaRPr kumimoji="1"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7418273" y="6020584"/>
            <a:ext cx="4292820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800" smtClean="0">
                <a:solidFill>
                  <a:schemeClr val="bg1"/>
                </a:solidFill>
              </a:rPr>
              <a:t>최적화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2803021" y="3018980"/>
            <a:ext cx="3908829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400" smtClean="0">
                <a:solidFill>
                  <a:schemeClr val="bg1"/>
                </a:solidFill>
              </a:rPr>
              <a:t>프레임워크 </a:t>
            </a:r>
            <a:r>
              <a:rPr kumimoji="1" lang="ko-KR" altLang="en-US" sz="2400" dirty="0" smtClean="0">
                <a:solidFill>
                  <a:schemeClr val="bg1"/>
                </a:solidFill>
              </a:rPr>
              <a:t>제작</a:t>
            </a:r>
            <a:endParaRPr kumimoji="1"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5318449" y="4519782"/>
            <a:ext cx="4085019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400" dirty="0" smtClean="0">
                <a:solidFill>
                  <a:schemeClr val="bg1"/>
                </a:solidFill>
              </a:rPr>
              <a:t>전투 및 스킬</a:t>
            </a:r>
            <a:r>
              <a:rPr kumimoji="1" lang="en-US" altLang="ko-KR" sz="2400" dirty="0" smtClean="0">
                <a:solidFill>
                  <a:schemeClr val="bg1"/>
                </a:solidFill>
              </a:rPr>
              <a:t>,</a:t>
            </a:r>
            <a:r>
              <a:rPr kumimoji="1" lang="ko-KR" altLang="en-US" sz="2400" dirty="0" smtClean="0">
                <a:solidFill>
                  <a:schemeClr val="bg1"/>
                </a:solidFill>
              </a:rPr>
              <a:t> 아이템</a:t>
            </a:r>
            <a:endParaRPr kumimoji="1"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9403468" y="5270183"/>
            <a:ext cx="2287174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dirty="0" smtClean="0">
                <a:solidFill>
                  <a:schemeClr val="bg1"/>
                </a:solidFill>
              </a:rPr>
              <a:t>기타 컨텐츠 작업</a:t>
            </a:r>
            <a:endParaRPr kumimoji="1"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77145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상자 3"/>
          <p:cNvSpPr txBox="1"/>
          <p:nvPr/>
        </p:nvSpPr>
        <p:spPr>
          <a:xfrm>
            <a:off x="2889389" y="2680683"/>
            <a:ext cx="634019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960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52749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평행 사변형[P] 94"/>
          <p:cNvSpPr/>
          <p:nvPr/>
        </p:nvSpPr>
        <p:spPr>
          <a:xfrm>
            <a:off x="278779" y="354378"/>
            <a:ext cx="5587348" cy="906386"/>
          </a:xfrm>
          <a:prstGeom prst="parallelogram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dirty="0" smtClean="0">
                <a:solidFill>
                  <a:schemeClr val="bg1"/>
                </a:solidFill>
              </a:rPr>
              <a:t>게임 소개</a:t>
            </a:r>
            <a:endParaRPr lang="en-US" altLang="ko-KR" sz="2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8" name="모서리가 둥근 직사각형 87"/>
          <p:cNvSpPr/>
          <p:nvPr/>
        </p:nvSpPr>
        <p:spPr>
          <a:xfrm>
            <a:off x="6785248" y="208523"/>
            <a:ext cx="5206233" cy="1198096"/>
          </a:xfrm>
          <a:prstGeom prst="roundRect">
            <a:avLst>
              <a:gd name="adj" fmla="val 18485"/>
            </a:avLst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lvl="0" algn="ctr">
              <a:lnSpc>
                <a:spcPct val="200000"/>
              </a:lnSpc>
            </a:pPr>
            <a:r>
              <a:rPr kumimoji="1" lang="ko-KR" altLang="en-US" sz="2000" b="1" dirty="0">
                <a:solidFill>
                  <a:srgbClr val="00B0F0"/>
                </a:solidFill>
                <a:latin typeface="+mj-lt"/>
              </a:rPr>
              <a:t>키보드 조작</a:t>
            </a:r>
            <a:r>
              <a:rPr kumimoji="1" lang="ko-KR" altLang="en-US" sz="2000" b="1" dirty="0">
                <a:solidFill>
                  <a:prstClr val="black"/>
                </a:solidFill>
                <a:latin typeface="+mj-lt"/>
              </a:rPr>
              <a:t> 기반 액션</a:t>
            </a:r>
            <a:r>
              <a:rPr kumimoji="1" lang="en-US" altLang="ko-KR" sz="2000" b="1" dirty="0">
                <a:solidFill>
                  <a:prstClr val="black"/>
                </a:solidFill>
                <a:latin typeface="+mj-lt"/>
              </a:rPr>
              <a:t> </a:t>
            </a:r>
            <a:r>
              <a:rPr kumimoji="1" lang="en-US" altLang="ko-KR" sz="2000" b="1" dirty="0" smtClean="0">
                <a:solidFill>
                  <a:prstClr val="black"/>
                </a:solidFill>
                <a:latin typeface="+mj-lt"/>
              </a:rPr>
              <a:t>MMORPG</a:t>
            </a:r>
          </a:p>
          <a:p>
            <a:pPr lvl="0" algn="ctr"/>
            <a:r>
              <a:rPr kumimoji="1" lang="ko-KR" altLang="en-US" sz="2000" b="1" dirty="0">
                <a:solidFill>
                  <a:prstClr val="black"/>
                </a:solidFill>
              </a:rPr>
              <a:t>쉴 틈 없는 공격을 통한 액션의 즐거움</a:t>
            </a:r>
            <a:endParaRPr kumimoji="1" lang="en-US" altLang="ko-KR" sz="2000" b="1" dirty="0">
              <a:solidFill>
                <a:prstClr val="black"/>
              </a:solidFill>
            </a:endParaRPr>
          </a:p>
          <a:p>
            <a:pPr lvl="0" algn="ctr"/>
            <a:r>
              <a:rPr kumimoji="1" lang="ko-KR" altLang="en-US" sz="1600" b="1" dirty="0">
                <a:solidFill>
                  <a:prstClr val="white">
                    <a:lumMod val="50000"/>
                  </a:prstClr>
                </a:solidFill>
              </a:rPr>
              <a:t>발열</a:t>
            </a:r>
            <a:r>
              <a:rPr kumimoji="1" lang="en-US" altLang="ko-KR" sz="1600" b="1" dirty="0">
                <a:solidFill>
                  <a:prstClr val="white">
                    <a:lumMod val="50000"/>
                  </a:prstClr>
                </a:solidFill>
              </a:rPr>
              <a:t>,</a:t>
            </a:r>
            <a:r>
              <a:rPr kumimoji="1" lang="ko-KR" altLang="en-US" sz="1600" b="1" dirty="0">
                <a:solidFill>
                  <a:prstClr val="white">
                    <a:lumMod val="50000"/>
                  </a:prstClr>
                </a:solidFill>
              </a:rPr>
              <a:t> 궁극기을 통해 </a:t>
            </a:r>
            <a:r>
              <a:rPr kumimoji="1" lang="ko-KR" altLang="en-US" sz="1600" b="1" dirty="0">
                <a:solidFill>
                  <a:srgbClr val="00B0F0"/>
                </a:solidFill>
              </a:rPr>
              <a:t>공격의 즐거움</a:t>
            </a:r>
            <a:r>
              <a:rPr kumimoji="1" lang="ko-KR" altLang="en-US" sz="1600" b="1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kumimoji="1" lang="ko-KR" altLang="en-US" sz="1600" b="1" dirty="0" smtClean="0">
                <a:solidFill>
                  <a:prstClr val="white">
                    <a:lumMod val="50000"/>
                  </a:prstClr>
                </a:solidFill>
              </a:rPr>
              <a:t>구현</a:t>
            </a:r>
            <a:endParaRPr kumimoji="1" lang="ko-KR" altLang="en-US" sz="1600" b="1" dirty="0">
              <a:solidFill>
                <a:prstClr val="black"/>
              </a:solidFill>
              <a:latin typeface="+mj-lt"/>
            </a:endParaRPr>
          </a:p>
        </p:txBody>
      </p:sp>
      <p:cxnSp>
        <p:nvCxnSpPr>
          <p:cNvPr id="38" name="직선 연결선[R] 37"/>
          <p:cNvCxnSpPr>
            <a:stCxn id="95" idx="2"/>
            <a:endCxn id="88" idx="1"/>
          </p:cNvCxnSpPr>
          <p:nvPr/>
        </p:nvCxnSpPr>
        <p:spPr>
          <a:xfrm>
            <a:off x="5752829" y="807571"/>
            <a:ext cx="10324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자유형 93"/>
          <p:cNvSpPr/>
          <p:nvPr/>
        </p:nvSpPr>
        <p:spPr>
          <a:xfrm>
            <a:off x="1656239" y="2785495"/>
            <a:ext cx="4285413" cy="1137468"/>
          </a:xfrm>
          <a:custGeom>
            <a:avLst/>
            <a:gdLst>
              <a:gd name="connsiteX0" fmla="*/ 5647765 w 5647765"/>
              <a:gd name="connsiteY0" fmla="*/ 0 h 1499075"/>
              <a:gd name="connsiteX1" fmla="*/ 4141694 w 5647765"/>
              <a:gd name="connsiteY1" fmla="*/ 363071 h 1499075"/>
              <a:gd name="connsiteX2" fmla="*/ 2729753 w 5647765"/>
              <a:gd name="connsiteY2" fmla="*/ 1492623 h 1499075"/>
              <a:gd name="connsiteX3" fmla="*/ 1411941 w 5647765"/>
              <a:gd name="connsiteY3" fmla="*/ 833718 h 1499075"/>
              <a:gd name="connsiteX4" fmla="*/ 0 w 5647765"/>
              <a:gd name="connsiteY4" fmla="*/ 1035423 h 149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47765" h="1499075">
                <a:moveTo>
                  <a:pt x="5647765" y="0"/>
                </a:moveTo>
                <a:cubicBezTo>
                  <a:pt x="5137897" y="57150"/>
                  <a:pt x="4628029" y="114301"/>
                  <a:pt x="4141694" y="363071"/>
                </a:cubicBezTo>
                <a:cubicBezTo>
                  <a:pt x="3655359" y="611841"/>
                  <a:pt x="3184712" y="1414182"/>
                  <a:pt x="2729753" y="1492623"/>
                </a:cubicBezTo>
                <a:cubicBezTo>
                  <a:pt x="2274794" y="1571064"/>
                  <a:pt x="1866900" y="909918"/>
                  <a:pt x="1411941" y="833718"/>
                </a:cubicBezTo>
                <a:cubicBezTo>
                  <a:pt x="956982" y="757518"/>
                  <a:pt x="478491" y="896470"/>
                  <a:pt x="0" y="1035423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/>
          </a:p>
        </p:txBody>
      </p:sp>
      <p:sp>
        <p:nvSpPr>
          <p:cNvPr id="97" name="직사각형 96"/>
          <p:cNvSpPr/>
          <p:nvPr/>
        </p:nvSpPr>
        <p:spPr>
          <a:xfrm>
            <a:off x="1636574" y="1713957"/>
            <a:ext cx="8918853" cy="497033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/>
          </a:p>
        </p:txBody>
      </p:sp>
      <p:sp>
        <p:nvSpPr>
          <p:cNvPr id="98" name="타원 97"/>
          <p:cNvSpPr/>
          <p:nvPr/>
        </p:nvSpPr>
        <p:spPr>
          <a:xfrm>
            <a:off x="5695022" y="5209230"/>
            <a:ext cx="802859" cy="802859"/>
          </a:xfrm>
          <a:prstGeom prst="ellipse">
            <a:avLst/>
          </a:prstGeom>
          <a:gradFill flip="none" rotWithShape="1">
            <a:gsLst>
              <a:gs pos="0">
                <a:srgbClr val="FFC000"/>
              </a:gs>
              <a:gs pos="70000">
                <a:srgbClr val="FFC000"/>
              </a:gs>
              <a:gs pos="83000">
                <a:schemeClr val="accent4">
                  <a:lumMod val="20000"/>
                  <a:lumOff val="80000"/>
                </a:schemeClr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  <a:tileRect/>
          </a:gra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/>
          </a:p>
        </p:txBody>
      </p:sp>
      <p:sp>
        <p:nvSpPr>
          <p:cNvPr id="99" name="타원 98"/>
          <p:cNvSpPr/>
          <p:nvPr/>
        </p:nvSpPr>
        <p:spPr>
          <a:xfrm>
            <a:off x="5912631" y="5427290"/>
            <a:ext cx="366738" cy="36673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solidFill>
                  <a:sysClr val="windowText" lastClr="000000"/>
                </a:solidFill>
              </a:rPr>
              <a:t>2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5427402" y="5878279"/>
            <a:ext cx="267620" cy="26762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kumimoji="1" lang="en-US" altLang="ko-KR" sz="700" dirty="0" smtClean="0">
                <a:solidFill>
                  <a:prstClr val="black"/>
                </a:solidFill>
              </a:rPr>
              <a:t>ultra</a:t>
            </a:r>
            <a:endParaRPr kumimoji="1" lang="ko-KR" altLang="en-US" sz="700" dirty="0">
              <a:solidFill>
                <a:prstClr val="black"/>
              </a:solidFill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5080488" y="5878279"/>
            <a:ext cx="267620" cy="26762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kumimoji="1" lang="en-US" altLang="ko-KR" sz="700" dirty="0">
                <a:solidFill>
                  <a:prstClr val="black"/>
                </a:solidFill>
              </a:rPr>
              <a:t>Skill</a:t>
            </a:r>
          </a:p>
          <a:p>
            <a:pPr lvl="0" algn="ctr"/>
            <a:r>
              <a:rPr kumimoji="1" lang="en-US" altLang="ko-KR" sz="700" dirty="0" smtClean="0">
                <a:solidFill>
                  <a:prstClr val="black"/>
                </a:solidFill>
              </a:rPr>
              <a:t>4</a:t>
            </a:r>
            <a:endParaRPr kumimoji="1" lang="ko-KR" altLang="en-US" sz="700" dirty="0">
              <a:solidFill>
                <a:prstClr val="black"/>
              </a:solidFill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4718706" y="5878279"/>
            <a:ext cx="267620" cy="26762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kumimoji="1" lang="en-US" altLang="ko-KR" sz="700" dirty="0">
                <a:solidFill>
                  <a:prstClr val="black"/>
                </a:solidFill>
              </a:rPr>
              <a:t>Skill</a:t>
            </a:r>
          </a:p>
          <a:p>
            <a:pPr lvl="0" algn="ctr"/>
            <a:r>
              <a:rPr kumimoji="1" lang="en-US" altLang="ko-KR" sz="700" dirty="0" smtClean="0">
                <a:solidFill>
                  <a:prstClr val="black"/>
                </a:solidFill>
              </a:rPr>
              <a:t>3</a:t>
            </a:r>
            <a:endParaRPr kumimoji="1" lang="ko-KR" altLang="en-US" sz="700" dirty="0">
              <a:solidFill>
                <a:prstClr val="black"/>
              </a:solidFill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4356924" y="5878279"/>
            <a:ext cx="267620" cy="26762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kumimoji="1" lang="en-US" altLang="ko-KR" sz="700" dirty="0">
                <a:solidFill>
                  <a:prstClr val="black"/>
                </a:solidFill>
              </a:rPr>
              <a:t>Skill</a:t>
            </a:r>
          </a:p>
          <a:p>
            <a:pPr lvl="0" algn="ctr"/>
            <a:r>
              <a:rPr kumimoji="1" lang="en-US" altLang="ko-KR" sz="700" dirty="0" smtClean="0">
                <a:solidFill>
                  <a:prstClr val="black"/>
                </a:solidFill>
              </a:rPr>
              <a:t>2</a:t>
            </a:r>
            <a:endParaRPr kumimoji="1" lang="ko-KR" altLang="en-US" sz="700" dirty="0">
              <a:solidFill>
                <a:prstClr val="black"/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7568358" y="5878279"/>
            <a:ext cx="267620" cy="26762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kumimoji="1" lang="en-US" altLang="ko-KR" sz="700" dirty="0" smtClean="0">
                <a:solidFill>
                  <a:prstClr val="black"/>
                </a:solidFill>
              </a:rPr>
              <a:t>item</a:t>
            </a:r>
            <a:endParaRPr kumimoji="1" lang="en-US" altLang="ko-KR" sz="700" dirty="0">
              <a:solidFill>
                <a:prstClr val="black"/>
              </a:solidFill>
            </a:endParaRPr>
          </a:p>
          <a:p>
            <a:pPr lvl="0" algn="ctr"/>
            <a:r>
              <a:rPr kumimoji="1" lang="en-US" altLang="ko-KR" sz="700" dirty="0">
                <a:solidFill>
                  <a:prstClr val="black"/>
                </a:solidFill>
              </a:rPr>
              <a:t>1</a:t>
            </a:r>
            <a:endParaRPr kumimoji="1" lang="ko-KR" altLang="en-US" sz="700" dirty="0">
              <a:solidFill>
                <a:prstClr val="black"/>
              </a:solidFill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7221444" y="5878279"/>
            <a:ext cx="267620" cy="26762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kumimoji="1" lang="en-US" altLang="ko-KR" sz="700" dirty="0" smtClean="0">
                <a:solidFill>
                  <a:prstClr val="black"/>
                </a:solidFill>
              </a:rPr>
              <a:t>item</a:t>
            </a:r>
            <a:endParaRPr kumimoji="1" lang="en-US" altLang="ko-KR" sz="700" dirty="0">
              <a:solidFill>
                <a:prstClr val="black"/>
              </a:solidFill>
            </a:endParaRPr>
          </a:p>
          <a:p>
            <a:pPr lvl="0" algn="ctr"/>
            <a:r>
              <a:rPr kumimoji="1" lang="en-US" altLang="ko-KR" sz="700" dirty="0">
                <a:solidFill>
                  <a:prstClr val="black"/>
                </a:solidFill>
              </a:rPr>
              <a:t>1</a:t>
            </a:r>
            <a:endParaRPr kumimoji="1" lang="ko-KR" altLang="en-US" sz="700" dirty="0">
              <a:solidFill>
                <a:prstClr val="black"/>
              </a:solidFill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6859662" y="5878279"/>
            <a:ext cx="267620" cy="26762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kumimoji="1" lang="en-US" altLang="ko-KR" sz="700" dirty="0" smtClean="0">
                <a:solidFill>
                  <a:prstClr val="black"/>
                </a:solidFill>
              </a:rPr>
              <a:t>item</a:t>
            </a:r>
            <a:endParaRPr kumimoji="1" lang="en-US" altLang="ko-KR" sz="700" dirty="0">
              <a:solidFill>
                <a:prstClr val="black"/>
              </a:solidFill>
            </a:endParaRPr>
          </a:p>
          <a:p>
            <a:pPr lvl="0" algn="ctr"/>
            <a:r>
              <a:rPr kumimoji="1" lang="en-US" altLang="ko-KR" sz="700" dirty="0">
                <a:solidFill>
                  <a:prstClr val="black"/>
                </a:solidFill>
              </a:rPr>
              <a:t>1</a:t>
            </a:r>
            <a:endParaRPr kumimoji="1" lang="ko-KR" altLang="en-US" sz="700" dirty="0">
              <a:solidFill>
                <a:prstClr val="black"/>
              </a:solidFill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6497880" y="5878279"/>
            <a:ext cx="267620" cy="26762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kumimoji="1" lang="en-US" altLang="ko-KR" sz="700" dirty="0" smtClean="0">
                <a:solidFill>
                  <a:prstClr val="black"/>
                </a:solidFill>
              </a:rPr>
              <a:t>item</a:t>
            </a:r>
            <a:endParaRPr kumimoji="1" lang="en-US" altLang="ko-KR" sz="700" dirty="0">
              <a:solidFill>
                <a:prstClr val="black"/>
              </a:solidFill>
            </a:endParaRPr>
          </a:p>
          <a:p>
            <a:pPr lvl="0" algn="ctr"/>
            <a:r>
              <a:rPr kumimoji="1" lang="en-US" altLang="ko-KR" sz="700" dirty="0">
                <a:solidFill>
                  <a:prstClr val="black"/>
                </a:solidFill>
              </a:rPr>
              <a:t>1</a:t>
            </a:r>
            <a:endParaRPr kumimoji="1" lang="ko-KR" altLang="en-US" sz="700" dirty="0">
              <a:solidFill>
                <a:prstClr val="black"/>
              </a:solidFill>
            </a:endParaRPr>
          </a:p>
        </p:txBody>
      </p:sp>
      <p:grpSp>
        <p:nvGrpSpPr>
          <p:cNvPr id="108" name="그룹 107"/>
          <p:cNvGrpSpPr/>
          <p:nvPr/>
        </p:nvGrpSpPr>
        <p:grpSpPr>
          <a:xfrm>
            <a:off x="1804776" y="1846416"/>
            <a:ext cx="2261747" cy="706571"/>
            <a:chOff x="437805" y="349136"/>
            <a:chExt cx="3485805" cy="1088967"/>
          </a:xfrm>
        </p:grpSpPr>
        <p:sp>
          <p:nvSpPr>
            <p:cNvPr id="109" name="직사각형 108"/>
            <p:cNvSpPr/>
            <p:nvPr/>
          </p:nvSpPr>
          <p:spPr>
            <a:xfrm>
              <a:off x="437805" y="349136"/>
              <a:ext cx="892232" cy="1088966"/>
            </a:xfrm>
            <a:prstGeom prst="rect">
              <a:avLst/>
            </a:prstGeom>
            <a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200"/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1468586" y="349136"/>
              <a:ext cx="2455024" cy="324195"/>
            </a:xfrm>
            <a:prstGeom prst="rect">
              <a:avLst/>
            </a:prstGeom>
            <a:solidFill>
              <a:srgbClr val="FF0000">
                <a:alpha val="45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200"/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1867990" y="1113907"/>
              <a:ext cx="2055620" cy="324196"/>
            </a:xfrm>
            <a:prstGeom prst="rect">
              <a:avLst/>
            </a:prstGeom>
            <a:gradFill flip="none" rotWithShape="1">
              <a:gsLst>
                <a:gs pos="75000">
                  <a:srgbClr val="FFC000"/>
                </a:gs>
                <a:gs pos="76000">
                  <a:schemeClr val="bg1"/>
                </a:gs>
              </a:gsLst>
              <a:lin ang="0" scaled="1"/>
              <a:tileRect/>
            </a:gra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200"/>
            </a:p>
          </p:txBody>
        </p:sp>
        <p:sp>
          <p:nvSpPr>
            <p:cNvPr id="112" name="타원 111"/>
            <p:cNvSpPr/>
            <p:nvPr/>
          </p:nvSpPr>
          <p:spPr>
            <a:xfrm>
              <a:off x="1461355" y="1113906"/>
              <a:ext cx="324196" cy="32419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 dirty="0" smtClean="0">
                  <a:solidFill>
                    <a:sysClr val="windowText" lastClr="000000"/>
                  </a:solidFill>
                </a:rPr>
                <a:t>2</a:t>
              </a:r>
              <a:endParaRPr kumimoji="1" lang="ko-KR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1457127" y="769211"/>
              <a:ext cx="201386" cy="248815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200"/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3720060" y="769211"/>
              <a:ext cx="201386" cy="24881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200"/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3468623" y="769211"/>
              <a:ext cx="201386" cy="24881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200"/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3217186" y="769211"/>
              <a:ext cx="201386" cy="24881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200"/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2965749" y="769211"/>
              <a:ext cx="201386" cy="248815"/>
            </a:xfrm>
            <a:prstGeom prst="rect">
              <a:avLst/>
            </a:prstGeom>
            <a:gradFill flip="none" rotWithShape="1">
              <a:gsLst>
                <a:gs pos="0">
                  <a:srgbClr val="00B0F0"/>
                </a:gs>
                <a:gs pos="61000">
                  <a:schemeClr val="bg1"/>
                </a:gs>
              </a:gsLst>
              <a:lin ang="0" scaled="1"/>
              <a:tileRect/>
            </a:gra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200"/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2714312" y="769211"/>
              <a:ext cx="201386" cy="248815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200"/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2462875" y="769211"/>
              <a:ext cx="201386" cy="248815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200"/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2211438" y="769211"/>
              <a:ext cx="201386" cy="248815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200"/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1960001" y="769211"/>
              <a:ext cx="201386" cy="248815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200"/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1708564" y="769211"/>
              <a:ext cx="201386" cy="248815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200"/>
            </a:p>
          </p:txBody>
        </p:sp>
      </p:grpSp>
      <p:sp>
        <p:nvSpPr>
          <p:cNvPr id="123" name="직사각형 122"/>
          <p:cNvSpPr/>
          <p:nvPr/>
        </p:nvSpPr>
        <p:spPr>
          <a:xfrm>
            <a:off x="1756209" y="5048465"/>
            <a:ext cx="2157507" cy="14911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ko-KR" altLang="en-US" sz="1000" dirty="0" smtClean="0">
                <a:solidFill>
                  <a:sysClr val="windowText" lastClr="000000"/>
                </a:solidFill>
              </a:rPr>
              <a:t>신창섭 </a:t>
            </a:r>
            <a:r>
              <a:rPr kumimoji="1" lang="en-US" altLang="ko-KR" sz="1000" dirty="0" smtClean="0">
                <a:solidFill>
                  <a:sysClr val="windowText" lastClr="000000"/>
                </a:solidFill>
              </a:rPr>
              <a:t>:</a:t>
            </a:r>
            <a:r>
              <a:rPr kumimoji="1" lang="ko-KR" altLang="en-US" sz="1000" dirty="0" smtClean="0">
                <a:solidFill>
                  <a:sysClr val="windowText" lastClr="000000"/>
                </a:solidFill>
              </a:rPr>
              <a:t> 너때문에 파티를</a:t>
            </a:r>
            <a:endParaRPr kumimoji="1" lang="en-US" altLang="ko-KR" sz="1000" dirty="0" smtClean="0">
              <a:solidFill>
                <a:sysClr val="windowText" lastClr="000000"/>
              </a:solidFill>
            </a:endParaRPr>
          </a:p>
          <a:p>
            <a:r>
              <a:rPr kumimoji="1" lang="ko-KR" altLang="en-US" sz="1000" dirty="0" smtClean="0">
                <a:solidFill>
                  <a:sysClr val="windowText" lastClr="000000"/>
                </a:solidFill>
              </a:rPr>
              <a:t>           망쳤으니 책임져</a:t>
            </a:r>
            <a:endParaRPr kumimoji="1"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4010009" y="5878279"/>
            <a:ext cx="267620" cy="26762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 smtClean="0">
                <a:solidFill>
                  <a:schemeClr val="tx1"/>
                </a:solidFill>
              </a:rPr>
              <a:t>Skill</a:t>
            </a:r>
          </a:p>
          <a:p>
            <a:pPr algn="ctr"/>
            <a:r>
              <a:rPr kumimoji="1" lang="en-US" altLang="ko-KR" sz="700" dirty="0" smtClean="0">
                <a:solidFill>
                  <a:schemeClr val="tx1"/>
                </a:solidFill>
              </a:rPr>
              <a:t>1</a:t>
            </a:r>
            <a:endParaRPr kumimoji="1"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7915273" y="5878279"/>
            <a:ext cx="267620" cy="26762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kumimoji="1" lang="en-US" altLang="ko-KR" sz="700" dirty="0" smtClean="0">
                <a:solidFill>
                  <a:prstClr val="black"/>
                </a:solidFill>
              </a:rPr>
              <a:t>item</a:t>
            </a:r>
            <a:endParaRPr kumimoji="1" lang="en-US" altLang="ko-KR" sz="700" dirty="0">
              <a:solidFill>
                <a:prstClr val="black"/>
              </a:solidFill>
            </a:endParaRPr>
          </a:p>
          <a:p>
            <a:pPr lvl="0" algn="ctr"/>
            <a:r>
              <a:rPr kumimoji="1" lang="en-US" altLang="ko-KR" sz="700" dirty="0">
                <a:solidFill>
                  <a:prstClr val="black"/>
                </a:solidFill>
              </a:rPr>
              <a:t>1</a:t>
            </a:r>
            <a:endParaRPr kumimoji="1" lang="ko-KR" altLang="en-US" sz="700" dirty="0">
              <a:solidFill>
                <a:prstClr val="black"/>
              </a:solidFill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1878625" y="6224813"/>
            <a:ext cx="1806327" cy="20921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1050" dirty="0" smtClean="0">
                <a:solidFill>
                  <a:sysClr val="windowText" lastClr="000000"/>
                </a:solidFill>
              </a:rPr>
              <a:t>김형준 </a:t>
            </a:r>
            <a:r>
              <a:rPr kumimoji="1" lang="en-US" altLang="ko-KR" sz="1050" dirty="0" smtClean="0">
                <a:solidFill>
                  <a:sysClr val="windowText" lastClr="000000"/>
                </a:solidFill>
              </a:rPr>
              <a:t>:</a:t>
            </a:r>
            <a:r>
              <a:rPr kumimoji="1" lang="ko-KR" altLang="en-US" sz="1050" dirty="0" smtClean="0">
                <a:solidFill>
                  <a:sysClr val="windowText" lastClr="000000"/>
                </a:solidFill>
              </a:rPr>
              <a:t> 네</a:t>
            </a:r>
            <a:r>
              <a:rPr kumimoji="1" lang="en-US" altLang="ko-KR" sz="1050" dirty="0" smtClean="0">
                <a:solidFill>
                  <a:sysClr val="windowText" lastClr="000000"/>
                </a:solidFill>
              </a:rPr>
              <a:t>,</a:t>
            </a:r>
            <a:r>
              <a:rPr kumimoji="1" lang="ko-KR" altLang="en-US" sz="1050" dirty="0" smtClean="0">
                <a:solidFill>
                  <a:sysClr val="windowText" lastClr="000000"/>
                </a:solidFill>
              </a:rPr>
              <a:t> 알겠습니다</a:t>
            </a:r>
            <a:r>
              <a:rPr kumimoji="1" lang="en-US" altLang="ko-KR" sz="1050" dirty="0" smtClean="0">
                <a:solidFill>
                  <a:sysClr val="windowText" lastClr="000000"/>
                </a:solidFill>
              </a:rPr>
              <a:t>.</a:t>
            </a:r>
            <a:endParaRPr kumimoji="1" lang="ko-KR" alt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1756209" y="4815807"/>
            <a:ext cx="431546" cy="17868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700" dirty="0" smtClean="0">
                <a:solidFill>
                  <a:sysClr val="windowText" lastClr="000000"/>
                </a:solidFill>
              </a:rPr>
              <a:t>일반</a:t>
            </a:r>
            <a:endParaRPr kumimoji="1" lang="ko-KR" altLang="en-US" sz="700" dirty="0">
              <a:solidFill>
                <a:sysClr val="windowText" lastClr="000000"/>
              </a:solidFill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2266010" y="4815807"/>
            <a:ext cx="431546" cy="17868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600" dirty="0" smtClean="0">
                <a:solidFill>
                  <a:sysClr val="windowText" lastClr="000000"/>
                </a:solidFill>
              </a:rPr>
              <a:t>시스템</a:t>
            </a:r>
            <a:endParaRPr kumimoji="1" lang="ko-KR" altLang="en-US" sz="600" dirty="0">
              <a:solidFill>
                <a:sysClr val="windowText" lastClr="000000"/>
              </a:solidFill>
            </a:endParaRPr>
          </a:p>
        </p:txBody>
      </p:sp>
      <p:cxnSp>
        <p:nvCxnSpPr>
          <p:cNvPr id="129" name="직선 연결선[R] 128"/>
          <p:cNvCxnSpPr/>
          <p:nvPr/>
        </p:nvCxnSpPr>
        <p:spPr>
          <a:xfrm flipV="1">
            <a:off x="7221444" y="1713957"/>
            <a:ext cx="0" cy="16541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[R] 129"/>
          <p:cNvCxnSpPr/>
          <p:nvPr/>
        </p:nvCxnSpPr>
        <p:spPr>
          <a:xfrm flipH="1" flipV="1">
            <a:off x="7221444" y="3368107"/>
            <a:ext cx="3333983" cy="14477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1" name="그림 13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28321" y="3467785"/>
            <a:ext cx="813361" cy="917396"/>
          </a:xfrm>
          <a:prstGeom prst="rect">
            <a:avLst/>
          </a:prstGeom>
        </p:spPr>
      </p:pic>
      <p:cxnSp>
        <p:nvCxnSpPr>
          <p:cNvPr id="132" name="직선 연결선[R] 131"/>
          <p:cNvCxnSpPr/>
          <p:nvPr/>
        </p:nvCxnSpPr>
        <p:spPr>
          <a:xfrm flipH="1" flipV="1">
            <a:off x="4448094" y="2092409"/>
            <a:ext cx="1514547" cy="69472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[R] 132"/>
          <p:cNvCxnSpPr/>
          <p:nvPr/>
        </p:nvCxnSpPr>
        <p:spPr>
          <a:xfrm flipV="1">
            <a:off x="5962641" y="1713957"/>
            <a:ext cx="0" cy="107318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[R] 133"/>
          <p:cNvCxnSpPr/>
          <p:nvPr/>
        </p:nvCxnSpPr>
        <p:spPr>
          <a:xfrm flipV="1">
            <a:off x="5962641" y="1969412"/>
            <a:ext cx="1258803" cy="8177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5" name="그림 134"/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744" b="89776" l="0" r="100000">
                        <a14:foregroundMark x1="89457" y1="64377" x2="88978" y2="717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9034458">
            <a:off x="3057284" y="3119583"/>
            <a:ext cx="776221" cy="776221"/>
          </a:xfrm>
          <a:prstGeom prst="rect">
            <a:avLst/>
          </a:prstGeom>
        </p:spPr>
      </p:pic>
      <p:pic>
        <p:nvPicPr>
          <p:cNvPr id="136" name="그림 135"/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744" b="89776" l="0" r="100000">
                        <a14:foregroundMark x1="89457" y1="64377" x2="88978" y2="717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765262">
            <a:off x="3390934" y="3503362"/>
            <a:ext cx="776221" cy="776221"/>
          </a:xfrm>
          <a:prstGeom prst="rect">
            <a:avLst/>
          </a:prstGeom>
        </p:spPr>
      </p:pic>
      <p:pic>
        <p:nvPicPr>
          <p:cNvPr id="137" name="그림 136"/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744" b="89776" l="0" r="100000">
                        <a14:foregroundMark x1="89457" y1="64377" x2="88978" y2="717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686868">
            <a:off x="3222027" y="3893280"/>
            <a:ext cx="776221" cy="776221"/>
          </a:xfrm>
          <a:prstGeom prst="rect">
            <a:avLst/>
          </a:prstGeom>
        </p:spPr>
      </p:pic>
      <p:pic>
        <p:nvPicPr>
          <p:cNvPr id="138" name="그림 137"/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744" b="89776" l="0" r="100000">
                        <a14:foregroundMark x1="89457" y1="64377" x2="88978" y2="717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9034458">
            <a:off x="2821836" y="4106102"/>
            <a:ext cx="776221" cy="776221"/>
          </a:xfrm>
          <a:prstGeom prst="rect">
            <a:avLst/>
          </a:prstGeom>
        </p:spPr>
      </p:pic>
      <p:sp>
        <p:nvSpPr>
          <p:cNvPr id="139" name="호 138"/>
          <p:cNvSpPr/>
          <p:nvPr/>
        </p:nvSpPr>
        <p:spPr>
          <a:xfrm rot="4829520">
            <a:off x="1786879" y="3089638"/>
            <a:ext cx="2130901" cy="1126952"/>
          </a:xfrm>
          <a:prstGeom prst="arc">
            <a:avLst/>
          </a:prstGeom>
          <a:solidFill>
            <a:srgbClr val="FFFF00">
              <a:alpha val="78000"/>
            </a:srgbClr>
          </a:solidFill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 sz="1200"/>
          </a:p>
        </p:txBody>
      </p:sp>
      <p:grpSp>
        <p:nvGrpSpPr>
          <p:cNvPr id="140" name="그룹 139"/>
          <p:cNvGrpSpPr/>
          <p:nvPr/>
        </p:nvGrpSpPr>
        <p:grpSpPr>
          <a:xfrm>
            <a:off x="2600969" y="2769301"/>
            <a:ext cx="591945" cy="643702"/>
            <a:chOff x="5283447" y="2363113"/>
            <a:chExt cx="1443924" cy="1570175"/>
          </a:xfrm>
        </p:grpSpPr>
        <p:sp>
          <p:nvSpPr>
            <p:cNvPr id="141" name="타원 140"/>
            <p:cNvSpPr/>
            <p:nvPr/>
          </p:nvSpPr>
          <p:spPr>
            <a:xfrm>
              <a:off x="5283447" y="3133188"/>
              <a:ext cx="800100" cy="8001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600" dirty="0" smtClean="0">
                  <a:solidFill>
                    <a:srgbClr val="FF0000"/>
                  </a:solidFill>
                </a:rPr>
                <a:t>Fever</a:t>
              </a:r>
              <a:endParaRPr kumimoji="1" lang="ko-KR" altLang="en-US" sz="600" dirty="0">
                <a:solidFill>
                  <a:srgbClr val="FF0000"/>
                </a:solidFill>
              </a:endParaRPr>
            </a:p>
          </p:txBody>
        </p:sp>
        <p:pic>
          <p:nvPicPr>
            <p:cNvPr id="142" name="그림 141"/>
            <p:cNvPicPr>
              <a:picLocks noChangeAspect="1"/>
            </p:cNvPicPr>
            <p:nvPr/>
          </p:nvPicPr>
          <p:blipFill rotWithShape="1"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438606" y="2363113"/>
              <a:ext cx="1288765" cy="1286465"/>
            </a:xfrm>
            <a:prstGeom prst="rect">
              <a:avLst/>
            </a:prstGeom>
          </p:spPr>
        </p:pic>
        <p:sp>
          <p:nvSpPr>
            <p:cNvPr id="143" name="TextBox 8"/>
            <p:cNvSpPr txBox="1"/>
            <p:nvPr/>
          </p:nvSpPr>
          <p:spPr>
            <a:xfrm>
              <a:off x="5319772" y="2415960"/>
              <a:ext cx="762175" cy="7507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400" dirty="0" smtClean="0">
                  <a:solidFill>
                    <a:srgbClr val="FF0000"/>
                  </a:solidFill>
                </a:rPr>
                <a:t>5</a:t>
              </a:r>
              <a:endParaRPr kumimoji="1" lang="ko-KR" altLang="en-US" sz="1400" dirty="0">
                <a:solidFill>
                  <a:srgbClr val="FF0000"/>
                </a:solidFill>
              </a:endParaRPr>
            </a:p>
          </p:txBody>
        </p:sp>
      </p:grpSp>
      <p:pic>
        <p:nvPicPr>
          <p:cNvPr id="144" name="그림 143"/>
          <p:cNvPicPr>
            <a:picLocks noChangeAspect="1"/>
          </p:cNvPicPr>
          <p:nvPr/>
        </p:nvPicPr>
        <p:blipFill>
          <a:blip r:embed="rId9" cstate="email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247" b="98519" l="1341" r="98902">
                        <a14:foregroundMark x1="36585" y1="60988" x2="54146" y2="78272"/>
                        <a14:foregroundMark x1="60610" y1="93580" x2="59634" y2="83333"/>
                        <a14:foregroundMark x1="59146" y1="95802" x2="62927" y2="95062"/>
                        <a14:foregroundMark x1="32195" y1="85309" x2="32195" y2="77407"/>
                        <a14:foregroundMark x1="4878" y1="89753" x2="23293" y2="82346"/>
                        <a14:foregroundMark x1="20976" y1="74815" x2="35122" y2="68395"/>
                        <a14:foregroundMark x1="21585" y1="61728" x2="26220" y2="65185"/>
                        <a14:foregroundMark x1="22195" y1="53704" x2="18902" y2="32099"/>
                        <a14:foregroundMark x1="37439" y1="56420" x2="33415" y2="561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05054" y="3074552"/>
            <a:ext cx="1035291" cy="1022666"/>
          </a:xfrm>
          <a:prstGeom prst="rect">
            <a:avLst/>
          </a:prstGeom>
        </p:spPr>
      </p:pic>
      <p:grpSp>
        <p:nvGrpSpPr>
          <p:cNvPr id="145" name="그룹 144"/>
          <p:cNvGrpSpPr/>
          <p:nvPr/>
        </p:nvGrpSpPr>
        <p:grpSpPr>
          <a:xfrm>
            <a:off x="5514112" y="2564283"/>
            <a:ext cx="591945" cy="643702"/>
            <a:chOff x="5283447" y="2363113"/>
            <a:chExt cx="1443924" cy="1570175"/>
          </a:xfrm>
        </p:grpSpPr>
        <p:sp>
          <p:nvSpPr>
            <p:cNvPr id="146" name="타원 145"/>
            <p:cNvSpPr/>
            <p:nvPr/>
          </p:nvSpPr>
          <p:spPr>
            <a:xfrm>
              <a:off x="5283447" y="3133188"/>
              <a:ext cx="800100" cy="8001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600" dirty="0" smtClean="0">
                  <a:solidFill>
                    <a:srgbClr val="FF0000"/>
                  </a:solidFill>
                </a:rPr>
                <a:t>Fever</a:t>
              </a:r>
              <a:endParaRPr kumimoji="1" lang="ko-KR" altLang="en-US" sz="600" dirty="0">
                <a:solidFill>
                  <a:srgbClr val="FF0000"/>
                </a:solidFill>
              </a:endParaRPr>
            </a:p>
          </p:txBody>
        </p:sp>
        <p:pic>
          <p:nvPicPr>
            <p:cNvPr id="147" name="그림 146"/>
            <p:cNvPicPr>
              <a:picLocks noChangeAspect="1"/>
            </p:cNvPicPr>
            <p:nvPr/>
          </p:nvPicPr>
          <p:blipFill rotWithShape="1"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438606" y="2363113"/>
              <a:ext cx="1288765" cy="1286465"/>
            </a:xfrm>
            <a:prstGeom prst="rect">
              <a:avLst/>
            </a:prstGeom>
          </p:spPr>
        </p:pic>
        <p:sp>
          <p:nvSpPr>
            <p:cNvPr id="148" name="TextBox 8"/>
            <p:cNvSpPr txBox="1"/>
            <p:nvPr/>
          </p:nvSpPr>
          <p:spPr>
            <a:xfrm>
              <a:off x="5319772" y="2415960"/>
              <a:ext cx="762175" cy="7507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400" dirty="0" smtClean="0">
                  <a:solidFill>
                    <a:srgbClr val="FF0000"/>
                  </a:solidFill>
                </a:rPr>
                <a:t>2</a:t>
              </a:r>
              <a:endParaRPr kumimoji="1" lang="ko-KR" altLang="en-US" sz="1400" dirty="0">
                <a:solidFill>
                  <a:srgbClr val="FF0000"/>
                </a:solidFill>
              </a:endParaRPr>
            </a:p>
          </p:txBody>
        </p:sp>
      </p:grpSp>
      <p:pic>
        <p:nvPicPr>
          <p:cNvPr id="149" name="그림 148"/>
          <p:cNvPicPr>
            <a:picLocks noChangeAspect="1"/>
          </p:cNvPicPr>
          <p:nvPr/>
        </p:nvPicPr>
        <p:blipFill>
          <a:blip r:embed="rId11" cstate="email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9930" b="98481" l="1792" r="89932">
                        <a14:backgroundMark x1="22270" y1="62033" x2="27304" y2="51402"/>
                        <a14:backgroundMark x1="57765" y1="65537" x2="85751" y2="66238"/>
                        <a14:backgroundMark x1="39078" y1="66005" x2="42833" y2="7476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7624" y="4279404"/>
            <a:ext cx="1958139" cy="1430176"/>
          </a:xfrm>
          <a:prstGeom prst="rect">
            <a:avLst/>
          </a:prstGeom>
        </p:spPr>
      </p:pic>
      <p:pic>
        <p:nvPicPr>
          <p:cNvPr id="150" name="그림 149"/>
          <p:cNvPicPr>
            <a:picLocks noChangeAspect="1"/>
          </p:cNvPicPr>
          <p:nvPr/>
        </p:nvPicPr>
        <p:blipFill>
          <a:blip r:embed="rId13" cstate="email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1941" b="99908" l="1985" r="98321">
                        <a14:backgroundMark x1="69847" y1="76987" x2="88931" y2="91682"/>
                        <a14:backgroundMark x1="73969" y1="60074" x2="94198" y2="76617"/>
                        <a14:backgroundMark x1="49008" y1="73013" x2="49160" y2="84843"/>
                        <a14:backgroundMark x1="17863" y1="89372" x2="55115" y2="86229"/>
                        <a14:backgroundMark x1="64046" y1="88262" x2="64733" y2="95564"/>
                        <a14:backgroundMark x1="64198" y1="86414" x2="64198" y2="89187"/>
                        <a14:backgroundMark x1="56641" y1="85860" x2="44656" y2="86044"/>
                        <a14:backgroundMark x1="54122" y1="83734" x2="54122" y2="83734"/>
                        <a14:backgroundMark x1="62977" y1="21257" x2="62977" y2="2125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30917" y="2077008"/>
            <a:ext cx="2413807" cy="1993694"/>
          </a:xfrm>
          <a:prstGeom prst="rect">
            <a:avLst/>
          </a:prstGeom>
        </p:spPr>
      </p:pic>
      <p:sp>
        <p:nvSpPr>
          <p:cNvPr id="151" name="번개[L] 150"/>
          <p:cNvSpPr/>
          <p:nvPr/>
        </p:nvSpPr>
        <p:spPr>
          <a:xfrm rot="20700000">
            <a:off x="6916746" y="3322334"/>
            <a:ext cx="2000264" cy="1866368"/>
          </a:xfrm>
          <a:prstGeom prst="lightningBolt">
            <a:avLst/>
          </a:prstGeom>
          <a:gradFill flip="none" rotWithShape="1">
            <a:gsLst>
              <a:gs pos="0">
                <a:srgbClr val="00B0F0"/>
              </a:gs>
              <a:gs pos="91000">
                <a:schemeClr val="bg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/>
          </a:p>
        </p:txBody>
      </p:sp>
      <p:sp>
        <p:nvSpPr>
          <p:cNvPr id="152" name="직사각형 151"/>
          <p:cNvSpPr/>
          <p:nvPr/>
        </p:nvSpPr>
        <p:spPr>
          <a:xfrm>
            <a:off x="8755460" y="4319060"/>
            <a:ext cx="95253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16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궁극기</a:t>
            </a:r>
            <a:r>
              <a:rPr lang="en-US" altLang="ko-KR" sz="16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!</a:t>
            </a:r>
            <a:endParaRPr lang="en-US" altLang="ko-KR" sz="16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53" name="타원 152"/>
          <p:cNvSpPr/>
          <p:nvPr/>
        </p:nvSpPr>
        <p:spPr>
          <a:xfrm>
            <a:off x="4066523" y="5753037"/>
            <a:ext cx="155438" cy="15543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smtClean="0">
                <a:solidFill>
                  <a:sysClr val="windowText" lastClr="000000"/>
                </a:solidFill>
              </a:rPr>
              <a:t>1</a:t>
            </a:r>
            <a:endParaRPr kumimoji="1"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54" name="타원 153"/>
          <p:cNvSpPr/>
          <p:nvPr/>
        </p:nvSpPr>
        <p:spPr>
          <a:xfrm>
            <a:off x="4417031" y="5753037"/>
            <a:ext cx="155438" cy="15543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smtClean="0">
                <a:solidFill>
                  <a:sysClr val="windowText" lastClr="000000"/>
                </a:solidFill>
              </a:rPr>
              <a:t>1</a:t>
            </a:r>
            <a:endParaRPr kumimoji="1"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55" name="타원 154"/>
          <p:cNvSpPr/>
          <p:nvPr/>
        </p:nvSpPr>
        <p:spPr>
          <a:xfrm>
            <a:off x="4775394" y="5753037"/>
            <a:ext cx="155438" cy="15543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smtClean="0">
                <a:solidFill>
                  <a:sysClr val="windowText" lastClr="000000"/>
                </a:solidFill>
              </a:rPr>
              <a:t>1</a:t>
            </a:r>
            <a:endParaRPr kumimoji="1"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56" name="타원 155"/>
          <p:cNvSpPr/>
          <p:nvPr/>
        </p:nvSpPr>
        <p:spPr>
          <a:xfrm>
            <a:off x="5140293" y="5753037"/>
            <a:ext cx="155438" cy="15543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smtClean="0">
                <a:solidFill>
                  <a:sysClr val="windowText" lastClr="000000"/>
                </a:solidFill>
              </a:rPr>
              <a:t>1</a:t>
            </a:r>
            <a:endParaRPr kumimoji="1"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57" name="타원 156"/>
          <p:cNvSpPr/>
          <p:nvPr/>
        </p:nvSpPr>
        <p:spPr>
          <a:xfrm>
            <a:off x="5479850" y="5753037"/>
            <a:ext cx="155438" cy="15543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smtClean="0">
                <a:solidFill>
                  <a:sysClr val="windowText" lastClr="000000"/>
                </a:solidFill>
              </a:rPr>
              <a:t>1</a:t>
            </a:r>
            <a:endParaRPr kumimoji="1"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58" name="타원 157"/>
          <p:cNvSpPr/>
          <p:nvPr/>
        </p:nvSpPr>
        <p:spPr>
          <a:xfrm>
            <a:off x="4066523" y="6118263"/>
            <a:ext cx="155438" cy="15543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dirty="0">
                <a:solidFill>
                  <a:sysClr val="windowText" lastClr="000000"/>
                </a:solidFill>
              </a:rPr>
              <a:t>D</a:t>
            </a:r>
            <a:endParaRPr kumimoji="1"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59" name="타원 158"/>
          <p:cNvSpPr/>
          <p:nvPr/>
        </p:nvSpPr>
        <p:spPr>
          <a:xfrm>
            <a:off x="4417031" y="6118263"/>
            <a:ext cx="155438" cy="15543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dirty="0" smtClean="0">
                <a:solidFill>
                  <a:sysClr val="windowText" lastClr="000000"/>
                </a:solidFill>
              </a:rPr>
              <a:t>F</a:t>
            </a:r>
            <a:endParaRPr kumimoji="1"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60" name="타원 159"/>
          <p:cNvSpPr/>
          <p:nvPr/>
        </p:nvSpPr>
        <p:spPr>
          <a:xfrm>
            <a:off x="4775394" y="6118263"/>
            <a:ext cx="155438" cy="15543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dirty="0" smtClean="0">
                <a:solidFill>
                  <a:sysClr val="windowText" lastClr="000000"/>
                </a:solidFill>
              </a:rPr>
              <a:t>Q</a:t>
            </a:r>
            <a:endParaRPr kumimoji="1"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61" name="타원 160"/>
          <p:cNvSpPr/>
          <p:nvPr/>
        </p:nvSpPr>
        <p:spPr>
          <a:xfrm>
            <a:off x="5140293" y="6118263"/>
            <a:ext cx="155438" cy="15543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dirty="0" smtClean="0">
                <a:solidFill>
                  <a:sysClr val="windowText" lastClr="000000"/>
                </a:solidFill>
              </a:rPr>
              <a:t>W</a:t>
            </a:r>
            <a:endParaRPr kumimoji="1"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62" name="타원 161"/>
          <p:cNvSpPr/>
          <p:nvPr/>
        </p:nvSpPr>
        <p:spPr>
          <a:xfrm>
            <a:off x="5479850" y="6118263"/>
            <a:ext cx="155438" cy="15543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dirty="0" smtClean="0">
                <a:solidFill>
                  <a:sysClr val="windowText" lastClr="000000"/>
                </a:solidFill>
              </a:rPr>
              <a:t>E</a:t>
            </a:r>
            <a:endParaRPr kumimoji="1"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63" name="타원 162"/>
          <p:cNvSpPr/>
          <p:nvPr/>
        </p:nvSpPr>
        <p:spPr>
          <a:xfrm>
            <a:off x="6558037" y="5753037"/>
            <a:ext cx="155438" cy="15543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dirty="0" smtClean="0">
                <a:solidFill>
                  <a:sysClr val="windowText" lastClr="000000"/>
                </a:solidFill>
              </a:rPr>
              <a:t>1</a:t>
            </a:r>
            <a:endParaRPr kumimoji="1"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64" name="타원 163"/>
          <p:cNvSpPr/>
          <p:nvPr/>
        </p:nvSpPr>
        <p:spPr>
          <a:xfrm>
            <a:off x="6908544" y="5753037"/>
            <a:ext cx="155438" cy="15543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dirty="0" smtClean="0">
                <a:solidFill>
                  <a:sysClr val="windowText" lastClr="000000"/>
                </a:solidFill>
              </a:rPr>
              <a:t>5</a:t>
            </a:r>
            <a:endParaRPr kumimoji="1"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65" name="타원 164"/>
          <p:cNvSpPr/>
          <p:nvPr/>
        </p:nvSpPr>
        <p:spPr>
          <a:xfrm>
            <a:off x="7266908" y="5753037"/>
            <a:ext cx="155438" cy="15543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dirty="0" smtClean="0">
                <a:solidFill>
                  <a:sysClr val="windowText" lastClr="000000"/>
                </a:solidFill>
              </a:rPr>
              <a:t>2</a:t>
            </a:r>
            <a:endParaRPr kumimoji="1"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66" name="타원 165"/>
          <p:cNvSpPr/>
          <p:nvPr/>
        </p:nvSpPr>
        <p:spPr>
          <a:xfrm>
            <a:off x="7631807" y="5753037"/>
            <a:ext cx="155438" cy="15543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dirty="0" smtClean="0">
                <a:solidFill>
                  <a:sysClr val="windowText" lastClr="000000"/>
                </a:solidFill>
              </a:rPr>
              <a:t>1</a:t>
            </a:r>
            <a:endParaRPr kumimoji="1"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67" name="타원 166"/>
          <p:cNvSpPr/>
          <p:nvPr/>
        </p:nvSpPr>
        <p:spPr>
          <a:xfrm>
            <a:off x="7971363" y="5753037"/>
            <a:ext cx="155438" cy="15543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600" dirty="0" smtClean="0">
                <a:solidFill>
                  <a:sysClr val="windowText" lastClr="000000"/>
                </a:solidFill>
              </a:rPr>
              <a:t>12</a:t>
            </a:r>
            <a:endParaRPr kumimoji="1" lang="ko-KR" altLang="en-US" sz="600" dirty="0">
              <a:solidFill>
                <a:sysClr val="windowText" lastClr="000000"/>
              </a:solidFill>
            </a:endParaRPr>
          </a:p>
        </p:txBody>
      </p:sp>
      <p:sp>
        <p:nvSpPr>
          <p:cNvPr id="168" name="타원 167"/>
          <p:cNvSpPr/>
          <p:nvPr/>
        </p:nvSpPr>
        <p:spPr>
          <a:xfrm>
            <a:off x="6558037" y="6118263"/>
            <a:ext cx="155438" cy="15543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dirty="0" smtClean="0">
                <a:solidFill>
                  <a:sysClr val="windowText" lastClr="000000"/>
                </a:solidFill>
              </a:rPr>
              <a:t>1</a:t>
            </a:r>
            <a:endParaRPr kumimoji="1"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69" name="타원 168"/>
          <p:cNvSpPr/>
          <p:nvPr/>
        </p:nvSpPr>
        <p:spPr>
          <a:xfrm>
            <a:off x="6908544" y="6118263"/>
            <a:ext cx="155438" cy="15543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dirty="0" smtClean="0">
                <a:solidFill>
                  <a:sysClr val="windowText" lastClr="000000"/>
                </a:solidFill>
              </a:rPr>
              <a:t>2</a:t>
            </a:r>
            <a:endParaRPr kumimoji="1"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70" name="타원 169"/>
          <p:cNvSpPr/>
          <p:nvPr/>
        </p:nvSpPr>
        <p:spPr>
          <a:xfrm>
            <a:off x="7266908" y="6118263"/>
            <a:ext cx="155438" cy="15543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dirty="0" smtClean="0">
                <a:solidFill>
                  <a:sysClr val="windowText" lastClr="000000"/>
                </a:solidFill>
              </a:rPr>
              <a:t>3</a:t>
            </a:r>
            <a:endParaRPr kumimoji="1"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71" name="타원 170"/>
          <p:cNvSpPr/>
          <p:nvPr/>
        </p:nvSpPr>
        <p:spPr>
          <a:xfrm>
            <a:off x="7631807" y="6118263"/>
            <a:ext cx="155438" cy="15543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dirty="0" smtClean="0">
                <a:solidFill>
                  <a:sysClr val="windowText" lastClr="000000"/>
                </a:solidFill>
              </a:rPr>
              <a:t>4</a:t>
            </a:r>
            <a:endParaRPr kumimoji="1"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72" name="타원 171"/>
          <p:cNvSpPr/>
          <p:nvPr/>
        </p:nvSpPr>
        <p:spPr>
          <a:xfrm>
            <a:off x="7971363" y="6118263"/>
            <a:ext cx="155438" cy="15543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dirty="0" smtClean="0">
                <a:solidFill>
                  <a:sysClr val="windowText" lastClr="000000"/>
                </a:solidFill>
              </a:rPr>
              <a:t>5</a:t>
            </a:r>
            <a:endParaRPr kumimoji="1"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73" name="직사각형 172"/>
          <p:cNvSpPr/>
          <p:nvPr/>
        </p:nvSpPr>
        <p:spPr>
          <a:xfrm>
            <a:off x="8980313" y="2539580"/>
            <a:ext cx="1491126" cy="51740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1000" dirty="0" smtClean="0">
                <a:solidFill>
                  <a:sysClr val="windowText" lastClr="000000"/>
                </a:solidFill>
              </a:rPr>
              <a:t>무덤 훼손</a:t>
            </a:r>
            <a:endParaRPr kumimoji="1" lang="en-US" altLang="ko-KR" sz="1000" dirty="0" smtClean="0">
              <a:solidFill>
                <a:sysClr val="windowText" lastClr="000000"/>
              </a:solidFill>
            </a:endParaRPr>
          </a:p>
          <a:p>
            <a:r>
              <a:rPr kumimoji="1" lang="ko-KR" altLang="en-US" sz="500" dirty="0" smtClean="0">
                <a:solidFill>
                  <a:sysClr val="windowText" lastClr="000000"/>
                </a:solidFill>
              </a:rPr>
              <a:t>마을의 무덤을 훼손시키고 있는 마물을 잡아라</a:t>
            </a:r>
            <a:r>
              <a:rPr kumimoji="1" lang="en-US" altLang="ko-KR" sz="500" dirty="0" smtClean="0">
                <a:solidFill>
                  <a:sysClr val="windowText" lastClr="000000"/>
                </a:solidFill>
              </a:rPr>
              <a:t>(0</a:t>
            </a:r>
            <a:r>
              <a:rPr kumimoji="1" lang="ko-KR" altLang="en-US" sz="500" dirty="0" smtClean="0">
                <a:solidFill>
                  <a:sysClr val="windowText" lastClr="000000"/>
                </a:solidFill>
              </a:rPr>
              <a:t> </a:t>
            </a:r>
            <a:r>
              <a:rPr kumimoji="1" lang="en-US" altLang="ko-KR" sz="500" dirty="0" smtClean="0">
                <a:solidFill>
                  <a:sysClr val="windowText" lastClr="000000"/>
                </a:solidFill>
              </a:rPr>
              <a:t>/</a:t>
            </a:r>
            <a:r>
              <a:rPr kumimoji="1" lang="ko-KR" altLang="en-US" sz="500" dirty="0" smtClean="0">
                <a:solidFill>
                  <a:sysClr val="windowText" lastClr="000000"/>
                </a:solidFill>
              </a:rPr>
              <a:t> </a:t>
            </a:r>
            <a:r>
              <a:rPr kumimoji="1" lang="en-US" altLang="ko-KR" sz="500" dirty="0" smtClean="0">
                <a:solidFill>
                  <a:sysClr val="windowText" lastClr="000000"/>
                </a:solidFill>
              </a:rPr>
              <a:t>1)</a:t>
            </a:r>
            <a:endParaRPr kumimoji="1"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74" name="설명선 1[L] 173"/>
          <p:cNvSpPr/>
          <p:nvPr/>
        </p:nvSpPr>
        <p:spPr>
          <a:xfrm>
            <a:off x="7314672" y="5688588"/>
            <a:ext cx="3156766" cy="638468"/>
          </a:xfrm>
          <a:prstGeom prst="borderCallout1">
            <a:avLst>
              <a:gd name="adj1" fmla="val -13516"/>
              <a:gd name="adj2" fmla="val 81547"/>
              <a:gd name="adj3" fmla="val -55672"/>
              <a:gd name="adj4" fmla="val 70837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smtClean="0">
                <a:solidFill>
                  <a:sysClr val="windowText" lastClr="000000"/>
                </a:solidFill>
              </a:rPr>
              <a:t>다른 유저가 </a:t>
            </a:r>
            <a:r>
              <a:rPr kumimoji="1" lang="ko-KR" altLang="en-US" sz="1200" b="1" dirty="0" smtClean="0">
                <a:solidFill>
                  <a:sysClr val="windowText" lastClr="000000"/>
                </a:solidFill>
              </a:rPr>
              <a:t>시선을 끄는 동안 쌓인 발열을 모두 소모하여 </a:t>
            </a:r>
            <a:r>
              <a:rPr kumimoji="1" lang="ko-KR" altLang="en-US" sz="1200" b="1" smtClean="0">
                <a:solidFill>
                  <a:sysClr val="windowText" lastClr="000000"/>
                </a:solidFill>
              </a:rPr>
              <a:t>강력한 공격 실행</a:t>
            </a:r>
            <a:endParaRPr kumimoji="1" lang="ko-KR" altLang="en-US" sz="1200" b="1" dirty="0">
              <a:solidFill>
                <a:sysClr val="windowText" lastClr="000000"/>
              </a:solidFill>
            </a:endParaRPr>
          </a:p>
        </p:txBody>
      </p:sp>
      <p:pic>
        <p:nvPicPr>
          <p:cNvPr id="175" name="그림 174"/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9744" b="89776" l="0" r="100000">
                        <a14:foregroundMark x1="89457" y1="64377" x2="88978" y2="717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9034458">
            <a:off x="4026423" y="4640704"/>
            <a:ext cx="776221" cy="776221"/>
          </a:xfrm>
          <a:prstGeom prst="rect">
            <a:avLst/>
          </a:prstGeom>
        </p:spPr>
      </p:pic>
      <p:pic>
        <p:nvPicPr>
          <p:cNvPr id="176" name="그림 175"/>
          <p:cNvPicPr>
            <a:picLocks noChangeAspect="1"/>
          </p:cNvPicPr>
          <p:nvPr/>
        </p:nvPicPr>
        <p:blipFill>
          <a:blip r:embed="rId16" cstate="email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292" b="99096" l="1546" r="97423">
                        <a14:foregroundMark x1="64605" y1="17571" x2="65120" y2="25452"/>
                        <a14:foregroundMark x1="34536" y1="81525" x2="38832" y2="92636"/>
                        <a14:backgroundMark x1="28351" y1="88372" x2="31271" y2="91602"/>
                        <a14:backgroundMark x1="42612" y1="69121" x2="42268" y2="74806"/>
                        <a14:backgroundMark x1="66495" y1="85917" x2="66495" y2="94444"/>
                        <a14:backgroundMark x1="49313" y1="74806" x2="51718" y2="68734"/>
                        <a14:backgroundMark x1="44158" y1="86951" x2="44158" y2="83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7267" y="3123535"/>
            <a:ext cx="902471" cy="1200192"/>
          </a:xfrm>
          <a:prstGeom prst="rect">
            <a:avLst/>
          </a:prstGeom>
        </p:spPr>
      </p:pic>
      <p:pic>
        <p:nvPicPr>
          <p:cNvPr id="177" name="그림 176"/>
          <p:cNvPicPr>
            <a:picLocks noChangeAspect="1"/>
          </p:cNvPicPr>
          <p:nvPr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7503451">
            <a:off x="4431316" y="4484646"/>
            <a:ext cx="1865461" cy="414501"/>
          </a:xfrm>
          <a:prstGeom prst="rect">
            <a:avLst/>
          </a:prstGeom>
        </p:spPr>
      </p:pic>
      <p:sp>
        <p:nvSpPr>
          <p:cNvPr id="178" name="설명선 1[L] 177"/>
          <p:cNvSpPr/>
          <p:nvPr/>
        </p:nvSpPr>
        <p:spPr>
          <a:xfrm>
            <a:off x="1849042" y="2801191"/>
            <a:ext cx="2973659" cy="520740"/>
          </a:xfrm>
          <a:prstGeom prst="borderCallout1">
            <a:avLst>
              <a:gd name="adj1" fmla="val 118487"/>
              <a:gd name="adj2" fmla="val 90728"/>
              <a:gd name="adj3" fmla="val 138029"/>
              <a:gd name="adj4" fmla="val 129249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100" b="1" dirty="0" smtClean="0">
                <a:solidFill>
                  <a:sysClr val="windowText" lastClr="000000"/>
                </a:solidFill>
              </a:rPr>
              <a:t>아군이 위험에 처하자 빠르게 달려와</a:t>
            </a:r>
            <a:endParaRPr kumimoji="1" lang="en-US" altLang="ko-KR" sz="1100" b="1" dirty="0" smtClean="0">
              <a:solidFill>
                <a:sysClr val="windowText" lastClr="000000"/>
              </a:solidFill>
            </a:endParaRPr>
          </a:p>
          <a:p>
            <a:pPr algn="ctr"/>
            <a:r>
              <a:rPr kumimoji="1" lang="ko-KR" altLang="en-US" sz="1100" b="1" dirty="0" smtClean="0">
                <a:solidFill>
                  <a:sysClr val="windowText" lastClr="000000"/>
                </a:solidFill>
              </a:rPr>
              <a:t>적의 공격을 방어하고 발열을 획득</a:t>
            </a:r>
            <a:endParaRPr kumimoji="1" lang="ko-KR" altLang="en-US" sz="1100" b="1" dirty="0">
              <a:solidFill>
                <a:sysClr val="windowText" lastClr="000000"/>
              </a:solidFill>
            </a:endParaRPr>
          </a:p>
        </p:txBody>
      </p:sp>
      <p:sp>
        <p:nvSpPr>
          <p:cNvPr id="179" name="설명선 1[L] 178"/>
          <p:cNvSpPr/>
          <p:nvPr/>
        </p:nvSpPr>
        <p:spPr>
          <a:xfrm>
            <a:off x="7324478" y="1867220"/>
            <a:ext cx="3132798" cy="573331"/>
          </a:xfrm>
          <a:prstGeom prst="borderCallout1">
            <a:avLst>
              <a:gd name="adj1" fmla="val 121371"/>
              <a:gd name="adj2" fmla="val 25145"/>
              <a:gd name="adj3" fmla="val 177025"/>
              <a:gd name="adj4" fmla="val 3917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ysClr val="windowText" lastClr="000000"/>
                </a:solidFill>
              </a:rPr>
              <a:t>보스의 높은 방어력으로 일정 발열</a:t>
            </a:r>
            <a:endParaRPr kumimoji="1" lang="en-US" altLang="ko-KR" sz="1200" b="1" dirty="0">
              <a:solidFill>
                <a:sysClr val="windowText" lastClr="000000"/>
              </a:solidFill>
            </a:endParaRPr>
          </a:p>
          <a:p>
            <a:pPr algn="ctr"/>
            <a:r>
              <a:rPr kumimoji="1" lang="ko-KR" altLang="en-US" sz="1200" b="1" dirty="0" smtClean="0">
                <a:solidFill>
                  <a:sysClr val="windowText" lastClr="000000"/>
                </a:solidFill>
              </a:rPr>
              <a:t>이하의 공격은 효과를 발휘하지 못함</a:t>
            </a:r>
            <a:endParaRPr kumimoji="1" lang="ko-KR" altLang="en-US" sz="1200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715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평행 사변형[P] 94"/>
          <p:cNvSpPr/>
          <p:nvPr/>
        </p:nvSpPr>
        <p:spPr>
          <a:xfrm>
            <a:off x="278779" y="354378"/>
            <a:ext cx="5587348" cy="906386"/>
          </a:xfrm>
          <a:prstGeom prst="parallelogram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dirty="0" smtClean="0">
                <a:solidFill>
                  <a:schemeClr val="bg1"/>
                </a:solidFill>
              </a:rPr>
              <a:t>게임 목표</a:t>
            </a:r>
            <a:endParaRPr lang="en-US" altLang="ko-KR" sz="2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5" name="텍스트 상자 14"/>
          <p:cNvSpPr txBox="1"/>
          <p:nvPr/>
        </p:nvSpPr>
        <p:spPr>
          <a:xfrm>
            <a:off x="2250233" y="1923181"/>
            <a:ext cx="7691529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8800" dirty="0" smtClean="0"/>
              <a:t>노루막이</a:t>
            </a:r>
            <a:endParaRPr kumimoji="1" lang="en-US" altLang="ko-KR" sz="8800" dirty="0" smtClean="0"/>
          </a:p>
          <a:p>
            <a:pPr algn="ctr"/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AppleGothic" charset="-127"/>
              </a:rPr>
              <a:t>더는 갈 데 없는 산의 막다른 꼭대기</a:t>
            </a:r>
            <a:r>
              <a:rPr lang="en-US" altLang="ko-KR" sz="3600" dirty="0" smtClean="0">
                <a:solidFill>
                  <a:schemeClr val="bg1">
                    <a:lumMod val="50000"/>
                  </a:schemeClr>
                </a:solidFill>
                <a:latin typeface="AppleGothic" charset="-127"/>
              </a:rPr>
              <a:t>.</a:t>
            </a:r>
          </a:p>
          <a:p>
            <a:pPr algn="ctr"/>
            <a:r>
              <a:rPr kumimoji="1"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네이버 국어사전</a:t>
            </a:r>
            <a:endParaRPr kumimoji="1"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" name="텍스트 상자 36"/>
          <p:cNvSpPr txBox="1"/>
          <p:nvPr/>
        </p:nvSpPr>
        <p:spPr>
          <a:xfrm>
            <a:off x="482123" y="4801590"/>
            <a:ext cx="112277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3600" dirty="0" smtClean="0"/>
              <a:t>신비한 종족 노루막이가 되어</a:t>
            </a:r>
            <a:endParaRPr kumimoji="1" lang="en-US" altLang="ko-KR" sz="3600" dirty="0" smtClean="0"/>
          </a:p>
          <a:p>
            <a:pPr algn="ctr"/>
            <a:r>
              <a:rPr kumimoji="1" lang="ko-KR" altLang="en-US" sz="3600" dirty="0" smtClean="0"/>
              <a:t>위기에 빠진 행성 </a:t>
            </a:r>
            <a:r>
              <a:rPr kumimoji="1" lang="en-US" altLang="ko-KR" sz="3600" dirty="0" smtClean="0"/>
              <a:t>’</a:t>
            </a:r>
            <a:r>
              <a:rPr kumimoji="1" lang="ko-KR" altLang="en-US" sz="3600" dirty="0" smtClean="0"/>
              <a:t>미리내</a:t>
            </a:r>
            <a:r>
              <a:rPr kumimoji="1" lang="en-US" altLang="ko-KR" sz="3600" dirty="0" smtClean="0"/>
              <a:t>’</a:t>
            </a:r>
            <a:r>
              <a:rPr kumimoji="1" lang="ko-KR" altLang="en-US" sz="3600" dirty="0" smtClean="0"/>
              <a:t>를 구할 위대한 용사가 되자</a:t>
            </a:r>
            <a:endParaRPr kumimoji="1"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726452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평행 사변형[P] 3"/>
          <p:cNvSpPr/>
          <p:nvPr/>
        </p:nvSpPr>
        <p:spPr>
          <a:xfrm>
            <a:off x="278779" y="354378"/>
            <a:ext cx="5587348" cy="906386"/>
          </a:xfrm>
          <a:prstGeom prst="parallelogram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dirty="0" smtClean="0">
                <a:solidFill>
                  <a:schemeClr val="bg1"/>
                </a:solidFill>
              </a:rPr>
              <a:t>궁극기 시스템</a:t>
            </a:r>
            <a:endParaRPr lang="en-US" altLang="ko-KR" sz="2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-720763" y="1304790"/>
            <a:ext cx="11792474" cy="1031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1218816" tIns="45720" rIns="9144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charset="-127"/>
                <a:ea typeface="맑은 고딕" charset="-127"/>
                <a:cs typeface="Times New Roman" charset="0"/>
              </a:rPr>
              <a:t>연속해서 스킬공격을 하면 자원</a:t>
            </a: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charset="-127"/>
                <a:ea typeface="맑은 고딕" charset="-127"/>
                <a:cs typeface="Times New Roman" charset="0"/>
              </a:rPr>
              <a:t>(</a:t>
            </a:r>
            <a:r>
              <a:rPr kumimoji="0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charset="-127"/>
                <a:ea typeface="맑은 고딕" charset="-127"/>
                <a:cs typeface="Times New Roman" charset="0"/>
              </a:rPr>
              <a:t>발열</a:t>
            </a: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charset="-127"/>
                <a:ea typeface="맑은 고딕" charset="-127"/>
                <a:cs typeface="Times New Roman" charset="0"/>
              </a:rPr>
              <a:t>)</a:t>
            </a:r>
            <a:r>
              <a:rPr kumimoji="0" lang="ko-KR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charset="-127"/>
                <a:ea typeface="맑은 고딕" charset="-127"/>
                <a:cs typeface="Times New Roman" charset="0"/>
              </a:rPr>
              <a:t>을 획득 </a:t>
            </a:r>
            <a:endParaRPr kumimoji="0" lang="ko-KR" altLang="ko-KR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charset="-127"/>
              <a:ea typeface="맑은 고딕" charset="-127"/>
              <a:cs typeface="Times New Roman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en-US" sz="2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맑은 고딕" charset="-127"/>
                <a:ea typeface="맑은 고딕" charset="-127"/>
                <a:cs typeface="Times New Roman" charset="0"/>
              </a:rPr>
              <a:t>  </a:t>
            </a:r>
            <a:r>
              <a:rPr kumimoji="0" lang="en-US" altLang="ko-KR" sz="2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맑은 고딕" charset="-127"/>
                <a:ea typeface="맑은 고딕" charset="-127"/>
                <a:cs typeface="Times New Roman" charset="0"/>
              </a:rPr>
              <a:t>-</a:t>
            </a:r>
            <a:r>
              <a:rPr kumimoji="0" lang="ko-KR" altLang="en-US" sz="2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맑은 고딕" charset="-127"/>
                <a:ea typeface="맑은 고딕" charset="-127"/>
                <a:cs typeface="Times New Roman" charset="0"/>
              </a:rPr>
              <a:t> 끊임없이 공격을 하는 즐거움 부여</a:t>
            </a:r>
            <a:endParaRPr lang="ko-KR" altLang="ko-KR" sz="2800" dirty="0">
              <a:solidFill>
                <a:schemeClr val="bg1">
                  <a:lumMod val="50000"/>
                </a:schemeClr>
              </a:solidFill>
              <a:latin typeface="맑은 고딕" charset="-127"/>
              <a:cs typeface="Times New Roman" charset="0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761250" y="2887215"/>
            <a:ext cx="1321188" cy="1321188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2400"/>
          </a:p>
        </p:txBody>
      </p:sp>
      <p:cxnSp>
        <p:nvCxnSpPr>
          <p:cNvPr id="8" name="직선 연결선[R] 7"/>
          <p:cNvCxnSpPr/>
          <p:nvPr/>
        </p:nvCxnSpPr>
        <p:spPr>
          <a:xfrm>
            <a:off x="1421845" y="2887215"/>
            <a:ext cx="0" cy="13211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[R] 8"/>
          <p:cNvCxnSpPr/>
          <p:nvPr/>
        </p:nvCxnSpPr>
        <p:spPr>
          <a:xfrm flipH="1">
            <a:off x="761250" y="3547809"/>
            <a:ext cx="132118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/>
          <p:cNvSpPr/>
          <p:nvPr/>
        </p:nvSpPr>
        <p:spPr>
          <a:xfrm>
            <a:off x="1120092" y="3246057"/>
            <a:ext cx="603505" cy="60350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 smtClean="0">
                <a:solidFill>
                  <a:sysClr val="windowText" lastClr="000000"/>
                </a:solidFill>
              </a:rPr>
              <a:t>0</a:t>
            </a:r>
            <a:endParaRPr kumimoji="1" lang="ko-KR" altLang="en-US" sz="3600" dirty="0">
              <a:solidFill>
                <a:sysClr val="windowText" lastClr="000000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9245" l="6022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14898" y="4641779"/>
            <a:ext cx="2123964" cy="121043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1250" y="4384395"/>
            <a:ext cx="1494806" cy="1809098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15738" y="4384395"/>
            <a:ext cx="1494806" cy="1809098"/>
          </a:xfrm>
          <a:prstGeom prst="rect">
            <a:avLst/>
          </a:prstGeom>
        </p:spPr>
      </p:pic>
      <p:sp>
        <p:nvSpPr>
          <p:cNvPr id="14" name="타원 13"/>
          <p:cNvSpPr/>
          <p:nvPr/>
        </p:nvSpPr>
        <p:spPr>
          <a:xfrm>
            <a:off x="2990345" y="2887215"/>
            <a:ext cx="1321188" cy="1321188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2400"/>
          </a:p>
        </p:txBody>
      </p:sp>
      <p:cxnSp>
        <p:nvCxnSpPr>
          <p:cNvPr id="15" name="직선 연결선[R] 14"/>
          <p:cNvCxnSpPr/>
          <p:nvPr/>
        </p:nvCxnSpPr>
        <p:spPr>
          <a:xfrm>
            <a:off x="3650939" y="2887215"/>
            <a:ext cx="0" cy="13211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[R] 15"/>
          <p:cNvCxnSpPr/>
          <p:nvPr/>
        </p:nvCxnSpPr>
        <p:spPr>
          <a:xfrm flipH="1">
            <a:off x="2990345" y="3547809"/>
            <a:ext cx="132118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3349186" y="3246057"/>
            <a:ext cx="603505" cy="60350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 smtClean="0">
                <a:solidFill>
                  <a:sysClr val="windowText" lastClr="000000"/>
                </a:solidFill>
              </a:rPr>
              <a:t>0</a:t>
            </a:r>
            <a:endParaRPr kumimoji="1" lang="ko-KR" altLang="en-US" sz="3600" dirty="0">
              <a:solidFill>
                <a:sysClr val="windowText" lastClr="000000"/>
              </a:solidFill>
            </a:endParaRPr>
          </a:p>
        </p:txBody>
      </p:sp>
      <p:cxnSp>
        <p:nvCxnSpPr>
          <p:cNvPr id="18" name="직선 연결선[R] 17"/>
          <p:cNvCxnSpPr>
            <a:stCxn id="32" idx="4"/>
          </p:cNvCxnSpPr>
          <p:nvPr/>
        </p:nvCxnSpPr>
        <p:spPr>
          <a:xfrm>
            <a:off x="6076333" y="3849562"/>
            <a:ext cx="0" cy="35884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[R] 18"/>
          <p:cNvCxnSpPr/>
          <p:nvPr/>
        </p:nvCxnSpPr>
        <p:spPr>
          <a:xfrm flipH="1">
            <a:off x="5415738" y="3547809"/>
            <a:ext cx="132118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/>
          <p:cNvSpPr/>
          <p:nvPr/>
        </p:nvSpPr>
        <p:spPr>
          <a:xfrm>
            <a:off x="5774580" y="3246057"/>
            <a:ext cx="603505" cy="60350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 smtClean="0">
                <a:solidFill>
                  <a:sysClr val="windowText" lastClr="000000"/>
                </a:solidFill>
              </a:rPr>
              <a:t>0</a:t>
            </a:r>
            <a:endParaRPr kumimoji="1" lang="ko-KR" altLang="en-US" sz="3600" dirty="0">
              <a:solidFill>
                <a:sysClr val="windowText" lastClr="000000"/>
              </a:solidFill>
            </a:endParaRPr>
          </a:p>
        </p:txBody>
      </p:sp>
      <p:sp>
        <p:nvSpPr>
          <p:cNvPr id="21" name="자유형 20"/>
          <p:cNvSpPr/>
          <p:nvPr/>
        </p:nvSpPr>
        <p:spPr>
          <a:xfrm>
            <a:off x="6087553" y="2894368"/>
            <a:ext cx="436262" cy="403068"/>
          </a:xfrm>
          <a:custGeom>
            <a:avLst/>
            <a:gdLst>
              <a:gd name="connsiteX0" fmla="*/ 0 w 587352"/>
              <a:gd name="connsiteY0" fmla="*/ 0 h 567328"/>
              <a:gd name="connsiteX1" fmla="*/ 0 w 587352"/>
              <a:gd name="connsiteY1" fmla="*/ 473886 h 567328"/>
              <a:gd name="connsiteX2" fmla="*/ 126815 w 587352"/>
              <a:gd name="connsiteY2" fmla="*/ 500584 h 567328"/>
              <a:gd name="connsiteX3" fmla="*/ 240281 w 587352"/>
              <a:gd name="connsiteY3" fmla="*/ 567328 h 567328"/>
              <a:gd name="connsiteX4" fmla="*/ 587352 w 587352"/>
              <a:gd name="connsiteY4" fmla="*/ 240280 h 567328"/>
              <a:gd name="connsiteX5" fmla="*/ 427165 w 587352"/>
              <a:gd name="connsiteY5" fmla="*/ 120140 h 567328"/>
              <a:gd name="connsiteX6" fmla="*/ 166862 w 587352"/>
              <a:gd name="connsiteY6" fmla="*/ 13349 h 567328"/>
              <a:gd name="connsiteX7" fmla="*/ 0 w 587352"/>
              <a:gd name="connsiteY7" fmla="*/ 0 h 567328"/>
              <a:gd name="connsiteX0" fmla="*/ 0 w 587352"/>
              <a:gd name="connsiteY0" fmla="*/ 0 h 567328"/>
              <a:gd name="connsiteX1" fmla="*/ 0 w 587352"/>
              <a:gd name="connsiteY1" fmla="*/ 473886 h 567328"/>
              <a:gd name="connsiteX2" fmla="*/ 126815 w 587352"/>
              <a:gd name="connsiteY2" fmla="*/ 500584 h 567328"/>
              <a:gd name="connsiteX3" fmla="*/ 240281 w 587352"/>
              <a:gd name="connsiteY3" fmla="*/ 567328 h 567328"/>
              <a:gd name="connsiteX4" fmla="*/ 587352 w 587352"/>
              <a:gd name="connsiteY4" fmla="*/ 240280 h 567328"/>
              <a:gd name="connsiteX5" fmla="*/ 427165 w 587352"/>
              <a:gd name="connsiteY5" fmla="*/ 120140 h 567328"/>
              <a:gd name="connsiteX6" fmla="*/ 300351 w 587352"/>
              <a:gd name="connsiteY6" fmla="*/ 60070 h 567328"/>
              <a:gd name="connsiteX7" fmla="*/ 166862 w 587352"/>
              <a:gd name="connsiteY7" fmla="*/ 13349 h 567328"/>
              <a:gd name="connsiteX8" fmla="*/ 0 w 587352"/>
              <a:gd name="connsiteY8" fmla="*/ 0 h 567328"/>
              <a:gd name="connsiteX0" fmla="*/ 0 w 587352"/>
              <a:gd name="connsiteY0" fmla="*/ 0 h 567328"/>
              <a:gd name="connsiteX1" fmla="*/ 0 w 587352"/>
              <a:gd name="connsiteY1" fmla="*/ 473886 h 567328"/>
              <a:gd name="connsiteX2" fmla="*/ 126815 w 587352"/>
              <a:gd name="connsiteY2" fmla="*/ 500584 h 567328"/>
              <a:gd name="connsiteX3" fmla="*/ 240281 w 587352"/>
              <a:gd name="connsiteY3" fmla="*/ 567328 h 567328"/>
              <a:gd name="connsiteX4" fmla="*/ 587352 w 587352"/>
              <a:gd name="connsiteY4" fmla="*/ 240280 h 567328"/>
              <a:gd name="connsiteX5" fmla="*/ 493910 w 587352"/>
              <a:gd name="connsiteY5" fmla="*/ 140164 h 567328"/>
              <a:gd name="connsiteX6" fmla="*/ 300351 w 587352"/>
              <a:gd name="connsiteY6" fmla="*/ 60070 h 567328"/>
              <a:gd name="connsiteX7" fmla="*/ 166862 w 587352"/>
              <a:gd name="connsiteY7" fmla="*/ 13349 h 567328"/>
              <a:gd name="connsiteX8" fmla="*/ 0 w 587352"/>
              <a:gd name="connsiteY8" fmla="*/ 0 h 567328"/>
              <a:gd name="connsiteX0" fmla="*/ 0 w 614049"/>
              <a:gd name="connsiteY0" fmla="*/ 0 h 567328"/>
              <a:gd name="connsiteX1" fmla="*/ 0 w 614049"/>
              <a:gd name="connsiteY1" fmla="*/ 473886 h 567328"/>
              <a:gd name="connsiteX2" fmla="*/ 126815 w 614049"/>
              <a:gd name="connsiteY2" fmla="*/ 500584 h 567328"/>
              <a:gd name="connsiteX3" fmla="*/ 240281 w 614049"/>
              <a:gd name="connsiteY3" fmla="*/ 567328 h 567328"/>
              <a:gd name="connsiteX4" fmla="*/ 614049 w 614049"/>
              <a:gd name="connsiteY4" fmla="*/ 246954 h 567328"/>
              <a:gd name="connsiteX5" fmla="*/ 493910 w 614049"/>
              <a:gd name="connsiteY5" fmla="*/ 140164 h 567328"/>
              <a:gd name="connsiteX6" fmla="*/ 300351 w 614049"/>
              <a:gd name="connsiteY6" fmla="*/ 60070 h 567328"/>
              <a:gd name="connsiteX7" fmla="*/ 166862 w 614049"/>
              <a:gd name="connsiteY7" fmla="*/ 13349 h 567328"/>
              <a:gd name="connsiteX8" fmla="*/ 0 w 614049"/>
              <a:gd name="connsiteY8" fmla="*/ 0 h 567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4049" h="567328">
                <a:moveTo>
                  <a:pt x="0" y="0"/>
                </a:moveTo>
                <a:lnTo>
                  <a:pt x="0" y="473886"/>
                </a:lnTo>
                <a:lnTo>
                  <a:pt x="126815" y="500584"/>
                </a:lnTo>
                <a:lnTo>
                  <a:pt x="240281" y="567328"/>
                </a:lnTo>
                <a:lnTo>
                  <a:pt x="614049" y="246954"/>
                </a:lnTo>
                <a:lnTo>
                  <a:pt x="493910" y="140164"/>
                </a:lnTo>
                <a:cubicBezTo>
                  <a:pt x="449414" y="124590"/>
                  <a:pt x="344847" y="75644"/>
                  <a:pt x="300351" y="60070"/>
                </a:cubicBezTo>
                <a:lnTo>
                  <a:pt x="166862" y="13349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/>
          </a:p>
        </p:txBody>
      </p:sp>
      <p:sp>
        <p:nvSpPr>
          <p:cNvPr id="22" name="타원 21"/>
          <p:cNvSpPr/>
          <p:nvPr/>
        </p:nvSpPr>
        <p:spPr>
          <a:xfrm>
            <a:off x="5415738" y="2887215"/>
            <a:ext cx="1321188" cy="1321188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2400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9245" l="6022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47315" y="4641779"/>
            <a:ext cx="2123964" cy="1210431"/>
          </a:xfrm>
          <a:prstGeom prst="rect">
            <a:avLst/>
          </a:prstGeom>
        </p:spPr>
      </p:pic>
      <p:cxnSp>
        <p:nvCxnSpPr>
          <p:cNvPr id="24" name="직선 연결선[R] 23"/>
          <p:cNvCxnSpPr/>
          <p:nvPr/>
        </p:nvCxnSpPr>
        <p:spPr>
          <a:xfrm flipH="1">
            <a:off x="7794584" y="3547809"/>
            <a:ext cx="132118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/>
          <p:cNvSpPr/>
          <p:nvPr/>
        </p:nvSpPr>
        <p:spPr>
          <a:xfrm>
            <a:off x="8153426" y="3246057"/>
            <a:ext cx="603505" cy="60350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 smtClean="0">
                <a:solidFill>
                  <a:sysClr val="windowText" lastClr="000000"/>
                </a:solidFill>
              </a:rPr>
              <a:t>0</a:t>
            </a:r>
            <a:endParaRPr kumimoji="1" lang="ko-KR" altLang="en-US" sz="3600" dirty="0">
              <a:solidFill>
                <a:sysClr val="windowText" lastClr="000000"/>
              </a:solidFill>
            </a:endParaRPr>
          </a:p>
        </p:txBody>
      </p:sp>
      <p:sp>
        <p:nvSpPr>
          <p:cNvPr id="26" name="자유형 25"/>
          <p:cNvSpPr/>
          <p:nvPr/>
        </p:nvSpPr>
        <p:spPr>
          <a:xfrm>
            <a:off x="8466399" y="2894368"/>
            <a:ext cx="436262" cy="403068"/>
          </a:xfrm>
          <a:custGeom>
            <a:avLst/>
            <a:gdLst>
              <a:gd name="connsiteX0" fmla="*/ 0 w 587352"/>
              <a:gd name="connsiteY0" fmla="*/ 0 h 567328"/>
              <a:gd name="connsiteX1" fmla="*/ 0 w 587352"/>
              <a:gd name="connsiteY1" fmla="*/ 473886 h 567328"/>
              <a:gd name="connsiteX2" fmla="*/ 126815 w 587352"/>
              <a:gd name="connsiteY2" fmla="*/ 500584 h 567328"/>
              <a:gd name="connsiteX3" fmla="*/ 240281 w 587352"/>
              <a:gd name="connsiteY3" fmla="*/ 567328 h 567328"/>
              <a:gd name="connsiteX4" fmla="*/ 587352 w 587352"/>
              <a:gd name="connsiteY4" fmla="*/ 240280 h 567328"/>
              <a:gd name="connsiteX5" fmla="*/ 427165 w 587352"/>
              <a:gd name="connsiteY5" fmla="*/ 120140 h 567328"/>
              <a:gd name="connsiteX6" fmla="*/ 166862 w 587352"/>
              <a:gd name="connsiteY6" fmla="*/ 13349 h 567328"/>
              <a:gd name="connsiteX7" fmla="*/ 0 w 587352"/>
              <a:gd name="connsiteY7" fmla="*/ 0 h 567328"/>
              <a:gd name="connsiteX0" fmla="*/ 0 w 587352"/>
              <a:gd name="connsiteY0" fmla="*/ 0 h 567328"/>
              <a:gd name="connsiteX1" fmla="*/ 0 w 587352"/>
              <a:gd name="connsiteY1" fmla="*/ 473886 h 567328"/>
              <a:gd name="connsiteX2" fmla="*/ 126815 w 587352"/>
              <a:gd name="connsiteY2" fmla="*/ 500584 h 567328"/>
              <a:gd name="connsiteX3" fmla="*/ 240281 w 587352"/>
              <a:gd name="connsiteY3" fmla="*/ 567328 h 567328"/>
              <a:gd name="connsiteX4" fmla="*/ 587352 w 587352"/>
              <a:gd name="connsiteY4" fmla="*/ 240280 h 567328"/>
              <a:gd name="connsiteX5" fmla="*/ 427165 w 587352"/>
              <a:gd name="connsiteY5" fmla="*/ 120140 h 567328"/>
              <a:gd name="connsiteX6" fmla="*/ 300351 w 587352"/>
              <a:gd name="connsiteY6" fmla="*/ 60070 h 567328"/>
              <a:gd name="connsiteX7" fmla="*/ 166862 w 587352"/>
              <a:gd name="connsiteY7" fmla="*/ 13349 h 567328"/>
              <a:gd name="connsiteX8" fmla="*/ 0 w 587352"/>
              <a:gd name="connsiteY8" fmla="*/ 0 h 567328"/>
              <a:gd name="connsiteX0" fmla="*/ 0 w 587352"/>
              <a:gd name="connsiteY0" fmla="*/ 0 h 567328"/>
              <a:gd name="connsiteX1" fmla="*/ 0 w 587352"/>
              <a:gd name="connsiteY1" fmla="*/ 473886 h 567328"/>
              <a:gd name="connsiteX2" fmla="*/ 126815 w 587352"/>
              <a:gd name="connsiteY2" fmla="*/ 500584 h 567328"/>
              <a:gd name="connsiteX3" fmla="*/ 240281 w 587352"/>
              <a:gd name="connsiteY3" fmla="*/ 567328 h 567328"/>
              <a:gd name="connsiteX4" fmla="*/ 587352 w 587352"/>
              <a:gd name="connsiteY4" fmla="*/ 240280 h 567328"/>
              <a:gd name="connsiteX5" fmla="*/ 493910 w 587352"/>
              <a:gd name="connsiteY5" fmla="*/ 140164 h 567328"/>
              <a:gd name="connsiteX6" fmla="*/ 300351 w 587352"/>
              <a:gd name="connsiteY6" fmla="*/ 60070 h 567328"/>
              <a:gd name="connsiteX7" fmla="*/ 166862 w 587352"/>
              <a:gd name="connsiteY7" fmla="*/ 13349 h 567328"/>
              <a:gd name="connsiteX8" fmla="*/ 0 w 587352"/>
              <a:gd name="connsiteY8" fmla="*/ 0 h 567328"/>
              <a:gd name="connsiteX0" fmla="*/ 0 w 614049"/>
              <a:gd name="connsiteY0" fmla="*/ 0 h 567328"/>
              <a:gd name="connsiteX1" fmla="*/ 0 w 614049"/>
              <a:gd name="connsiteY1" fmla="*/ 473886 h 567328"/>
              <a:gd name="connsiteX2" fmla="*/ 126815 w 614049"/>
              <a:gd name="connsiteY2" fmla="*/ 500584 h 567328"/>
              <a:gd name="connsiteX3" fmla="*/ 240281 w 614049"/>
              <a:gd name="connsiteY3" fmla="*/ 567328 h 567328"/>
              <a:gd name="connsiteX4" fmla="*/ 614049 w 614049"/>
              <a:gd name="connsiteY4" fmla="*/ 246954 h 567328"/>
              <a:gd name="connsiteX5" fmla="*/ 493910 w 614049"/>
              <a:gd name="connsiteY5" fmla="*/ 140164 h 567328"/>
              <a:gd name="connsiteX6" fmla="*/ 300351 w 614049"/>
              <a:gd name="connsiteY6" fmla="*/ 60070 h 567328"/>
              <a:gd name="connsiteX7" fmla="*/ 166862 w 614049"/>
              <a:gd name="connsiteY7" fmla="*/ 13349 h 567328"/>
              <a:gd name="connsiteX8" fmla="*/ 0 w 614049"/>
              <a:gd name="connsiteY8" fmla="*/ 0 h 567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4049" h="567328">
                <a:moveTo>
                  <a:pt x="0" y="0"/>
                </a:moveTo>
                <a:lnTo>
                  <a:pt x="0" y="473886"/>
                </a:lnTo>
                <a:lnTo>
                  <a:pt x="126815" y="500584"/>
                </a:lnTo>
                <a:lnTo>
                  <a:pt x="240281" y="567328"/>
                </a:lnTo>
                <a:lnTo>
                  <a:pt x="614049" y="246954"/>
                </a:lnTo>
                <a:lnTo>
                  <a:pt x="493910" y="140164"/>
                </a:lnTo>
                <a:cubicBezTo>
                  <a:pt x="449414" y="124590"/>
                  <a:pt x="344847" y="75644"/>
                  <a:pt x="300351" y="60070"/>
                </a:cubicBezTo>
                <a:lnTo>
                  <a:pt x="166862" y="13349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/>
          </a:p>
        </p:txBody>
      </p:sp>
      <p:sp>
        <p:nvSpPr>
          <p:cNvPr id="27" name="타원 26"/>
          <p:cNvSpPr/>
          <p:nvPr/>
        </p:nvSpPr>
        <p:spPr>
          <a:xfrm>
            <a:off x="7794584" y="2887215"/>
            <a:ext cx="1321188" cy="1321188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2400"/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64" y="4384395"/>
            <a:ext cx="1494806" cy="1809098"/>
          </a:xfrm>
          <a:prstGeom prst="rect">
            <a:avLst/>
          </a:prstGeom>
        </p:spPr>
      </p:pic>
      <p:cxnSp>
        <p:nvCxnSpPr>
          <p:cNvPr id="29" name="직선 연결선[R] 28"/>
          <p:cNvCxnSpPr/>
          <p:nvPr/>
        </p:nvCxnSpPr>
        <p:spPr>
          <a:xfrm>
            <a:off x="10769959" y="2887215"/>
            <a:ext cx="0" cy="13211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[R] 29"/>
          <p:cNvCxnSpPr/>
          <p:nvPr/>
        </p:nvCxnSpPr>
        <p:spPr>
          <a:xfrm flipH="1" flipV="1">
            <a:off x="10109364" y="3547809"/>
            <a:ext cx="358842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자유형 30"/>
          <p:cNvSpPr/>
          <p:nvPr/>
        </p:nvSpPr>
        <p:spPr>
          <a:xfrm>
            <a:off x="10781179" y="2894368"/>
            <a:ext cx="639923" cy="647154"/>
          </a:xfrm>
          <a:custGeom>
            <a:avLst/>
            <a:gdLst>
              <a:gd name="connsiteX0" fmla="*/ 0 w 587352"/>
              <a:gd name="connsiteY0" fmla="*/ 0 h 567328"/>
              <a:gd name="connsiteX1" fmla="*/ 0 w 587352"/>
              <a:gd name="connsiteY1" fmla="*/ 473886 h 567328"/>
              <a:gd name="connsiteX2" fmla="*/ 126815 w 587352"/>
              <a:gd name="connsiteY2" fmla="*/ 500584 h 567328"/>
              <a:gd name="connsiteX3" fmla="*/ 240281 w 587352"/>
              <a:gd name="connsiteY3" fmla="*/ 567328 h 567328"/>
              <a:gd name="connsiteX4" fmla="*/ 587352 w 587352"/>
              <a:gd name="connsiteY4" fmla="*/ 240280 h 567328"/>
              <a:gd name="connsiteX5" fmla="*/ 427165 w 587352"/>
              <a:gd name="connsiteY5" fmla="*/ 120140 h 567328"/>
              <a:gd name="connsiteX6" fmla="*/ 166862 w 587352"/>
              <a:gd name="connsiteY6" fmla="*/ 13349 h 567328"/>
              <a:gd name="connsiteX7" fmla="*/ 0 w 587352"/>
              <a:gd name="connsiteY7" fmla="*/ 0 h 567328"/>
              <a:gd name="connsiteX0" fmla="*/ 0 w 587352"/>
              <a:gd name="connsiteY0" fmla="*/ 0 h 567328"/>
              <a:gd name="connsiteX1" fmla="*/ 0 w 587352"/>
              <a:gd name="connsiteY1" fmla="*/ 473886 h 567328"/>
              <a:gd name="connsiteX2" fmla="*/ 126815 w 587352"/>
              <a:gd name="connsiteY2" fmla="*/ 500584 h 567328"/>
              <a:gd name="connsiteX3" fmla="*/ 240281 w 587352"/>
              <a:gd name="connsiteY3" fmla="*/ 567328 h 567328"/>
              <a:gd name="connsiteX4" fmla="*/ 587352 w 587352"/>
              <a:gd name="connsiteY4" fmla="*/ 240280 h 567328"/>
              <a:gd name="connsiteX5" fmla="*/ 427165 w 587352"/>
              <a:gd name="connsiteY5" fmla="*/ 120140 h 567328"/>
              <a:gd name="connsiteX6" fmla="*/ 300351 w 587352"/>
              <a:gd name="connsiteY6" fmla="*/ 60070 h 567328"/>
              <a:gd name="connsiteX7" fmla="*/ 166862 w 587352"/>
              <a:gd name="connsiteY7" fmla="*/ 13349 h 567328"/>
              <a:gd name="connsiteX8" fmla="*/ 0 w 587352"/>
              <a:gd name="connsiteY8" fmla="*/ 0 h 567328"/>
              <a:gd name="connsiteX0" fmla="*/ 0 w 587352"/>
              <a:gd name="connsiteY0" fmla="*/ 0 h 567328"/>
              <a:gd name="connsiteX1" fmla="*/ 0 w 587352"/>
              <a:gd name="connsiteY1" fmla="*/ 473886 h 567328"/>
              <a:gd name="connsiteX2" fmla="*/ 126815 w 587352"/>
              <a:gd name="connsiteY2" fmla="*/ 500584 h 567328"/>
              <a:gd name="connsiteX3" fmla="*/ 240281 w 587352"/>
              <a:gd name="connsiteY3" fmla="*/ 567328 h 567328"/>
              <a:gd name="connsiteX4" fmla="*/ 587352 w 587352"/>
              <a:gd name="connsiteY4" fmla="*/ 240280 h 567328"/>
              <a:gd name="connsiteX5" fmla="*/ 493910 w 587352"/>
              <a:gd name="connsiteY5" fmla="*/ 140164 h 567328"/>
              <a:gd name="connsiteX6" fmla="*/ 300351 w 587352"/>
              <a:gd name="connsiteY6" fmla="*/ 60070 h 567328"/>
              <a:gd name="connsiteX7" fmla="*/ 166862 w 587352"/>
              <a:gd name="connsiteY7" fmla="*/ 13349 h 567328"/>
              <a:gd name="connsiteX8" fmla="*/ 0 w 587352"/>
              <a:gd name="connsiteY8" fmla="*/ 0 h 567328"/>
              <a:gd name="connsiteX0" fmla="*/ 0 w 614049"/>
              <a:gd name="connsiteY0" fmla="*/ 0 h 567328"/>
              <a:gd name="connsiteX1" fmla="*/ 0 w 614049"/>
              <a:gd name="connsiteY1" fmla="*/ 473886 h 567328"/>
              <a:gd name="connsiteX2" fmla="*/ 126815 w 614049"/>
              <a:gd name="connsiteY2" fmla="*/ 500584 h 567328"/>
              <a:gd name="connsiteX3" fmla="*/ 240281 w 614049"/>
              <a:gd name="connsiteY3" fmla="*/ 567328 h 567328"/>
              <a:gd name="connsiteX4" fmla="*/ 614049 w 614049"/>
              <a:gd name="connsiteY4" fmla="*/ 246954 h 567328"/>
              <a:gd name="connsiteX5" fmla="*/ 493910 w 614049"/>
              <a:gd name="connsiteY5" fmla="*/ 140164 h 567328"/>
              <a:gd name="connsiteX6" fmla="*/ 300351 w 614049"/>
              <a:gd name="connsiteY6" fmla="*/ 60070 h 567328"/>
              <a:gd name="connsiteX7" fmla="*/ 166862 w 614049"/>
              <a:gd name="connsiteY7" fmla="*/ 13349 h 567328"/>
              <a:gd name="connsiteX8" fmla="*/ 0 w 614049"/>
              <a:gd name="connsiteY8" fmla="*/ 0 h 567328"/>
              <a:gd name="connsiteX0" fmla="*/ 0 w 904510"/>
              <a:gd name="connsiteY0" fmla="*/ 0 h 902994"/>
              <a:gd name="connsiteX1" fmla="*/ 0 w 904510"/>
              <a:gd name="connsiteY1" fmla="*/ 473886 h 902994"/>
              <a:gd name="connsiteX2" fmla="*/ 126815 w 904510"/>
              <a:gd name="connsiteY2" fmla="*/ 500584 h 902994"/>
              <a:gd name="connsiteX3" fmla="*/ 240281 w 904510"/>
              <a:gd name="connsiteY3" fmla="*/ 567328 h 902994"/>
              <a:gd name="connsiteX4" fmla="*/ 904510 w 904510"/>
              <a:gd name="connsiteY4" fmla="*/ 902994 h 902994"/>
              <a:gd name="connsiteX5" fmla="*/ 493910 w 904510"/>
              <a:gd name="connsiteY5" fmla="*/ 140164 h 902994"/>
              <a:gd name="connsiteX6" fmla="*/ 300351 w 904510"/>
              <a:gd name="connsiteY6" fmla="*/ 60070 h 902994"/>
              <a:gd name="connsiteX7" fmla="*/ 166862 w 904510"/>
              <a:gd name="connsiteY7" fmla="*/ 13349 h 902994"/>
              <a:gd name="connsiteX8" fmla="*/ 0 w 904510"/>
              <a:gd name="connsiteY8" fmla="*/ 0 h 902994"/>
              <a:gd name="connsiteX0" fmla="*/ 0 w 904510"/>
              <a:gd name="connsiteY0" fmla="*/ 0 h 902994"/>
              <a:gd name="connsiteX1" fmla="*/ 0 w 904510"/>
              <a:gd name="connsiteY1" fmla="*/ 473886 h 902994"/>
              <a:gd name="connsiteX2" fmla="*/ 126815 w 904510"/>
              <a:gd name="connsiteY2" fmla="*/ 500584 h 902994"/>
              <a:gd name="connsiteX3" fmla="*/ 240281 w 904510"/>
              <a:gd name="connsiteY3" fmla="*/ 567328 h 902994"/>
              <a:gd name="connsiteX4" fmla="*/ 904510 w 904510"/>
              <a:gd name="connsiteY4" fmla="*/ 902994 h 902994"/>
              <a:gd name="connsiteX5" fmla="*/ 705402 w 904510"/>
              <a:gd name="connsiteY5" fmla="*/ 357094 h 902994"/>
              <a:gd name="connsiteX6" fmla="*/ 493910 w 904510"/>
              <a:gd name="connsiteY6" fmla="*/ 140164 h 902994"/>
              <a:gd name="connsiteX7" fmla="*/ 300351 w 904510"/>
              <a:gd name="connsiteY7" fmla="*/ 60070 h 902994"/>
              <a:gd name="connsiteX8" fmla="*/ 166862 w 904510"/>
              <a:gd name="connsiteY8" fmla="*/ 13349 h 902994"/>
              <a:gd name="connsiteX9" fmla="*/ 0 w 904510"/>
              <a:gd name="connsiteY9" fmla="*/ 0 h 902994"/>
              <a:gd name="connsiteX0" fmla="*/ 0 w 940367"/>
              <a:gd name="connsiteY0" fmla="*/ 0 h 903153"/>
              <a:gd name="connsiteX1" fmla="*/ 0 w 940367"/>
              <a:gd name="connsiteY1" fmla="*/ 473886 h 903153"/>
              <a:gd name="connsiteX2" fmla="*/ 126815 w 940367"/>
              <a:gd name="connsiteY2" fmla="*/ 500584 h 903153"/>
              <a:gd name="connsiteX3" fmla="*/ 240281 w 940367"/>
              <a:gd name="connsiteY3" fmla="*/ 567328 h 903153"/>
              <a:gd name="connsiteX4" fmla="*/ 904510 w 940367"/>
              <a:gd name="connsiteY4" fmla="*/ 902994 h 903153"/>
              <a:gd name="connsiteX5" fmla="*/ 855639 w 940367"/>
              <a:gd name="connsiteY5" fmla="*/ 612499 h 903153"/>
              <a:gd name="connsiteX6" fmla="*/ 705402 w 940367"/>
              <a:gd name="connsiteY6" fmla="*/ 357094 h 903153"/>
              <a:gd name="connsiteX7" fmla="*/ 493910 w 940367"/>
              <a:gd name="connsiteY7" fmla="*/ 140164 h 903153"/>
              <a:gd name="connsiteX8" fmla="*/ 300351 w 940367"/>
              <a:gd name="connsiteY8" fmla="*/ 60070 h 903153"/>
              <a:gd name="connsiteX9" fmla="*/ 166862 w 940367"/>
              <a:gd name="connsiteY9" fmla="*/ 13349 h 903153"/>
              <a:gd name="connsiteX10" fmla="*/ 0 w 940367"/>
              <a:gd name="connsiteY10" fmla="*/ 0 h 903153"/>
              <a:gd name="connsiteX0" fmla="*/ 0 w 953957"/>
              <a:gd name="connsiteY0" fmla="*/ 0 h 914637"/>
              <a:gd name="connsiteX1" fmla="*/ 0 w 953957"/>
              <a:gd name="connsiteY1" fmla="*/ 473886 h 914637"/>
              <a:gd name="connsiteX2" fmla="*/ 126815 w 953957"/>
              <a:gd name="connsiteY2" fmla="*/ 500584 h 914637"/>
              <a:gd name="connsiteX3" fmla="*/ 240281 w 953957"/>
              <a:gd name="connsiteY3" fmla="*/ 567328 h 914637"/>
              <a:gd name="connsiteX4" fmla="*/ 904510 w 953957"/>
              <a:gd name="connsiteY4" fmla="*/ 902994 h 914637"/>
              <a:gd name="connsiteX5" fmla="*/ 890694 w 953957"/>
              <a:gd name="connsiteY5" fmla="*/ 812817 h 914637"/>
              <a:gd name="connsiteX6" fmla="*/ 855639 w 953957"/>
              <a:gd name="connsiteY6" fmla="*/ 612499 h 914637"/>
              <a:gd name="connsiteX7" fmla="*/ 705402 w 953957"/>
              <a:gd name="connsiteY7" fmla="*/ 357094 h 914637"/>
              <a:gd name="connsiteX8" fmla="*/ 493910 w 953957"/>
              <a:gd name="connsiteY8" fmla="*/ 140164 h 914637"/>
              <a:gd name="connsiteX9" fmla="*/ 300351 w 953957"/>
              <a:gd name="connsiteY9" fmla="*/ 60070 h 914637"/>
              <a:gd name="connsiteX10" fmla="*/ 166862 w 953957"/>
              <a:gd name="connsiteY10" fmla="*/ 13349 h 914637"/>
              <a:gd name="connsiteX11" fmla="*/ 0 w 953957"/>
              <a:gd name="connsiteY11" fmla="*/ 0 h 914637"/>
              <a:gd name="connsiteX0" fmla="*/ 0 w 890831"/>
              <a:gd name="connsiteY0" fmla="*/ 0 h 910129"/>
              <a:gd name="connsiteX1" fmla="*/ 0 w 890831"/>
              <a:gd name="connsiteY1" fmla="*/ 473886 h 910129"/>
              <a:gd name="connsiteX2" fmla="*/ 126815 w 890831"/>
              <a:gd name="connsiteY2" fmla="*/ 500584 h 910129"/>
              <a:gd name="connsiteX3" fmla="*/ 240281 w 890831"/>
              <a:gd name="connsiteY3" fmla="*/ 567328 h 910129"/>
              <a:gd name="connsiteX4" fmla="*/ 428756 w 890831"/>
              <a:gd name="connsiteY4" fmla="*/ 897986 h 910129"/>
              <a:gd name="connsiteX5" fmla="*/ 890694 w 890831"/>
              <a:gd name="connsiteY5" fmla="*/ 812817 h 910129"/>
              <a:gd name="connsiteX6" fmla="*/ 855639 w 890831"/>
              <a:gd name="connsiteY6" fmla="*/ 612499 h 910129"/>
              <a:gd name="connsiteX7" fmla="*/ 705402 w 890831"/>
              <a:gd name="connsiteY7" fmla="*/ 357094 h 910129"/>
              <a:gd name="connsiteX8" fmla="*/ 493910 w 890831"/>
              <a:gd name="connsiteY8" fmla="*/ 140164 h 910129"/>
              <a:gd name="connsiteX9" fmla="*/ 300351 w 890831"/>
              <a:gd name="connsiteY9" fmla="*/ 60070 h 910129"/>
              <a:gd name="connsiteX10" fmla="*/ 166862 w 890831"/>
              <a:gd name="connsiteY10" fmla="*/ 13349 h 910129"/>
              <a:gd name="connsiteX11" fmla="*/ 0 w 890831"/>
              <a:gd name="connsiteY11" fmla="*/ 0 h 910129"/>
              <a:gd name="connsiteX0" fmla="*/ 0 w 890854"/>
              <a:gd name="connsiteY0" fmla="*/ 0 h 899962"/>
              <a:gd name="connsiteX1" fmla="*/ 0 w 890854"/>
              <a:gd name="connsiteY1" fmla="*/ 473886 h 899962"/>
              <a:gd name="connsiteX2" fmla="*/ 126815 w 890854"/>
              <a:gd name="connsiteY2" fmla="*/ 500584 h 899962"/>
              <a:gd name="connsiteX3" fmla="*/ 240281 w 890854"/>
              <a:gd name="connsiteY3" fmla="*/ 567328 h 899962"/>
              <a:gd name="connsiteX4" fmla="*/ 428756 w 890854"/>
              <a:gd name="connsiteY4" fmla="*/ 897986 h 899962"/>
              <a:gd name="connsiteX5" fmla="*/ 890694 w 890854"/>
              <a:gd name="connsiteY5" fmla="*/ 812817 h 899962"/>
              <a:gd name="connsiteX6" fmla="*/ 855639 w 890854"/>
              <a:gd name="connsiteY6" fmla="*/ 612499 h 899962"/>
              <a:gd name="connsiteX7" fmla="*/ 705402 w 890854"/>
              <a:gd name="connsiteY7" fmla="*/ 357094 h 899962"/>
              <a:gd name="connsiteX8" fmla="*/ 493910 w 890854"/>
              <a:gd name="connsiteY8" fmla="*/ 140164 h 899962"/>
              <a:gd name="connsiteX9" fmla="*/ 300351 w 890854"/>
              <a:gd name="connsiteY9" fmla="*/ 60070 h 899962"/>
              <a:gd name="connsiteX10" fmla="*/ 166862 w 890854"/>
              <a:gd name="connsiteY10" fmla="*/ 13349 h 899962"/>
              <a:gd name="connsiteX11" fmla="*/ 0 w 890854"/>
              <a:gd name="connsiteY11" fmla="*/ 0 h 899962"/>
              <a:gd name="connsiteX0" fmla="*/ 0 w 900863"/>
              <a:gd name="connsiteY0" fmla="*/ 0 h 919252"/>
              <a:gd name="connsiteX1" fmla="*/ 0 w 900863"/>
              <a:gd name="connsiteY1" fmla="*/ 473886 h 919252"/>
              <a:gd name="connsiteX2" fmla="*/ 126815 w 900863"/>
              <a:gd name="connsiteY2" fmla="*/ 500584 h 919252"/>
              <a:gd name="connsiteX3" fmla="*/ 240281 w 900863"/>
              <a:gd name="connsiteY3" fmla="*/ 567328 h 919252"/>
              <a:gd name="connsiteX4" fmla="*/ 428756 w 900863"/>
              <a:gd name="connsiteY4" fmla="*/ 897986 h 919252"/>
              <a:gd name="connsiteX5" fmla="*/ 900709 w 900863"/>
              <a:gd name="connsiteY5" fmla="*/ 892944 h 919252"/>
              <a:gd name="connsiteX6" fmla="*/ 855639 w 900863"/>
              <a:gd name="connsiteY6" fmla="*/ 612499 h 919252"/>
              <a:gd name="connsiteX7" fmla="*/ 705402 w 900863"/>
              <a:gd name="connsiteY7" fmla="*/ 357094 h 919252"/>
              <a:gd name="connsiteX8" fmla="*/ 493910 w 900863"/>
              <a:gd name="connsiteY8" fmla="*/ 140164 h 919252"/>
              <a:gd name="connsiteX9" fmla="*/ 300351 w 900863"/>
              <a:gd name="connsiteY9" fmla="*/ 60070 h 919252"/>
              <a:gd name="connsiteX10" fmla="*/ 166862 w 900863"/>
              <a:gd name="connsiteY10" fmla="*/ 13349 h 919252"/>
              <a:gd name="connsiteX11" fmla="*/ 0 w 900863"/>
              <a:gd name="connsiteY11" fmla="*/ 0 h 919252"/>
              <a:gd name="connsiteX0" fmla="*/ 0 w 900710"/>
              <a:gd name="connsiteY0" fmla="*/ 0 h 910884"/>
              <a:gd name="connsiteX1" fmla="*/ 0 w 900710"/>
              <a:gd name="connsiteY1" fmla="*/ 473886 h 910884"/>
              <a:gd name="connsiteX2" fmla="*/ 126815 w 900710"/>
              <a:gd name="connsiteY2" fmla="*/ 500584 h 910884"/>
              <a:gd name="connsiteX3" fmla="*/ 240281 w 900710"/>
              <a:gd name="connsiteY3" fmla="*/ 567328 h 910884"/>
              <a:gd name="connsiteX4" fmla="*/ 428756 w 900710"/>
              <a:gd name="connsiteY4" fmla="*/ 897986 h 910884"/>
              <a:gd name="connsiteX5" fmla="*/ 900709 w 900710"/>
              <a:gd name="connsiteY5" fmla="*/ 892944 h 910884"/>
              <a:gd name="connsiteX6" fmla="*/ 855639 w 900710"/>
              <a:gd name="connsiteY6" fmla="*/ 612499 h 910884"/>
              <a:gd name="connsiteX7" fmla="*/ 705402 w 900710"/>
              <a:gd name="connsiteY7" fmla="*/ 357094 h 910884"/>
              <a:gd name="connsiteX8" fmla="*/ 493910 w 900710"/>
              <a:gd name="connsiteY8" fmla="*/ 140164 h 910884"/>
              <a:gd name="connsiteX9" fmla="*/ 300351 w 900710"/>
              <a:gd name="connsiteY9" fmla="*/ 60070 h 910884"/>
              <a:gd name="connsiteX10" fmla="*/ 166862 w 900710"/>
              <a:gd name="connsiteY10" fmla="*/ 13349 h 910884"/>
              <a:gd name="connsiteX11" fmla="*/ 0 w 900710"/>
              <a:gd name="connsiteY11" fmla="*/ 0 h 910884"/>
              <a:gd name="connsiteX0" fmla="*/ 0 w 900709"/>
              <a:gd name="connsiteY0" fmla="*/ 0 h 910884"/>
              <a:gd name="connsiteX1" fmla="*/ 0 w 900709"/>
              <a:gd name="connsiteY1" fmla="*/ 473886 h 910884"/>
              <a:gd name="connsiteX2" fmla="*/ 126815 w 900709"/>
              <a:gd name="connsiteY2" fmla="*/ 500584 h 910884"/>
              <a:gd name="connsiteX3" fmla="*/ 240281 w 900709"/>
              <a:gd name="connsiteY3" fmla="*/ 567328 h 910884"/>
              <a:gd name="connsiteX4" fmla="*/ 389900 w 900709"/>
              <a:gd name="connsiteY4" fmla="*/ 747714 h 910884"/>
              <a:gd name="connsiteX5" fmla="*/ 428756 w 900709"/>
              <a:gd name="connsiteY5" fmla="*/ 897986 h 910884"/>
              <a:gd name="connsiteX6" fmla="*/ 900709 w 900709"/>
              <a:gd name="connsiteY6" fmla="*/ 892944 h 910884"/>
              <a:gd name="connsiteX7" fmla="*/ 855639 w 900709"/>
              <a:gd name="connsiteY7" fmla="*/ 612499 h 910884"/>
              <a:gd name="connsiteX8" fmla="*/ 705402 w 900709"/>
              <a:gd name="connsiteY8" fmla="*/ 357094 h 910884"/>
              <a:gd name="connsiteX9" fmla="*/ 493910 w 900709"/>
              <a:gd name="connsiteY9" fmla="*/ 140164 h 910884"/>
              <a:gd name="connsiteX10" fmla="*/ 300351 w 900709"/>
              <a:gd name="connsiteY10" fmla="*/ 60070 h 910884"/>
              <a:gd name="connsiteX11" fmla="*/ 166862 w 900709"/>
              <a:gd name="connsiteY11" fmla="*/ 13349 h 910884"/>
              <a:gd name="connsiteX12" fmla="*/ 0 w 900709"/>
              <a:gd name="connsiteY12" fmla="*/ 0 h 910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00709" h="910884">
                <a:moveTo>
                  <a:pt x="0" y="0"/>
                </a:moveTo>
                <a:lnTo>
                  <a:pt x="0" y="473886"/>
                </a:lnTo>
                <a:lnTo>
                  <a:pt x="126815" y="500584"/>
                </a:lnTo>
                <a:lnTo>
                  <a:pt x="240281" y="567328"/>
                </a:lnTo>
                <a:cubicBezTo>
                  <a:pt x="271792" y="624118"/>
                  <a:pt x="358389" y="690924"/>
                  <a:pt x="389900" y="747714"/>
                </a:cubicBezTo>
                <a:lnTo>
                  <a:pt x="428756" y="897986"/>
                </a:lnTo>
                <a:cubicBezTo>
                  <a:pt x="593914" y="910522"/>
                  <a:pt x="743592" y="921328"/>
                  <a:pt x="900709" y="892944"/>
                </a:cubicBezTo>
                <a:cubicBezTo>
                  <a:pt x="892564" y="844528"/>
                  <a:pt x="893198" y="690122"/>
                  <a:pt x="855639" y="612499"/>
                </a:cubicBezTo>
                <a:cubicBezTo>
                  <a:pt x="818080" y="534876"/>
                  <a:pt x="754005" y="434982"/>
                  <a:pt x="705402" y="357094"/>
                </a:cubicBezTo>
                <a:lnTo>
                  <a:pt x="493910" y="140164"/>
                </a:lnTo>
                <a:cubicBezTo>
                  <a:pt x="449414" y="124590"/>
                  <a:pt x="344847" y="75644"/>
                  <a:pt x="300351" y="60070"/>
                </a:cubicBezTo>
                <a:lnTo>
                  <a:pt x="166862" y="13349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/>
          </a:p>
        </p:txBody>
      </p:sp>
      <p:sp>
        <p:nvSpPr>
          <p:cNvPr id="32" name="타원 31"/>
          <p:cNvSpPr/>
          <p:nvPr/>
        </p:nvSpPr>
        <p:spPr>
          <a:xfrm>
            <a:off x="10109364" y="2887215"/>
            <a:ext cx="1321188" cy="1321188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2400"/>
          </a:p>
        </p:txBody>
      </p:sp>
      <p:sp>
        <p:nvSpPr>
          <p:cNvPr id="33" name="타원 32"/>
          <p:cNvSpPr/>
          <p:nvPr/>
        </p:nvSpPr>
        <p:spPr>
          <a:xfrm>
            <a:off x="10468206" y="3246057"/>
            <a:ext cx="603505" cy="60350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 smtClean="0">
                <a:solidFill>
                  <a:sysClr val="windowText" lastClr="000000"/>
                </a:solidFill>
              </a:rPr>
              <a:t>1</a:t>
            </a:r>
            <a:endParaRPr kumimoji="1" lang="ko-KR" altLang="en-US" sz="3600" dirty="0">
              <a:solidFill>
                <a:sysClr val="windowText" lastClr="000000"/>
              </a:solidFill>
            </a:endParaRPr>
          </a:p>
        </p:txBody>
      </p:sp>
      <p:sp>
        <p:nvSpPr>
          <p:cNvPr id="34" name="오른쪽 화살표[R] 33"/>
          <p:cNvSpPr/>
          <p:nvPr/>
        </p:nvSpPr>
        <p:spPr>
          <a:xfrm>
            <a:off x="2179611" y="5087691"/>
            <a:ext cx="532460" cy="402505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5" name="오른쪽 화살표[R] 34"/>
          <p:cNvSpPr/>
          <p:nvPr/>
        </p:nvSpPr>
        <p:spPr>
          <a:xfrm>
            <a:off x="4883278" y="5087691"/>
            <a:ext cx="532460" cy="402505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6" name="오른쪽 화살표[R] 35"/>
          <p:cNvSpPr/>
          <p:nvPr/>
        </p:nvSpPr>
        <p:spPr>
          <a:xfrm>
            <a:off x="6910544" y="5087691"/>
            <a:ext cx="532460" cy="402505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7" name="오른쪽 화살표[R] 36"/>
          <p:cNvSpPr/>
          <p:nvPr/>
        </p:nvSpPr>
        <p:spPr>
          <a:xfrm>
            <a:off x="9641820" y="5087691"/>
            <a:ext cx="532460" cy="402505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8" name="직선 연결선[R] 37"/>
          <p:cNvCxnSpPr/>
          <p:nvPr/>
        </p:nvCxnSpPr>
        <p:spPr>
          <a:xfrm flipH="1">
            <a:off x="11071711" y="3547809"/>
            <a:ext cx="358841" cy="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[R] 38"/>
          <p:cNvCxnSpPr>
            <a:stCxn id="34" idx="0"/>
            <a:endCxn id="32" idx="0"/>
          </p:cNvCxnSpPr>
          <p:nvPr/>
        </p:nvCxnSpPr>
        <p:spPr>
          <a:xfrm>
            <a:off x="6076332" y="2887215"/>
            <a:ext cx="1" cy="358842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[R] 39"/>
          <p:cNvCxnSpPr>
            <a:stCxn id="39" idx="4"/>
            <a:endCxn id="41" idx="4"/>
          </p:cNvCxnSpPr>
          <p:nvPr/>
        </p:nvCxnSpPr>
        <p:spPr>
          <a:xfrm flipH="1">
            <a:off x="8455178" y="3849562"/>
            <a:ext cx="1" cy="35884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[R] 40"/>
          <p:cNvCxnSpPr>
            <a:stCxn id="41" idx="0"/>
            <a:endCxn id="39" idx="0"/>
          </p:cNvCxnSpPr>
          <p:nvPr/>
        </p:nvCxnSpPr>
        <p:spPr>
          <a:xfrm>
            <a:off x="8455178" y="2887215"/>
            <a:ext cx="1" cy="358842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설명선 1[L] 1"/>
          <p:cNvSpPr/>
          <p:nvPr/>
        </p:nvSpPr>
        <p:spPr>
          <a:xfrm>
            <a:off x="3457486" y="4244818"/>
            <a:ext cx="1853648" cy="666881"/>
          </a:xfrm>
          <a:prstGeom prst="borderCallout1">
            <a:avLst>
              <a:gd name="adj1" fmla="val -18598"/>
              <a:gd name="adj2" fmla="val 93561"/>
              <a:gd name="adj3" fmla="val -136485"/>
              <a:gd name="adj4" fmla="val 147664"/>
            </a:avLst>
          </a:prstGeom>
          <a:solidFill>
            <a:schemeClr val="bg1"/>
          </a:solidFill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400" smtClean="0">
                <a:solidFill>
                  <a:sysClr val="windowText" lastClr="000000"/>
                </a:solidFill>
              </a:rPr>
              <a:t>발열 획득</a:t>
            </a:r>
            <a:endParaRPr kumimoji="1" lang="en-US" altLang="ko-KR" sz="24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42" name="설명선 1[L] 41"/>
          <p:cNvSpPr/>
          <p:nvPr/>
        </p:nvSpPr>
        <p:spPr>
          <a:xfrm>
            <a:off x="8292837" y="4244818"/>
            <a:ext cx="1853648" cy="842873"/>
          </a:xfrm>
          <a:prstGeom prst="borderCallout1">
            <a:avLst>
              <a:gd name="adj1" fmla="val -18598"/>
              <a:gd name="adj2" fmla="val 93561"/>
              <a:gd name="adj3" fmla="val -136485"/>
              <a:gd name="adj4" fmla="val 147664"/>
            </a:avLst>
          </a:prstGeom>
          <a:solidFill>
            <a:schemeClr val="bg1"/>
          </a:solidFill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400" dirty="0" smtClean="0">
                <a:solidFill>
                  <a:sysClr val="windowText" lastClr="000000"/>
                </a:solidFill>
              </a:rPr>
              <a:t>발열 </a:t>
            </a:r>
            <a:r>
              <a:rPr kumimoji="1" lang="en-US" altLang="ko-KR" sz="2400" dirty="0" smtClean="0">
                <a:solidFill>
                  <a:sysClr val="windowText" lastClr="000000"/>
                </a:solidFill>
              </a:rPr>
              <a:t>1</a:t>
            </a:r>
            <a:r>
              <a:rPr kumimoji="1" lang="ko-KR" altLang="en-US" sz="2400" dirty="0" smtClean="0">
                <a:solidFill>
                  <a:sysClr val="windowText" lastClr="000000"/>
                </a:solidFill>
              </a:rPr>
              <a:t>단계</a:t>
            </a:r>
            <a:endParaRPr kumimoji="1" lang="en-US" altLang="ko-KR" sz="2400" dirty="0" smtClean="0">
              <a:solidFill>
                <a:sysClr val="windowText" lastClr="000000"/>
              </a:solidFill>
            </a:endParaRPr>
          </a:p>
          <a:p>
            <a:pPr algn="ctr"/>
            <a:r>
              <a:rPr kumimoji="1" lang="ko-KR" altLang="en-US" sz="2400" dirty="0" smtClean="0">
                <a:solidFill>
                  <a:sysClr val="windowText" lastClr="000000"/>
                </a:solidFill>
              </a:rPr>
              <a:t>달성</a:t>
            </a:r>
            <a:endParaRPr kumimoji="1" lang="en-US" altLang="ko-KR" sz="24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43" name="텍스트 상자 42"/>
          <p:cNvSpPr txBox="1"/>
          <p:nvPr/>
        </p:nvSpPr>
        <p:spPr>
          <a:xfrm>
            <a:off x="867846" y="619349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mtClean="0"/>
              <a:t>전투상태</a:t>
            </a:r>
            <a:endParaRPr kumimoji="1" lang="ko-KR" altLang="en-US"/>
          </a:p>
        </p:txBody>
      </p:sp>
      <p:sp>
        <p:nvSpPr>
          <p:cNvPr id="44" name="텍스트 상자 43"/>
          <p:cNvSpPr txBox="1"/>
          <p:nvPr/>
        </p:nvSpPr>
        <p:spPr>
          <a:xfrm>
            <a:off x="3072453" y="6203026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 smtClean="0"/>
              <a:t>스킬사용</a:t>
            </a:r>
            <a:endParaRPr kumimoji="1" lang="ko-KR" altLang="en-US" dirty="0"/>
          </a:p>
        </p:txBody>
      </p:sp>
      <p:sp>
        <p:nvSpPr>
          <p:cNvPr id="45" name="텍스트 상자 44"/>
          <p:cNvSpPr txBox="1"/>
          <p:nvPr/>
        </p:nvSpPr>
        <p:spPr>
          <a:xfrm>
            <a:off x="5540105" y="619349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mtClean="0"/>
              <a:t>전투상태</a:t>
            </a:r>
            <a:endParaRPr kumimoji="1" lang="ko-KR" altLang="en-US"/>
          </a:p>
        </p:txBody>
      </p:sp>
      <p:sp>
        <p:nvSpPr>
          <p:cNvPr id="46" name="텍스트 상자 45"/>
          <p:cNvSpPr txBox="1"/>
          <p:nvPr/>
        </p:nvSpPr>
        <p:spPr>
          <a:xfrm>
            <a:off x="7912400" y="6203026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 smtClean="0"/>
              <a:t>스킬사용</a:t>
            </a:r>
            <a:endParaRPr kumimoji="1" lang="ko-KR" altLang="en-US" dirty="0"/>
          </a:p>
        </p:txBody>
      </p:sp>
      <p:sp>
        <p:nvSpPr>
          <p:cNvPr id="47" name="텍스트 상자 46"/>
          <p:cNvSpPr txBox="1"/>
          <p:nvPr/>
        </p:nvSpPr>
        <p:spPr>
          <a:xfrm>
            <a:off x="10122970" y="619349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mtClean="0"/>
              <a:t>전투상태</a:t>
            </a:r>
            <a:endParaRPr kumimoji="1" lang="ko-KR" altLang="en-US"/>
          </a:p>
        </p:txBody>
      </p:sp>
      <p:cxnSp>
        <p:nvCxnSpPr>
          <p:cNvPr id="48" name="직선 연결선[R] 47"/>
          <p:cNvCxnSpPr/>
          <p:nvPr/>
        </p:nvCxnSpPr>
        <p:spPr>
          <a:xfrm flipH="1">
            <a:off x="10769958" y="3849562"/>
            <a:ext cx="1" cy="35884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395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10" grpId="0" animBg="1"/>
      <p:bldP spid="14" grpId="0" animBg="1"/>
      <p:bldP spid="17" grpId="0" animBg="1"/>
      <p:bldP spid="20" grpId="0" animBg="1"/>
      <p:bldP spid="21" grpId="0" animBg="1"/>
      <p:bldP spid="22" grpId="0" animBg="1"/>
      <p:bldP spid="25" grpId="0" animBg="1"/>
      <p:bldP spid="26" grpId="0" animBg="1"/>
      <p:bldP spid="27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2" grpId="0" animBg="1"/>
      <p:bldP spid="42" grpId="0" animBg="1"/>
      <p:bldP spid="43" grpId="0"/>
      <p:bldP spid="44" grpId="0"/>
      <p:bldP spid="45" grpId="0"/>
      <p:bldP spid="46" grpId="0"/>
      <p:bldP spid="4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평행 사변형[P] 3"/>
          <p:cNvSpPr/>
          <p:nvPr/>
        </p:nvSpPr>
        <p:spPr>
          <a:xfrm>
            <a:off x="278779" y="354378"/>
            <a:ext cx="5587348" cy="906386"/>
          </a:xfrm>
          <a:prstGeom prst="parallelogram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smtClean="0">
                <a:solidFill>
                  <a:schemeClr val="bg1"/>
                </a:solidFill>
              </a:rPr>
              <a:t>궁극기 시스템</a:t>
            </a:r>
            <a:endParaRPr lang="en-US" altLang="ko-KR" sz="24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-955176" y="1452972"/>
            <a:ext cx="11421776" cy="538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1828224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charset="-127"/>
                <a:ea typeface="맑은 고딕" charset="-127"/>
                <a:cs typeface="Times New Roman" charset="0"/>
              </a:rPr>
              <a:t>생성된 </a:t>
            </a:r>
            <a: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charset="-127"/>
                <a:ea typeface="맑은 고딕" charset="-127"/>
                <a:cs typeface="Times New Roman" charset="0"/>
              </a:rPr>
              <a:t>발열을 </a:t>
            </a:r>
            <a:r>
              <a:rPr kumimoji="0" lang="ko-KR" alt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charset="-127"/>
                <a:ea typeface="맑은 고딕" charset="-127"/>
                <a:cs typeface="Times New Roman" charset="0"/>
              </a:rPr>
              <a:t>소모</a:t>
            </a:r>
            <a:r>
              <a:rPr kumimoji="0" lang="ko-KR" altLang="ko-KR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charset="-127"/>
                <a:ea typeface="맑은 고딕" charset="-127"/>
                <a:cs typeface="Times New Roman" charset="0"/>
              </a:rPr>
              <a:t>해 </a:t>
            </a: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charset="-127"/>
                <a:ea typeface="맑은 고딕" charset="-127"/>
                <a:cs typeface="Times New Roman" charset="0"/>
              </a:rPr>
              <a:t>발동하는 직업 고유의 </a:t>
            </a:r>
            <a: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charset="-127"/>
                <a:ea typeface="맑은 고딕" charset="-127"/>
                <a:cs typeface="Times New Roman" charset="0"/>
              </a:rPr>
              <a:t>필살기</a:t>
            </a:r>
            <a:endParaRPr kumimoji="0" lang="ko-KR" altLang="ko-K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35179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1505529" y="3020442"/>
            <a:ext cx="1859605" cy="185960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3200"/>
          </a:p>
        </p:txBody>
      </p:sp>
      <p:sp>
        <p:nvSpPr>
          <p:cNvPr id="3" name="원형 2"/>
          <p:cNvSpPr/>
          <p:nvPr/>
        </p:nvSpPr>
        <p:spPr>
          <a:xfrm rot="16200000">
            <a:off x="1585408" y="3100321"/>
            <a:ext cx="1699846" cy="1699846"/>
          </a:xfrm>
          <a:prstGeom prst="pi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cxnSp>
        <p:nvCxnSpPr>
          <p:cNvPr id="13" name="직선 연결선[R] 12"/>
          <p:cNvCxnSpPr>
            <a:stCxn id="7" idx="0"/>
            <a:endCxn id="7" idx="4"/>
          </p:cNvCxnSpPr>
          <p:nvPr/>
        </p:nvCxnSpPr>
        <p:spPr>
          <a:xfrm>
            <a:off x="2435332" y="3020442"/>
            <a:ext cx="0" cy="185960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/>
          <p:cNvCxnSpPr>
            <a:stCxn id="7" idx="6"/>
            <a:endCxn id="7" idx="2"/>
          </p:cNvCxnSpPr>
          <p:nvPr/>
        </p:nvCxnSpPr>
        <p:spPr>
          <a:xfrm flipH="1">
            <a:off x="1505529" y="3950245"/>
            <a:ext cx="185960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/>
          <p:cNvSpPr/>
          <p:nvPr/>
        </p:nvSpPr>
        <p:spPr>
          <a:xfrm>
            <a:off x="2010607" y="3525521"/>
            <a:ext cx="849448" cy="84944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4400" dirty="0" smtClean="0">
                <a:solidFill>
                  <a:sysClr val="windowText" lastClr="000000"/>
                </a:solidFill>
              </a:rPr>
              <a:t>3</a:t>
            </a:r>
            <a:endParaRPr kumimoji="1" lang="ko-KR" altLang="en-US" sz="4400" dirty="0">
              <a:solidFill>
                <a:sysClr val="windowText" lastClr="000000"/>
              </a:solidFill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1234" y="3176336"/>
            <a:ext cx="2989532" cy="1703711"/>
          </a:xfrm>
          <a:prstGeom prst="rect">
            <a:avLst/>
          </a:prstGeom>
        </p:spPr>
      </p:pic>
      <p:sp>
        <p:nvSpPr>
          <p:cNvPr id="17" name="텍스트 상자 16"/>
          <p:cNvSpPr txBox="1"/>
          <p:nvPr/>
        </p:nvSpPr>
        <p:spPr>
          <a:xfrm>
            <a:off x="5143212" y="4928294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2400" dirty="0" smtClean="0"/>
              <a:t>궁극기 사용</a:t>
            </a:r>
            <a:endParaRPr kumimoji="1" lang="ko-KR" altLang="en-US" sz="2400" dirty="0"/>
          </a:p>
        </p:txBody>
      </p:sp>
      <p:sp>
        <p:nvSpPr>
          <p:cNvPr id="20" name="타원 19"/>
          <p:cNvSpPr/>
          <p:nvPr/>
        </p:nvSpPr>
        <p:spPr>
          <a:xfrm>
            <a:off x="9095049" y="3020442"/>
            <a:ext cx="1859605" cy="185960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3200"/>
          </a:p>
        </p:txBody>
      </p:sp>
      <p:sp>
        <p:nvSpPr>
          <p:cNvPr id="21" name="원형 20"/>
          <p:cNvSpPr/>
          <p:nvPr/>
        </p:nvSpPr>
        <p:spPr>
          <a:xfrm rot="16200000">
            <a:off x="9174928" y="3100321"/>
            <a:ext cx="1699846" cy="1699846"/>
          </a:xfrm>
          <a:prstGeom prst="pi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cxnSp>
        <p:nvCxnSpPr>
          <p:cNvPr id="22" name="직선 연결선[R] 21"/>
          <p:cNvCxnSpPr>
            <a:stCxn id="20" idx="0"/>
            <a:endCxn id="20" idx="4"/>
          </p:cNvCxnSpPr>
          <p:nvPr/>
        </p:nvCxnSpPr>
        <p:spPr>
          <a:xfrm>
            <a:off x="10024852" y="3020442"/>
            <a:ext cx="0" cy="185960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/>
          <p:cNvCxnSpPr>
            <a:stCxn id="20" idx="6"/>
            <a:endCxn id="20" idx="2"/>
          </p:cNvCxnSpPr>
          <p:nvPr/>
        </p:nvCxnSpPr>
        <p:spPr>
          <a:xfrm flipH="1">
            <a:off x="9095049" y="3950245"/>
            <a:ext cx="185960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지연 18"/>
          <p:cNvSpPr/>
          <p:nvPr/>
        </p:nvSpPr>
        <p:spPr>
          <a:xfrm flipH="1">
            <a:off x="9516378" y="3968042"/>
            <a:ext cx="499326" cy="834873"/>
          </a:xfrm>
          <a:prstGeom prst="flowChartDela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지연 25"/>
          <p:cNvSpPr/>
          <p:nvPr/>
        </p:nvSpPr>
        <p:spPr>
          <a:xfrm rot="16200000" flipH="1">
            <a:off x="9342702" y="3800269"/>
            <a:ext cx="499326" cy="834873"/>
          </a:xfrm>
          <a:prstGeom prst="flowChartDela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7" name="지연 26"/>
          <p:cNvSpPr/>
          <p:nvPr/>
        </p:nvSpPr>
        <p:spPr>
          <a:xfrm rot="18759469" flipH="1">
            <a:off x="9321549" y="4022462"/>
            <a:ext cx="499326" cy="758975"/>
          </a:xfrm>
          <a:prstGeom prst="flowChartDela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9605457" y="3525521"/>
            <a:ext cx="849448" cy="84944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4400" dirty="0" smtClean="0">
                <a:solidFill>
                  <a:sysClr val="windowText" lastClr="000000"/>
                </a:solidFill>
              </a:rPr>
              <a:t>2</a:t>
            </a:r>
            <a:endParaRPr kumimoji="1" lang="ko-KR" altLang="en-US" sz="4400" dirty="0">
              <a:solidFill>
                <a:sysClr val="windowText" lastClr="000000"/>
              </a:solidFill>
            </a:endParaRPr>
          </a:p>
        </p:txBody>
      </p:sp>
      <p:sp>
        <p:nvSpPr>
          <p:cNvPr id="25" name="오른쪽 화살표[R] 24"/>
          <p:cNvSpPr/>
          <p:nvPr/>
        </p:nvSpPr>
        <p:spPr>
          <a:xfrm>
            <a:off x="3959995" y="3771010"/>
            <a:ext cx="795716" cy="537883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9" name="오른쪽 화살표[R] 28"/>
          <p:cNvSpPr/>
          <p:nvPr/>
        </p:nvSpPr>
        <p:spPr>
          <a:xfrm>
            <a:off x="7902277" y="3771010"/>
            <a:ext cx="795716" cy="537883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8" name="텍스트 상자 27"/>
          <p:cNvSpPr txBox="1"/>
          <p:nvPr/>
        </p:nvSpPr>
        <p:spPr>
          <a:xfrm>
            <a:off x="1725040" y="497446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 smtClean="0"/>
              <a:t>생성된 발열</a:t>
            </a:r>
            <a:endParaRPr kumimoji="1" lang="ko-KR" altLang="en-US" dirty="0"/>
          </a:p>
        </p:txBody>
      </p:sp>
      <p:sp>
        <p:nvSpPr>
          <p:cNvPr id="31" name="텍스트 상자 30"/>
          <p:cNvSpPr txBox="1"/>
          <p:nvPr/>
        </p:nvSpPr>
        <p:spPr>
          <a:xfrm>
            <a:off x="9454192" y="497446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 smtClean="0"/>
              <a:t>발열 소모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91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평행 사변형[P] 3"/>
          <p:cNvSpPr/>
          <p:nvPr/>
        </p:nvSpPr>
        <p:spPr>
          <a:xfrm>
            <a:off x="278779" y="354378"/>
            <a:ext cx="5587348" cy="906386"/>
          </a:xfrm>
          <a:prstGeom prst="parallelogram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smtClean="0">
                <a:solidFill>
                  <a:schemeClr val="bg1"/>
                </a:solidFill>
              </a:rPr>
              <a:t>기본 조작</a:t>
            </a:r>
            <a:r>
              <a:rPr lang="en-US" altLang="ko-KR" sz="4000" smtClean="0">
                <a:solidFill>
                  <a:schemeClr val="bg1"/>
                </a:solidFill>
              </a:rPr>
              <a:t>(</a:t>
            </a:r>
            <a:r>
              <a:rPr lang="ko-KR" altLang="en-US" sz="4000" smtClean="0">
                <a:solidFill>
                  <a:schemeClr val="bg1"/>
                </a:solidFill>
              </a:rPr>
              <a:t>예상도</a:t>
            </a:r>
            <a:r>
              <a:rPr lang="en-US" altLang="ko-KR" sz="4000" smtClean="0">
                <a:solidFill>
                  <a:schemeClr val="bg1"/>
                </a:solidFill>
              </a:rPr>
              <a:t>)</a:t>
            </a:r>
            <a:endParaRPr lang="en-US" altLang="ko-KR" sz="24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460" b="86825" l="0" r="100000">
                        <a14:foregroundMark x1="49833" y1="29048" x2="49750" y2="17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29427" b="16221"/>
          <a:stretch/>
        </p:blipFill>
        <p:spPr>
          <a:xfrm>
            <a:off x="337117" y="1260764"/>
            <a:ext cx="11444741" cy="326571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903029" y="3313497"/>
            <a:ext cx="1520889" cy="1054359"/>
          </a:xfrm>
          <a:prstGeom prst="rect">
            <a:avLst/>
          </a:prstGeom>
          <a:solidFill>
            <a:schemeClr val="accent6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380931" y="2800314"/>
            <a:ext cx="1026367" cy="513183"/>
          </a:xfrm>
          <a:prstGeom prst="rect">
            <a:avLst/>
          </a:prstGeom>
          <a:solidFill>
            <a:schemeClr val="accent2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379307" y="2800314"/>
            <a:ext cx="1026367" cy="513183"/>
          </a:xfrm>
          <a:prstGeom prst="rect">
            <a:avLst/>
          </a:prstGeom>
          <a:solidFill>
            <a:srgbClr val="00B0F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287625" y="2287131"/>
            <a:ext cx="951722" cy="513183"/>
          </a:xfrm>
          <a:prstGeom prst="rect">
            <a:avLst/>
          </a:prstGeom>
          <a:solidFill>
            <a:srgbClr val="00B0F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239347" y="2287131"/>
            <a:ext cx="503853" cy="513183"/>
          </a:xfrm>
          <a:prstGeom prst="rect">
            <a:avLst/>
          </a:prstGeom>
          <a:solidFill>
            <a:srgbClr val="FF00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19878" y="4526479"/>
            <a:ext cx="867747" cy="439670"/>
          </a:xfrm>
          <a:prstGeom prst="rect">
            <a:avLst/>
          </a:prstGeom>
          <a:solidFill>
            <a:schemeClr val="accent6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텍스트 상자 12"/>
          <p:cNvSpPr txBox="1"/>
          <p:nvPr/>
        </p:nvSpPr>
        <p:spPr>
          <a:xfrm>
            <a:off x="1287625" y="4561648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mtClean="0"/>
              <a:t>기본 이동조작부</a:t>
            </a:r>
            <a:endParaRPr kumimoji="1"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19878" y="5113175"/>
            <a:ext cx="867747" cy="439670"/>
          </a:xfrm>
          <a:prstGeom prst="rect">
            <a:avLst/>
          </a:prstGeom>
          <a:solidFill>
            <a:srgbClr val="FFC0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텍스트 상자 14"/>
          <p:cNvSpPr txBox="1"/>
          <p:nvPr/>
        </p:nvSpPr>
        <p:spPr>
          <a:xfrm>
            <a:off x="1287625" y="5148344"/>
            <a:ext cx="3437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mtClean="0"/>
              <a:t>기본 전투 조작부</a:t>
            </a:r>
            <a:r>
              <a:rPr kumimoji="1" lang="en-US" altLang="ko-KR" sz="1600" smtClean="0"/>
              <a:t>(</a:t>
            </a:r>
            <a:r>
              <a:rPr kumimoji="1" lang="ko-KR" altLang="en-US" sz="1600" smtClean="0"/>
              <a:t>회피</a:t>
            </a:r>
            <a:r>
              <a:rPr kumimoji="1" lang="en-US" altLang="ko-KR" sz="1600" smtClean="0"/>
              <a:t>,</a:t>
            </a:r>
            <a:r>
              <a:rPr kumimoji="1" lang="ko-KR" altLang="en-US" sz="1600" smtClean="0"/>
              <a:t> 기본공격</a:t>
            </a:r>
            <a:r>
              <a:rPr kumimoji="1" lang="en-US" altLang="ko-KR" sz="1600" smtClean="0"/>
              <a:t>)</a:t>
            </a:r>
            <a:endParaRPr kumimoji="1" lang="ko-KR" altLang="en-US" sz="1600"/>
          </a:p>
        </p:txBody>
      </p:sp>
      <p:sp>
        <p:nvSpPr>
          <p:cNvPr id="16" name="직사각형 15"/>
          <p:cNvSpPr/>
          <p:nvPr/>
        </p:nvSpPr>
        <p:spPr>
          <a:xfrm>
            <a:off x="5191741" y="5136437"/>
            <a:ext cx="867747" cy="439670"/>
          </a:xfrm>
          <a:prstGeom prst="rect">
            <a:avLst/>
          </a:prstGeom>
          <a:solidFill>
            <a:srgbClr val="00B0F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텍스트 상자 16"/>
          <p:cNvSpPr txBox="1"/>
          <p:nvPr/>
        </p:nvSpPr>
        <p:spPr>
          <a:xfrm>
            <a:off x="6059488" y="5171606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mtClean="0"/>
              <a:t>스킬 조작부</a:t>
            </a:r>
            <a:endParaRPr kumimoji="1" lang="ko-KR" altLang="en-US" sz="1600"/>
          </a:p>
        </p:txBody>
      </p:sp>
      <p:sp>
        <p:nvSpPr>
          <p:cNvPr id="18" name="직사각형 17"/>
          <p:cNvSpPr/>
          <p:nvPr/>
        </p:nvSpPr>
        <p:spPr>
          <a:xfrm>
            <a:off x="5191741" y="4526479"/>
            <a:ext cx="867747" cy="439670"/>
          </a:xfrm>
          <a:prstGeom prst="rect">
            <a:avLst/>
          </a:prstGeom>
          <a:solidFill>
            <a:srgbClr val="FF00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" name="텍스트 상자 18"/>
          <p:cNvSpPr txBox="1"/>
          <p:nvPr/>
        </p:nvSpPr>
        <p:spPr>
          <a:xfrm>
            <a:off x="6059488" y="4561648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mtClean="0"/>
              <a:t>궁극기 조작부</a:t>
            </a:r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5564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평행 사변형[P] 3"/>
          <p:cNvSpPr/>
          <p:nvPr/>
        </p:nvSpPr>
        <p:spPr>
          <a:xfrm>
            <a:off x="278779" y="354378"/>
            <a:ext cx="5971896" cy="906386"/>
          </a:xfrm>
          <a:prstGeom prst="parallelogram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dirty="0">
                <a:solidFill>
                  <a:schemeClr val="bg1"/>
                </a:solidFill>
              </a:rPr>
              <a:t>그리고 이런 그래픽</a:t>
            </a:r>
            <a:endParaRPr lang="en-US" altLang="ko-KR" sz="2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2734" y="2061162"/>
            <a:ext cx="5884148" cy="330983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89306" y="2081040"/>
            <a:ext cx="5884151" cy="3309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4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49714" y="1271592"/>
            <a:ext cx="2954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개발목표</a:t>
            </a:r>
            <a:endParaRPr kumimoji="1" lang="en-US" altLang="ko-KR" sz="54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및 내용</a:t>
            </a:r>
            <a:endParaRPr kumimoji="1" lang="en-US" altLang="ko-KR" sz="5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3600" b="1" dirty="0">
                <a:solidFill>
                  <a:schemeClr val="bg1"/>
                </a:solidFill>
              </a:rPr>
              <a:t>차별화 가능한 액션 전투 시스템 기획</a:t>
            </a:r>
            <a:endParaRPr kumimoji="1" lang="en-US" altLang="ko-KR" sz="36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발열 시스템을 메인으로 한 액션성을</a:t>
            </a:r>
            <a:endParaRPr kumimoji="1" lang="en-US" altLang="ko-KR" sz="3200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살려줄 수 있는 전투시스템 도입</a:t>
            </a:r>
          </a:p>
        </p:txBody>
      </p:sp>
      <p:sp>
        <p:nvSpPr>
          <p:cNvPr id="12" name="TextBox 3"/>
          <p:cNvSpPr txBox="1"/>
          <p:nvPr/>
        </p:nvSpPr>
        <p:spPr>
          <a:xfrm>
            <a:off x="6852830" y="1149348"/>
            <a:ext cx="396615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800" b="1" dirty="0" smtClean="0">
                <a:solidFill>
                  <a:srgbClr val="FFC000"/>
                </a:solidFill>
              </a:rPr>
              <a:t>기획 </a:t>
            </a:r>
            <a:r>
              <a:rPr kumimoji="1" lang="en-US" altLang="ko-KR" sz="4800" b="1" dirty="0" smtClean="0">
                <a:solidFill>
                  <a:srgbClr val="FFC000"/>
                </a:solidFill>
              </a:rPr>
              <a:t>/</a:t>
            </a:r>
            <a:r>
              <a:rPr kumimoji="1" lang="ko-KR" altLang="en-US" sz="4800" b="1" dirty="0" smtClean="0">
                <a:solidFill>
                  <a:srgbClr val="FFC000"/>
                </a:solidFill>
              </a:rPr>
              <a:t> 그래픽</a:t>
            </a:r>
            <a:endParaRPr kumimoji="1" lang="en-US" altLang="ko-KR" sz="4800" b="1" dirty="0">
              <a:solidFill>
                <a:srgbClr val="FFC000"/>
              </a:solidFill>
            </a:endParaRPr>
          </a:p>
          <a:p>
            <a:pPr algn="ctr"/>
            <a:r>
              <a:rPr kumimoji="1" lang="ko-KR" altLang="en-US" sz="7200" b="1" dirty="0">
                <a:solidFill>
                  <a:schemeClr val="bg1"/>
                </a:solidFill>
              </a:rPr>
              <a:t>신창섭</a:t>
            </a:r>
            <a:endParaRPr kumimoji="1" lang="en-US" altLang="ko-KR" sz="7200" b="1" dirty="0">
              <a:solidFill>
                <a:schemeClr val="bg1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386511" y="732982"/>
            <a:ext cx="14189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18443831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41" presetClass="entr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20" presetID="2" presetClass="entr" presetSubtype="1" fill="hold" grpId="1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2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1"/>
          <p:bldP spid="10" grpId="0"/>
          <p:bldP spid="12" grpId="1"/>
          <p:bldP spid="9" grpId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41" presetClass="entr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20" presetID="2" presetClass="entr" presetSubtype="1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1"/>
          <p:bldP spid="10" grpId="0"/>
          <p:bldP spid="12" grpId="1"/>
          <p:bldP spid="9" grpId="1"/>
        </p:bldLst>
      </p:timing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8174</TotalTime>
  <Words>745</Words>
  <Application>Microsoft Macintosh PowerPoint</Application>
  <PresentationFormat>와이드스크린</PresentationFormat>
  <Paragraphs>334</Paragraphs>
  <Slides>24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9" baseType="lpstr">
      <vt:lpstr>맑은 고딕</vt:lpstr>
      <vt:lpstr>AppleGothic</vt:lpstr>
      <vt:lpstr>Times New Roman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신창섭</dc:creator>
  <cp:lastModifiedBy>신창섭</cp:lastModifiedBy>
  <cp:revision>1835</cp:revision>
  <cp:lastPrinted>2016-05-19T07:43:09Z</cp:lastPrinted>
  <dcterms:created xsi:type="dcterms:W3CDTF">2016-04-26T05:01:04Z</dcterms:created>
  <dcterms:modified xsi:type="dcterms:W3CDTF">2016-12-07T15:13:46Z</dcterms:modified>
</cp:coreProperties>
</file>