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437" r:id="rId2"/>
    <p:sldId id="443" r:id="rId3"/>
    <p:sldId id="444" r:id="rId4"/>
    <p:sldId id="445" r:id="rId5"/>
    <p:sldId id="416" r:id="rId6"/>
    <p:sldId id="417" r:id="rId7"/>
    <p:sldId id="429" r:id="rId8"/>
    <p:sldId id="430" r:id="rId9"/>
    <p:sldId id="432" r:id="rId10"/>
    <p:sldId id="433" r:id="rId11"/>
    <p:sldId id="436" r:id="rId12"/>
    <p:sldId id="434" r:id="rId13"/>
    <p:sldId id="435" r:id="rId14"/>
    <p:sldId id="438" r:id="rId15"/>
    <p:sldId id="345" r:id="rId16"/>
    <p:sldId id="384" r:id="rId17"/>
    <p:sldId id="427" r:id="rId18"/>
    <p:sldId id="382" r:id="rId19"/>
    <p:sldId id="346" r:id="rId20"/>
    <p:sldId id="34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2159">
          <p15:clr>
            <a:srgbClr val="A4A3A4"/>
          </p15:clr>
        </p15:guide>
        <p15:guide id="4" pos="38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7C3"/>
    <a:srgbClr val="61A6E5"/>
    <a:srgbClr val="F0918E"/>
    <a:srgbClr val="00205F"/>
    <a:srgbClr val="003A9D"/>
    <a:srgbClr val="EEBAF5"/>
    <a:srgbClr val="C1FFED"/>
    <a:srgbClr val="F9B3B9"/>
    <a:srgbClr val="BD7262"/>
    <a:srgbClr val="8ADE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7"/>
    <p:restoredTop sz="93701"/>
  </p:normalViewPr>
  <p:slideViewPr>
    <p:cSldViewPr snapToGrid="0" snapToObjects="1">
      <p:cViewPr varScale="1">
        <p:scale>
          <a:sx n="107" d="100"/>
          <a:sy n="107" d="100"/>
        </p:scale>
        <p:origin x="1224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1104" y="168"/>
      </p:cViewPr>
      <p:guideLst>
        <p:guide orient="horz" pos="2880"/>
        <p:guide pos="2160"/>
        <p:guide orient="horz" pos="2159"/>
        <p:guide pos="381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4820-E37F-9245-812A-8C2941EBBF6C}" type="datetimeFigureOut">
              <a:rPr kumimoji="1" lang="ko-KR" altLang="en-US" smtClean="0"/>
              <a:pPr/>
              <a:t>2017-05-10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FB26-D7FB-1E45-8948-B5EE06A0347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605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4343-005F-DA4E-8CE2-D84E76ABEFED}" type="datetimeFigureOut">
              <a:rPr kumimoji="1" lang="ko-KR" altLang="en-US" smtClean="0"/>
              <a:pPr/>
              <a:t>2017-05-10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498E-0BA9-4748-85A3-59023D192E99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37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pPr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6534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pPr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4854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pPr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106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2017-05-10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6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2017-05-10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2017-05-10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2017-05-10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1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2017-05-10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4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2017-05-10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0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2017-05-10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2017-05-10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2017-05-10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9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2017-05-10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2017-05-10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A77-FCFD-E34F-8955-12C1E82451E3}" type="datetimeFigureOut">
              <a:rPr kumimoji="1" lang="ko-KR" altLang="en-US" smtClean="0"/>
              <a:pPr/>
              <a:t>2017-05-10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3014" y="6356350"/>
            <a:ext cx="853483" cy="4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microsoft.com/office/2007/relationships/hdphoto" Target="../media/hdphoto3.wdp"/><Relationship Id="rId12" Type="http://schemas.microsoft.com/office/2007/relationships/hdphoto" Target="../media/hdphoto5.wdp"/><Relationship Id="rId17" Type="http://schemas.microsoft.com/office/2007/relationships/hdphoto" Target="../media/hdphoto8.wdp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5" Type="http://schemas.microsoft.com/office/2007/relationships/hdphoto" Target="../media/hdphoto7.wdp"/><Relationship Id="rId10" Type="http://schemas.microsoft.com/office/2007/relationships/hdphoto" Target="../media/hdphoto4.wdp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14" Type="http://schemas.microsoft.com/office/2007/relationships/hdphoto" Target="../media/hdphoto6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81404" y="4598685"/>
            <a:ext cx="52145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>
                <a:solidFill>
                  <a:schemeClr val="bg1">
                    <a:lumMod val="75000"/>
                  </a:schemeClr>
                </a:solidFill>
              </a:rPr>
              <a:t>팀</a:t>
            </a:r>
            <a:r>
              <a:rPr lang="ko-KR" altLang="en-US" sz="8800" dirty="0"/>
              <a:t> </a:t>
            </a:r>
            <a:r>
              <a:rPr lang="ko-KR" altLang="en-US" sz="8800" dirty="0" err="1"/>
              <a:t>편돌이</a:t>
            </a:r>
            <a:endParaRPr lang="ko-KR" altLang="en-US" sz="88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l="16667" t="4558" r="16667" b="29146"/>
          <a:stretch/>
        </p:blipFill>
        <p:spPr>
          <a:xfrm>
            <a:off x="3048000" y="0"/>
            <a:ext cx="6096000" cy="45466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89708" y="6057309"/>
            <a:ext cx="1056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b="1" dirty="0">
                <a:solidFill>
                  <a:srgbClr val="00B0F0"/>
                </a:solidFill>
              </a:rPr>
              <a:t>팀장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김형준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5"/>
                </a:solidFill>
              </a:rPr>
              <a:t>서버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 / 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겜공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),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신창섭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5"/>
                </a:solidFill>
              </a:rPr>
              <a:t>기획 </a:t>
            </a:r>
            <a:r>
              <a:rPr lang="en-US" altLang="ko-KR" b="1" dirty="0">
                <a:solidFill>
                  <a:schemeClr val="accent5"/>
                </a:solidFill>
              </a:rPr>
              <a:t>&amp; </a:t>
            </a:r>
            <a:r>
              <a:rPr lang="ko-KR" altLang="en-US" b="1" dirty="0">
                <a:solidFill>
                  <a:schemeClr val="accent5"/>
                </a:solidFill>
              </a:rPr>
              <a:t>그래픽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 / 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엔컴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),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허지훈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b="1" dirty="0" err="1">
                <a:solidFill>
                  <a:schemeClr val="accent5"/>
                </a:solidFill>
              </a:rPr>
              <a:t>클라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겜공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), 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홍승필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b="1" dirty="0" err="1">
                <a:solidFill>
                  <a:schemeClr val="accent5"/>
                </a:solidFill>
              </a:rPr>
              <a:t>클라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겜공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) 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90308" y="4662405"/>
            <a:ext cx="2362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000" dirty="0">
                <a:solidFill>
                  <a:schemeClr val="bg1">
                    <a:lumMod val="75000"/>
                  </a:schemeClr>
                </a:solidFill>
              </a:rPr>
              <a:t>지도교수</a:t>
            </a:r>
            <a:endParaRPr lang="en-US" altLang="ko-KR" sz="4000" dirty="0">
              <a:solidFill>
                <a:schemeClr val="bg1">
                  <a:lumMod val="75000"/>
                </a:schemeClr>
              </a:solidFill>
            </a:endParaRPr>
          </a:p>
          <a:p>
            <a:pPr algn="dist"/>
            <a:r>
              <a:rPr lang="ko-KR" altLang="en-US" sz="4000" b="1" dirty="0" err="1">
                <a:solidFill>
                  <a:schemeClr val="bg1">
                    <a:lumMod val="50000"/>
                  </a:schemeClr>
                </a:solidFill>
              </a:rPr>
              <a:t>정내훈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60811" y="4662405"/>
            <a:ext cx="3058835" cy="13234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980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화살표: 오른쪽 1"/>
          <p:cNvSpPr/>
          <p:nvPr/>
        </p:nvSpPr>
        <p:spPr>
          <a:xfrm>
            <a:off x="278780" y="1643640"/>
            <a:ext cx="9198596" cy="878674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F297C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400" b="1" i="1" dirty="0">
                <a:solidFill>
                  <a:schemeClr val="bg1"/>
                </a:solidFill>
              </a:rPr>
              <a:t>그래픽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8628" y="2580370"/>
            <a:ext cx="10014856" cy="400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>
                <a:solidFill>
                  <a:schemeClr val="bg1"/>
                </a:solidFill>
              </a:rPr>
              <a:t>총 </a:t>
            </a:r>
            <a:r>
              <a:rPr lang="en-US" altLang="ko-KR" sz="3200" dirty="0">
                <a:solidFill>
                  <a:schemeClr val="bg1"/>
                </a:solidFill>
              </a:rPr>
              <a:t>33</a:t>
            </a:r>
            <a:r>
              <a:rPr lang="ko-KR" altLang="en-US" sz="3200" dirty="0">
                <a:solidFill>
                  <a:schemeClr val="bg1"/>
                </a:solidFill>
              </a:rPr>
              <a:t>종의 모델</a:t>
            </a:r>
            <a:r>
              <a:rPr lang="en-US" altLang="ko-KR" dirty="0">
                <a:solidFill>
                  <a:schemeClr val="bg1"/>
                </a:solidFill>
              </a:rPr>
              <a:t>(FBX)</a:t>
            </a:r>
            <a:r>
              <a:rPr lang="ko-KR" altLang="en-US" sz="3200" dirty="0">
                <a:solidFill>
                  <a:schemeClr val="bg1"/>
                </a:solidFill>
              </a:rPr>
              <a:t> 제작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1028700" lvl="1" indent="-571500">
              <a:lnSpc>
                <a:spcPct val="120000"/>
              </a:lnSpc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플레이어 애니메이션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17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종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1028700" lvl="1" indent="-571500">
              <a:lnSpc>
                <a:spcPct val="120000"/>
              </a:lnSpc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몬스터 애니메이션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종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>
                <a:solidFill>
                  <a:schemeClr val="bg1"/>
                </a:solidFill>
              </a:rPr>
              <a:t>유니티에서 터레인을 통해 </a:t>
            </a:r>
            <a:r>
              <a:rPr lang="ko-KR" altLang="en-US" sz="3200" dirty="0" err="1">
                <a:solidFill>
                  <a:schemeClr val="bg1"/>
                </a:solidFill>
              </a:rPr>
              <a:t>하이트맵</a:t>
            </a:r>
            <a:r>
              <a:rPr lang="ko-KR" altLang="en-US" sz="3200" dirty="0">
                <a:solidFill>
                  <a:schemeClr val="bg1"/>
                </a:solidFill>
              </a:rPr>
              <a:t> 추출 </a:t>
            </a:r>
            <a:r>
              <a:rPr lang="ko-KR" altLang="en-US" sz="3200" dirty="0"/>
              <a:t>제작</a:t>
            </a:r>
            <a:endParaRPr lang="en-US" altLang="ko-KR" sz="3200" dirty="0"/>
          </a:p>
          <a:p>
            <a:pPr marL="1028700" lvl="1" indent="-571500">
              <a:lnSpc>
                <a:spcPct val="120000"/>
              </a:lnSpc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제작 후 용도에 맞게 포토샵에서 통해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</a:rPr>
              <a:t>텍스쳐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 제작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en-US" altLang="ko-KR" sz="3200" dirty="0">
                <a:solidFill>
                  <a:schemeClr val="bg1"/>
                </a:solidFill>
              </a:rPr>
              <a:t>MFC </a:t>
            </a:r>
            <a:r>
              <a:rPr lang="ko-KR" altLang="en-US" sz="3200" dirty="0" err="1">
                <a:solidFill>
                  <a:schemeClr val="bg1"/>
                </a:solidFill>
              </a:rPr>
              <a:t>맵툴을</a:t>
            </a:r>
            <a:r>
              <a:rPr lang="ko-KR" altLang="en-US" sz="3200" dirty="0">
                <a:solidFill>
                  <a:schemeClr val="bg1"/>
                </a:solidFill>
              </a:rPr>
              <a:t> 활용한 제작 리소스 조립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>
                <a:solidFill>
                  <a:schemeClr val="bg1"/>
                </a:solidFill>
              </a:rPr>
              <a:t>메인 게임 플레이에 필요한 </a:t>
            </a:r>
            <a:r>
              <a:rPr lang="en-US" altLang="ko-KR" sz="3200" dirty="0">
                <a:solidFill>
                  <a:schemeClr val="bg1"/>
                </a:solidFill>
              </a:rPr>
              <a:t>UI </a:t>
            </a:r>
            <a:r>
              <a:rPr lang="ko-KR" altLang="en-US" sz="3200" dirty="0">
                <a:solidFill>
                  <a:schemeClr val="bg1"/>
                </a:solidFill>
              </a:rPr>
              <a:t>제작</a:t>
            </a:r>
            <a:r>
              <a:rPr lang="ko-KR" altLang="en-US" sz="3200" dirty="0"/>
              <a:t>제작</a:t>
            </a:r>
            <a:endParaRPr lang="en-US" altLang="ko-KR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현재 개발내역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627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현재 개발내역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/>
          <p:cNvSpPr/>
          <p:nvPr/>
        </p:nvSpPr>
        <p:spPr>
          <a:xfrm>
            <a:off x="278780" y="1643640"/>
            <a:ext cx="9198596" cy="878674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7030A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400" b="1" i="1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8628" y="2620740"/>
            <a:ext cx="1001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altLang="ko-KR" sz="3200" dirty="0">
                <a:solidFill>
                  <a:schemeClr val="bg1"/>
                </a:solidFill>
              </a:rPr>
              <a:t>Boost </a:t>
            </a:r>
            <a:r>
              <a:rPr lang="en-US" altLang="ko-KR" sz="3200" dirty="0" err="1">
                <a:solidFill>
                  <a:schemeClr val="bg1"/>
                </a:solidFill>
              </a:rPr>
              <a:t>Asio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서버 모델 제작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1028700" lvl="1" indent="-571500">
              <a:buFontTx/>
              <a:buChar char="-"/>
            </a:pP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</a:rPr>
              <a:t>Write_some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</a:rPr>
              <a:t>Read_some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함수를 통한 비동기 입출력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1028700" lvl="1" indent="-571500">
              <a:buFontTx/>
              <a:buChar char="-"/>
            </a:pP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Callback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루틴을 통한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worker thread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동작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buFontTx/>
              <a:buChar char="-"/>
            </a:pPr>
            <a:r>
              <a:rPr lang="en-US" altLang="ko-KR" sz="3200" dirty="0">
                <a:solidFill>
                  <a:schemeClr val="bg1"/>
                </a:solidFill>
              </a:rPr>
              <a:t>Azure DB SQL </a:t>
            </a:r>
            <a:r>
              <a:rPr lang="ko-KR" altLang="en-US" sz="3200" dirty="0">
                <a:solidFill>
                  <a:schemeClr val="bg1"/>
                </a:solidFill>
              </a:rPr>
              <a:t>서버 연동</a:t>
            </a:r>
            <a:r>
              <a:rPr lang="ko-KR" altLang="en-US" sz="3200" dirty="0"/>
              <a:t>제작</a:t>
            </a:r>
            <a:endParaRPr lang="en-US" altLang="ko-KR" sz="3200" dirty="0"/>
          </a:p>
          <a:p>
            <a:pPr marL="1028700" lvl="1" indent="-571500"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로그인 시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, DB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 저장 내역 확인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buFontTx/>
              <a:buChar char="-"/>
            </a:pPr>
            <a:r>
              <a:rPr lang="ko-KR" altLang="en-US" sz="3200" dirty="0">
                <a:solidFill>
                  <a:schemeClr val="bg1"/>
                </a:solidFill>
              </a:rPr>
              <a:t>간단한 </a:t>
            </a:r>
            <a:r>
              <a:rPr lang="en-US" altLang="ko-KR" sz="3200" dirty="0">
                <a:solidFill>
                  <a:schemeClr val="bg1"/>
                </a:solidFill>
              </a:rPr>
              <a:t>AI </a:t>
            </a:r>
            <a:r>
              <a:rPr lang="ko-KR" altLang="en-US" sz="3200" dirty="0">
                <a:solidFill>
                  <a:schemeClr val="bg1"/>
                </a:solidFill>
              </a:rPr>
              <a:t>행동들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1028700" lvl="1" indent="-571500"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반격 및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</a:rPr>
              <a:t>리스폰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buFontTx/>
              <a:buChar char="-"/>
            </a:pPr>
            <a:r>
              <a:rPr lang="en-US" altLang="ko-KR" sz="3200" dirty="0">
                <a:solidFill>
                  <a:schemeClr val="bg1"/>
                </a:solidFill>
              </a:rPr>
              <a:t>Timer thread </a:t>
            </a:r>
            <a:r>
              <a:rPr lang="ko-KR" altLang="en-US" sz="3200" dirty="0">
                <a:solidFill>
                  <a:schemeClr val="bg1"/>
                </a:solidFill>
              </a:rPr>
              <a:t>를 통한 이벤트 처리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/>
              <a:t>제작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81263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화살표: 오른쪽 5"/>
          <p:cNvSpPr/>
          <p:nvPr/>
        </p:nvSpPr>
        <p:spPr>
          <a:xfrm>
            <a:off x="278780" y="1643640"/>
            <a:ext cx="9198596" cy="878674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accent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400" b="1" i="1" dirty="0">
                <a:solidFill>
                  <a:schemeClr val="bg1"/>
                </a:solidFill>
              </a:rPr>
              <a:t>클라이언트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현재 개발내역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38628" y="2533656"/>
            <a:ext cx="10014856" cy="400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0000"/>
              </a:lnSpc>
              <a:buChar char="-"/>
              <a:defRPr lang="ko-KR" altLang="en-US"/>
            </a:pPr>
            <a:r>
              <a:rPr lang="en-US" altLang="ko-KR" sz="3200" dirty="0">
                <a:solidFill>
                  <a:schemeClr val="bg1"/>
                </a:solidFill>
              </a:rPr>
              <a:t>DirectX 11</a:t>
            </a:r>
            <a:r>
              <a:rPr lang="ko-KR" altLang="en-US" sz="3200" dirty="0">
                <a:solidFill>
                  <a:schemeClr val="bg1"/>
                </a:solidFill>
              </a:rPr>
              <a:t>을 이용한 클라이언트 프레임워크 제작</a:t>
            </a:r>
          </a:p>
          <a:p>
            <a:pPr marL="571500" indent="-571500">
              <a:lnSpc>
                <a:spcPct val="120000"/>
              </a:lnSpc>
              <a:buChar char="-"/>
              <a:defRPr lang="ko-KR" altLang="en-US"/>
            </a:pPr>
            <a:r>
              <a:rPr lang="en-US" altLang="ko-KR" sz="3200" dirty="0">
                <a:solidFill>
                  <a:schemeClr val="bg1"/>
                </a:solidFill>
              </a:rPr>
              <a:t>FBX </a:t>
            </a:r>
            <a:r>
              <a:rPr lang="ko-KR" altLang="en-US" sz="3200" dirty="0">
                <a:solidFill>
                  <a:schemeClr val="bg1"/>
                </a:solidFill>
              </a:rPr>
              <a:t>라이브러리를 이용한 </a:t>
            </a:r>
            <a:r>
              <a:rPr lang="en-US" altLang="ko-KR" sz="3200" dirty="0">
                <a:solidFill>
                  <a:schemeClr val="bg1"/>
                </a:solidFill>
              </a:rPr>
              <a:t>Mesh</a:t>
            </a:r>
            <a:r>
              <a:rPr lang="ko-KR" altLang="en-US" sz="3200" dirty="0">
                <a:solidFill>
                  <a:schemeClr val="bg1"/>
                </a:solidFill>
              </a:rPr>
              <a:t> 출력</a:t>
            </a:r>
          </a:p>
          <a:p>
            <a:pPr marL="1028700" lvl="1" indent="-571500">
              <a:lnSpc>
                <a:spcPct val="120000"/>
              </a:lnSpc>
              <a:buChar char="-"/>
              <a:defRPr lang="ko-KR" altLang="en-US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다양한 종류의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Static Mesh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1028700" lvl="1" indent="-571500">
              <a:lnSpc>
                <a:spcPct val="120000"/>
              </a:lnSpc>
              <a:buChar char="-"/>
              <a:defRPr lang="ko-KR" altLang="en-US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부드럽게 움직이는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Dynamic Mesh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lnSpc>
                <a:spcPct val="120000"/>
              </a:lnSpc>
              <a:buChar char="-"/>
              <a:defRPr lang="ko-KR" altLang="en-US"/>
            </a:pPr>
            <a:r>
              <a:rPr lang="ko-KR" altLang="en-US" sz="3200" dirty="0">
                <a:solidFill>
                  <a:schemeClr val="bg1"/>
                </a:solidFill>
              </a:rPr>
              <a:t>공격을 통하여 자원을 획득</a:t>
            </a:r>
          </a:p>
          <a:p>
            <a:pPr marL="571500" indent="-571500">
              <a:lnSpc>
                <a:spcPct val="120000"/>
              </a:lnSpc>
              <a:buChar char="-"/>
              <a:defRPr lang="ko-KR" altLang="en-US"/>
            </a:pPr>
            <a:r>
              <a:rPr lang="en-US" altLang="ko-KR" sz="3200" dirty="0">
                <a:solidFill>
                  <a:schemeClr val="bg1"/>
                </a:solidFill>
              </a:rPr>
              <a:t>MFC</a:t>
            </a:r>
            <a:r>
              <a:rPr lang="ko-KR" altLang="en-US" sz="3200" dirty="0">
                <a:solidFill>
                  <a:schemeClr val="bg1"/>
                </a:solidFill>
              </a:rPr>
              <a:t>를 사용한 </a:t>
            </a:r>
            <a:r>
              <a:rPr lang="ko-KR" altLang="en-US" sz="3200" dirty="0" err="1">
                <a:solidFill>
                  <a:schemeClr val="bg1"/>
                </a:solidFill>
              </a:rPr>
              <a:t>맵툴</a:t>
            </a:r>
            <a:r>
              <a:rPr lang="ko-KR" altLang="en-US" sz="3200" dirty="0">
                <a:solidFill>
                  <a:schemeClr val="bg1"/>
                </a:solidFill>
              </a:rPr>
              <a:t> 구현</a:t>
            </a:r>
            <a:endParaRPr lang="ko-KR" altLang="en-US" sz="3200" dirty="0"/>
          </a:p>
          <a:p>
            <a:pPr marL="1028700" lvl="1" indent="-571500">
              <a:lnSpc>
                <a:spcPct val="120000"/>
              </a:lnSpc>
              <a:buChar char="-"/>
              <a:defRPr lang="ko-KR" altLang="en-US"/>
            </a:pPr>
            <a:r>
              <a:rPr lang="ko-KR" altLang="en-US" sz="2700" dirty="0">
                <a:solidFill>
                  <a:schemeClr val="bg1">
                    <a:lumMod val="50000"/>
                  </a:schemeClr>
                </a:solidFill>
              </a:rPr>
              <a:t>작업의 효율 증진을 위한 오브젝트 툴, </a:t>
            </a:r>
            <a:r>
              <a:rPr lang="en-US" altLang="ko-KR" sz="2700" dirty="0" err="1">
                <a:solidFill>
                  <a:schemeClr val="bg1">
                    <a:lumMod val="50000"/>
                  </a:schemeClr>
                </a:solidFill>
              </a:rPr>
              <a:t>NaviMesh</a:t>
            </a:r>
            <a:r>
              <a:rPr lang="ko-KR" altLang="en-US" sz="2700" dirty="0">
                <a:solidFill>
                  <a:schemeClr val="bg1">
                    <a:lumMod val="50000"/>
                  </a:schemeClr>
                </a:solidFill>
              </a:rPr>
              <a:t> 툴 구현.</a:t>
            </a:r>
          </a:p>
        </p:txBody>
      </p:sp>
    </p:spTree>
    <p:extLst>
      <p:ext uri="{BB962C8B-B14F-4D97-AF65-F5344CB8AC3E}">
        <p14:creationId xmlns:p14="http://schemas.microsoft.com/office/powerpoint/2010/main" val="333152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화살표: 오른쪽 5"/>
          <p:cNvSpPr/>
          <p:nvPr/>
        </p:nvSpPr>
        <p:spPr>
          <a:xfrm>
            <a:off x="278780" y="1643640"/>
            <a:ext cx="9198596" cy="878674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400" b="1" i="1" dirty="0" err="1">
                <a:solidFill>
                  <a:schemeClr val="bg1"/>
                </a:solidFill>
              </a:rPr>
              <a:t>셰이더</a:t>
            </a:r>
            <a:endParaRPr lang="ko-KR" altLang="en-US" sz="5400" b="1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현재 개발내역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8628" y="2519142"/>
            <a:ext cx="100148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 err="1">
                <a:solidFill>
                  <a:schemeClr val="bg1"/>
                </a:solidFill>
              </a:rPr>
              <a:t>디퍼드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</a:rPr>
              <a:t>셰이딩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20000"/>
              </a:lnSpc>
            </a:pP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	- Directional, Point Light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>
                <a:solidFill>
                  <a:schemeClr val="bg1"/>
                </a:solidFill>
              </a:rPr>
              <a:t>툰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</a:rPr>
              <a:t>셰이딩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20000"/>
              </a:lnSpc>
            </a:pP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	-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</a:rPr>
              <a:t>명암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</a:rPr>
              <a:t>윤곽선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>
                <a:solidFill>
                  <a:schemeClr val="bg1"/>
                </a:solidFill>
              </a:rPr>
              <a:t>그 밖의 모든 렌더링 </a:t>
            </a:r>
            <a:r>
              <a:rPr lang="ko-KR" altLang="en-US" sz="3200" dirty="0"/>
              <a:t>제작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640054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현재 개발내역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075" y="1639517"/>
            <a:ext cx="3161979" cy="229559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075" y="4332849"/>
            <a:ext cx="3191518" cy="229559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5329" y="1639516"/>
            <a:ext cx="3204271" cy="229559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5329" y="4332848"/>
            <a:ext cx="3196643" cy="229559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939" y="1640803"/>
            <a:ext cx="3188999" cy="24129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730" y="4345665"/>
            <a:ext cx="3032179" cy="228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8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5270"/>
            <a:ext cx="12192000" cy="687327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연결선[R] 28"/>
          <p:cNvCxnSpPr/>
          <p:nvPr/>
        </p:nvCxnSpPr>
        <p:spPr>
          <a:xfrm>
            <a:off x="-457200" y="1654389"/>
            <a:ext cx="1400563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-11792603" y="1369837"/>
            <a:ext cx="23984603" cy="563163"/>
            <a:chOff x="-11792603" y="595014"/>
            <a:chExt cx="23984603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16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595015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595015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-11792603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8"/>
            <p:cNvSpPr/>
            <p:nvPr/>
          </p:nvSpPr>
          <p:spPr>
            <a:xfrm>
              <a:off x="-11297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-10143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-8989582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-7835769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-668195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-552814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-437433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-322051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-2066704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-91289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말풍선: 모서리가 둥근 사각형 2"/>
          <p:cNvSpPr/>
          <p:nvPr/>
        </p:nvSpPr>
        <p:spPr>
          <a:xfrm>
            <a:off x="6724650" y="139572"/>
            <a:ext cx="3001249" cy="831978"/>
          </a:xfrm>
          <a:prstGeom prst="wedgeRoundRectCallout">
            <a:avLst>
              <a:gd name="adj1" fmla="val -14486"/>
              <a:gd name="adj2" fmla="val 85397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ysClr val="windowText" lastClr="000000"/>
                </a:solidFill>
              </a:rPr>
              <a:t>벌써 </a:t>
            </a:r>
            <a:r>
              <a:rPr lang="ko-KR" altLang="en-US" sz="2800" dirty="0" err="1">
                <a:solidFill>
                  <a:sysClr val="windowText" lastClr="000000"/>
                </a:solidFill>
              </a:rPr>
              <a:t>여기라니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3306" y="2943290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수정된 개발일정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0" y="3958953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10769600" y="3596096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82754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7814081" y="591840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시스템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9185681" y="591840"/>
            <a:ext cx="109628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컨텐츠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557281" y="591840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리소스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442481" y="591840"/>
            <a:ext cx="1096288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작성완료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rgbClr val="00B0F0"/>
                </a:solidFill>
              </a:rPr>
              <a:t>시스템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기획 </a:t>
            </a:r>
            <a:r>
              <a:rPr lang="en-US" altLang="ko-KR" sz="6000" dirty="0">
                <a:solidFill>
                  <a:schemeClr val="bg1"/>
                </a:solidFill>
              </a:rPr>
              <a:t>/ </a:t>
            </a:r>
            <a:r>
              <a:rPr lang="ko-KR" altLang="en-US" sz="6000" dirty="0">
                <a:solidFill>
                  <a:schemeClr val="bg1"/>
                </a:solidFill>
              </a:rPr>
              <a:t>그래픽</a:t>
            </a:r>
          </a:p>
        </p:txBody>
      </p:sp>
      <p:cxnSp>
        <p:nvCxnSpPr>
          <p:cNvPr id="75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23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5" name="모서리가 둥근 직사각형 24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6" name="모서리가 둥근 직사각형 25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26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8" name="모서리가 둥근 직사각형 27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39"/>
          <p:cNvSpPr/>
          <p:nvPr/>
        </p:nvSpPr>
        <p:spPr>
          <a:xfrm>
            <a:off x="109766" y="2245076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컨셉</a:t>
            </a:r>
          </a:p>
        </p:txBody>
      </p:sp>
      <p:sp>
        <p:nvSpPr>
          <p:cNvPr id="90" name="모서리가 둥근 직사각형 41"/>
          <p:cNvSpPr/>
          <p:nvPr/>
        </p:nvSpPr>
        <p:spPr>
          <a:xfrm>
            <a:off x="109767" y="4421671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스테이터스</a:t>
            </a:r>
          </a:p>
        </p:txBody>
      </p:sp>
      <p:sp>
        <p:nvSpPr>
          <p:cNvPr id="91" name="모서리가 둥근 직사각형 42"/>
          <p:cNvSpPr/>
          <p:nvPr/>
        </p:nvSpPr>
        <p:spPr>
          <a:xfrm>
            <a:off x="109766" y="3695409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레벨업</a:t>
            </a:r>
          </a:p>
        </p:txBody>
      </p:sp>
      <p:sp>
        <p:nvSpPr>
          <p:cNvPr id="92" name="모서리가 둥근 직사각형 43"/>
          <p:cNvSpPr/>
          <p:nvPr/>
        </p:nvSpPr>
        <p:spPr>
          <a:xfrm>
            <a:off x="816200" y="2243162"/>
            <a:ext cx="1232329" cy="563163"/>
          </a:xfrm>
          <a:prstGeom prst="roundRect">
            <a:avLst/>
          </a:prstGeom>
          <a:solidFill>
            <a:srgbClr val="002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93" name="모서리가 둥근 직사각형 31"/>
          <p:cNvSpPr/>
          <p:nvPr/>
        </p:nvSpPr>
        <p:spPr>
          <a:xfrm>
            <a:off x="2137214" y="2241247"/>
            <a:ext cx="89389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94" name="모서리가 둥근 직사각형 40"/>
          <p:cNvSpPr/>
          <p:nvPr/>
        </p:nvSpPr>
        <p:spPr>
          <a:xfrm>
            <a:off x="4640452" y="2233587"/>
            <a:ext cx="64178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95" name="모서리가 둥근 직사각형 44"/>
          <p:cNvSpPr/>
          <p:nvPr/>
        </p:nvSpPr>
        <p:spPr>
          <a:xfrm>
            <a:off x="2905932" y="297178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96" name="모서리가 둥근 직사각형 45"/>
          <p:cNvSpPr/>
          <p:nvPr/>
        </p:nvSpPr>
        <p:spPr>
          <a:xfrm>
            <a:off x="816199" y="3703549"/>
            <a:ext cx="198146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세계관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7" name="모서리가 둥근 직사각형 46"/>
          <p:cNvSpPr/>
          <p:nvPr/>
        </p:nvSpPr>
        <p:spPr>
          <a:xfrm>
            <a:off x="2944769" y="3705966"/>
            <a:ext cx="187440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1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98" name="모서리가 둥근 직사각형 47"/>
          <p:cNvSpPr/>
          <p:nvPr/>
        </p:nvSpPr>
        <p:spPr>
          <a:xfrm>
            <a:off x="4921905" y="3695409"/>
            <a:ext cx="188466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99" name="모서리가 둥근 직사각형 48"/>
          <p:cNvSpPr/>
          <p:nvPr/>
        </p:nvSpPr>
        <p:spPr>
          <a:xfrm>
            <a:off x="3878973" y="2231672"/>
            <a:ext cx="67279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100" name="모서리가 둥근 직사각형 51"/>
          <p:cNvSpPr/>
          <p:nvPr/>
        </p:nvSpPr>
        <p:spPr>
          <a:xfrm>
            <a:off x="3119796" y="2239332"/>
            <a:ext cx="67049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101" name="모서리가 둥근 직사각형 52"/>
          <p:cNvSpPr/>
          <p:nvPr/>
        </p:nvSpPr>
        <p:spPr>
          <a:xfrm>
            <a:off x="4261550" y="4424977"/>
            <a:ext cx="744954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b="1" dirty="0">
                <a:solidFill>
                  <a:schemeClr val="bg1"/>
                </a:solidFill>
              </a:rPr>
              <a:t>기타 지형 오브젝트 제작 및 툴상에서 조립</a:t>
            </a:r>
          </a:p>
        </p:txBody>
      </p:sp>
      <p:sp>
        <p:nvSpPr>
          <p:cNvPr id="102" name="모서리가 둥근 직사각형 54"/>
          <p:cNvSpPr/>
          <p:nvPr/>
        </p:nvSpPr>
        <p:spPr>
          <a:xfrm>
            <a:off x="10177695" y="3699686"/>
            <a:ext cx="71369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103" name="모서리가 둥근 직사각형 55"/>
          <p:cNvSpPr/>
          <p:nvPr/>
        </p:nvSpPr>
        <p:spPr>
          <a:xfrm>
            <a:off x="7982856" y="3703549"/>
            <a:ext cx="87299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 </a:t>
            </a:r>
            <a:r>
              <a:rPr kumimoji="1" lang="en-US" altLang="ko-KR" sz="1400" dirty="0">
                <a:solidFill>
                  <a:schemeClr val="bg1"/>
                </a:solidFill>
              </a:rPr>
              <a:t>5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104" name="모서리가 둥근 직사각형 56"/>
          <p:cNvSpPr/>
          <p:nvPr/>
        </p:nvSpPr>
        <p:spPr>
          <a:xfrm>
            <a:off x="8419747" y="2955293"/>
            <a:ext cx="329134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밸런스</a:t>
            </a:r>
          </a:p>
        </p:txBody>
      </p:sp>
      <p:sp>
        <p:nvSpPr>
          <p:cNvPr id="105" name="모서리가 둥근 직사각형 59"/>
          <p:cNvSpPr/>
          <p:nvPr/>
        </p:nvSpPr>
        <p:spPr>
          <a:xfrm>
            <a:off x="110653" y="2976172"/>
            <a:ext cx="596889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경험치</a:t>
            </a:r>
          </a:p>
        </p:txBody>
      </p:sp>
      <p:sp>
        <p:nvSpPr>
          <p:cNvPr id="106" name="모서리가 둥근 직사각형 60"/>
          <p:cNvSpPr/>
          <p:nvPr/>
        </p:nvSpPr>
        <p:spPr>
          <a:xfrm>
            <a:off x="2097063" y="2973853"/>
            <a:ext cx="71987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디자인</a:t>
            </a:r>
          </a:p>
        </p:txBody>
      </p:sp>
      <p:sp>
        <p:nvSpPr>
          <p:cNvPr id="107" name="모서리가 둥근 직사각형 61"/>
          <p:cNvSpPr/>
          <p:nvPr/>
        </p:nvSpPr>
        <p:spPr>
          <a:xfrm>
            <a:off x="4393137" y="2957355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퀘스트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20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108" name="모서리가 둥근 직사각형 62"/>
          <p:cNvSpPr/>
          <p:nvPr/>
        </p:nvSpPr>
        <p:spPr>
          <a:xfrm>
            <a:off x="3684558" y="2967665"/>
            <a:ext cx="61958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109" name="모서리가 둥근 직사각형 65"/>
          <p:cNvSpPr/>
          <p:nvPr/>
        </p:nvSpPr>
        <p:spPr>
          <a:xfrm>
            <a:off x="6665215" y="2235502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0" name="모서리가 둥근 직사각형 66"/>
          <p:cNvSpPr/>
          <p:nvPr/>
        </p:nvSpPr>
        <p:spPr>
          <a:xfrm>
            <a:off x="5792956" y="2237417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</a:p>
        </p:txBody>
      </p:sp>
      <p:sp>
        <p:nvSpPr>
          <p:cNvPr id="111" name="모서리가 둥근 직사각형 68"/>
          <p:cNvSpPr/>
          <p:nvPr/>
        </p:nvSpPr>
        <p:spPr>
          <a:xfrm>
            <a:off x="6017131" y="296147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112" name="모서리가 둥근 직사각형 70"/>
          <p:cNvSpPr/>
          <p:nvPr/>
        </p:nvSpPr>
        <p:spPr>
          <a:xfrm>
            <a:off x="6909301" y="3695410"/>
            <a:ext cx="9647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3" name="모서리가 둥근 직사각형 50"/>
          <p:cNvSpPr/>
          <p:nvPr/>
        </p:nvSpPr>
        <p:spPr>
          <a:xfrm>
            <a:off x="7607754" y="2959417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14" name="모서리가 둥근 직사각형 64"/>
          <p:cNvSpPr/>
          <p:nvPr/>
        </p:nvSpPr>
        <p:spPr>
          <a:xfrm>
            <a:off x="5205134" y="2963541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몬스터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5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115" name="모서리가 둥근 직사각형 67"/>
          <p:cNvSpPr/>
          <p:nvPr/>
        </p:nvSpPr>
        <p:spPr>
          <a:xfrm>
            <a:off x="6795757" y="2965603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16" name="모서리가 둥근 직사각형 71"/>
          <p:cNvSpPr/>
          <p:nvPr/>
        </p:nvSpPr>
        <p:spPr>
          <a:xfrm>
            <a:off x="8964695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2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117" name="모서리가 둥근 직사각형 72"/>
          <p:cNvSpPr/>
          <p:nvPr/>
        </p:nvSpPr>
        <p:spPr>
          <a:xfrm>
            <a:off x="9725898" y="5154544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사운드 삽입</a:t>
            </a:r>
          </a:p>
        </p:txBody>
      </p:sp>
      <p:sp>
        <p:nvSpPr>
          <p:cNvPr id="118" name="모서리가 둥근 직사각형 73"/>
          <p:cNvSpPr/>
          <p:nvPr/>
        </p:nvSpPr>
        <p:spPr>
          <a:xfrm>
            <a:off x="5370921" y="2233587"/>
            <a:ext cx="333350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8626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32" name="모서리가 둥근 직사각형 39"/>
          <p:cNvSpPr/>
          <p:nvPr/>
        </p:nvSpPr>
        <p:spPr>
          <a:xfrm>
            <a:off x="10571527" y="701651"/>
            <a:ext cx="1145395" cy="527395"/>
          </a:xfrm>
          <a:prstGeom prst="roundRect">
            <a:avLst/>
          </a:pr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일정 변경</a:t>
            </a:r>
          </a:p>
        </p:txBody>
      </p:sp>
      <p:sp>
        <p:nvSpPr>
          <p:cNvPr id="36" name="모서리가 둥근 직사각형 39"/>
          <p:cNvSpPr/>
          <p:nvPr/>
        </p:nvSpPr>
        <p:spPr>
          <a:xfrm>
            <a:off x="9356837" y="701650"/>
            <a:ext cx="1153815" cy="527396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진행 중</a:t>
            </a:r>
          </a:p>
        </p:txBody>
      </p:sp>
      <p:sp>
        <p:nvSpPr>
          <p:cNvPr id="39" name="모서리가 둥근 직사각형 39"/>
          <p:cNvSpPr/>
          <p:nvPr/>
        </p:nvSpPr>
        <p:spPr>
          <a:xfrm>
            <a:off x="8142147" y="701651"/>
            <a:ext cx="1153815" cy="52739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새 작업</a:t>
            </a:r>
          </a:p>
        </p:txBody>
      </p:sp>
      <p:sp>
        <p:nvSpPr>
          <p:cNvPr id="41" name="모서리가 둥근 직사각형 39"/>
          <p:cNvSpPr/>
          <p:nvPr/>
        </p:nvSpPr>
        <p:spPr>
          <a:xfrm>
            <a:off x="6927457" y="701651"/>
            <a:ext cx="1153815" cy="527396"/>
          </a:xfrm>
          <a:prstGeom prst="roundRect">
            <a:avLst/>
          </a:prstGeom>
          <a:solidFill>
            <a:srgbClr val="00205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작업 완료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110647" y="4883873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패킷 최적화 작업</a:t>
            </a:r>
          </a:p>
        </p:txBody>
      </p:sp>
      <p:sp>
        <p:nvSpPr>
          <p:cNvPr id="44" name="모서리가 둥근 직사각형 42"/>
          <p:cNvSpPr/>
          <p:nvPr/>
        </p:nvSpPr>
        <p:spPr>
          <a:xfrm>
            <a:off x="6264459" y="5542747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필요한 </a:t>
            </a:r>
            <a:r>
              <a:rPr kumimoji="1" lang="en-US" altLang="ko-KR" sz="1600" dirty="0">
                <a:solidFill>
                  <a:schemeClr val="bg1"/>
                </a:solidFill>
              </a:rPr>
              <a:t>AI </a:t>
            </a:r>
            <a:r>
              <a:rPr kumimoji="1" lang="ko-KR" altLang="en-US" sz="1600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45" name="모서리가 둥근 직사각형 42"/>
          <p:cNvSpPr/>
          <p:nvPr/>
        </p:nvSpPr>
        <p:spPr>
          <a:xfrm>
            <a:off x="9725899" y="6201621"/>
            <a:ext cx="1985195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495395" y="2266682"/>
            <a:ext cx="3100792" cy="536789"/>
            <a:chOff x="495395" y="2266682"/>
            <a:chExt cx="3100792" cy="536789"/>
          </a:xfrm>
        </p:grpSpPr>
        <p:sp>
          <p:nvSpPr>
            <p:cNvPr id="47" name="모서리가 둥근 직사각형 39"/>
            <p:cNvSpPr/>
            <p:nvPr/>
          </p:nvSpPr>
          <p:spPr>
            <a:xfrm>
              <a:off x="705574" y="2273506"/>
              <a:ext cx="2890613" cy="527395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모서리가 둥근 직사각형 39"/>
            <p:cNvSpPr/>
            <p:nvPr/>
          </p:nvSpPr>
          <p:spPr>
            <a:xfrm>
              <a:off x="495395" y="2266682"/>
              <a:ext cx="1985195" cy="536789"/>
            </a:xfrm>
            <a:prstGeom prst="roundRect">
              <a:avLst/>
            </a:prstGeom>
            <a:solidFill>
              <a:srgbClr val="00205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bg1"/>
                  </a:solidFill>
                </a:rPr>
                <a:t>Boost </a:t>
              </a:r>
              <a:r>
                <a:rPr kumimoji="1" lang="en-US" altLang="ko-KR" sz="1400" dirty="0" err="1">
                  <a:solidFill>
                    <a:schemeClr val="bg1"/>
                  </a:solidFill>
                </a:rPr>
                <a:t>asio</a:t>
              </a:r>
              <a:endParaRPr kumimoji="1" lang="en-US" altLang="ko-KR" sz="14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ko-KR" altLang="en-US" sz="1400" dirty="0">
                  <a:solidFill>
                    <a:schemeClr val="bg1"/>
                  </a:solidFill>
                </a:rPr>
                <a:t>프레임워크 작성</a:t>
              </a: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649208" y="2925287"/>
            <a:ext cx="4292821" cy="545278"/>
            <a:chOff x="1649208" y="2925287"/>
            <a:chExt cx="4292821" cy="545278"/>
          </a:xfrm>
        </p:grpSpPr>
        <p:sp>
          <p:nvSpPr>
            <p:cNvPr id="50" name="모서리가 둥근 직사각형 39"/>
            <p:cNvSpPr/>
            <p:nvPr/>
          </p:nvSpPr>
          <p:spPr>
            <a:xfrm>
              <a:off x="2850789" y="2932111"/>
              <a:ext cx="3091240" cy="527395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모서리가 둥근 직사각형 20"/>
            <p:cNvSpPr/>
            <p:nvPr/>
          </p:nvSpPr>
          <p:spPr>
            <a:xfrm>
              <a:off x="1649208" y="2925287"/>
              <a:ext cx="2035688" cy="545278"/>
            </a:xfrm>
            <a:prstGeom prst="roundRect">
              <a:avLst/>
            </a:prstGeom>
            <a:solidFill>
              <a:srgbClr val="00205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chemeClr val="bg1"/>
                  </a:solidFill>
                </a:rPr>
                <a:t>클라이언트</a:t>
              </a:r>
              <a:endParaRPr kumimoji="1" lang="en-US" altLang="ko-KR" sz="14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ko-KR" altLang="en-US" sz="1400" dirty="0">
                  <a:solidFill>
                    <a:schemeClr val="bg1"/>
                  </a:solidFill>
                </a:rPr>
                <a:t>동기화</a:t>
              </a: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3956833" y="3588290"/>
            <a:ext cx="3139009" cy="554670"/>
            <a:chOff x="3956833" y="3588290"/>
            <a:chExt cx="3139009" cy="554670"/>
          </a:xfrm>
        </p:grpSpPr>
        <p:sp>
          <p:nvSpPr>
            <p:cNvPr id="53" name="모서리가 둥근 직사각형 39"/>
            <p:cNvSpPr/>
            <p:nvPr/>
          </p:nvSpPr>
          <p:spPr>
            <a:xfrm>
              <a:off x="4016678" y="3598258"/>
              <a:ext cx="3079164" cy="527395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모서리가 둥근 직사각형 28"/>
            <p:cNvSpPr/>
            <p:nvPr/>
          </p:nvSpPr>
          <p:spPr>
            <a:xfrm>
              <a:off x="3956833" y="3588290"/>
              <a:ext cx="831384" cy="554670"/>
            </a:xfrm>
            <a:prstGeom prst="roundRect">
              <a:avLst/>
            </a:prstGeom>
            <a:solidFill>
              <a:srgbClr val="00205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chemeClr val="bg1"/>
                  </a:solidFill>
                </a:rPr>
                <a:t>충돌</a:t>
              </a:r>
              <a:endParaRPr kumimoji="1" lang="en-US" altLang="ko-KR" sz="14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ko-KR" altLang="en-US" sz="1400" dirty="0">
                  <a:solidFill>
                    <a:schemeClr val="bg1"/>
                  </a:solidFill>
                </a:rPr>
                <a:t>처리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3984266" y="4247842"/>
            <a:ext cx="3111576" cy="540814"/>
            <a:chOff x="3984266" y="4247842"/>
            <a:chExt cx="3111576" cy="540814"/>
          </a:xfrm>
        </p:grpSpPr>
        <p:sp>
          <p:nvSpPr>
            <p:cNvPr id="56" name="모서리가 둥근 직사각형 39"/>
            <p:cNvSpPr/>
            <p:nvPr/>
          </p:nvSpPr>
          <p:spPr>
            <a:xfrm>
              <a:off x="3984266" y="4254437"/>
              <a:ext cx="3079164" cy="527395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모서리가 둥근 직사각형 41"/>
            <p:cNvSpPr/>
            <p:nvPr/>
          </p:nvSpPr>
          <p:spPr>
            <a:xfrm>
              <a:off x="5110647" y="4247842"/>
              <a:ext cx="1985195" cy="540814"/>
            </a:xfrm>
            <a:prstGeom prst="roundRect">
              <a:avLst/>
            </a:prstGeom>
            <a:solidFill>
              <a:srgbClr val="00205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600" dirty="0">
                  <a:solidFill>
                    <a:schemeClr val="bg1"/>
                  </a:solidFill>
                </a:rPr>
                <a:t>코드 </a:t>
              </a:r>
              <a:r>
                <a:rPr kumimoji="1" lang="ko-KR" altLang="en-US" sz="1600" dirty="0" err="1">
                  <a:solidFill>
                    <a:schemeClr val="bg1"/>
                  </a:solidFill>
                </a:rPr>
                <a:t>리팩토링</a:t>
              </a:r>
              <a:endParaRPr kumimoji="1"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3956833" y="1866697"/>
            <a:ext cx="2295350" cy="936774"/>
            <a:chOff x="3956833" y="1889617"/>
            <a:chExt cx="2295350" cy="914021"/>
          </a:xfrm>
        </p:grpSpPr>
        <p:sp>
          <p:nvSpPr>
            <p:cNvPr id="59" name="모서리가 둥근 직사각형 20"/>
            <p:cNvSpPr/>
            <p:nvPr/>
          </p:nvSpPr>
          <p:spPr>
            <a:xfrm>
              <a:off x="3956833" y="2286544"/>
              <a:ext cx="1985195" cy="517094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bg1"/>
                  </a:solidFill>
                </a:rPr>
                <a:t>Azure SQL DB </a:t>
              </a:r>
              <a:r>
                <a:rPr kumimoji="1" lang="ko-KR" altLang="en-US" sz="1400" dirty="0">
                  <a:solidFill>
                    <a:schemeClr val="bg1"/>
                  </a:solidFill>
                </a:rPr>
                <a:t>연동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766790" y="1889617"/>
              <a:ext cx="4853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+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8583868" y="1862485"/>
            <a:ext cx="2307626" cy="936774"/>
            <a:chOff x="3906341" y="1889617"/>
            <a:chExt cx="2307626" cy="914021"/>
          </a:xfrm>
        </p:grpSpPr>
        <p:sp>
          <p:nvSpPr>
            <p:cNvPr id="62" name="모서리가 둥근 직사각형 20"/>
            <p:cNvSpPr/>
            <p:nvPr/>
          </p:nvSpPr>
          <p:spPr>
            <a:xfrm>
              <a:off x="3906341" y="2286544"/>
              <a:ext cx="1987659" cy="517094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bg1"/>
                  </a:solidFill>
                </a:rPr>
                <a:t>DB </a:t>
              </a:r>
              <a:r>
                <a:rPr kumimoji="1" lang="ko-KR" altLang="en-US" sz="1400" dirty="0">
                  <a:solidFill>
                    <a:schemeClr val="bg1"/>
                  </a:solidFill>
                </a:rPr>
                <a:t>진행 내용 저장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728574" y="1889617"/>
              <a:ext cx="4853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+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" name="직선 화살표 연결선 3"/>
          <p:cNvCxnSpPr>
            <a:cxnSpLocks/>
          </p:cNvCxnSpPr>
          <p:nvPr/>
        </p:nvCxnSpPr>
        <p:spPr>
          <a:xfrm flipH="1">
            <a:off x="2505757" y="2543850"/>
            <a:ext cx="1015656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cxnSpLocks/>
          </p:cNvCxnSpPr>
          <p:nvPr/>
        </p:nvCxnSpPr>
        <p:spPr>
          <a:xfrm flipH="1">
            <a:off x="3684896" y="3195603"/>
            <a:ext cx="2081894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cxnSpLocks/>
          </p:cNvCxnSpPr>
          <p:nvPr/>
        </p:nvCxnSpPr>
        <p:spPr>
          <a:xfrm flipH="1">
            <a:off x="4845563" y="3847357"/>
            <a:ext cx="2081894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cxnSpLocks/>
          </p:cNvCxnSpPr>
          <p:nvPr/>
        </p:nvCxnSpPr>
        <p:spPr>
          <a:xfrm>
            <a:off x="4131208" y="4567203"/>
            <a:ext cx="81044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592203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0" y="-5080"/>
            <a:ext cx="12192000" cy="686308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03021" y="2819084"/>
            <a:ext cx="130507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툴 작업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41545" y="3496313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메인 캐릭터 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572085" y="2119719"/>
            <a:ext cx="313900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03021" y="2119720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제작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206853" y="3494230"/>
            <a:ext cx="83138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71682" y="2114215"/>
            <a:ext cx="980078" cy="57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FBX</a:t>
            </a: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임포트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702634" y="3496312"/>
            <a:ext cx="8109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충돌</a:t>
            </a:r>
          </a:p>
        </p:txBody>
      </p:sp>
      <p:sp>
        <p:nvSpPr>
          <p:cNvPr id="29" name="모서리가 둥근 직사각형 24"/>
          <p:cNvSpPr/>
          <p:nvPr/>
        </p:nvSpPr>
        <p:spPr>
          <a:xfrm>
            <a:off x="4569402" y="3499309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36" name="모서리가 둥근 직사각형 24"/>
          <p:cNvSpPr/>
          <p:nvPr/>
        </p:nvSpPr>
        <p:spPr>
          <a:xfrm>
            <a:off x="5110647" y="2819083"/>
            <a:ext cx="1349210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9" name="모서리가 둥근 직사각형 24"/>
          <p:cNvSpPr/>
          <p:nvPr/>
        </p:nvSpPr>
        <p:spPr>
          <a:xfrm>
            <a:off x="5418106" y="3496311"/>
            <a:ext cx="119859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AI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1" name="모서리가 둥근 직사각형 24"/>
          <p:cNvSpPr/>
          <p:nvPr/>
        </p:nvSpPr>
        <p:spPr>
          <a:xfrm>
            <a:off x="7911837" y="4120377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NPC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모서리가 둥근 직사각형 24"/>
          <p:cNvSpPr/>
          <p:nvPr/>
        </p:nvSpPr>
        <p:spPr>
          <a:xfrm>
            <a:off x="7394023" y="3494229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43" name="모서리가 둥근 직사각형 24"/>
          <p:cNvSpPr/>
          <p:nvPr/>
        </p:nvSpPr>
        <p:spPr>
          <a:xfrm>
            <a:off x="8253153" y="3499309"/>
            <a:ext cx="87801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44" name="모서리가 둥근 직사각형 24"/>
          <p:cNvSpPr/>
          <p:nvPr/>
        </p:nvSpPr>
        <p:spPr>
          <a:xfrm>
            <a:off x="6679851" y="3499309"/>
            <a:ext cx="65896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24"/>
          <p:cNvSpPr/>
          <p:nvPr/>
        </p:nvSpPr>
        <p:spPr>
          <a:xfrm>
            <a:off x="8525453" y="2869600"/>
            <a:ext cx="87801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보스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레이드</a:t>
            </a:r>
          </a:p>
        </p:txBody>
      </p:sp>
      <p:sp>
        <p:nvSpPr>
          <p:cNvPr id="46" name="모서리가 둥근 직사각형 24"/>
          <p:cNvSpPr/>
          <p:nvPr/>
        </p:nvSpPr>
        <p:spPr>
          <a:xfrm>
            <a:off x="6569956" y="2819082"/>
            <a:ext cx="103734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마을</a:t>
            </a:r>
            <a:r>
              <a:rPr kumimoji="1" lang="en-US" altLang="ko-KR" sz="1200" dirty="0">
                <a:solidFill>
                  <a:schemeClr val="bg1"/>
                </a:solidFill>
              </a:rPr>
              <a:t>, </a:t>
            </a:r>
            <a:r>
              <a:rPr kumimoji="1" lang="ko-KR" altLang="en-US" sz="1200" dirty="0" err="1">
                <a:solidFill>
                  <a:schemeClr val="bg1"/>
                </a:solidFill>
              </a:rPr>
              <a:t>던젼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24"/>
          <p:cNvSpPr/>
          <p:nvPr/>
        </p:nvSpPr>
        <p:spPr>
          <a:xfrm>
            <a:off x="9725899" y="2869599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최종 컨텐츠  합성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모서리가 둥근 직사각형 24"/>
          <p:cNvSpPr/>
          <p:nvPr/>
        </p:nvSpPr>
        <p:spPr>
          <a:xfrm>
            <a:off x="6240844" y="4120377"/>
            <a:ext cx="87801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클라이언트</a:t>
            </a:r>
          </a:p>
        </p:txBody>
      </p:sp>
    </p:spTree>
    <p:extLst>
      <p:ext uri="{BB962C8B-B14F-4D97-AF65-F5344CB8AC3E}">
        <p14:creationId xmlns:p14="http://schemas.microsoft.com/office/powerpoint/2010/main" val="516771458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080"/>
            <a:ext cx="12192000" cy="686308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635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395668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48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27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186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66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070" y="1369695"/>
            <a:ext cx="831215" cy="56324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455" y="1369695"/>
            <a:ext cx="831215" cy="56324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0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09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289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</a:rPr>
              <a:t>셰이더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32" name="모서리가 둥근 직사각형 26"/>
          <p:cNvSpPr/>
          <p:nvPr/>
        </p:nvSpPr>
        <p:spPr>
          <a:xfrm>
            <a:off x="8571865" y="5615305"/>
            <a:ext cx="198501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기타 등등</a:t>
            </a:r>
          </a:p>
        </p:txBody>
      </p:sp>
      <p:sp>
        <p:nvSpPr>
          <p:cNvPr id="36" name="모서리가 둥근 직사각형 29"/>
          <p:cNvSpPr/>
          <p:nvPr/>
        </p:nvSpPr>
        <p:spPr>
          <a:xfrm>
            <a:off x="8571866" y="6265546"/>
            <a:ext cx="3138804" cy="45593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최적화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24"/>
          <p:cNvSpPr/>
          <p:nvPr/>
        </p:nvSpPr>
        <p:spPr>
          <a:xfrm>
            <a:off x="3956685" y="2578731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 err="1">
                <a:solidFill>
                  <a:schemeClr val="bg1"/>
                </a:solidFill>
              </a:rPr>
              <a:t>디렉셔널</a:t>
            </a:r>
            <a:r>
              <a:rPr kumimoji="1" lang="ko-KR" altLang="en-US" sz="1100" dirty="0">
                <a:solidFill>
                  <a:schemeClr val="bg1"/>
                </a:solidFill>
              </a:rPr>
              <a:t>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라이트</a:t>
            </a:r>
            <a:endParaRPr kumimoji="1"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25"/>
          <p:cNvSpPr/>
          <p:nvPr/>
        </p:nvSpPr>
        <p:spPr>
          <a:xfrm>
            <a:off x="2802890" y="1984002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앰비언트</a:t>
            </a:r>
            <a:r>
              <a:rPr lang="ko-KR" altLang="en-US" sz="14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400" b="0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라이트</a:t>
            </a:r>
            <a:endParaRPr lang="ko-KR" altLang="en-US" sz="1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모서리가 둥근 직사각형 27"/>
          <p:cNvSpPr/>
          <p:nvPr/>
        </p:nvSpPr>
        <p:spPr>
          <a:xfrm>
            <a:off x="5110480" y="3142241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툰 명암</a:t>
            </a:r>
          </a:p>
        </p:txBody>
      </p:sp>
      <p:sp>
        <p:nvSpPr>
          <p:cNvPr id="42" name="모서리가 둥근 직사각형 28"/>
          <p:cNvSpPr/>
          <p:nvPr/>
        </p:nvSpPr>
        <p:spPr>
          <a:xfrm>
            <a:off x="7418070" y="1984002"/>
            <a:ext cx="198501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solidFill>
                  <a:schemeClr val="bg1"/>
                </a:solidFill>
              </a:rPr>
              <a:t>쉐도우</a:t>
            </a:r>
            <a:r>
              <a:rPr kumimoji="1" lang="en-US" altLang="ko-KR" sz="1400" dirty="0">
                <a:solidFill>
                  <a:schemeClr val="bg1"/>
                </a:solidFill>
              </a:rPr>
              <a:t> </a:t>
            </a:r>
            <a:r>
              <a:rPr kumimoji="1" lang="ko-KR" altLang="en-US" sz="1400" dirty="0" err="1">
                <a:solidFill>
                  <a:schemeClr val="bg1"/>
                </a:solidFill>
              </a:rPr>
              <a:t>매핑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모서리가 둥근 직사각형 30"/>
          <p:cNvSpPr/>
          <p:nvPr/>
        </p:nvSpPr>
        <p:spPr>
          <a:xfrm>
            <a:off x="3956684" y="3743661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solidFill>
                  <a:schemeClr val="bg1"/>
                </a:solidFill>
              </a:rPr>
              <a:t>디퍼드</a:t>
            </a:r>
            <a:r>
              <a:rPr kumimoji="1" lang="ko-KR" altLang="en-US" sz="1400" dirty="0">
                <a:solidFill>
                  <a:schemeClr val="bg1"/>
                </a:solidFill>
              </a:rPr>
              <a:t> </a:t>
            </a:r>
            <a:r>
              <a:rPr kumimoji="1" lang="ko-KR" altLang="en-US" sz="1400" dirty="0" err="1">
                <a:solidFill>
                  <a:schemeClr val="bg1"/>
                </a:solidFill>
              </a:rPr>
              <a:t>셰이더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31"/>
          <p:cNvSpPr/>
          <p:nvPr/>
        </p:nvSpPr>
        <p:spPr>
          <a:xfrm>
            <a:off x="5110480" y="3743661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MRT </a:t>
            </a: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관리</a:t>
            </a:r>
          </a:p>
        </p:txBody>
      </p:sp>
      <p:sp>
        <p:nvSpPr>
          <p:cNvPr id="46" name="모서리가 둥근 직사각형 35"/>
          <p:cNvSpPr/>
          <p:nvPr/>
        </p:nvSpPr>
        <p:spPr>
          <a:xfrm>
            <a:off x="3956685" y="3142241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solidFill>
                  <a:schemeClr val="bg1"/>
                </a:solidFill>
              </a:rPr>
              <a:t>포인트라이트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39"/>
          <p:cNvSpPr/>
          <p:nvPr/>
        </p:nvSpPr>
        <p:spPr>
          <a:xfrm>
            <a:off x="3956684" y="1984002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>
                <a:solidFill>
                  <a:schemeClr val="bg1"/>
                </a:solidFill>
              </a:rPr>
              <a:t>Gbuffer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모서리가 둥근 직사각형 41"/>
          <p:cNvSpPr/>
          <p:nvPr/>
        </p:nvSpPr>
        <p:spPr>
          <a:xfrm>
            <a:off x="2802890" y="2578731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디퓨즈</a:t>
            </a:r>
            <a:endParaRPr lang="ko-KR" altLang="en-US" sz="1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모서리가 둥근 직사각형 42"/>
          <p:cNvSpPr/>
          <p:nvPr/>
        </p:nvSpPr>
        <p:spPr>
          <a:xfrm>
            <a:off x="2802891" y="3142241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스펙큘러</a:t>
            </a:r>
            <a:endParaRPr lang="ko-KR" altLang="en-US" sz="1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모서리가 둥근 직사각형 43"/>
          <p:cNvSpPr/>
          <p:nvPr/>
        </p:nvSpPr>
        <p:spPr>
          <a:xfrm>
            <a:off x="495300" y="1984002"/>
            <a:ext cx="198501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chemeClr val="bg1"/>
                </a:solidFill>
              </a:rPr>
              <a:t>뷰어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44"/>
          <p:cNvSpPr/>
          <p:nvPr/>
        </p:nvSpPr>
        <p:spPr>
          <a:xfrm>
            <a:off x="6264275" y="1984002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윤곽선</a:t>
            </a:r>
          </a:p>
        </p:txBody>
      </p:sp>
      <p:sp>
        <p:nvSpPr>
          <p:cNvPr id="52" name="모서리가 둥근 직사각형 45"/>
          <p:cNvSpPr/>
          <p:nvPr/>
        </p:nvSpPr>
        <p:spPr>
          <a:xfrm>
            <a:off x="3956686" y="4351991"/>
            <a:ext cx="1985009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Client </a:t>
            </a:r>
            <a:r>
              <a:rPr kumimoji="1" lang="ko-KR" altLang="en-US" dirty="0">
                <a:solidFill>
                  <a:schemeClr val="bg1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175820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highlight>
                <a:srgbClr val="FFFF00"/>
              </a:highligh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1818" y="1436299"/>
            <a:ext cx="64283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800" b="1" dirty="0">
                <a:solidFill>
                  <a:schemeClr val="bg1"/>
                </a:solidFill>
              </a:rPr>
              <a:t>노루막이</a:t>
            </a:r>
            <a:endParaRPr kumimoji="1" lang="en-US" altLang="ko-KR" sz="88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600" b="1" dirty="0">
                <a:solidFill>
                  <a:schemeClr val="bg1">
                    <a:lumMod val="50000"/>
                  </a:schemeClr>
                </a:solidFill>
              </a:rPr>
              <a:t>더는 갈 데 없는 산의 막다른 꼭대기</a:t>
            </a:r>
            <a:r>
              <a:rPr kumimoji="1" lang="en-US" altLang="ko-KR" sz="1600" b="1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algn="ctr"/>
            <a:r>
              <a:rPr kumimoji="1" lang="ko-KR" altLang="en-US" sz="1600" b="1" dirty="0">
                <a:solidFill>
                  <a:schemeClr val="bg1">
                    <a:lumMod val="50000"/>
                  </a:schemeClr>
                </a:solidFill>
              </a:rPr>
              <a:t>노루는 내리막길을 잘 못 달리기 때문에 꼭대기가 막다른 곳이 된다</a:t>
            </a:r>
            <a:r>
              <a:rPr kumimoji="1" lang="en-US" altLang="ko-KR" sz="16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프로젝트 개요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095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텍스트 상자 3"/>
          <p:cNvSpPr txBox="1"/>
          <p:nvPr/>
        </p:nvSpPr>
        <p:spPr>
          <a:xfrm>
            <a:off x="2758744" y="2473650"/>
            <a:ext cx="660148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1500" i="1" dirty="0">
                <a:solidFill>
                  <a:schemeClr val="bg1"/>
                </a:solidFill>
              </a:rPr>
              <a:t>데모 시연</a:t>
            </a:r>
          </a:p>
        </p:txBody>
      </p:sp>
    </p:spTree>
    <p:extLst>
      <p:ext uri="{BB962C8B-B14F-4D97-AF65-F5344CB8AC3E}">
        <p14:creationId xmlns:p14="http://schemas.microsoft.com/office/powerpoint/2010/main" val="52749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highlight>
                <a:srgbClr val="FFFF00"/>
              </a:highligh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1818" y="1436299"/>
            <a:ext cx="64283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800" b="1" dirty="0">
                <a:solidFill>
                  <a:schemeClr val="bg1"/>
                </a:solidFill>
              </a:rPr>
              <a:t>노루막이</a:t>
            </a:r>
            <a:endParaRPr kumimoji="1" lang="en-US" altLang="ko-KR" sz="88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600" b="1" dirty="0">
                <a:solidFill>
                  <a:schemeClr val="bg1">
                    <a:lumMod val="50000"/>
                  </a:schemeClr>
                </a:solidFill>
              </a:rPr>
              <a:t>더는 갈 데 없는 산의 막다른 꼭대기</a:t>
            </a:r>
            <a:r>
              <a:rPr kumimoji="1" lang="en-US" altLang="ko-KR" sz="1600" b="1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algn="ctr"/>
            <a:r>
              <a:rPr kumimoji="1" lang="ko-KR" altLang="en-US" sz="1600" b="1" dirty="0">
                <a:solidFill>
                  <a:schemeClr val="bg1">
                    <a:lumMod val="50000"/>
                  </a:schemeClr>
                </a:solidFill>
              </a:rPr>
              <a:t>노루는 내리막길을 잘 못 달리기 때문에 꼭대기가 막다른 곳이 된다</a:t>
            </a:r>
            <a:r>
              <a:rPr kumimoji="1" lang="en-US" altLang="ko-KR" sz="16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프로젝트 개요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24751" y="3687405"/>
            <a:ext cx="10142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>
                    <a:lumMod val="50000"/>
                  </a:schemeClr>
                </a:solidFill>
              </a:rPr>
              <a:t>위험에 처한 </a:t>
            </a:r>
            <a:r>
              <a:rPr kumimoji="1" lang="en-US" altLang="ko-KR" sz="3600" b="1" dirty="0">
                <a:solidFill>
                  <a:srgbClr val="FFFF00"/>
                </a:solidFill>
              </a:rPr>
              <a:t>‘</a:t>
            </a:r>
            <a:r>
              <a:rPr kumimoji="1" lang="ko-KR" altLang="en-US" sz="3600" b="1" dirty="0" err="1">
                <a:solidFill>
                  <a:srgbClr val="FFFF00"/>
                </a:solidFill>
              </a:rPr>
              <a:t>미리내</a:t>
            </a:r>
            <a:r>
              <a:rPr kumimoji="1" lang="en-US" altLang="ko-KR" sz="3600" b="1" dirty="0">
                <a:solidFill>
                  <a:srgbClr val="FFFF00"/>
                </a:solidFill>
              </a:rPr>
              <a:t>’</a:t>
            </a:r>
            <a:r>
              <a:rPr kumimoji="1" lang="ko-KR" altLang="en-US" sz="3600" b="1" dirty="0">
                <a:solidFill>
                  <a:schemeClr val="bg1">
                    <a:lumMod val="50000"/>
                  </a:schemeClr>
                </a:solidFill>
              </a:rPr>
              <a:t>를 구할 </a:t>
            </a:r>
            <a:r>
              <a:rPr kumimoji="1" lang="ko-KR" altLang="en-US" sz="3600" b="1" dirty="0">
                <a:solidFill>
                  <a:srgbClr val="FFFF00"/>
                </a:solidFill>
              </a:rPr>
              <a:t>위대한 용사</a:t>
            </a:r>
            <a:r>
              <a:rPr kumimoji="1" lang="ko-KR" altLang="en-US" sz="3600" b="1" dirty="0">
                <a:solidFill>
                  <a:schemeClr val="bg1">
                    <a:lumMod val="50000"/>
                  </a:schemeClr>
                </a:solidFill>
              </a:rPr>
              <a:t>가 되자</a:t>
            </a:r>
            <a:endParaRPr kumimoji="1" lang="en-US" altLang="ko-KR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812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highlight>
                <a:srgbClr val="FFFF00"/>
              </a:highligh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1818" y="1436299"/>
            <a:ext cx="64283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800" b="1" dirty="0">
                <a:solidFill>
                  <a:schemeClr val="bg1"/>
                </a:solidFill>
              </a:rPr>
              <a:t>노루막이</a:t>
            </a:r>
            <a:endParaRPr kumimoji="1" lang="en-US" altLang="ko-KR" sz="88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600" b="1" dirty="0">
                <a:solidFill>
                  <a:schemeClr val="bg1">
                    <a:lumMod val="50000"/>
                  </a:schemeClr>
                </a:solidFill>
              </a:rPr>
              <a:t>더는 갈 데 없는 산의 막다른 꼭대기</a:t>
            </a:r>
            <a:r>
              <a:rPr kumimoji="1" lang="en-US" altLang="ko-KR" sz="1600" b="1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algn="ctr"/>
            <a:r>
              <a:rPr kumimoji="1" lang="ko-KR" altLang="en-US" sz="1600" b="1" dirty="0">
                <a:solidFill>
                  <a:schemeClr val="bg1">
                    <a:lumMod val="50000"/>
                  </a:schemeClr>
                </a:solidFill>
              </a:rPr>
              <a:t>노루는 내리막길을 잘 못 달리기 때문에 꼭대기가 막다른 곳이 된다</a:t>
            </a:r>
            <a:r>
              <a:rPr kumimoji="1" lang="en-US" altLang="ko-KR" sz="16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프로젝트 개요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15820" y="4645850"/>
            <a:ext cx="10779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온라인 액션 </a:t>
            </a:r>
            <a:r>
              <a:rPr lang="en-US" altLang="ko-KR" sz="3200" dirty="0">
                <a:solidFill>
                  <a:schemeClr val="bg1"/>
                </a:solidFill>
              </a:rPr>
              <a:t>MMORPG</a:t>
            </a:r>
          </a:p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키보드 조작으로 경험하는 액션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ko-KR" altLang="en-US" sz="3200" dirty="0">
                <a:solidFill>
                  <a:schemeClr val="bg1"/>
                </a:solidFill>
              </a:rPr>
              <a:t>인칭 </a:t>
            </a:r>
            <a:r>
              <a:rPr lang="ko-KR" altLang="en-US" sz="3200" dirty="0" err="1">
                <a:solidFill>
                  <a:schemeClr val="bg1"/>
                </a:solidFill>
              </a:rPr>
              <a:t>쿼터뷰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4751" y="3687405"/>
            <a:ext cx="10142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>
                    <a:lumMod val="50000"/>
                  </a:schemeClr>
                </a:solidFill>
              </a:rPr>
              <a:t>위험에 처한 </a:t>
            </a:r>
            <a:r>
              <a:rPr kumimoji="1" lang="en-US" altLang="ko-KR" sz="3600" b="1" dirty="0">
                <a:solidFill>
                  <a:srgbClr val="FFFF00"/>
                </a:solidFill>
              </a:rPr>
              <a:t>‘</a:t>
            </a:r>
            <a:r>
              <a:rPr kumimoji="1" lang="ko-KR" altLang="en-US" sz="3600" b="1" dirty="0" err="1">
                <a:solidFill>
                  <a:srgbClr val="FFFF00"/>
                </a:solidFill>
              </a:rPr>
              <a:t>미리내</a:t>
            </a:r>
            <a:r>
              <a:rPr kumimoji="1" lang="en-US" altLang="ko-KR" sz="3600" b="1" dirty="0">
                <a:solidFill>
                  <a:srgbClr val="FFFF00"/>
                </a:solidFill>
              </a:rPr>
              <a:t>’</a:t>
            </a:r>
            <a:r>
              <a:rPr kumimoji="1" lang="ko-KR" altLang="en-US" sz="3600" b="1" dirty="0">
                <a:solidFill>
                  <a:schemeClr val="bg1">
                    <a:lumMod val="50000"/>
                  </a:schemeClr>
                </a:solidFill>
              </a:rPr>
              <a:t>를 구할 </a:t>
            </a:r>
            <a:r>
              <a:rPr kumimoji="1" lang="ko-KR" altLang="en-US" sz="3600" b="1" dirty="0">
                <a:solidFill>
                  <a:srgbClr val="FFFF00"/>
                </a:solidFill>
              </a:rPr>
              <a:t>위대한 용사</a:t>
            </a:r>
            <a:r>
              <a:rPr kumimoji="1" lang="ko-KR" altLang="en-US" sz="3600" b="1" dirty="0">
                <a:solidFill>
                  <a:schemeClr val="bg1">
                    <a:lumMod val="50000"/>
                  </a:schemeClr>
                </a:solidFill>
              </a:rPr>
              <a:t>가 되자</a:t>
            </a:r>
            <a:endParaRPr kumimoji="1" lang="en-US" altLang="ko-KR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26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5" name="자유형 184"/>
          <p:cNvSpPr/>
          <p:nvPr/>
        </p:nvSpPr>
        <p:spPr>
          <a:xfrm>
            <a:off x="1766116" y="2758975"/>
            <a:ext cx="4179355" cy="1109317"/>
          </a:xfrm>
          <a:custGeom>
            <a:avLst/>
            <a:gdLst>
              <a:gd name="connsiteX0" fmla="*/ 5647765 w 5647765"/>
              <a:gd name="connsiteY0" fmla="*/ 0 h 1499075"/>
              <a:gd name="connsiteX1" fmla="*/ 4141694 w 5647765"/>
              <a:gd name="connsiteY1" fmla="*/ 363071 h 1499075"/>
              <a:gd name="connsiteX2" fmla="*/ 2729753 w 5647765"/>
              <a:gd name="connsiteY2" fmla="*/ 1492623 h 1499075"/>
              <a:gd name="connsiteX3" fmla="*/ 1411941 w 5647765"/>
              <a:gd name="connsiteY3" fmla="*/ 833718 h 1499075"/>
              <a:gd name="connsiteX4" fmla="*/ 0 w 5647765"/>
              <a:gd name="connsiteY4" fmla="*/ 1035423 h 149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7765" h="1499075">
                <a:moveTo>
                  <a:pt x="5647765" y="0"/>
                </a:moveTo>
                <a:cubicBezTo>
                  <a:pt x="5137897" y="57150"/>
                  <a:pt x="4628029" y="114301"/>
                  <a:pt x="4141694" y="363071"/>
                </a:cubicBezTo>
                <a:cubicBezTo>
                  <a:pt x="3655359" y="611841"/>
                  <a:pt x="3184712" y="1414182"/>
                  <a:pt x="2729753" y="1492623"/>
                </a:cubicBezTo>
                <a:cubicBezTo>
                  <a:pt x="2274794" y="1571064"/>
                  <a:pt x="1866900" y="909918"/>
                  <a:pt x="1411941" y="833718"/>
                </a:cubicBezTo>
                <a:cubicBezTo>
                  <a:pt x="956982" y="757518"/>
                  <a:pt x="478491" y="896470"/>
                  <a:pt x="0" y="1035423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6" name="직사각형 185"/>
          <p:cNvSpPr/>
          <p:nvPr/>
        </p:nvSpPr>
        <p:spPr>
          <a:xfrm>
            <a:off x="1746938" y="1713956"/>
            <a:ext cx="8698123" cy="48473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7" name="타원 186"/>
          <p:cNvSpPr/>
          <p:nvPr/>
        </p:nvSpPr>
        <p:spPr>
          <a:xfrm>
            <a:off x="5704945" y="5122726"/>
            <a:ext cx="782989" cy="782989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70000">
                <a:srgbClr val="FFC000"/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8" name="타원 187"/>
          <p:cNvSpPr/>
          <p:nvPr/>
        </p:nvSpPr>
        <p:spPr>
          <a:xfrm>
            <a:off x="5917168" y="5335389"/>
            <a:ext cx="357662" cy="3576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5443948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ultra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5105620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4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4752791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3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4399963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2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7531918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7193590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6840761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6487933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grpSp>
        <p:nvGrpSpPr>
          <p:cNvPr id="197" name="그룹 196"/>
          <p:cNvGrpSpPr/>
          <p:nvPr/>
        </p:nvGrpSpPr>
        <p:grpSpPr>
          <a:xfrm>
            <a:off x="1910977" y="1843137"/>
            <a:ext cx="2205772" cy="689084"/>
            <a:chOff x="437805" y="349136"/>
            <a:chExt cx="3485805" cy="1088967"/>
          </a:xfrm>
        </p:grpSpPr>
        <p:sp>
          <p:nvSpPr>
            <p:cNvPr id="255" name="직사각형 254"/>
            <p:cNvSpPr/>
            <p:nvPr/>
          </p:nvSpPr>
          <p:spPr>
            <a:xfrm>
              <a:off x="437805" y="349136"/>
              <a:ext cx="892232" cy="1088966"/>
            </a:xfrm>
            <a:prstGeom prst="rect">
              <a:avLst/>
            </a:prstGeom>
            <a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1468586" y="349136"/>
              <a:ext cx="2455024" cy="32419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1867990" y="1113907"/>
              <a:ext cx="2055620" cy="324196"/>
            </a:xfrm>
            <a:prstGeom prst="rect">
              <a:avLst/>
            </a:prstGeom>
            <a:gradFill flip="none" rotWithShape="1">
              <a:gsLst>
                <a:gs pos="75000">
                  <a:srgbClr val="FFC000"/>
                </a:gs>
                <a:gs pos="76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8" name="타원 257"/>
            <p:cNvSpPr/>
            <p:nvPr/>
          </p:nvSpPr>
          <p:spPr>
            <a:xfrm>
              <a:off x="1461355" y="1113906"/>
              <a:ext cx="324196" cy="3241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>
                  <a:solidFill>
                    <a:sysClr val="windowText" lastClr="000000"/>
                  </a:solidFill>
                </a:rPr>
                <a:t>2</a:t>
              </a:r>
              <a:endParaRPr kumimoji="1"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1457127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3720060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3468623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3217186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2965749" y="769211"/>
              <a:ext cx="201386" cy="248815"/>
            </a:xfrm>
            <a:prstGeom prst="rect">
              <a:avLst/>
            </a:prstGeom>
            <a:gradFill flip="none" rotWithShape="1">
              <a:gsLst>
                <a:gs pos="0">
                  <a:srgbClr val="00B0F0"/>
                </a:gs>
                <a:gs pos="61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2714312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2462875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2211438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1960001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1708564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</p:grpSp>
      <p:sp>
        <p:nvSpPr>
          <p:cNvPr id="198" name="직사각형 197"/>
          <p:cNvSpPr/>
          <p:nvPr/>
        </p:nvSpPr>
        <p:spPr>
          <a:xfrm>
            <a:off x="1863612" y="4965939"/>
            <a:ext cx="2104112" cy="145422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신창섭 </a:t>
            </a:r>
            <a:r>
              <a:rPr kumimoji="1" lang="en-US" altLang="ko-KR" sz="900" dirty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900" dirty="0">
                <a:solidFill>
                  <a:sysClr val="windowText" lastClr="000000"/>
                </a:solidFill>
              </a:rPr>
              <a:t> 너때문에 파티를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           망쳤으니 책임져</a:t>
            </a:r>
          </a:p>
        </p:txBody>
      </p:sp>
      <p:sp>
        <p:nvSpPr>
          <p:cNvPr id="199" name="직사각형 198"/>
          <p:cNvSpPr/>
          <p:nvPr/>
        </p:nvSpPr>
        <p:spPr>
          <a:xfrm>
            <a:off x="4061634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Skill</a:t>
            </a:r>
          </a:p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1</a:t>
            </a:r>
            <a:endParaRPr kumimoji="1"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7870247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982999" y="6113174"/>
            <a:ext cx="1761623" cy="20403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00" dirty="0">
                <a:solidFill>
                  <a:sysClr val="windowText" lastClr="000000"/>
                </a:solidFill>
              </a:rPr>
              <a:t>김형준 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1000" dirty="0">
                <a:solidFill>
                  <a:sysClr val="windowText" lastClr="000000"/>
                </a:solidFill>
              </a:rPr>
              <a:t> 네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,</a:t>
            </a:r>
            <a:r>
              <a:rPr kumimoji="1" lang="ko-KR" altLang="en-US" sz="1000" dirty="0">
                <a:solidFill>
                  <a:sysClr val="windowText" lastClr="000000"/>
                </a:solidFill>
              </a:rPr>
              <a:t> 알겠습니다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.</a:t>
            </a:r>
            <a:endParaRPr kumimoji="1"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1863612" y="4739039"/>
            <a:ext cx="420866" cy="1742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ysClr val="windowText" lastClr="000000"/>
                </a:solidFill>
              </a:rPr>
              <a:t>일반</a:t>
            </a:r>
          </a:p>
        </p:txBody>
      </p:sp>
      <p:sp>
        <p:nvSpPr>
          <p:cNvPr id="203" name="직사각형 202"/>
          <p:cNvSpPr/>
          <p:nvPr/>
        </p:nvSpPr>
        <p:spPr>
          <a:xfrm>
            <a:off x="2360796" y="4739039"/>
            <a:ext cx="420866" cy="1742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ysClr val="windowText" lastClr="000000"/>
                </a:solidFill>
              </a:rPr>
              <a:t>시스템</a:t>
            </a:r>
          </a:p>
        </p:txBody>
      </p:sp>
      <p:cxnSp>
        <p:nvCxnSpPr>
          <p:cNvPr id="204" name="직선 연결선[R] 203"/>
          <p:cNvCxnSpPr/>
          <p:nvPr/>
        </p:nvCxnSpPr>
        <p:spPr>
          <a:xfrm flipV="1">
            <a:off x="7193590" y="1713956"/>
            <a:ext cx="0" cy="16132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[R] 204"/>
          <p:cNvCxnSpPr/>
          <p:nvPr/>
        </p:nvCxnSpPr>
        <p:spPr>
          <a:xfrm flipH="1" flipV="1">
            <a:off x="7193590" y="3327168"/>
            <a:ext cx="3251471" cy="1411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그림 20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1565" y="3424379"/>
            <a:ext cx="793231" cy="894692"/>
          </a:xfrm>
          <a:prstGeom prst="rect">
            <a:avLst/>
          </a:prstGeom>
        </p:spPr>
      </p:pic>
      <p:cxnSp>
        <p:nvCxnSpPr>
          <p:cNvPr id="207" name="직선 연결선[R] 206"/>
          <p:cNvCxnSpPr/>
          <p:nvPr/>
        </p:nvCxnSpPr>
        <p:spPr>
          <a:xfrm flipH="1" flipV="1">
            <a:off x="4488877" y="2083042"/>
            <a:ext cx="1477064" cy="6775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[R] 207"/>
          <p:cNvCxnSpPr/>
          <p:nvPr/>
        </p:nvCxnSpPr>
        <p:spPr>
          <a:xfrm flipV="1">
            <a:off x="5965940" y="1713956"/>
            <a:ext cx="0" cy="10466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[R] 208"/>
          <p:cNvCxnSpPr/>
          <p:nvPr/>
        </p:nvCxnSpPr>
        <p:spPr>
          <a:xfrm flipV="1">
            <a:off x="5965940" y="1963089"/>
            <a:ext cx="1227649" cy="7974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0" name="그림 209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3132487" y="3084795"/>
            <a:ext cx="757011" cy="757011"/>
          </a:xfrm>
          <a:prstGeom prst="rect">
            <a:avLst/>
          </a:prstGeom>
        </p:spPr>
      </p:pic>
      <p:pic>
        <p:nvPicPr>
          <p:cNvPr id="211" name="그림 210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65262">
            <a:off x="3457880" y="3459076"/>
            <a:ext cx="757011" cy="757011"/>
          </a:xfrm>
          <a:prstGeom prst="rect">
            <a:avLst/>
          </a:prstGeom>
        </p:spPr>
      </p:pic>
      <p:pic>
        <p:nvPicPr>
          <p:cNvPr id="212" name="그림 211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686868">
            <a:off x="3293153" y="3839344"/>
            <a:ext cx="757011" cy="757011"/>
          </a:xfrm>
          <a:prstGeom prst="rect">
            <a:avLst/>
          </a:prstGeom>
        </p:spPr>
      </p:pic>
      <p:pic>
        <p:nvPicPr>
          <p:cNvPr id="213" name="그림 212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2902866" y="4046899"/>
            <a:ext cx="757011" cy="757011"/>
          </a:xfrm>
          <a:prstGeom prst="rect">
            <a:avLst/>
          </a:prstGeom>
        </p:spPr>
      </p:pic>
      <p:sp>
        <p:nvSpPr>
          <p:cNvPr id="214" name="호 213"/>
          <p:cNvSpPr/>
          <p:nvPr/>
        </p:nvSpPr>
        <p:spPr>
          <a:xfrm rot="4829520">
            <a:off x="1893523" y="3055591"/>
            <a:ext cx="2078164" cy="1099061"/>
          </a:xfrm>
          <a:prstGeom prst="arc">
            <a:avLst/>
          </a:prstGeom>
          <a:solidFill>
            <a:srgbClr val="FFFF00">
              <a:alpha val="78000"/>
            </a:srgbClr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grpSp>
        <p:nvGrpSpPr>
          <p:cNvPr id="215" name="그룹 214"/>
          <p:cNvGrpSpPr/>
          <p:nvPr/>
        </p:nvGrpSpPr>
        <p:grpSpPr>
          <a:xfrm>
            <a:off x="2687465" y="2743182"/>
            <a:ext cx="577295" cy="627771"/>
            <a:chOff x="5283447" y="2363113"/>
            <a:chExt cx="1443924" cy="1570175"/>
          </a:xfrm>
        </p:grpSpPr>
        <p:sp>
          <p:nvSpPr>
            <p:cNvPr id="252" name="타원 251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dirty="0">
                  <a:solidFill>
                    <a:srgbClr val="FF0000"/>
                  </a:solidFill>
                </a:rPr>
                <a:t>Fever</a:t>
              </a:r>
              <a:endParaRPr kumimoji="1" lang="ko-KR" altLang="en-US" sz="500" dirty="0">
                <a:solidFill>
                  <a:srgbClr val="FF0000"/>
                </a:solidFill>
              </a:endParaRPr>
            </a:p>
          </p:txBody>
        </p:sp>
        <p:pic>
          <p:nvPicPr>
            <p:cNvPr id="253" name="그림 252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254" name="TextBox 8"/>
            <p:cNvSpPr txBox="1"/>
            <p:nvPr/>
          </p:nvSpPr>
          <p:spPr>
            <a:xfrm>
              <a:off x="5439948" y="2415959"/>
              <a:ext cx="521817" cy="53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5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6" name="그림 215"/>
          <p:cNvPicPr>
            <a:picLocks noChangeAspect="1"/>
          </p:cNvPicPr>
          <p:nvPr/>
        </p:nvPicPr>
        <p:blipFill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47" b="98519" l="1341" r="98902">
                        <a14:foregroundMark x1="36585" y1="60988" x2="54146" y2="78272"/>
                        <a14:foregroundMark x1="60610" y1="93580" x2="59634" y2="83333"/>
                        <a14:foregroundMark x1="59146" y1="95802" x2="62927" y2="95062"/>
                        <a14:foregroundMark x1="32195" y1="85309" x2="32195" y2="77407"/>
                        <a14:foregroundMark x1="4878" y1="89753" x2="23293" y2="82346"/>
                        <a14:foregroundMark x1="20976" y1="74815" x2="35122" y2="68395"/>
                        <a14:foregroundMark x1="21585" y1="61728" x2="26220" y2="65185"/>
                        <a14:foregroundMark x1="22195" y1="53704" x2="18902" y2="32099"/>
                        <a14:foregroundMark x1="37439" y1="56420" x2="33415" y2="561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2153" y="3040878"/>
            <a:ext cx="1009669" cy="997356"/>
          </a:xfrm>
          <a:prstGeom prst="rect">
            <a:avLst/>
          </a:prstGeom>
        </p:spPr>
      </p:pic>
      <p:grpSp>
        <p:nvGrpSpPr>
          <p:cNvPr id="217" name="그룹 216"/>
          <p:cNvGrpSpPr/>
          <p:nvPr/>
        </p:nvGrpSpPr>
        <p:grpSpPr>
          <a:xfrm>
            <a:off x="5528512" y="2543238"/>
            <a:ext cx="577295" cy="627771"/>
            <a:chOff x="5283447" y="2363113"/>
            <a:chExt cx="1443924" cy="1570175"/>
          </a:xfrm>
        </p:grpSpPr>
        <p:sp>
          <p:nvSpPr>
            <p:cNvPr id="249" name="타원 248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dirty="0">
                  <a:solidFill>
                    <a:srgbClr val="FF0000"/>
                  </a:solidFill>
                </a:rPr>
                <a:t>Fever</a:t>
              </a:r>
              <a:endParaRPr kumimoji="1" lang="ko-KR" altLang="en-US" sz="500" dirty="0">
                <a:solidFill>
                  <a:srgbClr val="FF0000"/>
                </a:solidFill>
              </a:endParaRPr>
            </a:p>
          </p:txBody>
        </p:sp>
        <p:pic>
          <p:nvPicPr>
            <p:cNvPr id="250" name="그림 249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251" name="TextBox 8"/>
            <p:cNvSpPr txBox="1"/>
            <p:nvPr/>
          </p:nvSpPr>
          <p:spPr>
            <a:xfrm>
              <a:off x="5439948" y="2415959"/>
              <a:ext cx="521817" cy="53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2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8" name="그림 217"/>
          <p:cNvPicPr>
            <a:picLocks noChangeAspect="1"/>
          </p:cNvPicPr>
          <p:nvPr/>
        </p:nvPicPr>
        <p:blipFill>
          <a:blip r:embed="rId11" cstate="email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30" b="98481" l="1792" r="89932">
                        <a14:backgroundMark x1="22270" y1="62033" x2="27304" y2="51402"/>
                        <a14:backgroundMark x1="57765" y1="65537" x2="85751" y2="66238"/>
                        <a14:backgroundMark x1="39078" y1="66005" x2="42833" y2="74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0908" y="4215912"/>
            <a:ext cx="1909678" cy="1394781"/>
          </a:xfrm>
          <a:prstGeom prst="rect">
            <a:avLst/>
          </a:prstGeom>
        </p:spPr>
      </p:pic>
      <p:pic>
        <p:nvPicPr>
          <p:cNvPr id="219" name="그림 218"/>
          <p:cNvPicPr>
            <a:picLocks noChangeAspect="1"/>
          </p:cNvPicPr>
          <p:nvPr/>
        </p:nvPicPr>
        <p:blipFill>
          <a:blip r:embed="rId13" cstate="email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941" b="99908" l="1985" r="98321">
                        <a14:backgroundMark x1="69847" y1="76987" x2="88931" y2="91682"/>
                        <a14:backgroundMark x1="73969" y1="60074" x2="94198" y2="76617"/>
                        <a14:backgroundMark x1="49008" y1="73013" x2="49160" y2="84843"/>
                        <a14:backgroundMark x1="17863" y1="89372" x2="55115" y2="86229"/>
                        <a14:backgroundMark x1="64046" y1="88262" x2="64733" y2="95564"/>
                        <a14:backgroundMark x1="64198" y1="86414" x2="64198" y2="89187"/>
                        <a14:backgroundMark x1="56641" y1="85860" x2="44656" y2="86044"/>
                        <a14:backgroundMark x1="54122" y1="83734" x2="54122" y2="83734"/>
                        <a14:backgroundMark x1="62977" y1="21257" x2="62977" y2="212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7476" y="2068022"/>
            <a:ext cx="2354068" cy="1944353"/>
          </a:xfrm>
          <a:prstGeom prst="rect">
            <a:avLst/>
          </a:prstGeom>
        </p:spPr>
      </p:pic>
      <p:sp>
        <p:nvSpPr>
          <p:cNvPr id="220" name="번개[L] 219"/>
          <p:cNvSpPr/>
          <p:nvPr/>
        </p:nvSpPr>
        <p:spPr>
          <a:xfrm rot="20700000">
            <a:off x="6896433" y="3282528"/>
            <a:ext cx="1950760" cy="1820178"/>
          </a:xfrm>
          <a:prstGeom prst="lightningBolt">
            <a:avLst/>
          </a:prstGeom>
          <a:gradFill flip="none" rotWithShape="1">
            <a:gsLst>
              <a:gs pos="0">
                <a:srgbClr val="00B0F0"/>
              </a:gs>
              <a:gs pos="91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221" name="직사각형 220"/>
          <p:cNvSpPr/>
          <p:nvPr/>
        </p:nvSpPr>
        <p:spPr>
          <a:xfrm>
            <a:off x="8851971" y="4254586"/>
            <a:ext cx="604300" cy="23814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궁극기</a:t>
            </a:r>
            <a:r>
              <a:rPr lang="en-US" altLang="ko-KR" sz="1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!</a:t>
            </a:r>
          </a:p>
        </p:txBody>
      </p:sp>
      <p:sp>
        <p:nvSpPr>
          <p:cNvPr id="222" name="타원 221"/>
          <p:cNvSpPr/>
          <p:nvPr/>
        </p:nvSpPr>
        <p:spPr>
          <a:xfrm>
            <a:off x="411674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3" name="타원 222"/>
          <p:cNvSpPr/>
          <p:nvPr/>
        </p:nvSpPr>
        <p:spPr>
          <a:xfrm>
            <a:off x="4458582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4" name="타원 223"/>
          <p:cNvSpPr/>
          <p:nvPr/>
        </p:nvSpPr>
        <p:spPr>
          <a:xfrm>
            <a:off x="4808076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5" name="타원 224"/>
          <p:cNvSpPr/>
          <p:nvPr/>
        </p:nvSpPr>
        <p:spPr>
          <a:xfrm>
            <a:off x="5163945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6" name="타원 225"/>
          <p:cNvSpPr/>
          <p:nvPr/>
        </p:nvSpPr>
        <p:spPr>
          <a:xfrm>
            <a:off x="5495098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7" name="타원 226"/>
          <p:cNvSpPr/>
          <p:nvPr/>
        </p:nvSpPr>
        <p:spPr>
          <a:xfrm>
            <a:off x="411674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D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8" name="타원 227"/>
          <p:cNvSpPr/>
          <p:nvPr/>
        </p:nvSpPr>
        <p:spPr>
          <a:xfrm>
            <a:off x="4458582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F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9" name="타원 228"/>
          <p:cNvSpPr/>
          <p:nvPr/>
        </p:nvSpPr>
        <p:spPr>
          <a:xfrm>
            <a:off x="4808076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Q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0" name="타원 229"/>
          <p:cNvSpPr/>
          <p:nvPr/>
        </p:nvSpPr>
        <p:spPr>
          <a:xfrm>
            <a:off x="5163945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W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1" name="타원 230"/>
          <p:cNvSpPr/>
          <p:nvPr/>
        </p:nvSpPr>
        <p:spPr>
          <a:xfrm>
            <a:off x="5495098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E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2" name="타원 231"/>
          <p:cNvSpPr/>
          <p:nvPr/>
        </p:nvSpPr>
        <p:spPr>
          <a:xfrm>
            <a:off x="6546601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3" name="타원 232"/>
          <p:cNvSpPr/>
          <p:nvPr/>
        </p:nvSpPr>
        <p:spPr>
          <a:xfrm>
            <a:off x="6888434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5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723792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5" name="타원 234"/>
          <p:cNvSpPr/>
          <p:nvPr/>
        </p:nvSpPr>
        <p:spPr>
          <a:xfrm>
            <a:off x="7593797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6" name="타원 235"/>
          <p:cNvSpPr/>
          <p:nvPr/>
        </p:nvSpPr>
        <p:spPr>
          <a:xfrm>
            <a:off x="792494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500" dirty="0">
                <a:solidFill>
                  <a:sysClr val="windowText" lastClr="000000"/>
                </a:solidFill>
              </a:rPr>
              <a:t>12</a:t>
            </a:r>
            <a:endParaRPr kumimoji="1" lang="ko-KR" alt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237" name="타원 236"/>
          <p:cNvSpPr/>
          <p:nvPr/>
        </p:nvSpPr>
        <p:spPr>
          <a:xfrm>
            <a:off x="6546601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8" name="타원 237"/>
          <p:cNvSpPr/>
          <p:nvPr/>
        </p:nvSpPr>
        <p:spPr>
          <a:xfrm>
            <a:off x="6888434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9" name="타원 238"/>
          <p:cNvSpPr/>
          <p:nvPr/>
        </p:nvSpPr>
        <p:spPr>
          <a:xfrm>
            <a:off x="723792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3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0" name="타원 239"/>
          <p:cNvSpPr/>
          <p:nvPr/>
        </p:nvSpPr>
        <p:spPr>
          <a:xfrm>
            <a:off x="7593797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4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1" name="타원 240"/>
          <p:cNvSpPr/>
          <p:nvPr/>
        </p:nvSpPr>
        <p:spPr>
          <a:xfrm>
            <a:off x="792494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5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8908929" y="2519146"/>
            <a:ext cx="1454223" cy="50460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무덤 훼손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r>
              <a:rPr kumimoji="1" lang="ko-KR" altLang="en-US" sz="400" dirty="0">
                <a:solidFill>
                  <a:sysClr val="windowText" lastClr="000000"/>
                </a:solidFill>
              </a:rPr>
              <a:t>마을의 무덤을 훼손시키고 있는 마물을 잡아라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(0</a:t>
            </a:r>
            <a:r>
              <a:rPr kumimoji="1" lang="ko-KR" altLang="en-US" sz="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/</a:t>
            </a:r>
            <a:r>
              <a:rPr kumimoji="1" lang="ko-KR" altLang="en-US" sz="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1)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43" name="설명선 1[L] 242"/>
          <p:cNvSpPr/>
          <p:nvPr/>
        </p:nvSpPr>
        <p:spPr>
          <a:xfrm>
            <a:off x="7284510" y="5590220"/>
            <a:ext cx="3078640" cy="622667"/>
          </a:xfrm>
          <a:prstGeom prst="borderCallout1">
            <a:avLst>
              <a:gd name="adj1" fmla="val -13516"/>
              <a:gd name="adj2" fmla="val 81547"/>
              <a:gd name="adj3" fmla="val -55672"/>
              <a:gd name="adj4" fmla="val 708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>
                <a:solidFill>
                  <a:sysClr val="windowText" lastClr="000000"/>
                </a:solidFill>
              </a:rPr>
              <a:t>다른 유저가 </a:t>
            </a:r>
            <a:r>
              <a:rPr kumimoji="1" lang="ko-KR" altLang="en-US" sz="1100" b="1" dirty="0">
                <a:solidFill>
                  <a:sysClr val="windowText" lastClr="000000"/>
                </a:solidFill>
              </a:rPr>
              <a:t>시선을 끄는 동안 쌓인 발열을 모두 소모하여 </a:t>
            </a:r>
            <a:r>
              <a:rPr kumimoji="1" lang="ko-KR" altLang="en-US" sz="1100" b="1">
                <a:solidFill>
                  <a:sysClr val="windowText" lastClr="000000"/>
                </a:solidFill>
              </a:rPr>
              <a:t>강력한 공격 실행</a:t>
            </a:r>
            <a:endParaRPr kumimoji="1" lang="ko-KR" altLang="en-US" sz="1100" b="1" dirty="0">
              <a:solidFill>
                <a:sysClr val="windowText" lastClr="000000"/>
              </a:solidFill>
            </a:endParaRPr>
          </a:p>
        </p:txBody>
      </p:sp>
      <p:pic>
        <p:nvPicPr>
          <p:cNvPr id="244" name="그림 243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4077641" y="4568270"/>
            <a:ext cx="757011" cy="757011"/>
          </a:xfrm>
          <a:prstGeom prst="rect">
            <a:avLst/>
          </a:prstGeom>
        </p:spPr>
      </p:pic>
      <p:pic>
        <p:nvPicPr>
          <p:cNvPr id="245" name="그림 244"/>
          <p:cNvPicPr>
            <a:picLocks noChangeAspect="1"/>
          </p:cNvPicPr>
          <p:nvPr/>
        </p:nvPicPr>
        <p:blipFill>
          <a:blip r:embed="rId16" cstate="email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292" b="99096" l="1546" r="97423">
                        <a14:foregroundMark x1="64605" y1="17571" x2="65120" y2="25452"/>
                        <a14:foregroundMark x1="34536" y1="81525" x2="38832" y2="92636"/>
                        <a14:backgroundMark x1="28351" y1="88372" x2="31271" y2="91602"/>
                        <a14:backgroundMark x1="42612" y1="69121" x2="42268" y2="74806"/>
                        <a14:backgroundMark x1="66495" y1="85917" x2="66495" y2="94444"/>
                        <a14:backgroundMark x1="49313" y1="74806" x2="51718" y2="68734"/>
                        <a14:backgroundMark x1="44158" y1="86951" x2="44158" y2="8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585" y="3088649"/>
            <a:ext cx="880136" cy="1170489"/>
          </a:xfrm>
          <a:prstGeom prst="rect">
            <a:avLst/>
          </a:prstGeom>
        </p:spPr>
      </p:pic>
      <p:pic>
        <p:nvPicPr>
          <p:cNvPr id="246" name="그림 245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503451">
            <a:off x="4472514" y="4416074"/>
            <a:ext cx="1819293" cy="404243"/>
          </a:xfrm>
          <a:prstGeom prst="rect">
            <a:avLst/>
          </a:prstGeom>
        </p:spPr>
      </p:pic>
      <p:sp>
        <p:nvSpPr>
          <p:cNvPr id="247" name="설명선 1[L] 246"/>
          <p:cNvSpPr/>
          <p:nvPr/>
        </p:nvSpPr>
        <p:spPr>
          <a:xfrm>
            <a:off x="1954148" y="2774282"/>
            <a:ext cx="2900065" cy="507852"/>
          </a:xfrm>
          <a:prstGeom prst="borderCallout1">
            <a:avLst>
              <a:gd name="adj1" fmla="val 118487"/>
              <a:gd name="adj2" fmla="val 90728"/>
              <a:gd name="adj3" fmla="val 138029"/>
              <a:gd name="adj4" fmla="val 12924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ysClr val="windowText" lastClr="000000"/>
                </a:solidFill>
              </a:rPr>
              <a:t>아군이 위험에 처하자 빠르게 달려와</a:t>
            </a:r>
            <a:endParaRPr kumimoji="1" lang="en-US" altLang="ko-KR" sz="105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050" b="1" dirty="0">
                <a:solidFill>
                  <a:sysClr val="windowText" lastClr="000000"/>
                </a:solidFill>
              </a:rPr>
              <a:t>적의 공격을 방어하고 발열을 획득</a:t>
            </a:r>
          </a:p>
        </p:txBody>
      </p:sp>
      <p:sp>
        <p:nvSpPr>
          <p:cNvPr id="248" name="설명선 1[L] 247"/>
          <p:cNvSpPr/>
          <p:nvPr/>
        </p:nvSpPr>
        <p:spPr>
          <a:xfrm>
            <a:off x="7294074" y="1863426"/>
            <a:ext cx="3055265" cy="559142"/>
          </a:xfrm>
          <a:prstGeom prst="borderCallout1">
            <a:avLst>
              <a:gd name="adj1" fmla="val 121371"/>
              <a:gd name="adj2" fmla="val 25145"/>
              <a:gd name="adj3" fmla="val 177025"/>
              <a:gd name="adj4" fmla="val 391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 dirty="0">
                <a:solidFill>
                  <a:sysClr val="windowText" lastClr="000000"/>
                </a:solidFill>
              </a:rPr>
              <a:t>보스의 높은 방어력으로 일정 발열</a:t>
            </a:r>
            <a:endParaRPr kumimoji="1" lang="en-US" altLang="ko-K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100" b="1" dirty="0">
                <a:solidFill>
                  <a:sysClr val="windowText" lastClr="000000"/>
                </a:solidFill>
              </a:rPr>
              <a:t>이하의 공격은 효과를 발휘하지 못함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기획 발표</a:t>
            </a:r>
            <a:r>
              <a:rPr lang="en-US" altLang="ko-KR" sz="6000" dirty="0">
                <a:solidFill>
                  <a:schemeClr val="bg1"/>
                </a:solidFill>
              </a:rPr>
              <a:t>, </a:t>
            </a:r>
            <a:r>
              <a:rPr lang="ko-KR" altLang="en-US" sz="6000" dirty="0">
                <a:solidFill>
                  <a:schemeClr val="bg1"/>
                </a:solidFill>
              </a:rPr>
              <a:t>비전 제시</a:t>
            </a:r>
          </a:p>
        </p:txBody>
      </p:sp>
      <p:cxnSp>
        <p:nvCxnSpPr>
          <p:cNvPr id="91" name="직선 연결선 90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15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기본 조작 방식</a:t>
            </a:r>
            <a:r>
              <a:rPr lang="en-US" altLang="ko-KR" sz="3600" dirty="0">
                <a:solidFill>
                  <a:schemeClr val="bg1"/>
                </a:solidFill>
              </a:rPr>
              <a:t>(</a:t>
            </a:r>
            <a:r>
              <a:rPr lang="ko-KR" altLang="en-US" sz="3600" dirty="0">
                <a:solidFill>
                  <a:schemeClr val="bg1"/>
                </a:solidFill>
              </a:rPr>
              <a:t>예정</a:t>
            </a:r>
            <a:r>
              <a:rPr lang="en-US" altLang="ko-KR" sz="3600" dirty="0">
                <a:solidFill>
                  <a:schemeClr val="bg1"/>
                </a:solidFill>
              </a:rPr>
              <a:t>)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/>
          <p:cNvSpPr/>
          <p:nvPr/>
        </p:nvSpPr>
        <p:spPr>
          <a:xfrm>
            <a:off x="315346" y="2537056"/>
            <a:ext cx="711200" cy="7112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05338" y="2540370"/>
            <a:ext cx="1795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회피</a:t>
            </a:r>
          </a:p>
        </p:txBody>
      </p:sp>
      <p:sp>
        <p:nvSpPr>
          <p:cNvPr id="33" name="사각형: 둥근 모서리 32"/>
          <p:cNvSpPr/>
          <p:nvPr/>
        </p:nvSpPr>
        <p:spPr>
          <a:xfrm>
            <a:off x="3000488" y="2554135"/>
            <a:ext cx="1586025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space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16195" y="2557449"/>
            <a:ext cx="2661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기본 공격</a:t>
            </a:r>
          </a:p>
        </p:txBody>
      </p:sp>
      <p:sp>
        <p:nvSpPr>
          <p:cNvPr id="35" name="사각형: 둥근 모서리 34"/>
          <p:cNvSpPr/>
          <p:nvPr/>
        </p:nvSpPr>
        <p:spPr>
          <a:xfrm>
            <a:off x="315346" y="3539346"/>
            <a:ext cx="711200" cy="7112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D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35"/>
          <p:cNvSpPr/>
          <p:nvPr/>
        </p:nvSpPr>
        <p:spPr>
          <a:xfrm>
            <a:off x="1205338" y="3539346"/>
            <a:ext cx="711200" cy="7112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F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/>
          <p:cNvSpPr/>
          <p:nvPr/>
        </p:nvSpPr>
        <p:spPr>
          <a:xfrm>
            <a:off x="2095330" y="3539346"/>
            <a:ext cx="711200" cy="7112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Q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/>
          <p:cNvSpPr/>
          <p:nvPr/>
        </p:nvSpPr>
        <p:spPr>
          <a:xfrm>
            <a:off x="2985322" y="3539346"/>
            <a:ext cx="711200" cy="7112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W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90481" y="3561725"/>
            <a:ext cx="6730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스킬 공격</a:t>
            </a:r>
          </a:p>
        </p:txBody>
      </p:sp>
      <p:sp>
        <p:nvSpPr>
          <p:cNvPr id="40" name="사각형: 둥근 모서리 39"/>
          <p:cNvSpPr/>
          <p:nvPr/>
        </p:nvSpPr>
        <p:spPr>
          <a:xfrm>
            <a:off x="315346" y="4562449"/>
            <a:ext cx="711200" cy="7112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05338" y="4565763"/>
            <a:ext cx="6730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</a:rPr>
              <a:t>궁극기</a:t>
            </a:r>
            <a:r>
              <a:rPr lang="ko-KR" altLang="en-US" sz="4000" dirty="0">
                <a:solidFill>
                  <a:schemeClr val="bg1"/>
                </a:solidFill>
              </a:rPr>
              <a:t> 사용</a:t>
            </a:r>
          </a:p>
        </p:txBody>
      </p:sp>
      <p:sp>
        <p:nvSpPr>
          <p:cNvPr id="47" name="사각형: 둥근 모서리 46"/>
          <p:cNvSpPr/>
          <p:nvPr/>
        </p:nvSpPr>
        <p:spPr>
          <a:xfrm>
            <a:off x="315346" y="5568053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8" name="사각형: 둥근 모서리 47"/>
          <p:cNvSpPr/>
          <p:nvPr/>
        </p:nvSpPr>
        <p:spPr>
          <a:xfrm>
            <a:off x="1205338" y="5568053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9" name="사각형: 둥근 모서리 48"/>
          <p:cNvSpPr/>
          <p:nvPr/>
        </p:nvSpPr>
        <p:spPr>
          <a:xfrm>
            <a:off x="2095330" y="5568053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3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0" name="사각형: 둥근 모서리 49"/>
          <p:cNvSpPr/>
          <p:nvPr/>
        </p:nvSpPr>
        <p:spPr>
          <a:xfrm>
            <a:off x="2985322" y="5568053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1" name="사각형: 둥근 모서리 50"/>
          <p:cNvSpPr/>
          <p:nvPr/>
        </p:nvSpPr>
        <p:spPr>
          <a:xfrm>
            <a:off x="3875314" y="5568053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5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65306" y="5568053"/>
            <a:ext cx="6730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아이템 사용</a:t>
            </a:r>
          </a:p>
        </p:txBody>
      </p:sp>
      <p:sp>
        <p:nvSpPr>
          <p:cNvPr id="23" name="사각형: 둥근 모서리 22"/>
          <p:cNvSpPr/>
          <p:nvPr/>
        </p:nvSpPr>
        <p:spPr>
          <a:xfrm>
            <a:off x="315346" y="1548459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→</a:t>
            </a:r>
          </a:p>
        </p:txBody>
      </p:sp>
      <p:sp>
        <p:nvSpPr>
          <p:cNvPr id="24" name="사각형: 둥근 모서리 23"/>
          <p:cNvSpPr/>
          <p:nvPr/>
        </p:nvSpPr>
        <p:spPr>
          <a:xfrm>
            <a:off x="1205338" y="1548459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←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2095330" y="1548459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↑</a:t>
            </a:r>
          </a:p>
        </p:txBody>
      </p:sp>
      <p:sp>
        <p:nvSpPr>
          <p:cNvPr id="27" name="사각형: 둥근 모서리 26"/>
          <p:cNvSpPr/>
          <p:nvPr/>
        </p:nvSpPr>
        <p:spPr>
          <a:xfrm>
            <a:off x="2985322" y="1548459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↓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90481" y="1541439"/>
            <a:ext cx="5201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이동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대각선 가능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646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32561" y="5122843"/>
            <a:ext cx="1205605" cy="1205605"/>
          </a:xfrm>
          <a:prstGeom prst="ellipse">
            <a:avLst/>
          </a:prstGeom>
          <a:noFill/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400" b="1" dirty="0">
                <a:solidFill>
                  <a:schemeClr val="bg1"/>
                </a:solidFill>
              </a:rPr>
              <a:t>5000</a:t>
            </a:r>
            <a:endParaRPr kumimoji="1"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61273" y="1697116"/>
            <a:ext cx="1298156" cy="1298156"/>
          </a:xfrm>
          <a:prstGeom prst="ellipse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14" name="타원 13"/>
          <p:cNvSpPr/>
          <p:nvPr/>
        </p:nvSpPr>
        <p:spPr>
          <a:xfrm>
            <a:off x="361273" y="1697116"/>
            <a:ext cx="1298156" cy="129815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15" name="타원 14"/>
          <p:cNvSpPr/>
          <p:nvPr/>
        </p:nvSpPr>
        <p:spPr>
          <a:xfrm>
            <a:off x="362741" y="1697116"/>
            <a:ext cx="1298156" cy="129815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17" name="타원 16"/>
          <p:cNvSpPr/>
          <p:nvPr/>
        </p:nvSpPr>
        <p:spPr>
          <a:xfrm>
            <a:off x="340008" y="1697116"/>
            <a:ext cx="1298156" cy="129815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22" name="타원 21"/>
          <p:cNvSpPr/>
          <p:nvPr/>
        </p:nvSpPr>
        <p:spPr>
          <a:xfrm>
            <a:off x="432560" y="5122843"/>
            <a:ext cx="1205605" cy="1205605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044348" y="1880763"/>
            <a:ext cx="3801854" cy="827676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ko-KR" altLang="en-US" sz="3200" b="1" dirty="0">
                <a:solidFill>
                  <a:schemeClr val="bg1"/>
                </a:solidFill>
                <a:latin typeface="+mj-lt"/>
              </a:rPr>
              <a:t>발열 시스템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044347" y="5305379"/>
            <a:ext cx="4390133" cy="827676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ko-KR" altLang="en-US" sz="3200" b="1" dirty="0">
                <a:solidFill>
                  <a:schemeClr val="bg1"/>
                </a:solidFill>
                <a:latin typeface="+mj-lt"/>
              </a:rPr>
              <a:t>대규모 동접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044348" y="3635756"/>
            <a:ext cx="3801854" cy="827676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ko-KR" altLang="en-US" sz="3200" b="1" dirty="0" err="1">
                <a:solidFill>
                  <a:schemeClr val="bg1"/>
                </a:solidFill>
                <a:latin typeface="+mj-lt"/>
              </a:rPr>
              <a:t>비실사</a:t>
            </a:r>
            <a:r>
              <a:rPr kumimoji="1" lang="ko-KR" altLang="en-US" sz="3200" b="1" dirty="0">
                <a:solidFill>
                  <a:schemeClr val="bg1"/>
                </a:solidFill>
                <a:latin typeface="+mj-lt"/>
              </a:rPr>
              <a:t> 렌더링</a:t>
            </a:r>
          </a:p>
        </p:txBody>
      </p:sp>
      <p:cxnSp>
        <p:nvCxnSpPr>
          <p:cNvPr id="25" name="직선 연결선 12"/>
          <p:cNvCxnSpPr/>
          <p:nvPr/>
        </p:nvCxnSpPr>
        <p:spPr>
          <a:xfrm>
            <a:off x="1106906" y="2995272"/>
            <a:ext cx="110850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12"/>
          <p:cNvCxnSpPr/>
          <p:nvPr/>
        </p:nvCxnSpPr>
        <p:spPr>
          <a:xfrm>
            <a:off x="1106906" y="6333723"/>
            <a:ext cx="1108509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12"/>
          <p:cNvCxnSpPr/>
          <p:nvPr/>
        </p:nvCxnSpPr>
        <p:spPr>
          <a:xfrm>
            <a:off x="1106906" y="4658825"/>
            <a:ext cx="1108509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텍스트 상자 27"/>
          <p:cNvSpPr txBox="1"/>
          <p:nvPr/>
        </p:nvSpPr>
        <p:spPr>
          <a:xfrm>
            <a:off x="5096089" y="1697116"/>
            <a:ext cx="533992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chemeClr val="bg1"/>
                </a:solidFill>
                <a:latin typeface="맑은 고딕" charset="-127"/>
                <a:cs typeface="Times New Roman" charset="0"/>
              </a:rPr>
              <a:t>연속 스킬공격을 하면 </a:t>
            </a:r>
            <a:r>
              <a:rPr lang="ko-KR" altLang="en-US" sz="2000" dirty="0">
                <a:solidFill>
                  <a:srgbClr val="FFFF00"/>
                </a:solidFill>
                <a:latin typeface="맑은 고딕" charset="-127"/>
                <a:cs typeface="Times New Roman" charset="0"/>
              </a:rPr>
              <a:t>발열상태</a:t>
            </a:r>
            <a:r>
              <a:rPr lang="ko-KR" altLang="en-US" sz="20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맑은 고딕" charset="-127"/>
                <a:cs typeface="Times New Roman" charset="0"/>
              </a:rPr>
              <a:t>돌입</a:t>
            </a:r>
            <a:r>
              <a:rPr lang="ko-KR" altLang="en-US" sz="2000" dirty="0">
                <a:latin typeface="맑은 고딕" charset="-127"/>
                <a:cs typeface="Times New Roman" charset="0"/>
              </a:rPr>
              <a:t>을 획득 </a:t>
            </a:r>
            <a:endParaRPr lang="ko-KR" altLang="ko-KR" sz="2000" b="1" dirty="0"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획득한 </a:t>
            </a:r>
            <a:r>
              <a:rPr lang="ko-KR" altLang="en-US" b="1" dirty="0">
                <a:solidFill>
                  <a:srgbClr val="FFFF00"/>
                </a:solidFill>
                <a:latin typeface="맑은 고딕" charset="-127"/>
                <a:cs typeface="Times New Roman" charset="0"/>
              </a:rPr>
              <a:t>발열 단계에 따라서 스킬이 변형 </a:t>
            </a:r>
            <a:r>
              <a:rPr lang="en-US" altLang="ko-KR" b="1" dirty="0">
                <a:solidFill>
                  <a:srgbClr val="FFFF00"/>
                </a:solidFill>
                <a:latin typeface="맑은 고딕" charset="-127"/>
                <a:cs typeface="Times New Roman" charset="0"/>
              </a:rPr>
              <a:t>/ </a:t>
            </a:r>
            <a:r>
              <a:rPr lang="ko-KR" altLang="en-US" b="1" dirty="0">
                <a:solidFill>
                  <a:srgbClr val="FFFF00"/>
                </a:solidFill>
                <a:latin typeface="맑은 고딕" charset="-127"/>
                <a:cs typeface="Times New Roman" charset="0"/>
              </a:rPr>
              <a:t>강화</a:t>
            </a:r>
            <a:endParaRPr lang="en-US" altLang="ko-KR" b="1" dirty="0">
              <a:solidFill>
                <a:srgbClr val="FFFF00"/>
              </a:solidFill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끊임없이 공격을 하는 즐거움 부여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chemeClr val="bg1"/>
                </a:solidFill>
                <a:latin typeface="맑은 고딕" charset="-127"/>
                <a:cs typeface="Times New Roman" charset="0"/>
              </a:rPr>
              <a:t>획득한 발열을 </a:t>
            </a:r>
            <a:r>
              <a:rPr lang="en-US" altLang="ko-KR" sz="2000" dirty="0">
                <a:solidFill>
                  <a:srgbClr val="FFFF00"/>
                </a:solidFill>
                <a:latin typeface="맑은 고딕" charset="-127"/>
                <a:cs typeface="Times New Roman" charset="0"/>
              </a:rPr>
              <a:t>‘</a:t>
            </a:r>
            <a:r>
              <a:rPr lang="ko-KR" altLang="en-US" sz="2000" dirty="0">
                <a:solidFill>
                  <a:srgbClr val="FFFF00"/>
                </a:solidFill>
                <a:latin typeface="맑은 고딕" charset="-127"/>
                <a:cs typeface="Times New Roman" charset="0"/>
              </a:rPr>
              <a:t>궁극기</a:t>
            </a:r>
            <a:r>
              <a:rPr lang="en-US" altLang="ko-KR" sz="2000" dirty="0">
                <a:solidFill>
                  <a:srgbClr val="FFFF00"/>
                </a:solidFill>
                <a:latin typeface="맑은 고딕" charset="-127"/>
                <a:cs typeface="Times New Roman" charset="0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맑은 고딕" charset="-127"/>
                <a:cs typeface="Times New Roman" charset="0"/>
              </a:rPr>
              <a:t>를 통해 방출</a:t>
            </a:r>
            <a:r>
              <a:rPr lang="en-US" altLang="ko-KR" sz="2000" dirty="0">
                <a:solidFill>
                  <a:schemeClr val="bg1"/>
                </a:solidFill>
                <a:latin typeface="맑은 고딕" charset="-127"/>
                <a:cs typeface="Times New Roman" charset="0"/>
              </a:rPr>
              <a:t>!</a:t>
            </a:r>
          </a:p>
        </p:txBody>
      </p:sp>
      <p:sp>
        <p:nvSpPr>
          <p:cNvPr id="31" name="텍스트 상자 30"/>
          <p:cNvSpPr txBox="1"/>
          <p:nvPr/>
        </p:nvSpPr>
        <p:spPr>
          <a:xfrm>
            <a:off x="5097557" y="5122843"/>
            <a:ext cx="70944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FFFF00"/>
                </a:solidFill>
              </a:rPr>
              <a:t>Boost </a:t>
            </a:r>
            <a:r>
              <a:rPr kumimoji="1" lang="en-US" altLang="ko-KR" b="1" dirty="0" err="1">
                <a:solidFill>
                  <a:srgbClr val="FFFF00"/>
                </a:solidFill>
              </a:rPr>
              <a:t>Asio</a:t>
            </a:r>
            <a:r>
              <a:rPr kumimoji="1" lang="ko-KR" altLang="en-US" b="1" dirty="0">
                <a:solidFill>
                  <a:srgbClr val="FFFF00"/>
                </a:solidFill>
              </a:rPr>
              <a:t> 라이브러리</a:t>
            </a:r>
            <a:r>
              <a:rPr kumimoji="1" lang="ko-KR" altLang="en-US" dirty="0">
                <a:solidFill>
                  <a:schemeClr val="bg1"/>
                </a:solidFill>
              </a:rPr>
              <a:t>를 활용한 서버 구축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R" dirty="0">
                <a:solidFill>
                  <a:schemeClr val="bg1"/>
                </a:solidFill>
              </a:rPr>
              <a:t>Microsoft </a:t>
            </a:r>
            <a:r>
              <a:rPr kumimoji="1" lang="en-US" altLang="ko-KR" b="1" dirty="0">
                <a:solidFill>
                  <a:srgbClr val="FFFF00"/>
                </a:solidFill>
              </a:rPr>
              <a:t>Azure SQL</a:t>
            </a:r>
            <a:r>
              <a:rPr kumimoji="1" lang="en-US" altLang="ko-KR" dirty="0">
                <a:solidFill>
                  <a:schemeClr val="bg1"/>
                </a:solidFill>
              </a:rPr>
              <a:t> DB </a:t>
            </a:r>
            <a:r>
              <a:rPr kumimoji="1" lang="ko-KR" altLang="en-US" dirty="0">
                <a:solidFill>
                  <a:schemeClr val="bg1"/>
                </a:solidFill>
              </a:rPr>
              <a:t>상용 로그인 서버 구축</a:t>
            </a:r>
            <a:r>
              <a:rPr kumimoji="1" lang="en-US" altLang="ko-KR" dirty="0">
                <a:solidFill>
                  <a:schemeClr val="bg1"/>
                </a:solidFill>
              </a:rPr>
              <a:t> </a:t>
            </a:r>
          </a:p>
          <a:p>
            <a:pPr lvl="0"/>
            <a:r>
              <a:rPr kumimoji="1" lang="en-US" altLang="ko-KR" dirty="0">
                <a:solidFill>
                  <a:srgbClr val="FFFF00"/>
                </a:solidFill>
              </a:rPr>
              <a:t>5,000</a:t>
            </a:r>
            <a:r>
              <a:rPr kumimoji="1" lang="ko-KR" altLang="en-US" dirty="0">
                <a:solidFill>
                  <a:srgbClr val="FFFF00"/>
                </a:solidFill>
              </a:rPr>
              <a:t>명 이상</a:t>
            </a:r>
            <a:r>
              <a:rPr kumimoji="1" lang="ko-KR" altLang="en-US" dirty="0">
                <a:solidFill>
                  <a:schemeClr val="bg1"/>
                </a:solidFill>
              </a:rPr>
              <a:t>이 동시에 접속할 수 있는 대규모 서버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lvl="0"/>
            <a:r>
              <a:rPr kumimoji="1" lang="ko-KR" altLang="en-US" dirty="0">
                <a:solidFill>
                  <a:schemeClr val="bg1"/>
                </a:solidFill>
              </a:rPr>
              <a:t>패킷 최적화를 하여 플레이어 핫스팟</a:t>
            </a:r>
            <a:r>
              <a:rPr kumimoji="1" lang="en-US" altLang="ko-KR" dirty="0">
                <a:solidFill>
                  <a:schemeClr val="bg1"/>
                </a:solidFill>
              </a:rPr>
              <a:t>(hot-spot)</a:t>
            </a:r>
            <a:r>
              <a:rPr kumimoji="1" lang="ko-KR" altLang="en-US" dirty="0">
                <a:solidFill>
                  <a:schemeClr val="bg1"/>
                </a:solidFill>
              </a:rPr>
              <a:t>에도 끊김 없는 서버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  <p:sp>
        <p:nvSpPr>
          <p:cNvPr id="32" name="텍스트 상자 31"/>
          <p:cNvSpPr txBox="1"/>
          <p:nvPr/>
        </p:nvSpPr>
        <p:spPr>
          <a:xfrm>
            <a:off x="5096089" y="3447367"/>
            <a:ext cx="51984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누구나 쉽게 접근할 수 있는 액션</a:t>
            </a:r>
            <a:r>
              <a:rPr kumimoji="1" lang="en-US" altLang="ko-KR" dirty="0">
                <a:solidFill>
                  <a:schemeClr val="bg1"/>
                </a:solidFill>
              </a:rPr>
              <a:t>RPG </a:t>
            </a:r>
            <a:r>
              <a:rPr kumimoji="1" lang="ko-KR" altLang="en-US" dirty="0">
                <a:solidFill>
                  <a:schemeClr val="bg1"/>
                </a:solidFill>
              </a:rPr>
              <a:t>제작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mr-IN" altLang="ko-KR" dirty="0">
                <a:solidFill>
                  <a:schemeClr val="bg1"/>
                </a:solidFill>
              </a:rPr>
              <a:t>Non-Photorealistic</a:t>
            </a:r>
            <a:r>
              <a:rPr kumimoji="1" lang="en-US" altLang="ko-KR" dirty="0">
                <a:solidFill>
                  <a:schemeClr val="bg1"/>
                </a:solidFill>
              </a:rPr>
              <a:t>(</a:t>
            </a:r>
            <a:r>
              <a:rPr kumimoji="1" lang="ko-KR" altLang="en-US" dirty="0">
                <a:solidFill>
                  <a:schemeClr val="bg1"/>
                </a:solidFill>
              </a:rPr>
              <a:t>비실사렌더링</a:t>
            </a:r>
            <a:r>
              <a:rPr kumimoji="1" lang="en-US" altLang="ko-KR" dirty="0">
                <a:solidFill>
                  <a:schemeClr val="bg1"/>
                </a:solidFill>
              </a:rPr>
              <a:t>)</a:t>
            </a:r>
            <a:r>
              <a:rPr kumimoji="1" lang="ko-KR" altLang="en-US" dirty="0">
                <a:solidFill>
                  <a:schemeClr val="bg1"/>
                </a:solidFill>
              </a:rPr>
              <a:t>을 기반 그래픽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R" b="1" dirty="0">
                <a:solidFill>
                  <a:srgbClr val="FFFF00"/>
                </a:solidFill>
              </a:rPr>
              <a:t>HLSL(</a:t>
            </a:r>
            <a:r>
              <a:rPr lang="en-US" altLang="ko-KR" b="1" dirty="0">
                <a:solidFill>
                  <a:srgbClr val="FFFF00"/>
                </a:solidFill>
              </a:rPr>
              <a:t>High Level </a:t>
            </a:r>
            <a:r>
              <a:rPr lang="en-US" altLang="ko-KR" b="1" dirty="0" err="1">
                <a:solidFill>
                  <a:srgbClr val="FFFF00"/>
                </a:solidFill>
              </a:rPr>
              <a:t>Shader</a:t>
            </a:r>
            <a:r>
              <a:rPr lang="en-US" altLang="ko-KR" b="1" dirty="0">
                <a:solidFill>
                  <a:srgbClr val="FFFF00"/>
                </a:solidFill>
              </a:rPr>
              <a:t> Language</a:t>
            </a:r>
            <a:r>
              <a:rPr kumimoji="1" lang="en-US" altLang="ko-KR" b="1" dirty="0">
                <a:solidFill>
                  <a:srgbClr val="FFFF00"/>
                </a:solidFill>
              </a:rPr>
              <a:t>)</a:t>
            </a:r>
            <a:r>
              <a:rPr kumimoji="1" lang="ko-KR" altLang="en-US" dirty="0">
                <a:solidFill>
                  <a:schemeClr val="bg1"/>
                </a:solidFill>
              </a:rPr>
              <a:t>를 사용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ko-KR" altLang="en-US" dirty="0" err="1">
                <a:solidFill>
                  <a:schemeClr val="bg1"/>
                </a:solidFill>
              </a:rPr>
              <a:t>디퍼드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</a:rPr>
              <a:t>셰이딩</a:t>
            </a:r>
            <a:r>
              <a:rPr kumimoji="1" lang="en-US" altLang="ko-KR" dirty="0">
                <a:solidFill>
                  <a:schemeClr val="bg1"/>
                </a:solidFill>
              </a:rPr>
              <a:t>, </a:t>
            </a:r>
            <a:r>
              <a:rPr kumimoji="1" lang="ko-KR" altLang="en-US" dirty="0">
                <a:solidFill>
                  <a:schemeClr val="bg1"/>
                </a:solidFill>
              </a:rPr>
              <a:t>툰 렌더링</a:t>
            </a:r>
            <a:r>
              <a:rPr kumimoji="1" lang="en-US" altLang="ko-KR" dirty="0">
                <a:solidFill>
                  <a:schemeClr val="bg1"/>
                </a:solidFill>
              </a:rPr>
              <a:t>(</a:t>
            </a:r>
            <a:r>
              <a:rPr kumimoji="1" lang="ko-KR" altLang="en-US" dirty="0">
                <a:solidFill>
                  <a:schemeClr val="bg1"/>
                </a:solidFill>
              </a:rPr>
              <a:t>윤곽선</a:t>
            </a:r>
            <a:r>
              <a:rPr kumimoji="1" lang="en-US" altLang="ko-KR" dirty="0">
                <a:solidFill>
                  <a:schemeClr val="bg1"/>
                </a:solidFill>
              </a:rPr>
              <a:t>, </a:t>
            </a:r>
            <a:r>
              <a:rPr kumimoji="1" lang="ko-KR" altLang="en-US" dirty="0">
                <a:solidFill>
                  <a:schemeClr val="bg1"/>
                </a:solidFill>
              </a:rPr>
              <a:t>명암</a:t>
            </a:r>
            <a:r>
              <a:rPr kumimoji="1" lang="en-US" altLang="ko-KR" dirty="0">
                <a:solidFill>
                  <a:schemeClr val="bg1"/>
                </a:solidFill>
              </a:rPr>
              <a:t>) </a:t>
            </a:r>
            <a:r>
              <a:rPr kumimoji="1" lang="ko-KR" altLang="en-US" dirty="0">
                <a:solidFill>
                  <a:schemeClr val="bg1"/>
                </a:solidFill>
              </a:rPr>
              <a:t>을 연구</a:t>
            </a:r>
            <a:endParaRPr kumimoji="1" lang="mr-IN" altLang="ko-KR" dirty="0">
              <a:solidFill>
                <a:schemeClr val="bg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32561" y="3455112"/>
            <a:ext cx="1205605" cy="1205605"/>
          </a:xfrm>
          <a:prstGeom prst="ellipse">
            <a:avLst/>
          </a:prstGeom>
          <a:noFill/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32560" y="3455112"/>
            <a:ext cx="1205605" cy="120560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중점 연구분야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14" y="3638866"/>
            <a:ext cx="838095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7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3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3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2" grpId="0" animBg="1"/>
      <p:bldP spid="22" grpId="1" animBg="1"/>
      <p:bldP spid="33" grpId="0" animBg="1"/>
      <p:bldP spid="3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-15270"/>
            <a:ext cx="12192000" cy="687327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 2"/>
          <p:cNvCxnSpPr>
            <a:cxnSpLocks/>
          </p:cNvCxnSpPr>
          <p:nvPr/>
        </p:nvCxnSpPr>
        <p:spPr>
          <a:xfrm flipV="1">
            <a:off x="0" y="1828800"/>
            <a:ext cx="12192000" cy="9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926598" y="1681788"/>
            <a:ext cx="10586066" cy="1170177"/>
            <a:chOff x="926598" y="1253439"/>
            <a:chExt cx="10586066" cy="1170177"/>
          </a:xfrm>
        </p:grpSpPr>
        <p:sp>
          <p:nvSpPr>
            <p:cNvPr id="10" name="사각형: 둥근 모서리 9"/>
            <p:cNvSpPr/>
            <p:nvPr/>
          </p:nvSpPr>
          <p:spPr>
            <a:xfrm>
              <a:off x="926598" y="1383045"/>
              <a:ext cx="2868856" cy="910965"/>
            </a:xfrm>
            <a:prstGeom prst="roundRect">
              <a:avLst/>
            </a:prstGeom>
            <a:solidFill>
              <a:schemeClr val="bg1">
                <a:lumMod val="50000"/>
                <a:alpha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4400" dirty="0">
                  <a:solidFill>
                    <a:schemeClr val="bg1">
                      <a:lumMod val="50000"/>
                    </a:schemeClr>
                  </a:solidFill>
                </a:rPr>
                <a:t>서버</a:t>
              </a:r>
              <a:r>
                <a:rPr lang="ko-KR" altLang="en-US" sz="3200" dirty="0">
                  <a:solidFill>
                    <a:schemeClr val="bg1"/>
                  </a:solidFill>
                </a:rPr>
                <a:t>  </a:t>
              </a:r>
              <a:r>
                <a:rPr lang="ko-KR" altLang="en-US" sz="2800" dirty="0">
                  <a:solidFill>
                    <a:schemeClr val="bg1"/>
                  </a:solidFill>
                </a:rPr>
                <a:t>김형준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9" name="사각형: 둥근 모서리 28"/>
            <p:cNvSpPr/>
            <p:nvPr/>
          </p:nvSpPr>
          <p:spPr>
            <a:xfrm>
              <a:off x="4166469" y="1253439"/>
              <a:ext cx="7346195" cy="1170177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4000" b="1" dirty="0">
                  <a:solidFill>
                    <a:srgbClr val="FFFF00"/>
                  </a:solidFill>
                </a:rPr>
                <a:t>팀장</a:t>
              </a:r>
              <a:endParaRPr lang="en-US" altLang="ko-KR" sz="4000" b="1" dirty="0">
                <a:solidFill>
                  <a:srgbClr val="FFFF00"/>
                </a:solidFill>
              </a:endParaRPr>
            </a:p>
            <a:p>
              <a:r>
                <a:rPr lang="en-US" altLang="ko-KR" sz="2000" dirty="0">
                  <a:solidFill>
                    <a:schemeClr val="bg1"/>
                  </a:solidFill>
                </a:rPr>
                <a:t>Boost </a:t>
              </a:r>
              <a:r>
                <a:rPr lang="en-US" altLang="ko-KR" sz="2000" dirty="0" err="1">
                  <a:solidFill>
                    <a:schemeClr val="bg1"/>
                  </a:solidFill>
                </a:rPr>
                <a:t>Asio</a:t>
              </a:r>
              <a:r>
                <a:rPr lang="en-US" altLang="ko-KR" sz="2000" dirty="0">
                  <a:solidFill>
                    <a:schemeClr val="bg1"/>
                  </a:solidFill>
                </a:rPr>
                <a:t> </a:t>
              </a:r>
              <a:r>
                <a:rPr lang="ko-KR" altLang="en-US" sz="2000" dirty="0">
                  <a:solidFill>
                    <a:schemeClr val="bg1"/>
                  </a:solidFill>
                </a:rPr>
                <a:t>라이브러리를 활용한 </a:t>
              </a:r>
              <a:r>
                <a:rPr lang="en-US" altLang="ko-KR" sz="2000" dirty="0">
                  <a:solidFill>
                    <a:schemeClr val="bg1"/>
                  </a:solidFill>
                </a:rPr>
                <a:t>MMORPG </a:t>
              </a:r>
              <a:r>
                <a:rPr lang="ko-KR" altLang="en-US" sz="2000" dirty="0">
                  <a:solidFill>
                    <a:schemeClr val="bg1"/>
                  </a:solidFill>
                </a:rPr>
                <a:t>서버 제작</a:t>
              </a:r>
            </a:p>
          </p:txBody>
        </p:sp>
      </p:grpSp>
      <p:cxnSp>
        <p:nvCxnSpPr>
          <p:cNvPr id="37" name="직선 연결선 36"/>
          <p:cNvCxnSpPr>
            <a:cxnSpLocks/>
          </p:cNvCxnSpPr>
          <p:nvPr/>
        </p:nvCxnSpPr>
        <p:spPr>
          <a:xfrm flipV="1">
            <a:off x="0" y="3118854"/>
            <a:ext cx="12192000" cy="9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cxnSpLocks/>
          </p:cNvCxnSpPr>
          <p:nvPr/>
        </p:nvCxnSpPr>
        <p:spPr>
          <a:xfrm flipV="1">
            <a:off x="0" y="4399180"/>
            <a:ext cx="12192000" cy="9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926598" y="4252168"/>
            <a:ext cx="10586066" cy="1170177"/>
            <a:chOff x="926598" y="3823819"/>
            <a:chExt cx="10586066" cy="1170177"/>
          </a:xfrm>
        </p:grpSpPr>
        <p:sp>
          <p:nvSpPr>
            <p:cNvPr id="41" name="사각형: 둥근 모서리 40"/>
            <p:cNvSpPr/>
            <p:nvPr/>
          </p:nvSpPr>
          <p:spPr>
            <a:xfrm>
              <a:off x="926598" y="3953425"/>
              <a:ext cx="2868856" cy="910965"/>
            </a:xfrm>
            <a:prstGeom prst="roundRect">
              <a:avLst/>
            </a:prstGeom>
            <a:solidFill>
              <a:schemeClr val="bg1">
                <a:lumMod val="50000"/>
                <a:alpha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4400" dirty="0" err="1">
                  <a:solidFill>
                    <a:schemeClr val="bg1">
                      <a:lumMod val="50000"/>
                    </a:schemeClr>
                  </a:solidFill>
                </a:rPr>
                <a:t>클라</a:t>
              </a:r>
              <a:r>
                <a:rPr lang="ko-KR" altLang="en-US" sz="3200" dirty="0">
                  <a:solidFill>
                    <a:schemeClr val="bg1"/>
                  </a:solidFill>
                </a:rPr>
                <a:t>  </a:t>
              </a:r>
              <a:r>
                <a:rPr lang="ko-KR" altLang="en-US" sz="2800" dirty="0">
                  <a:solidFill>
                    <a:schemeClr val="bg1"/>
                  </a:solidFill>
                </a:rPr>
                <a:t>허지훈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42" name="사각형: 둥근 모서리 41"/>
            <p:cNvSpPr/>
            <p:nvPr/>
          </p:nvSpPr>
          <p:spPr>
            <a:xfrm>
              <a:off x="4166469" y="3823819"/>
              <a:ext cx="7346195" cy="1170177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게임 내 사용되는 전반적인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셰이더</a:t>
              </a:r>
              <a:r>
                <a:rPr lang="ko-KR" altLang="en-US" sz="2000" dirty="0">
                  <a:solidFill>
                    <a:schemeClr val="bg1"/>
                  </a:solidFill>
                </a:rPr>
                <a:t> 자체제작</a:t>
              </a:r>
            </a:p>
          </p:txBody>
        </p:sp>
      </p:grpSp>
      <p:cxnSp>
        <p:nvCxnSpPr>
          <p:cNvPr id="43" name="직선 연결선 42"/>
          <p:cNvCxnSpPr>
            <a:cxnSpLocks/>
          </p:cNvCxnSpPr>
          <p:nvPr/>
        </p:nvCxnSpPr>
        <p:spPr>
          <a:xfrm flipV="1">
            <a:off x="0" y="5679506"/>
            <a:ext cx="12192000" cy="9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926598" y="5532494"/>
            <a:ext cx="10586066" cy="1170177"/>
            <a:chOff x="926598" y="5104145"/>
            <a:chExt cx="10586066" cy="1170177"/>
          </a:xfrm>
        </p:grpSpPr>
        <p:sp>
          <p:nvSpPr>
            <p:cNvPr id="44" name="사각형: 둥근 모서리 43"/>
            <p:cNvSpPr/>
            <p:nvPr/>
          </p:nvSpPr>
          <p:spPr>
            <a:xfrm>
              <a:off x="926598" y="5233751"/>
              <a:ext cx="2868856" cy="910965"/>
            </a:xfrm>
            <a:prstGeom prst="roundRect">
              <a:avLst/>
            </a:prstGeom>
            <a:solidFill>
              <a:schemeClr val="bg1">
                <a:lumMod val="50000"/>
                <a:alpha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4400" dirty="0" err="1">
                  <a:solidFill>
                    <a:schemeClr val="bg1">
                      <a:lumMod val="50000"/>
                    </a:schemeClr>
                  </a:solidFill>
                </a:rPr>
                <a:t>클라</a:t>
              </a:r>
              <a:r>
                <a:rPr lang="ko-KR" altLang="en-US" sz="3200" dirty="0">
                  <a:solidFill>
                    <a:schemeClr val="bg1"/>
                  </a:solidFill>
                </a:rPr>
                <a:t>  </a:t>
              </a:r>
              <a:r>
                <a:rPr lang="ko-KR" altLang="en-US" sz="2800" dirty="0" err="1">
                  <a:solidFill>
                    <a:schemeClr val="bg1"/>
                  </a:solidFill>
                </a:rPr>
                <a:t>홍승필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45" name="사각형: 둥근 모서리 44"/>
            <p:cNvSpPr/>
            <p:nvPr/>
          </p:nvSpPr>
          <p:spPr>
            <a:xfrm>
              <a:off x="4166469" y="5104145"/>
              <a:ext cx="7346195" cy="1170177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DirectX11 </a:t>
              </a:r>
              <a:r>
                <a:rPr lang="ko-KR" altLang="en-US" sz="2000" dirty="0">
                  <a:solidFill>
                    <a:schemeClr val="bg1"/>
                  </a:solidFill>
                </a:rPr>
                <a:t>기반의 자체개발 프레임워크</a:t>
              </a:r>
              <a:endParaRPr lang="en-US" altLang="ko-KR" sz="2000" dirty="0">
                <a:solidFill>
                  <a:schemeClr val="bg1"/>
                </a:solidFill>
              </a:endParaRPr>
            </a:p>
            <a:p>
              <a:r>
                <a:rPr lang="en-US" altLang="ko-KR" sz="2000" dirty="0">
                  <a:solidFill>
                    <a:schemeClr val="bg1"/>
                  </a:solidFill>
                </a:rPr>
                <a:t>MFC </a:t>
              </a:r>
              <a:r>
                <a:rPr lang="ko-KR" altLang="en-US" sz="2000" dirty="0">
                  <a:solidFill>
                    <a:schemeClr val="bg1"/>
                  </a:solidFill>
                </a:rPr>
                <a:t>기반의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맵툴</a:t>
              </a:r>
              <a:r>
                <a:rPr lang="ko-KR" altLang="en-US" sz="2000" dirty="0">
                  <a:solidFill>
                    <a:schemeClr val="bg1"/>
                  </a:solidFill>
                </a:rPr>
                <a:t> 제작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926598" y="2971842"/>
            <a:ext cx="10586066" cy="1170177"/>
            <a:chOff x="926598" y="2543493"/>
            <a:chExt cx="10586066" cy="1170177"/>
          </a:xfrm>
        </p:grpSpPr>
        <p:grpSp>
          <p:nvGrpSpPr>
            <p:cNvPr id="13" name="그룹 12"/>
            <p:cNvGrpSpPr/>
            <p:nvPr/>
          </p:nvGrpSpPr>
          <p:grpSpPr>
            <a:xfrm>
              <a:off x="926598" y="2543493"/>
              <a:ext cx="10586066" cy="1170177"/>
              <a:chOff x="926598" y="2543493"/>
              <a:chExt cx="10586066" cy="1170177"/>
            </a:xfrm>
          </p:grpSpPr>
          <p:sp>
            <p:nvSpPr>
              <p:cNvPr id="38" name="사각형: 둥근 모서리 37"/>
              <p:cNvSpPr/>
              <p:nvPr/>
            </p:nvSpPr>
            <p:spPr>
              <a:xfrm>
                <a:off x="926598" y="2673099"/>
                <a:ext cx="2868856" cy="910965"/>
              </a:xfrm>
              <a:prstGeom prst="roundRect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3200" dirty="0">
                    <a:solidFill>
                      <a:schemeClr val="bg1">
                        <a:lumMod val="50000"/>
                      </a:schemeClr>
                    </a:solidFill>
                  </a:rPr>
                  <a:t> 기획</a:t>
                </a:r>
                <a:endParaRPr lang="en-US" altLang="ko-KR" sz="2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ko-KR" altLang="en-US" sz="2800" dirty="0">
                    <a:solidFill>
                      <a:schemeClr val="bg1">
                        <a:lumMod val="50000"/>
                      </a:schemeClr>
                    </a:solidFill>
                  </a:rPr>
                  <a:t>그래픽</a:t>
                </a:r>
                <a:endParaRPr lang="ko-KR" alt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사각형: 둥근 모서리 38"/>
              <p:cNvSpPr/>
              <p:nvPr/>
            </p:nvSpPr>
            <p:spPr>
              <a:xfrm>
                <a:off x="4166469" y="2543493"/>
                <a:ext cx="7346195" cy="1170177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000" dirty="0">
                    <a:solidFill>
                      <a:schemeClr val="bg1"/>
                    </a:solidFill>
                  </a:rPr>
                  <a:t>전반적인 시스템 및 컨텐츠 디자인</a:t>
                </a:r>
                <a:endParaRPr lang="en-US" altLang="ko-KR" sz="2000" dirty="0">
                  <a:solidFill>
                    <a:schemeClr val="bg1"/>
                  </a:solidFill>
                </a:endParaRPr>
              </a:p>
              <a:p>
                <a:r>
                  <a:rPr lang="ko-KR" altLang="en-US" sz="2000" dirty="0">
                    <a:solidFill>
                      <a:schemeClr val="bg1"/>
                    </a:solidFill>
                  </a:rPr>
                  <a:t>게임 내 사용될 리소스 자체제작 진행</a:t>
                </a:r>
                <a:endParaRPr lang="en-US" altLang="ko-KR" sz="2000" dirty="0">
                  <a:solidFill>
                    <a:schemeClr val="bg1"/>
                  </a:solidFill>
                </a:endParaRPr>
              </a:p>
              <a:p>
                <a:r>
                  <a:rPr lang="en-US" altLang="ko-KR" dirty="0">
                    <a:solidFill>
                      <a:schemeClr val="bg1"/>
                    </a:solidFill>
                  </a:rPr>
                  <a:t>  -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모델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애니메이션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, UI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 등 모두 포함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361026" y="2851965"/>
              <a:ext cx="15413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</a:rPr>
                <a:t>신창섭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구성원 역할분담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6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66667" fill="hold" nodeType="withEffect" p14:presetBounceEnd="66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66667" fill="hold" nodeType="withEffect" p14:presetBounceEnd="66667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accel="66667" fill="hold" nodeType="withEffect" p14:presetBounceEnd="66667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9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0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66667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66667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accel="66667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38628" y="2504803"/>
            <a:ext cx="11263086" cy="368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30000"/>
              </a:lnSpc>
              <a:buFontTx/>
              <a:buChar char="-"/>
            </a:pPr>
            <a:r>
              <a:rPr lang="en-US" altLang="ko-KR" sz="4000" dirty="0">
                <a:solidFill>
                  <a:schemeClr val="bg1"/>
                </a:solidFill>
              </a:rPr>
              <a:t>10</a:t>
            </a:r>
            <a:r>
              <a:rPr lang="ko-KR" altLang="en-US" sz="4000" dirty="0">
                <a:solidFill>
                  <a:schemeClr val="bg1"/>
                </a:solidFill>
              </a:rPr>
              <a:t>종류의 시스템 기획서</a:t>
            </a:r>
            <a:endParaRPr lang="en-US" altLang="ko-KR" sz="4000" dirty="0">
              <a:solidFill>
                <a:schemeClr val="bg1"/>
              </a:solidFill>
            </a:endParaRPr>
          </a:p>
          <a:p>
            <a:pPr marL="1028700" lvl="1" indent="-571500">
              <a:lnSpc>
                <a:spcPct val="130000"/>
              </a:lnSpc>
              <a:buFontTx/>
              <a:buChar char="-"/>
            </a:pPr>
            <a:r>
              <a:rPr lang="ko-KR" altLang="en-US" sz="2400" dirty="0" err="1">
                <a:solidFill>
                  <a:schemeClr val="bg1">
                    <a:lumMod val="50000"/>
                  </a:schemeClr>
                </a:solidFill>
              </a:rPr>
              <a:t>스테이터스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조작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, UI,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임무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스킬 등 포함 </a:t>
            </a:r>
            <a:r>
              <a:rPr lang="ko-KR" altLang="en-US" sz="4000" dirty="0"/>
              <a:t>작성</a:t>
            </a:r>
            <a:endParaRPr lang="en-US" altLang="ko-KR" sz="4000" dirty="0"/>
          </a:p>
          <a:p>
            <a:pPr marL="571500" indent="-571500">
              <a:lnSpc>
                <a:spcPct val="130000"/>
              </a:lnSpc>
              <a:buFontTx/>
              <a:buChar char="-"/>
            </a:pPr>
            <a:r>
              <a:rPr lang="en-US" altLang="ko-KR" sz="4000" dirty="0">
                <a:solidFill>
                  <a:schemeClr val="bg1"/>
                </a:solidFill>
              </a:rPr>
              <a:t>6</a:t>
            </a:r>
            <a:r>
              <a:rPr lang="ko-KR" altLang="en-US" sz="4000" dirty="0">
                <a:solidFill>
                  <a:schemeClr val="bg1"/>
                </a:solidFill>
              </a:rPr>
              <a:t>종의 컨텐츠 기획서</a:t>
            </a:r>
            <a:endParaRPr lang="en-US" altLang="ko-KR" sz="4000" dirty="0">
              <a:solidFill>
                <a:schemeClr val="bg1"/>
              </a:solidFill>
            </a:endParaRPr>
          </a:p>
          <a:p>
            <a:pPr marL="1028700" lvl="1" indent="-571500">
              <a:lnSpc>
                <a:spcPct val="130000"/>
              </a:lnSpc>
              <a:buFontTx/>
              <a:buChar char="-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레벨 디자인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시나리오 </a:t>
            </a:r>
            <a:r>
              <a:rPr lang="ko-KR" altLang="en-US" sz="2400" dirty="0" err="1">
                <a:solidFill>
                  <a:schemeClr val="bg1">
                    <a:lumMod val="50000"/>
                  </a:schemeClr>
                </a:solidFill>
              </a:rPr>
              <a:t>라이팅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아이템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몬스터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퀘스트 등의 디자인 포함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lnSpc>
                <a:spcPct val="130000"/>
              </a:lnSpc>
              <a:buFontTx/>
              <a:buChar char="-"/>
            </a:pPr>
            <a:r>
              <a:rPr lang="en-US" altLang="ko-KR" sz="4000" dirty="0">
                <a:solidFill>
                  <a:schemeClr val="bg1"/>
                </a:solidFill>
              </a:rPr>
              <a:t>5</a:t>
            </a:r>
            <a:r>
              <a:rPr lang="ko-KR" altLang="en-US" sz="4000" dirty="0">
                <a:solidFill>
                  <a:schemeClr val="bg1"/>
                </a:solidFill>
              </a:rPr>
              <a:t>월 </a:t>
            </a:r>
            <a:r>
              <a:rPr lang="en-US" altLang="ko-KR" sz="4000" dirty="0">
                <a:solidFill>
                  <a:schemeClr val="bg1"/>
                </a:solidFill>
              </a:rPr>
              <a:t>5</a:t>
            </a:r>
            <a:r>
              <a:rPr lang="ko-KR" altLang="en-US" sz="4000" dirty="0">
                <a:solidFill>
                  <a:schemeClr val="bg1"/>
                </a:solidFill>
              </a:rPr>
              <a:t>일 기준 총 </a:t>
            </a:r>
            <a:r>
              <a:rPr lang="ko-KR" altLang="en-US" sz="4000" b="1" dirty="0">
                <a:solidFill>
                  <a:schemeClr val="bg1"/>
                </a:solidFill>
              </a:rPr>
              <a:t>기획서 분량 </a:t>
            </a:r>
            <a:r>
              <a:rPr lang="en-US" altLang="ko-KR" sz="4000" b="1" dirty="0">
                <a:solidFill>
                  <a:srgbClr val="FFFF00"/>
                </a:solidFill>
              </a:rPr>
              <a:t>165</a:t>
            </a:r>
            <a:r>
              <a:rPr lang="ko-KR" altLang="en-US" sz="4000" b="1" dirty="0">
                <a:solidFill>
                  <a:srgbClr val="FFFF00"/>
                </a:solidFill>
              </a:rPr>
              <a:t>장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현재 개발내역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/>
          <p:cNvSpPr/>
          <p:nvPr/>
        </p:nvSpPr>
        <p:spPr>
          <a:xfrm>
            <a:off x="278780" y="1643640"/>
            <a:ext cx="9198596" cy="878674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400" b="1" i="1" dirty="0">
                <a:solidFill>
                  <a:schemeClr val="bg1"/>
                </a:solidFill>
              </a:rPr>
              <a:t>기획</a:t>
            </a:r>
          </a:p>
        </p:txBody>
      </p:sp>
    </p:spTree>
    <p:extLst>
      <p:ext uri="{BB962C8B-B14F-4D97-AF65-F5344CB8AC3E}">
        <p14:creationId xmlns:p14="http://schemas.microsoft.com/office/powerpoint/2010/main" val="343494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Pages>27</Pages>
  <Words>870</Words>
  <Characters>0</Characters>
  <Application>Microsoft Office PowerPoint</Application>
  <DocSecurity>0</DocSecurity>
  <PresentationFormat>와이드스크린</PresentationFormat>
  <Lines>0</Lines>
  <Paragraphs>350</Paragraphs>
  <Slides>20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Mangal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신창섭</cp:lastModifiedBy>
  <cp:revision>399</cp:revision>
  <dcterms:modified xsi:type="dcterms:W3CDTF">2017-05-09T17:37:03Z</dcterms:modified>
</cp:coreProperties>
</file>