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4" r:id="rId2"/>
    <p:sldId id="304" r:id="rId3"/>
    <p:sldId id="416" r:id="rId4"/>
    <p:sldId id="424" r:id="rId5"/>
    <p:sldId id="415" r:id="rId6"/>
    <p:sldId id="420" r:id="rId7"/>
    <p:sldId id="419" r:id="rId8"/>
    <p:sldId id="421" r:id="rId9"/>
    <p:sldId id="422" r:id="rId10"/>
    <p:sldId id="417" r:id="rId11"/>
    <p:sldId id="418" r:id="rId12"/>
    <p:sldId id="423" r:id="rId13"/>
    <p:sldId id="399" r:id="rId14"/>
    <p:sldId id="401" r:id="rId15"/>
    <p:sldId id="391" r:id="rId16"/>
    <p:sldId id="414" r:id="rId17"/>
    <p:sldId id="273" r:id="rId18"/>
    <p:sldId id="413" r:id="rId19"/>
    <p:sldId id="402" r:id="rId20"/>
    <p:sldId id="403" r:id="rId21"/>
    <p:sldId id="357" r:id="rId22"/>
    <p:sldId id="345" r:id="rId23"/>
    <p:sldId id="384" r:id="rId24"/>
    <p:sldId id="405" r:id="rId25"/>
    <p:sldId id="346" r:id="rId26"/>
    <p:sldId id="382" r:id="rId27"/>
    <p:sldId id="34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F5"/>
    <a:srgbClr val="C1FFED"/>
    <a:srgbClr val="F9B3B9"/>
    <a:srgbClr val="F0918E"/>
    <a:srgbClr val="BD7262"/>
    <a:srgbClr val="8ADEF5"/>
    <a:srgbClr val="003A9D"/>
    <a:srgbClr val="F297C3"/>
    <a:srgbClr val="61A6E5"/>
    <a:srgbClr val="F7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9"/>
    <p:restoredTop sz="93635"/>
  </p:normalViewPr>
  <p:slideViewPr>
    <p:cSldViewPr snapToGrid="0" snapToObjects="1" showGuides="1">
      <p:cViewPr varScale="1">
        <p:scale>
          <a:sx n="79" d="100"/>
          <a:sy n="79" d="100"/>
        </p:scale>
        <p:origin x="162" y="654"/>
      </p:cViewPr>
      <p:guideLst>
        <p:guide orient="horz" pos="2160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2016-12-16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2016-12-16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2016-12-16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2.wdp"/><Relationship Id="rId4" Type="http://schemas.microsoft.com/office/2007/relationships/hdphoto" Target="../media/hdphoto11.wdp"/><Relationship Id="rId9" Type="http://schemas.microsoft.com/office/2007/relationships/hdphoto" Target="../media/hdphoto13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게임공학과 </a:t>
            </a: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sz="2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엔터테인먼트 컴퓨팅학과                         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3185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0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81573" y="4226438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37823" y="2934519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234" y="4385060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/>
              <a:t>마을에서 출발해서 특정 던전의 보스를</a:t>
            </a:r>
            <a:endParaRPr kumimoji="1" lang="en-US" altLang="ko-KR" sz="4000" dirty="0"/>
          </a:p>
          <a:p>
            <a:pPr algn="ctr"/>
            <a:r>
              <a:rPr kumimoji="1" lang="ko-KR" altLang="en-US" sz="4000" dirty="0"/>
              <a:t>잡는 것까지의 제작 과정</a:t>
            </a:r>
            <a:endParaRPr kumimoji="1" lang="en-US" altLang="ko-KR" sz="4000" dirty="0"/>
          </a:p>
          <a:p>
            <a:pPr algn="ctr"/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956212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마영전</a:t>
            </a:r>
            <a:endParaRPr kumimoji="1"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267019" cy="19562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3D</a:t>
            </a:r>
            <a:r>
              <a:rPr kumimoji="1" lang="ko-KR" altLang="en-US" sz="2000" dirty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제자리 칼춤을 벗어난 동적인 전투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보스와의 정교한 전투</a:t>
            </a:r>
            <a:endParaRPr kumimoji="1"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1846" y="4132090"/>
            <a:ext cx="1337263" cy="1956212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디아블로</a:t>
            </a:r>
            <a:endParaRPr kumimoji="1"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1599108" y="4136117"/>
            <a:ext cx="4267019" cy="19562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3D</a:t>
            </a:r>
            <a:r>
              <a:rPr kumimoji="1" lang="ko-KR" altLang="en-US" sz="2000" dirty="0">
                <a:solidFill>
                  <a:schemeClr val="tx1"/>
                </a:solidFill>
              </a:rPr>
              <a:t> 쿼터뷰 게임 진행방식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마우스 조작 기반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적은 스킬을 활용한 전투 진행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다수의 적을 휩쓰는 전투방식</a:t>
            </a:r>
            <a:endParaRPr kumimoji="1"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7900" y="1710267"/>
            <a:ext cx="1337263" cy="4374008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/>
              <a:t>노루막이</a:t>
            </a:r>
            <a:endParaRPr kumimoji="1"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7395163" y="1714294"/>
            <a:ext cx="4627504" cy="437400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3D</a:t>
            </a:r>
            <a:r>
              <a:rPr kumimoji="1" lang="ko-KR" altLang="en-US" sz="2000" dirty="0">
                <a:solidFill>
                  <a:schemeClr val="tx1"/>
                </a:solidFill>
              </a:rPr>
              <a:t> 쿼터뷰 논타겟 키보드 조작방식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발열 시스템과 궁극기 시스템을 활용해 유저가 만들어가는 전투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비실사 그래픽을 사용하여 </a:t>
            </a:r>
            <a:r>
              <a:rPr kumimoji="1" lang="en-US" altLang="ko-KR" sz="2000" dirty="0">
                <a:solidFill>
                  <a:schemeClr val="tx1"/>
                </a:solidFill>
              </a:rPr>
              <a:t>PC</a:t>
            </a:r>
            <a:r>
              <a:rPr kumimoji="1" lang="ko-KR" altLang="en-US" sz="2000" dirty="0">
                <a:solidFill>
                  <a:schemeClr val="tx1"/>
                </a:solidFill>
              </a:rPr>
              <a:t>가 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전투에만 몰입할 수 있는 환경 조성</a:t>
            </a:r>
            <a:endParaRPr kumimoji="1"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을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데드레커닝 기법을 통한 통신 부하량 감소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데드레커닝 기법을 사용하여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5,000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명 접속에도 패킷 부하가 걸리지 않도록 최적화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>
                <a:solidFill>
                  <a:schemeClr val="bg1"/>
                </a:solidFill>
              </a:rPr>
              <a:t>Asio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Library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2016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2969727"/>
            <a:ext cx="1191871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데드레커닝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3021" y="2112384"/>
            <a:ext cx="2001794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150" y="5517870"/>
            <a:ext cx="3877131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899" y="6104239"/>
            <a:ext cx="1985192" cy="4558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8216" y="2698750"/>
            <a:ext cx="102203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8216" y="3285116"/>
            <a:ext cx="1022035" cy="9295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디퓨즈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스펙쿨러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매핑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5" y="4345138"/>
            <a:ext cx="84322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150" y="4931504"/>
            <a:ext cx="156950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7837" y="3378067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메인 캐릭터 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30520" y="5055016"/>
            <a:ext cx="216446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아이템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89194" y="3937050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충돌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59857" y="4496033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UI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/>
          <p:cNvGrpSpPr/>
          <p:nvPr/>
        </p:nvGrpSpPr>
        <p:grpSpPr>
          <a:xfrm>
            <a:off x="1746938" y="1713956"/>
            <a:ext cx="8698123" cy="4847327"/>
            <a:chOff x="1636574" y="1713957"/>
            <a:chExt cx="8918853" cy="4970336"/>
          </a:xfrm>
        </p:grpSpPr>
        <p:sp>
          <p:nvSpPr>
            <p:cNvPr id="185" name="자유형 184"/>
            <p:cNvSpPr/>
            <p:nvPr/>
          </p:nvSpPr>
          <p:spPr>
            <a:xfrm>
              <a:off x="1656239" y="2785495"/>
              <a:ext cx="4285413" cy="1137468"/>
            </a:xfrm>
            <a:custGeom>
              <a:avLst/>
              <a:gdLst>
                <a:gd name="connsiteX0" fmla="*/ 5647765 w 5647765"/>
                <a:gd name="connsiteY0" fmla="*/ 0 h 1499075"/>
                <a:gd name="connsiteX1" fmla="*/ 4141694 w 5647765"/>
                <a:gd name="connsiteY1" fmla="*/ 363071 h 1499075"/>
                <a:gd name="connsiteX2" fmla="*/ 2729753 w 5647765"/>
                <a:gd name="connsiteY2" fmla="*/ 1492623 h 1499075"/>
                <a:gd name="connsiteX3" fmla="*/ 1411941 w 5647765"/>
                <a:gd name="connsiteY3" fmla="*/ 833718 h 1499075"/>
                <a:gd name="connsiteX4" fmla="*/ 0 w 5647765"/>
                <a:gd name="connsiteY4" fmla="*/ 1035423 h 149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7765" h="1499075">
                  <a:moveTo>
                    <a:pt x="5647765" y="0"/>
                  </a:moveTo>
                  <a:cubicBezTo>
                    <a:pt x="5137897" y="57150"/>
                    <a:pt x="4628029" y="114301"/>
                    <a:pt x="4141694" y="363071"/>
                  </a:cubicBezTo>
                  <a:cubicBezTo>
                    <a:pt x="3655359" y="611841"/>
                    <a:pt x="3184712" y="1414182"/>
                    <a:pt x="2729753" y="1492623"/>
                  </a:cubicBezTo>
                  <a:cubicBezTo>
                    <a:pt x="2274794" y="1571064"/>
                    <a:pt x="1866900" y="909918"/>
                    <a:pt x="1411941" y="833718"/>
                  </a:cubicBezTo>
                  <a:cubicBezTo>
                    <a:pt x="956982" y="757518"/>
                    <a:pt x="478491" y="896470"/>
                    <a:pt x="0" y="103542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636574" y="1713957"/>
              <a:ext cx="8918853" cy="4970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5695022" y="5209230"/>
              <a:ext cx="802859" cy="802859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70000">
                  <a:srgbClr val="FFC000"/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5912631" y="5427290"/>
              <a:ext cx="366738" cy="3667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427402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ultra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5080488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4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718706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3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356924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2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7568358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item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7221444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item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859662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item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7880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item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1804776" y="1846416"/>
              <a:ext cx="2261747" cy="706571"/>
              <a:chOff x="437805" y="349136"/>
              <a:chExt cx="3485805" cy="1088967"/>
            </a:xfrm>
          </p:grpSpPr>
          <p:sp>
            <p:nvSpPr>
              <p:cNvPr id="255" name="직사각형 254"/>
              <p:cNvSpPr/>
              <p:nvPr/>
            </p:nvSpPr>
            <p:spPr>
              <a:xfrm>
                <a:off x="437805" y="349136"/>
                <a:ext cx="892232" cy="1088966"/>
              </a:xfrm>
              <a:prstGeom prst="rect">
                <a:avLst/>
              </a:prstGeom>
              <a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1468586" y="349136"/>
                <a:ext cx="2455024" cy="324195"/>
              </a:xfrm>
              <a:prstGeom prst="rect">
                <a:avLst/>
              </a:prstGeom>
              <a:solidFill>
                <a:srgbClr val="FF0000">
                  <a:alpha val="45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1867990" y="1113907"/>
                <a:ext cx="2055620" cy="324196"/>
              </a:xfrm>
              <a:prstGeom prst="rect">
                <a:avLst/>
              </a:prstGeom>
              <a:gradFill flip="none" rotWithShape="1">
                <a:gsLst>
                  <a:gs pos="75000">
                    <a:srgbClr val="FFC000"/>
                  </a:gs>
                  <a:gs pos="76000">
                    <a:schemeClr val="bg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8" name="타원 257"/>
              <p:cNvSpPr/>
              <p:nvPr/>
            </p:nvSpPr>
            <p:spPr>
              <a:xfrm>
                <a:off x="1461355" y="1113906"/>
                <a:ext cx="324196" cy="3241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>
                    <a:solidFill>
                      <a:sysClr val="windowText" lastClr="000000"/>
                    </a:solidFill>
                  </a:rPr>
                  <a:t>2</a:t>
                </a:r>
                <a:endParaRPr kumimoji="1"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1457127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3720060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3468623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3217186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>
                <a:off x="2965749" y="769211"/>
                <a:ext cx="201386" cy="24881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61000">
                    <a:schemeClr val="bg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2714312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2462875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>
                <a:off x="2211438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>
                <a:off x="1960001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1708564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</p:grpSp>
        <p:sp>
          <p:nvSpPr>
            <p:cNvPr id="198" name="직사각형 197"/>
            <p:cNvSpPr/>
            <p:nvPr/>
          </p:nvSpPr>
          <p:spPr>
            <a:xfrm>
              <a:off x="1756209" y="5048465"/>
              <a:ext cx="2157507" cy="14911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ko-KR" altLang="en-US" sz="900" dirty="0">
                  <a:solidFill>
                    <a:sysClr val="windowText" lastClr="000000"/>
                  </a:solidFill>
                </a:rPr>
                <a:t>신창섭 </a:t>
              </a:r>
              <a:r>
                <a:rPr kumimoji="1" lang="en-US" altLang="ko-KR" sz="9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ko-KR" altLang="en-US" sz="900" dirty="0">
                  <a:solidFill>
                    <a:sysClr val="windowText" lastClr="000000"/>
                  </a:solidFill>
                </a:rPr>
                <a:t> 너때문에 파티를</a:t>
              </a:r>
              <a:endParaRPr kumimoji="1" lang="en-US" altLang="ko-KR" sz="900" dirty="0">
                <a:solidFill>
                  <a:sysClr val="windowText" lastClr="000000"/>
                </a:solidFill>
              </a:endParaRPr>
            </a:p>
            <a:p>
              <a:r>
                <a:rPr kumimoji="1" lang="ko-KR" altLang="en-US" sz="900" dirty="0">
                  <a:solidFill>
                    <a:sysClr val="windowText" lastClr="000000"/>
                  </a:solidFill>
                </a:rPr>
                <a:t>           망쳤으니 책임져</a:t>
              </a: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010009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>
                  <a:solidFill>
                    <a:schemeClr val="tx1"/>
                  </a:solidFill>
                </a:rPr>
                <a:t>Skill</a:t>
              </a:r>
            </a:p>
            <a:p>
              <a:pPr algn="ctr"/>
              <a:r>
                <a:rPr kumimoji="1" lang="en-US" altLang="ko-KR" sz="600" dirty="0">
                  <a:solidFill>
                    <a:schemeClr val="tx1"/>
                  </a:solidFill>
                </a:rPr>
                <a:t>1</a:t>
              </a:r>
              <a:endParaRPr kumimoji="1"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7915273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item</a:t>
              </a: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878625" y="6224813"/>
              <a:ext cx="1806327" cy="2092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>
                  <a:solidFill>
                    <a:sysClr val="windowText" lastClr="000000"/>
                  </a:solidFill>
                </a:rPr>
                <a:t>김형준 </a:t>
              </a:r>
              <a:r>
                <a:rPr kumimoji="1" lang="en-US" altLang="ko-KR" sz="10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ko-KR" altLang="en-US" sz="1000" dirty="0">
                  <a:solidFill>
                    <a:sysClr val="windowText" lastClr="000000"/>
                  </a:solidFill>
                </a:rPr>
                <a:t> 네</a:t>
              </a:r>
              <a:r>
                <a:rPr kumimoji="1" lang="en-US" altLang="ko-KR" sz="1000" dirty="0">
                  <a:solidFill>
                    <a:sysClr val="windowText" lastClr="000000"/>
                  </a:solidFill>
                </a:rPr>
                <a:t>,</a:t>
              </a:r>
              <a:r>
                <a:rPr kumimoji="1" lang="ko-KR" altLang="en-US" sz="1000" dirty="0">
                  <a:solidFill>
                    <a:sysClr val="windowText" lastClr="000000"/>
                  </a:solidFill>
                </a:rPr>
                <a:t> 알겠습니다</a:t>
              </a:r>
              <a:r>
                <a:rPr kumimoji="1" lang="en-US" altLang="ko-KR" sz="1000" dirty="0">
                  <a:solidFill>
                    <a:sysClr val="windowText" lastClr="000000"/>
                  </a:solidFill>
                </a:rPr>
                <a:t>.</a:t>
              </a:r>
              <a:endParaRPr kumimoji="1"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756209" y="4815807"/>
              <a:ext cx="431546" cy="1786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ysClr val="windowText" lastClr="000000"/>
                  </a:solidFill>
                </a:rPr>
                <a:t>일반</a:t>
              </a: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266010" y="4815807"/>
              <a:ext cx="431546" cy="1786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500" dirty="0">
                  <a:solidFill>
                    <a:sysClr val="windowText" lastClr="000000"/>
                  </a:solidFill>
                </a:rPr>
                <a:t>시스템</a:t>
              </a:r>
            </a:p>
          </p:txBody>
        </p:sp>
        <p:cxnSp>
          <p:nvCxnSpPr>
            <p:cNvPr id="204" name="직선 연결선[R] 203"/>
            <p:cNvCxnSpPr/>
            <p:nvPr/>
          </p:nvCxnSpPr>
          <p:spPr>
            <a:xfrm flipV="1">
              <a:off x="7221444" y="1713957"/>
              <a:ext cx="0" cy="1654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/>
            <p:cNvCxnSpPr/>
            <p:nvPr/>
          </p:nvCxnSpPr>
          <p:spPr>
            <a:xfrm flipH="1" flipV="1">
              <a:off x="7221444" y="3368107"/>
              <a:ext cx="3333983" cy="1447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" name="그림 20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8321" y="3467785"/>
              <a:ext cx="813361" cy="917396"/>
            </a:xfrm>
            <a:prstGeom prst="rect">
              <a:avLst/>
            </a:prstGeom>
          </p:spPr>
        </p:pic>
        <p:cxnSp>
          <p:nvCxnSpPr>
            <p:cNvPr id="207" name="직선 연결선[R] 206"/>
            <p:cNvCxnSpPr/>
            <p:nvPr/>
          </p:nvCxnSpPr>
          <p:spPr>
            <a:xfrm flipH="1" flipV="1">
              <a:off x="4448094" y="2092409"/>
              <a:ext cx="1514547" cy="6947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/>
            <p:cNvCxnSpPr/>
            <p:nvPr/>
          </p:nvCxnSpPr>
          <p:spPr>
            <a:xfrm flipV="1">
              <a:off x="5962641" y="1713957"/>
              <a:ext cx="0" cy="10731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/>
            <p:cNvCxnSpPr/>
            <p:nvPr/>
          </p:nvCxnSpPr>
          <p:spPr>
            <a:xfrm flipV="1">
              <a:off x="5962641" y="1969412"/>
              <a:ext cx="1258803" cy="8177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3057284" y="3119583"/>
              <a:ext cx="776221" cy="776221"/>
            </a:xfrm>
            <a:prstGeom prst="rect">
              <a:avLst/>
            </a:prstGeom>
          </p:spPr>
        </p:pic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65262">
              <a:off x="3390934" y="3503362"/>
              <a:ext cx="776221" cy="776221"/>
            </a:xfrm>
            <a:prstGeom prst="rect">
              <a:avLst/>
            </a:prstGeom>
          </p:spPr>
        </p:pic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686868">
              <a:off x="3222027" y="3893280"/>
              <a:ext cx="776221" cy="776221"/>
            </a:xfrm>
            <a:prstGeom prst="rect">
              <a:avLst/>
            </a:prstGeom>
          </p:spPr>
        </p:pic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2821836" y="4106102"/>
              <a:ext cx="776221" cy="776221"/>
            </a:xfrm>
            <a:prstGeom prst="rect">
              <a:avLst/>
            </a:prstGeom>
          </p:spPr>
        </p:pic>
        <p:sp>
          <p:nvSpPr>
            <p:cNvPr id="214" name="호 213"/>
            <p:cNvSpPr/>
            <p:nvPr/>
          </p:nvSpPr>
          <p:spPr>
            <a:xfrm rot="4829520">
              <a:off x="1786879" y="3089638"/>
              <a:ext cx="2130901" cy="1126952"/>
            </a:xfrm>
            <a:prstGeom prst="arc">
              <a:avLst/>
            </a:prstGeom>
            <a:solidFill>
              <a:srgbClr val="FFFF00">
                <a:alpha val="78000"/>
              </a:srgbClr>
            </a:solidFill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2600969" y="2769301"/>
              <a:ext cx="591945" cy="643702"/>
              <a:chOff x="5283447" y="2363113"/>
              <a:chExt cx="1443924" cy="1570175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5283447" y="3133188"/>
                <a:ext cx="800100" cy="8001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dirty="0">
                    <a:solidFill>
                      <a:srgbClr val="FF0000"/>
                    </a:solidFill>
                  </a:rPr>
                  <a:t>Fever</a:t>
                </a:r>
                <a:endParaRPr kumimoji="1" lang="ko-KR" altLang="en-US" sz="5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3" name="그림 252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8606" y="2363113"/>
                <a:ext cx="1288765" cy="1286465"/>
              </a:xfrm>
              <a:prstGeom prst="rect">
                <a:avLst/>
              </a:prstGeom>
            </p:spPr>
          </p:pic>
          <p:sp>
            <p:nvSpPr>
              <p:cNvPr id="254" name="TextBox 8"/>
              <p:cNvSpPr txBox="1"/>
              <p:nvPr/>
            </p:nvSpPr>
            <p:spPr>
              <a:xfrm>
                <a:off x="5439948" y="2415959"/>
                <a:ext cx="521817" cy="53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rgbClr val="FF0000"/>
                    </a:solidFill>
                  </a:rPr>
                  <a:t>5</a:t>
                </a:r>
                <a:endParaRPr kumimoji="1"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9" cstate="email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47" b="98519" l="1341" r="98902">
                          <a14:foregroundMark x1="36585" y1="60988" x2="54146" y2="78272"/>
                          <a14:foregroundMark x1="60610" y1="93580" x2="59634" y2="83333"/>
                          <a14:foregroundMark x1="59146" y1="95802" x2="62927" y2="95062"/>
                          <a14:foregroundMark x1="32195" y1="85309" x2="32195" y2="77407"/>
                          <a14:foregroundMark x1="4878" y1="89753" x2="23293" y2="82346"/>
                          <a14:foregroundMark x1="20976" y1="74815" x2="35122" y2="68395"/>
                          <a14:foregroundMark x1="21585" y1="61728" x2="26220" y2="65185"/>
                          <a14:foregroundMark x1="22195" y1="53704" x2="18902" y2="32099"/>
                          <a14:foregroundMark x1="37439" y1="56420" x2="33415" y2="561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5054" y="3074552"/>
              <a:ext cx="1035291" cy="1022666"/>
            </a:xfrm>
            <a:prstGeom prst="rect">
              <a:avLst/>
            </a:prstGeom>
          </p:spPr>
        </p:pic>
        <p:grpSp>
          <p:nvGrpSpPr>
            <p:cNvPr id="217" name="그룹 216"/>
            <p:cNvGrpSpPr/>
            <p:nvPr/>
          </p:nvGrpSpPr>
          <p:grpSpPr>
            <a:xfrm>
              <a:off x="5514112" y="2564283"/>
              <a:ext cx="591945" cy="643702"/>
              <a:chOff x="5283447" y="2363113"/>
              <a:chExt cx="1443924" cy="1570175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5283447" y="3133188"/>
                <a:ext cx="800100" cy="8001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dirty="0">
                    <a:solidFill>
                      <a:srgbClr val="FF0000"/>
                    </a:solidFill>
                  </a:rPr>
                  <a:t>Fever</a:t>
                </a:r>
                <a:endParaRPr kumimoji="1" lang="ko-KR" altLang="en-US" sz="5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0" name="그림 249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8606" y="2363113"/>
                <a:ext cx="1288765" cy="1286465"/>
              </a:xfrm>
              <a:prstGeom prst="rect">
                <a:avLst/>
              </a:prstGeom>
            </p:spPr>
          </p:pic>
          <p:sp>
            <p:nvSpPr>
              <p:cNvPr id="251" name="TextBox 8"/>
              <p:cNvSpPr txBox="1"/>
              <p:nvPr/>
            </p:nvSpPr>
            <p:spPr>
              <a:xfrm>
                <a:off x="5439948" y="2415959"/>
                <a:ext cx="521817" cy="53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rgbClr val="FF0000"/>
                    </a:solidFill>
                  </a:rPr>
                  <a:t>2</a:t>
                </a:r>
                <a:endParaRPr kumimoji="1"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30" b="98481" l="1792" r="89932">
                          <a14:backgroundMark x1="22270" y1="62033" x2="27304" y2="51402"/>
                          <a14:backgroundMark x1="57765" y1="65537" x2="85751" y2="66238"/>
                          <a14:backgroundMark x1="39078" y1="66005" x2="42833" y2="7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7624" y="4279404"/>
              <a:ext cx="1958139" cy="1430176"/>
            </a:xfrm>
            <a:prstGeom prst="rect">
              <a:avLst/>
            </a:prstGeom>
          </p:spPr>
        </p:pic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13" cstate="email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941" b="99908" l="1985" r="98321">
                          <a14:backgroundMark x1="69847" y1="76987" x2="88931" y2="91682"/>
                          <a14:backgroundMark x1="73969" y1="60074" x2="94198" y2="76617"/>
                          <a14:backgroundMark x1="49008" y1="73013" x2="49160" y2="84843"/>
                          <a14:backgroundMark x1="17863" y1="89372" x2="55115" y2="86229"/>
                          <a14:backgroundMark x1="64046" y1="88262" x2="64733" y2="95564"/>
                          <a14:backgroundMark x1="64198" y1="86414" x2="64198" y2="89187"/>
                          <a14:backgroundMark x1="56641" y1="85860" x2="44656" y2="86044"/>
                          <a14:backgroundMark x1="54122" y1="83734" x2="54122" y2="83734"/>
                          <a14:backgroundMark x1="62977" y1="21257" x2="62977" y2="212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30917" y="2077008"/>
              <a:ext cx="2413807" cy="1993694"/>
            </a:xfrm>
            <a:prstGeom prst="rect">
              <a:avLst/>
            </a:prstGeom>
          </p:spPr>
        </p:pic>
        <p:sp>
          <p:nvSpPr>
            <p:cNvPr id="220" name="번개[L] 219"/>
            <p:cNvSpPr/>
            <p:nvPr/>
          </p:nvSpPr>
          <p:spPr>
            <a:xfrm rot="20700000">
              <a:off x="6916746" y="3322334"/>
              <a:ext cx="2000264" cy="1866368"/>
            </a:xfrm>
            <a:prstGeom prst="lightningBolt">
              <a:avLst/>
            </a:prstGeom>
            <a:gradFill flip="none" rotWithShape="1">
              <a:gsLst>
                <a:gs pos="0">
                  <a:srgbClr val="00B0F0"/>
                </a:gs>
                <a:gs pos="91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8921910" y="4319060"/>
              <a:ext cx="619635" cy="244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궁극기</a:t>
              </a:r>
              <a:r>
                <a:rPr lang="en-US" altLang="ko-KR" sz="1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!</a:t>
              </a:r>
            </a:p>
          </p:txBody>
        </p:sp>
        <p:sp>
          <p:nvSpPr>
            <p:cNvPr id="222" name="타원 221"/>
            <p:cNvSpPr/>
            <p:nvPr/>
          </p:nvSpPr>
          <p:spPr>
            <a:xfrm>
              <a:off x="406652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3" name="타원 222"/>
            <p:cNvSpPr/>
            <p:nvPr/>
          </p:nvSpPr>
          <p:spPr>
            <a:xfrm>
              <a:off x="4417031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4" name="타원 223"/>
            <p:cNvSpPr/>
            <p:nvPr/>
          </p:nvSpPr>
          <p:spPr>
            <a:xfrm>
              <a:off x="4775394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514029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5479850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7" name="타원 226"/>
            <p:cNvSpPr/>
            <p:nvPr/>
          </p:nvSpPr>
          <p:spPr>
            <a:xfrm>
              <a:off x="406652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D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8" name="타원 227"/>
            <p:cNvSpPr/>
            <p:nvPr/>
          </p:nvSpPr>
          <p:spPr>
            <a:xfrm>
              <a:off x="4417031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F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4775394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Q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514029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W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5479850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E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6558037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6908544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5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7266908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7631807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797136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ysClr val="windowText" lastClr="000000"/>
                  </a:solidFill>
                </a:rPr>
                <a:t>12</a:t>
              </a:r>
              <a:endParaRPr kumimoji="1" lang="ko-KR" altLang="en-US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6558037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6908544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7266908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3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7631807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4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797136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5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980313" y="2539580"/>
              <a:ext cx="1491126" cy="5174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900" dirty="0">
                  <a:solidFill>
                    <a:sysClr val="windowText" lastClr="000000"/>
                  </a:solidFill>
                </a:rPr>
                <a:t>무덤 훼손</a:t>
              </a:r>
              <a:endParaRPr kumimoji="1" lang="en-US" altLang="ko-KR" sz="900" dirty="0">
                <a:solidFill>
                  <a:sysClr val="windowText" lastClr="000000"/>
                </a:solidFill>
              </a:endParaRPr>
            </a:p>
            <a:p>
              <a:r>
                <a:rPr kumimoji="1" lang="ko-KR" altLang="en-US" sz="400" dirty="0">
                  <a:solidFill>
                    <a:sysClr val="windowText" lastClr="000000"/>
                  </a:solidFill>
                </a:rPr>
                <a:t>마을의 무덤을 훼손시키고 있는 마물을 잡아라</a:t>
              </a:r>
              <a:r>
                <a:rPr kumimoji="1" lang="en-US" altLang="ko-KR" sz="400" dirty="0">
                  <a:solidFill>
                    <a:sysClr val="windowText" lastClr="000000"/>
                  </a:solidFill>
                </a:rPr>
                <a:t>(0</a:t>
              </a:r>
              <a:r>
                <a:rPr kumimoji="1" lang="ko-KR" altLang="en-US" sz="4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R" sz="400" dirty="0">
                  <a:solidFill>
                    <a:sysClr val="windowText" lastClr="000000"/>
                  </a:solidFill>
                </a:rPr>
                <a:t>/</a:t>
              </a:r>
              <a:r>
                <a:rPr kumimoji="1" lang="ko-KR" altLang="en-US" sz="4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R" sz="400" dirty="0">
                  <a:solidFill>
                    <a:sysClr val="windowText" lastClr="000000"/>
                  </a:solidFill>
                </a:rPr>
                <a:t>1)</a:t>
              </a:r>
              <a:endParaRPr kumimoji="1"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설명선 1[L] 242"/>
            <p:cNvSpPr/>
            <p:nvPr/>
          </p:nvSpPr>
          <p:spPr>
            <a:xfrm>
              <a:off x="7314672" y="5688588"/>
              <a:ext cx="3156766" cy="638468"/>
            </a:xfrm>
            <a:prstGeom prst="borderCallout1">
              <a:avLst>
                <a:gd name="adj1" fmla="val -13516"/>
                <a:gd name="adj2" fmla="val 81547"/>
                <a:gd name="adj3" fmla="val -55672"/>
                <a:gd name="adj4" fmla="val 7083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>
                  <a:solidFill>
                    <a:sysClr val="windowText" lastClr="000000"/>
                  </a:solidFill>
                </a:rPr>
                <a:t>다른 유저가 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</a:rPr>
                <a:t>시선을 끄는 동안 쌓인 발열을 모두 소모하여 </a:t>
              </a:r>
              <a:r>
                <a:rPr kumimoji="1" lang="ko-KR" altLang="en-US" sz="1100" b="1">
                  <a:solidFill>
                    <a:sysClr val="windowText" lastClr="000000"/>
                  </a:solidFill>
                </a:rPr>
                <a:t>강력한 공격 실행</a:t>
              </a:r>
              <a:endParaRPr kumimoji="1" lang="ko-KR" altLang="en-US" sz="1100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4" name="그림 243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4026423" y="4640704"/>
              <a:ext cx="776221" cy="776221"/>
            </a:xfrm>
            <a:prstGeom prst="rect">
              <a:avLst/>
            </a:prstGeom>
          </p:spPr>
        </p:pic>
        <p:pic>
          <p:nvPicPr>
            <p:cNvPr id="245" name="그림 244"/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292" b="99096" l="1546" r="97423">
                          <a14:foregroundMark x1="64605" y1="17571" x2="65120" y2="25452"/>
                          <a14:foregroundMark x1="34536" y1="81525" x2="38832" y2="92636"/>
                          <a14:backgroundMark x1="28351" y1="88372" x2="31271" y2="91602"/>
                          <a14:backgroundMark x1="42612" y1="69121" x2="42268" y2="74806"/>
                          <a14:backgroundMark x1="66495" y1="85917" x2="66495" y2="94444"/>
                          <a14:backgroundMark x1="49313" y1="74806" x2="51718" y2="68734"/>
                          <a14:backgroundMark x1="44158" y1="86951" x2="44158" y2="8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267" y="3123535"/>
              <a:ext cx="902471" cy="1200192"/>
            </a:xfrm>
            <a:prstGeom prst="rect">
              <a:avLst/>
            </a:prstGeom>
          </p:spPr>
        </p:pic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7503451">
              <a:off x="4431316" y="4484646"/>
              <a:ext cx="1865461" cy="414501"/>
            </a:xfrm>
            <a:prstGeom prst="rect">
              <a:avLst/>
            </a:prstGeom>
          </p:spPr>
        </p:pic>
        <p:sp>
          <p:nvSpPr>
            <p:cNvPr id="247" name="설명선 1[L] 246"/>
            <p:cNvSpPr/>
            <p:nvPr/>
          </p:nvSpPr>
          <p:spPr>
            <a:xfrm>
              <a:off x="1849042" y="2801191"/>
              <a:ext cx="2973659" cy="520740"/>
            </a:xfrm>
            <a:prstGeom prst="borderCallout1">
              <a:avLst>
                <a:gd name="adj1" fmla="val 118487"/>
                <a:gd name="adj2" fmla="val 90728"/>
                <a:gd name="adj3" fmla="val 138029"/>
                <a:gd name="adj4" fmla="val 12924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>
                  <a:solidFill>
                    <a:sysClr val="windowText" lastClr="000000"/>
                  </a:solidFill>
                </a:rPr>
                <a:t>아군이 위험에 처하자 빠르게 달려와</a:t>
              </a:r>
              <a:endParaRPr kumimoji="1" lang="en-US" altLang="ko-KR" sz="1050" b="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050" b="1" dirty="0">
                  <a:solidFill>
                    <a:sysClr val="windowText" lastClr="000000"/>
                  </a:solidFill>
                </a:rPr>
                <a:t>적의 공격을 방어하고 발열을 획득</a:t>
              </a:r>
            </a:p>
          </p:txBody>
        </p:sp>
        <p:sp>
          <p:nvSpPr>
            <p:cNvPr id="248" name="설명선 1[L] 247"/>
            <p:cNvSpPr/>
            <p:nvPr/>
          </p:nvSpPr>
          <p:spPr>
            <a:xfrm>
              <a:off x="7324478" y="1867220"/>
              <a:ext cx="3132798" cy="573331"/>
            </a:xfrm>
            <a:prstGeom prst="borderCallout1">
              <a:avLst>
                <a:gd name="adj1" fmla="val 121371"/>
                <a:gd name="adj2" fmla="val 25145"/>
                <a:gd name="adj3" fmla="val 177025"/>
                <a:gd name="adj4" fmla="val 391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dirty="0">
                  <a:solidFill>
                    <a:sysClr val="windowText" lastClr="000000"/>
                  </a:solidFill>
                </a:rPr>
                <a:t>보스의 높은 방어력으로 일정 발열</a:t>
              </a:r>
              <a:endParaRPr kumimoji="1" lang="en-US" altLang="ko-KR" sz="1100" b="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100" b="1" dirty="0">
                  <a:solidFill>
                    <a:sysClr val="windowText" lastClr="000000"/>
                  </a:solidFill>
                </a:rPr>
                <a:t>이하의 공격은 효과를 발휘하지 못함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3" y="1670389"/>
            <a:ext cx="3269776" cy="19443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3" y="3845896"/>
            <a:ext cx="1898797" cy="2519008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4399963" y="1670389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/>
              <a:t>월드 설정</a:t>
            </a:r>
          </a:p>
        </p:txBody>
      </p:sp>
      <p:sp>
        <p:nvSpPr>
          <p:cNvPr id="96" name="텍스트 상자 95"/>
          <p:cNvSpPr txBox="1"/>
          <p:nvPr/>
        </p:nvSpPr>
        <p:spPr>
          <a:xfrm>
            <a:off x="4399963" y="2380953"/>
            <a:ext cx="5161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1km x 1km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</a:p>
        </p:txBody>
      </p:sp>
      <p:sp>
        <p:nvSpPr>
          <p:cNvPr id="97" name="텍스트 상자 96"/>
          <p:cNvSpPr txBox="1"/>
          <p:nvPr/>
        </p:nvSpPr>
        <p:spPr>
          <a:xfrm>
            <a:off x="4399963" y="3845896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/>
              <a:t>캐릭터 설정</a:t>
            </a:r>
          </a:p>
        </p:txBody>
      </p:sp>
      <p:sp>
        <p:nvSpPr>
          <p:cNvPr id="98" name="텍스트 상자 97"/>
          <p:cNvSpPr txBox="1"/>
          <p:nvPr/>
        </p:nvSpPr>
        <p:spPr>
          <a:xfrm>
            <a:off x="4399963" y="4556460"/>
            <a:ext cx="5161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4m/s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97" y="3845896"/>
            <a:ext cx="1595732" cy="25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/>
              <a:t>노루막이</a:t>
            </a:r>
            <a:endParaRPr kumimoji="1" lang="en-US" altLang="ko-KR" sz="8800" dirty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/>
              <a:t>신비한 종족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/>
              <a:t>가 되어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위기에 빠진 행성 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미리내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를 구할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/>
              <a:t>가 되자</a:t>
            </a:r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864100" y="2197100"/>
            <a:ext cx="2463800" cy="2463800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400" b="1" dirty="0">
                <a:solidFill>
                  <a:schemeClr val="tx1"/>
                </a:solidFill>
              </a:rPr>
              <a:t>5000</a:t>
            </a:r>
            <a:endParaRPr kumimoji="1" lang="ko-KR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818208" y="2197100"/>
            <a:ext cx="2463800" cy="2463800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1460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8727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64099" y="2197100"/>
            <a:ext cx="2463800" cy="24638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18207" y="2197100"/>
            <a:ext cx="2463800" cy="246380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2307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06415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규모 동접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48680" y="4998187"/>
            <a:ext cx="3002854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비사실적인 환경</a:t>
            </a: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발열 시스템</a:t>
            </a:r>
          </a:p>
        </p:txBody>
      </p:sp>
      <p:sp>
        <p:nvSpPr>
          <p:cNvPr id="94" name="텍스트 상자 93"/>
          <p:cNvSpPr txBox="1"/>
          <p:nvPr/>
        </p:nvSpPr>
        <p:spPr>
          <a:xfrm>
            <a:off x="615893" y="2505683"/>
            <a:ext cx="709841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부여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15893" y="4671492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414589" y="4671492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3853" y="4728226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50" y="4290787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2144395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4740239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6844566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414018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구축</a:t>
            </a:r>
            <a:endParaRPr kumimoji="1" lang="en-US" altLang="ko-KR" sz="2800" dirty="0"/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4644" y="3061994"/>
            <a:ext cx="840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4" y="3752838"/>
            <a:ext cx="3871161" cy="2731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19" y="3752838"/>
            <a:ext cx="4337394" cy="273131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7412551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26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41492" y="2947899"/>
            <a:ext cx="1008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HLSL(</a:t>
            </a:r>
            <a:r>
              <a:rPr lang="en-US" altLang="ko-KR" sz="2800" dirty="0"/>
              <a:t>High Level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Language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를 사용해 자연스러운 물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541492" y="2263651"/>
            <a:ext cx="10035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800" dirty="0" err="1"/>
              <a:t>Non-Photorealistic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비실사렌더링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을 기반으로 한 카툰 렌더링</a:t>
            </a:r>
            <a:endParaRPr kumimoji="1" lang="mr-IN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2" y="3471119"/>
            <a:ext cx="4265744" cy="31993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91"/>
          <p:cNvSpPr txBox="1"/>
          <p:nvPr/>
        </p:nvSpPr>
        <p:spPr>
          <a:xfrm>
            <a:off x="314132" y="323165"/>
            <a:ext cx="6705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i="1" dirty="0"/>
              <a:t>NPR </a:t>
            </a:r>
            <a:r>
              <a:rPr kumimoji="1" lang="ko-KR" altLang="en-US" sz="9600" i="1" dirty="0"/>
              <a:t>렌더링</a:t>
            </a:r>
          </a:p>
        </p:txBody>
      </p:sp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8459</TotalTime>
  <Words>838</Words>
  <Application>Microsoft Office PowerPoint</Application>
  <PresentationFormat>와이드스크린</PresentationFormat>
  <Paragraphs>367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AppleGothic</vt:lpstr>
      <vt:lpstr>Mangal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2148</cp:revision>
  <cp:lastPrinted>2016-05-19T07:43:09Z</cp:lastPrinted>
  <dcterms:created xsi:type="dcterms:W3CDTF">2016-04-26T05:01:04Z</dcterms:created>
  <dcterms:modified xsi:type="dcterms:W3CDTF">2016-12-15T17:08:17Z</dcterms:modified>
</cp:coreProperties>
</file>