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64" r:id="rId2"/>
    <p:sldId id="304" r:id="rId3"/>
    <p:sldId id="416" r:id="rId4"/>
    <p:sldId id="424" r:id="rId5"/>
    <p:sldId id="415" r:id="rId6"/>
    <p:sldId id="420" r:id="rId7"/>
    <p:sldId id="419" r:id="rId8"/>
    <p:sldId id="421" r:id="rId9"/>
    <p:sldId id="425" r:id="rId10"/>
    <p:sldId id="422" r:id="rId11"/>
    <p:sldId id="417" r:id="rId12"/>
    <p:sldId id="418" r:id="rId13"/>
    <p:sldId id="423" r:id="rId14"/>
    <p:sldId id="399" r:id="rId15"/>
    <p:sldId id="401" r:id="rId16"/>
    <p:sldId id="391" r:id="rId17"/>
    <p:sldId id="414" r:id="rId18"/>
    <p:sldId id="273" r:id="rId19"/>
    <p:sldId id="413" r:id="rId20"/>
    <p:sldId id="402" r:id="rId21"/>
    <p:sldId id="403" r:id="rId22"/>
    <p:sldId id="357" r:id="rId23"/>
    <p:sldId id="345" r:id="rId24"/>
    <p:sldId id="384" r:id="rId25"/>
    <p:sldId id="405" r:id="rId26"/>
    <p:sldId id="346" r:id="rId27"/>
    <p:sldId id="382" r:id="rId28"/>
    <p:sldId id="34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6E5"/>
    <a:srgbClr val="F0918E"/>
    <a:srgbClr val="00205F"/>
    <a:srgbClr val="003A9D"/>
    <a:srgbClr val="EEBAF5"/>
    <a:srgbClr val="C1FFED"/>
    <a:srgbClr val="F9B3B9"/>
    <a:srgbClr val="BD7262"/>
    <a:srgbClr val="8ADEF5"/>
    <a:srgbClr val="F29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3675"/>
  </p:normalViewPr>
  <p:slideViewPr>
    <p:cSldViewPr snapToGrid="0" snapToObjects="1">
      <p:cViewPr>
        <p:scale>
          <a:sx n="70" d="100"/>
          <a:sy n="70" d="100"/>
        </p:scale>
        <p:origin x="1536" y="1264"/>
      </p:cViewPr>
      <p:guideLst>
        <p:guide orient="horz" pos="2184"/>
        <p:guide pos="3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 친구들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우리는 졸작팀 편돌이에요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게임 타이틀은 노루막이에요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9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87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2016. 12. 19.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0.jp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microsoft.com/office/2007/relationships/hdphoto" Target="../media/hdphoto1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microsoft.com/office/2007/relationships/hdphoto" Target="../media/hdphoto13.wdp"/><Relationship Id="rId5" Type="http://schemas.microsoft.com/office/2007/relationships/hdphoto" Target="../media/hdphoto14.wdp"/><Relationship Id="rId6" Type="http://schemas.openxmlformats.org/officeDocument/2006/relationships/image" Target="../media/image25.png"/><Relationship Id="rId7" Type="http://schemas.openxmlformats.org/officeDocument/2006/relationships/image" Target="../media/image26.jpg"/><Relationship Id="rId8" Type="http://schemas.openxmlformats.org/officeDocument/2006/relationships/image" Target="../media/image27.png"/><Relationship Id="rId9" Type="http://schemas.microsoft.com/office/2007/relationships/hdphoto" Target="../media/hdphoto1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5.wdp"/><Relationship Id="rId13" Type="http://schemas.openxmlformats.org/officeDocument/2006/relationships/image" Target="../media/image8.png"/><Relationship Id="rId14" Type="http://schemas.microsoft.com/office/2007/relationships/hdphoto" Target="../media/hdphoto6.wdp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2.png"/><Relationship Id="rId5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4" Type="http://schemas.openxmlformats.org/officeDocument/2006/relationships/image" Target="../media/image16.png"/><Relationship Id="rId5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2696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464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606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606920"/>
            <a:ext cx="67945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231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231473"/>
            <a:ext cx="658996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prstClr val="black"/>
                </a:solidFill>
              </a:rPr>
              <a:t>홍승필</a:t>
            </a: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게임공학과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2013180056</a:t>
            </a:r>
            <a:endParaRPr lang="is-I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845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6" y="4845141"/>
            <a:ext cx="6447854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6" y="5472512"/>
            <a:ext cx="6439480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엔터테인먼트 컴퓨팅학과  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72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/>
              <a:t>기획 </a:t>
            </a:r>
            <a:r>
              <a:rPr kumimoji="1" lang="en-US" altLang="ko-KR" sz="2800" dirty="0"/>
              <a:t>/</a:t>
            </a:r>
          </a:p>
          <a:p>
            <a:pPr algn="ctr"/>
            <a:r>
              <a:rPr kumimoji="1" lang="ko-KR" altLang="en-US" sz="2800" dirty="0"/>
              <a:t>그래픽</a:t>
            </a:r>
            <a:endParaRPr kumimoji="1" lang="en-US" altLang="ko-KR" sz="2800" dirty="0"/>
          </a:p>
        </p:txBody>
      </p:sp>
      <p:sp>
        <p:nvSpPr>
          <p:cNvPr id="22" name="평행 사변형[P] 21"/>
          <p:cNvSpPr/>
          <p:nvPr/>
        </p:nvSpPr>
        <p:spPr>
          <a:xfrm>
            <a:off x="8634614" y="3593963"/>
            <a:ext cx="2965687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지도교수 서명</a:t>
            </a:r>
          </a:p>
        </p:txBody>
      </p:sp>
      <p:sp>
        <p:nvSpPr>
          <p:cNvPr id="23" name="평행 사변형[P] 22"/>
          <p:cNvSpPr/>
          <p:nvPr/>
        </p:nvSpPr>
        <p:spPr>
          <a:xfrm>
            <a:off x="8048731" y="4215988"/>
            <a:ext cx="3386294" cy="234200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3185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7412551" y="502490"/>
            <a:ext cx="1176945" cy="1176945"/>
          </a:xfrm>
          <a:prstGeom prst="ellipse">
            <a:avLst/>
          </a:prstGeom>
          <a:blipFill dpi="0" rotWithShape="1">
            <a:blip r:embed="rId3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3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26" y="4010441"/>
            <a:ext cx="4303403" cy="2420664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541492" y="2947899"/>
            <a:ext cx="1008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HLSL(</a:t>
            </a:r>
            <a:r>
              <a:rPr lang="en-US" altLang="ko-KR" sz="2800" dirty="0"/>
              <a:t>High Level </a:t>
            </a:r>
            <a:r>
              <a:rPr lang="en-US" altLang="ko-KR" sz="2800" dirty="0" err="1"/>
              <a:t>Shader</a:t>
            </a:r>
            <a:r>
              <a:rPr lang="en-US" altLang="ko-KR" sz="2800" dirty="0"/>
              <a:t> Language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를 사용해 자연스러운 물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541492" y="2263651"/>
            <a:ext cx="1075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800" dirty="0" err="1"/>
              <a:t>Non-Photorealistic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비실사렌더링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을 기반으로 </a:t>
            </a:r>
            <a:r>
              <a:rPr kumimoji="1" lang="ko-KR" altLang="en-US" sz="2800"/>
              <a:t>한 </a:t>
            </a:r>
            <a:r>
              <a:rPr kumimoji="1" lang="ko-KR" altLang="en-US" sz="2800" smtClean="0"/>
              <a:t>동화적인 그래픽</a:t>
            </a:r>
            <a:endParaRPr kumimoji="1" lang="mr-IN" altLang="ko-KR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2" y="3471119"/>
            <a:ext cx="4265744" cy="319930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91"/>
          <p:cNvSpPr txBox="1"/>
          <p:nvPr/>
        </p:nvSpPr>
        <p:spPr>
          <a:xfrm>
            <a:off x="314132" y="323165"/>
            <a:ext cx="6705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600" i="1" dirty="0"/>
              <a:t>NPR </a:t>
            </a:r>
            <a:r>
              <a:rPr kumimoji="1" lang="ko-KR" altLang="en-US" sz="9600" i="1" dirty="0"/>
              <a:t>렌더링</a:t>
            </a:r>
          </a:p>
        </p:txBody>
      </p:sp>
    </p:spTree>
    <p:extLst>
      <p:ext uri="{BB962C8B-B14F-4D97-AF65-F5344CB8AC3E}">
        <p14:creationId xmlns:p14="http://schemas.microsoft.com/office/powerpoint/2010/main" val="2342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기본 조작</a:t>
            </a:r>
            <a:r>
              <a:rPr lang="en-US" altLang="ko-KR" sz="4000">
                <a:solidFill>
                  <a:schemeClr val="bg1"/>
                </a:solidFill>
              </a:rPr>
              <a:t>(</a:t>
            </a:r>
            <a:r>
              <a:rPr lang="ko-KR" altLang="en-US" sz="4000">
                <a:solidFill>
                  <a:schemeClr val="bg1"/>
                </a:solidFill>
              </a:rPr>
              <a:t>예상도</a:t>
            </a:r>
            <a:r>
              <a:rPr lang="en-US" altLang="ko-KR" sz="400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이동 조작부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40595" y="3358694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궁극기 조작부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2282" y="5598041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회피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기본공격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조작부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05362" y="4335971"/>
            <a:ext cx="1467091" cy="513183"/>
          </a:xfrm>
          <a:prstGeom prst="rect">
            <a:avLst/>
          </a:prstGeom>
          <a:solidFill>
            <a:schemeClr val="bg1">
              <a:lumMod val="5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1602" y="5598041"/>
            <a:ext cx="1914525" cy="7584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카메라 조작부</a:t>
            </a:r>
            <a:endParaRPr kumimoji="1" lang="ko-KR" altLang="en-US" dirty="0"/>
          </a:p>
        </p:txBody>
      </p:sp>
      <p:cxnSp>
        <p:nvCxnSpPr>
          <p:cNvPr id="11" name="직선 연결선[R] 10"/>
          <p:cNvCxnSpPr>
            <a:stCxn id="10" idx="3"/>
            <a:endCxn id="21" idx="1"/>
          </p:cNvCxnSpPr>
          <p:nvPr/>
        </p:nvCxnSpPr>
        <p:spPr>
          <a:xfrm>
            <a:off x="2741612" y="3615286"/>
            <a:ext cx="1098983" cy="5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stCxn id="9" idx="1"/>
            <a:endCxn id="20" idx="2"/>
          </p:cNvCxnSpPr>
          <p:nvPr/>
        </p:nvCxnSpPr>
        <p:spPr>
          <a:xfrm flipH="1" flipV="1">
            <a:off x="957263" y="3306373"/>
            <a:ext cx="328774" cy="30891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>
            <a:stCxn id="7" idx="1"/>
            <a:endCxn id="22" idx="0"/>
          </p:cNvCxnSpPr>
          <p:nvPr/>
        </p:nvCxnSpPr>
        <p:spPr>
          <a:xfrm flipH="1">
            <a:off x="1099545" y="4128469"/>
            <a:ext cx="279798" cy="14695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/>
          <p:cNvCxnSpPr>
            <a:stCxn id="14" idx="0"/>
            <a:endCxn id="13" idx="3"/>
          </p:cNvCxnSpPr>
          <p:nvPr/>
        </p:nvCxnSpPr>
        <p:spPr>
          <a:xfrm flipH="1" flipV="1">
            <a:off x="3072453" y="4592563"/>
            <a:ext cx="1836412" cy="100547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6" idx="0"/>
            <a:endCxn id="3" idx="2"/>
          </p:cNvCxnSpPr>
          <p:nvPr/>
        </p:nvCxnSpPr>
        <p:spPr>
          <a:xfrm flipH="1" flipV="1">
            <a:off x="8661885" y="4277544"/>
            <a:ext cx="1" cy="1075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430117" y="2230437"/>
            <a:ext cx="1914525" cy="51435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아이템 사용부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99546" y="2886426"/>
            <a:ext cx="2360828" cy="513183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0" y="2792023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스킬 조작부</a:t>
            </a:r>
          </a:p>
        </p:txBody>
      </p:sp>
      <p:cxnSp>
        <p:nvCxnSpPr>
          <p:cNvPr id="28" name="직선 연결선[R] 27"/>
          <p:cNvCxnSpPr>
            <a:stCxn id="26" idx="0"/>
            <a:endCxn id="23" idx="1"/>
          </p:cNvCxnSpPr>
          <p:nvPr/>
        </p:nvCxnSpPr>
        <p:spPr>
          <a:xfrm flipV="1">
            <a:off x="2279960" y="2487612"/>
            <a:ext cx="1150157" cy="398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/>
              <a:t>마을에서 출발해서 특정 던전의 보스를</a:t>
            </a:r>
            <a:endParaRPr kumimoji="1" lang="en-US" altLang="ko-KR" sz="4000" dirty="0"/>
          </a:p>
          <a:p>
            <a:pPr algn="ctr"/>
            <a:r>
              <a:rPr kumimoji="1" lang="ko-KR" altLang="en-US" sz="4000" dirty="0"/>
              <a:t>잡는 것까지의 제작 과정</a:t>
            </a:r>
            <a:endParaRPr kumimoji="1" lang="en-US" altLang="ko-KR" sz="4000" dirty="0"/>
          </a:p>
          <a:p>
            <a:pPr algn="ctr"/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타 게임과의 비교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846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마영전</a:t>
            </a:r>
            <a:endParaRPr kumimoji="1" lang="en-US" altLang="ko-KR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1599108" y="1718321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3D</a:t>
            </a:r>
            <a:r>
              <a:rPr kumimoji="1" lang="ko-KR" altLang="en-US" sz="1600" dirty="0">
                <a:solidFill>
                  <a:schemeClr val="tx1"/>
                </a:solidFill>
              </a:rPr>
              <a:t> 자유시점 게임 진행방식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 smtClean="0">
                <a:solidFill>
                  <a:srgbClr val="00B0F0"/>
                </a:solidFill>
              </a:rPr>
              <a:t>키보드 조작 기반 논타겟 게임 진행</a:t>
            </a:r>
            <a:endParaRPr kumimoji="1"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 smtClean="0">
                <a:solidFill>
                  <a:srgbClr val="00B0F0"/>
                </a:solidFill>
              </a:rPr>
              <a:t>제자리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칼춤을 벗어난 동적인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 smtClean="0">
                <a:solidFill>
                  <a:srgbClr val="00B0F0"/>
                </a:solidFill>
              </a:rPr>
              <a:t>보스와의 정교한 패턴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전투</a:t>
            </a:r>
            <a:endParaRPr kumimoji="1" lang="en-US" altLang="ko-KR" sz="1600" b="1" dirty="0">
              <a:solidFill>
                <a:srgbClr val="00B0F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7900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/>
              <a:t>트리 오브</a:t>
            </a:r>
            <a:endParaRPr kumimoji="1" lang="en-US" altLang="ko-KR" sz="2000" dirty="0" smtClean="0"/>
          </a:p>
          <a:p>
            <a:pPr algn="ctr"/>
            <a:r>
              <a:rPr kumimoji="1" lang="ko-KR" altLang="en-US" sz="2000" dirty="0" smtClean="0"/>
              <a:t>세이비어</a:t>
            </a:r>
            <a:endParaRPr kumimoji="1"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7395162" y="1717434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solidFill>
                  <a:srgbClr val="00B0F0"/>
                </a:solidFill>
              </a:rPr>
              <a:t>3D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 </a:t>
            </a:r>
            <a:r>
              <a:rPr kumimoji="1" lang="ko-KR" altLang="en-US" sz="1600" b="1" dirty="0" smtClean="0">
                <a:solidFill>
                  <a:srgbClr val="00B0F0"/>
                </a:solidFill>
              </a:rPr>
              <a:t>고정 쿼터뷰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게임 진행방식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smtClean="0">
                <a:solidFill>
                  <a:schemeClr val="tx1"/>
                </a:solidFill>
              </a:rPr>
              <a:t>키보드 조작 기반 논타겟 게임 진행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다수의 적을 휩쓰는 </a:t>
            </a:r>
            <a:r>
              <a:rPr kumimoji="1" lang="ko-KR" altLang="en-US" sz="1600" b="1" dirty="0" smtClean="0">
                <a:solidFill>
                  <a:srgbClr val="00B0F0"/>
                </a:solidFill>
              </a:rPr>
              <a:t>전투방식</a:t>
            </a:r>
            <a:endParaRPr kumimoji="1" lang="en-US" altLang="ko-KR" sz="16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smtClean="0">
                <a:solidFill>
                  <a:schemeClr val="tx1"/>
                </a:solidFill>
              </a:rPr>
              <a:t>아기자기한 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2.5D</a:t>
            </a:r>
            <a:r>
              <a:rPr kumimoji="1" lang="ko-KR" altLang="en-US" sz="1600" dirty="0" smtClean="0">
                <a:solidFill>
                  <a:schemeClr val="tx1"/>
                </a:solidFill>
              </a:rPr>
              <a:t> 그래픽 구현</a:t>
            </a:r>
            <a:endParaRPr kumimoji="1"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1846" y="3429000"/>
            <a:ext cx="1337261" cy="2751667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/>
              <a:t>노루막이</a:t>
            </a:r>
            <a:endParaRPr kumimoji="1"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1599109" y="3424973"/>
            <a:ext cx="4458792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회전 가능한 </a:t>
            </a:r>
            <a:r>
              <a:rPr kumimoji="1" lang="en-US" altLang="ko-KR" sz="2000" dirty="0" smtClean="0">
                <a:solidFill>
                  <a:schemeClr val="tx1"/>
                </a:solidFill>
              </a:rPr>
              <a:t>3D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쿼터뷰 카메라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논타겟 </a:t>
            </a:r>
            <a:r>
              <a:rPr kumimoji="1" lang="ko-KR" altLang="en-US" sz="2000" dirty="0">
                <a:solidFill>
                  <a:schemeClr val="tx1"/>
                </a:solidFill>
              </a:rPr>
              <a:t>키보드 조작방식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발열 </a:t>
            </a:r>
            <a:r>
              <a:rPr kumimoji="1" lang="ko-KR" altLang="en-US" sz="2000" dirty="0">
                <a:solidFill>
                  <a:schemeClr val="tx1"/>
                </a:solidFill>
              </a:rPr>
              <a:t>시스템과 궁극기 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시스템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  활용해 </a:t>
            </a:r>
            <a:r>
              <a:rPr kumimoji="1" lang="ko-KR" altLang="en-US" sz="2000" dirty="0">
                <a:solidFill>
                  <a:schemeClr val="tx1"/>
                </a:solidFill>
              </a:rPr>
              <a:t>유저가 만들어가는 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전투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상위 난이도로 진행될수록 발열을</a:t>
            </a:r>
            <a:endParaRPr kumimoji="1"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   활용한 능숙한 컨트롤 요구로 하드유저 만족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57899" y="3424973"/>
            <a:ext cx="5604281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카툰 렌더링을 사용하여 누구나 쉽게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  접근할 수 있는 액션 </a:t>
            </a:r>
            <a:r>
              <a:rPr kumimoji="1" lang="en-US" altLang="ko-KR" sz="2000" dirty="0" smtClean="0">
                <a:solidFill>
                  <a:schemeClr val="tx1"/>
                </a:solidFill>
              </a:rPr>
              <a:t>RPG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다대일의 전투에 궁극기로 시원한 플레이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-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보스의 정교한 패턴을 파티와 협동하여 극복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각 역할플레이시 발열시스템 활용에 보너스 부여</a:t>
            </a:r>
            <a:endParaRPr kumimoji="1"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을 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r>
              <a:rPr kumimoji="1" lang="ko-KR" altLang="en-US" sz="5400" b="1" dirty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노루막이</a:t>
            </a:r>
          </a:p>
        </p:txBody>
      </p:sp>
      <p:sp>
        <p:nvSpPr>
          <p:cNvPr id="12" name="평행 사변형[P] 11"/>
          <p:cNvSpPr/>
          <p:nvPr/>
        </p:nvSpPr>
        <p:spPr>
          <a:xfrm>
            <a:off x="531746" y="368761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68994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>
                <a:solidFill>
                  <a:schemeClr val="tx1"/>
                </a:solidFill>
              </a:rPr>
              <a:t>으로 경험하는 연속타격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69226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chemeClr val="bg1"/>
                </a:solidFill>
              </a:rPr>
              <a:t>데드레커닝 빼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데드레커닝 기법을 사용하여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5,000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명 접속에도 패킷 부하가 걸리지 않도록 최적화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48854" y="2982723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개발환경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812899"/>
            <a:ext cx="5207692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Window 10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>
                <a:solidFill>
                  <a:schemeClr val="bg1"/>
                </a:solidFill>
              </a:rPr>
              <a:t>Asio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Library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2016</a:t>
            </a: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879566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595014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3021" y="4224999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3956834" y="4883873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데드레커닝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03021" y="2907251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>
                <a:solidFill>
                  <a:schemeClr val="bg1"/>
                </a:solidFill>
              </a:rPr>
              <a:t>클라이언트 동기화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88636" y="3566125"/>
            <a:ext cx="2350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2890" y="2112645"/>
            <a:ext cx="20015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200" y="5518150"/>
            <a:ext cx="38773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환경매핑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660" y="6104255"/>
            <a:ext cx="1985010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698750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900" y="3284855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0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7837" y="3378067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메인 캐릭터 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330520" y="5055016"/>
            <a:ext cx="216446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아이템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89194" y="3937050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충돌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59857" y="4496033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UI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즐거움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 184"/>
          <p:cNvSpPr/>
          <p:nvPr/>
        </p:nvSpPr>
        <p:spPr>
          <a:xfrm>
            <a:off x="1766116" y="2758975"/>
            <a:ext cx="4179355" cy="1109317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6" name="직사각형 185"/>
          <p:cNvSpPr/>
          <p:nvPr/>
        </p:nvSpPr>
        <p:spPr>
          <a:xfrm>
            <a:off x="1746938" y="1713956"/>
            <a:ext cx="8698123" cy="4847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7" name="타원 186"/>
          <p:cNvSpPr/>
          <p:nvPr/>
        </p:nvSpPr>
        <p:spPr>
          <a:xfrm>
            <a:off x="5704945" y="5122726"/>
            <a:ext cx="782989" cy="78298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8" name="타원 187"/>
          <p:cNvSpPr/>
          <p:nvPr/>
        </p:nvSpPr>
        <p:spPr>
          <a:xfrm>
            <a:off x="5917168" y="5335389"/>
            <a:ext cx="357662" cy="3576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4394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ultra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10562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4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75279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3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9996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2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3191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9359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4076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48793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910977" y="1843137"/>
            <a:ext cx="2205772" cy="689084"/>
            <a:chOff x="437805" y="349136"/>
            <a:chExt cx="3485805" cy="1088967"/>
          </a:xfrm>
        </p:grpSpPr>
        <p:sp>
          <p:nvSpPr>
            <p:cNvPr id="255" name="직사각형 254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863612" y="4965939"/>
            <a:ext cx="2104112" cy="1454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     망쳤으니 책임져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061634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70247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82999" y="6113174"/>
            <a:ext cx="1761623" cy="20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863612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ysClr val="windowText" lastClr="000000"/>
                </a:solidFill>
              </a:rPr>
              <a:t>일반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360796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ysClr val="windowText" lastClr="000000"/>
                </a:solidFill>
              </a:rPr>
              <a:t>시스템</a:t>
            </a:r>
          </a:p>
        </p:txBody>
      </p:sp>
      <p:cxnSp>
        <p:nvCxnSpPr>
          <p:cNvPr id="204" name="직선 연결선[R] 203"/>
          <p:cNvCxnSpPr/>
          <p:nvPr/>
        </p:nvCxnSpPr>
        <p:spPr>
          <a:xfrm flipV="1">
            <a:off x="7193590" y="1713956"/>
            <a:ext cx="0" cy="161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/>
          <p:cNvCxnSpPr/>
          <p:nvPr/>
        </p:nvCxnSpPr>
        <p:spPr>
          <a:xfrm flipH="1" flipV="1">
            <a:off x="7193590" y="3327168"/>
            <a:ext cx="3251471" cy="1411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565" y="3424379"/>
            <a:ext cx="793231" cy="894692"/>
          </a:xfrm>
          <a:prstGeom prst="rect">
            <a:avLst/>
          </a:prstGeom>
        </p:spPr>
      </p:pic>
      <p:cxnSp>
        <p:nvCxnSpPr>
          <p:cNvPr id="207" name="직선 연결선[R] 206"/>
          <p:cNvCxnSpPr/>
          <p:nvPr/>
        </p:nvCxnSpPr>
        <p:spPr>
          <a:xfrm flipH="1" flipV="1">
            <a:off x="4488877" y="2083042"/>
            <a:ext cx="1477064" cy="677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[R] 207"/>
          <p:cNvCxnSpPr/>
          <p:nvPr/>
        </p:nvCxnSpPr>
        <p:spPr>
          <a:xfrm flipV="1">
            <a:off x="5965940" y="1713956"/>
            <a:ext cx="0" cy="10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/>
          <p:cNvCxnSpPr/>
          <p:nvPr/>
        </p:nvCxnSpPr>
        <p:spPr>
          <a:xfrm flipV="1">
            <a:off x="5965940" y="1963089"/>
            <a:ext cx="1227649" cy="797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132487" y="3084795"/>
            <a:ext cx="757011" cy="757011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457880" y="3459076"/>
            <a:ext cx="757011" cy="757011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93153" y="3839344"/>
            <a:ext cx="757011" cy="757011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902866" y="4046899"/>
            <a:ext cx="757011" cy="757011"/>
          </a:xfrm>
          <a:prstGeom prst="rect">
            <a:avLst/>
          </a:prstGeom>
        </p:spPr>
      </p:pic>
      <p:sp>
        <p:nvSpPr>
          <p:cNvPr id="214" name="호 213"/>
          <p:cNvSpPr/>
          <p:nvPr/>
        </p:nvSpPr>
        <p:spPr>
          <a:xfrm rot="4829520">
            <a:off x="1893523" y="3055591"/>
            <a:ext cx="2078164" cy="1099061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grpSp>
        <p:nvGrpSpPr>
          <p:cNvPr id="215" name="그룹 214"/>
          <p:cNvGrpSpPr/>
          <p:nvPr/>
        </p:nvGrpSpPr>
        <p:grpSpPr>
          <a:xfrm>
            <a:off x="2687465" y="2743182"/>
            <a:ext cx="577295" cy="627771"/>
            <a:chOff x="5283447" y="2363113"/>
            <a:chExt cx="1443924" cy="1570175"/>
          </a:xfrm>
        </p:grpSpPr>
        <p:sp>
          <p:nvSpPr>
            <p:cNvPr id="252" name="타원 251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4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5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153" y="3040878"/>
            <a:ext cx="1009669" cy="997356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5528512" y="2543238"/>
            <a:ext cx="577295" cy="627771"/>
            <a:chOff x="5283447" y="2363113"/>
            <a:chExt cx="1443924" cy="1570175"/>
          </a:xfrm>
        </p:grpSpPr>
        <p:sp>
          <p:nvSpPr>
            <p:cNvPr id="249" name="타원 248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1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2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8" name="그림 217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908" y="4215912"/>
            <a:ext cx="1909678" cy="1394781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476" y="2068022"/>
            <a:ext cx="2354068" cy="1944353"/>
          </a:xfrm>
          <a:prstGeom prst="rect">
            <a:avLst/>
          </a:prstGeom>
        </p:spPr>
      </p:pic>
      <p:sp>
        <p:nvSpPr>
          <p:cNvPr id="220" name="번개[L] 219"/>
          <p:cNvSpPr/>
          <p:nvPr/>
        </p:nvSpPr>
        <p:spPr>
          <a:xfrm rot="20700000">
            <a:off x="6896433" y="3282528"/>
            <a:ext cx="1950760" cy="182017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21" name="직사각형 220"/>
          <p:cNvSpPr/>
          <p:nvPr/>
        </p:nvSpPr>
        <p:spPr>
          <a:xfrm>
            <a:off x="8851971" y="4254586"/>
            <a:ext cx="604300" cy="2381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</a:p>
        </p:txBody>
      </p:sp>
      <p:sp>
        <p:nvSpPr>
          <p:cNvPr id="222" name="타원 221"/>
          <p:cNvSpPr/>
          <p:nvPr/>
        </p:nvSpPr>
        <p:spPr>
          <a:xfrm>
            <a:off x="41167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4458582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08076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163945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5495098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1167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4458582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F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4808076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Q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163945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5495098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E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6546601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888434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23792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93797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79249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ysClr val="windowText" lastClr="000000"/>
                </a:solidFill>
              </a:rPr>
              <a:t>12</a:t>
            </a:r>
            <a:endParaRPr kumimoji="1"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6546601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888434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3792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3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93797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4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9249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8908929" y="2519146"/>
            <a:ext cx="1454223" cy="504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400" dirty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1)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3" name="설명선 1[L] 242"/>
          <p:cNvSpPr/>
          <p:nvPr/>
        </p:nvSpPr>
        <p:spPr>
          <a:xfrm>
            <a:off x="7284510" y="5590220"/>
            <a:ext cx="3078640" cy="622667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100" b="1" dirty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100" b="1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77641" y="4568270"/>
            <a:ext cx="757011" cy="757011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585" y="3088649"/>
            <a:ext cx="880136" cy="1170489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72514" y="4416074"/>
            <a:ext cx="1819293" cy="404243"/>
          </a:xfrm>
          <a:prstGeom prst="rect">
            <a:avLst/>
          </a:prstGeom>
        </p:spPr>
      </p:pic>
      <p:sp>
        <p:nvSpPr>
          <p:cNvPr id="247" name="설명선 1[L] 246"/>
          <p:cNvSpPr/>
          <p:nvPr/>
        </p:nvSpPr>
        <p:spPr>
          <a:xfrm>
            <a:off x="1954148" y="2774282"/>
            <a:ext cx="2900065" cy="507852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적의 공격을 방어하고 발열을 획득</a:t>
            </a:r>
          </a:p>
        </p:txBody>
      </p:sp>
      <p:sp>
        <p:nvSpPr>
          <p:cNvPr id="248" name="설명선 1[L] 247"/>
          <p:cNvSpPr/>
          <p:nvPr/>
        </p:nvSpPr>
        <p:spPr>
          <a:xfrm>
            <a:off x="7294074" y="1863426"/>
            <a:ext cx="3055265" cy="559142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이하의 공격은 효과를 발휘하지 못함</a:t>
            </a: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월드설정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982313" y="455378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96" name="텍스트 상자 95"/>
          <p:cNvSpPr txBox="1"/>
          <p:nvPr/>
        </p:nvSpPr>
        <p:spPr>
          <a:xfrm>
            <a:off x="1141872" y="5261668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500m x 500m</a:t>
            </a:r>
            <a:r>
              <a:rPr kumimoji="1"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마을과 던전 제작</a:t>
            </a:r>
          </a:p>
        </p:txBody>
      </p:sp>
      <p:sp>
        <p:nvSpPr>
          <p:cNvPr id="97" name="텍스트 상자 96"/>
          <p:cNvSpPr txBox="1"/>
          <p:nvPr/>
        </p:nvSpPr>
        <p:spPr>
          <a:xfrm>
            <a:off x="7413259" y="455378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98" name="텍스트 상자 97"/>
          <p:cNvSpPr txBox="1"/>
          <p:nvPr/>
        </p:nvSpPr>
        <p:spPr>
          <a:xfrm>
            <a:off x="6829298" y="528842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1.5m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키 설정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m/s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이동속도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86" b="96667" l="3810" r="96984">
                        <a14:foregroundMark x1="69841" y1="54127" x2="77937" y2="57619"/>
                        <a14:foregroundMark x1="79365" y1="52381" x2="80952" y2="58413"/>
                        <a14:foregroundMark x1="82381" y1="61111" x2="86190" y2="62381"/>
                        <a14:foregroundMark x1="79048" y1="49841" x2="81111" y2="54127"/>
                        <a14:foregroundMark x1="71905" y1="52857" x2="66667" y2="51270"/>
                        <a14:foregroundMark x1="66190" y1="49841" x2="68730" y2="51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96" y="807571"/>
            <a:ext cx="4427687" cy="44276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98" y="1293669"/>
            <a:ext cx="3495479" cy="34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/>
              <a:t>노루막이</a:t>
            </a:r>
            <a:endParaRPr kumimoji="1" lang="en-US" altLang="ko-KR" sz="8800" dirty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/>
              <a:t>신비한 종족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노루막이</a:t>
            </a:r>
            <a:r>
              <a:rPr kumimoji="1" lang="ko-KR" altLang="en-US" sz="3600" dirty="0"/>
              <a:t>가 되어</a:t>
            </a:r>
            <a:endParaRPr kumimoji="1" lang="en-US" altLang="ko-KR" sz="3600" dirty="0"/>
          </a:p>
          <a:p>
            <a:pPr algn="ctr"/>
            <a:r>
              <a:rPr kumimoji="1" lang="ko-KR" altLang="en-US" sz="3600" dirty="0"/>
              <a:t>위기에 빠진 행성 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미리내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를 구할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위대한 용사</a:t>
            </a:r>
            <a:r>
              <a:rPr kumimoji="1" lang="ko-KR" altLang="en-US" sz="3600" dirty="0"/>
              <a:t>가 되자</a:t>
            </a:r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864100" y="2197100"/>
            <a:ext cx="2463800" cy="2463800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400" b="1" dirty="0" smtClean="0">
                <a:solidFill>
                  <a:schemeClr val="tx1"/>
                </a:solidFill>
              </a:rPr>
              <a:t>5000</a:t>
            </a:r>
            <a:endParaRPr kumimoji="1" lang="ko-KR" alt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9458674" y="2197100"/>
            <a:ext cx="2463800" cy="2463800"/>
          </a:xfrm>
          <a:prstGeom prst="ellipse">
            <a:avLst/>
          </a:prstGeom>
          <a:blipFill dpi="0" rotWithShape="1">
            <a:blip r:embed="rId2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1482" y="2197100"/>
            <a:ext cx="2463800" cy="2463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21482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22950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0217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864099" y="2197100"/>
            <a:ext cx="2463800" cy="24638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458673" y="2197100"/>
            <a:ext cx="2463800" cy="2463800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3797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발열 시스템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06415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>
                <a:solidFill>
                  <a:prstClr val="black"/>
                </a:solidFill>
                <a:latin typeface="+mj-lt"/>
              </a:rPr>
              <a:t>MMO</a:t>
            </a:r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규모 동접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189146" y="4998187"/>
            <a:ext cx="3002854" cy="687909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 smtClean="0">
                <a:solidFill>
                  <a:prstClr val="black"/>
                </a:solidFill>
                <a:latin typeface="+mj-lt"/>
              </a:rPr>
              <a:t>NPR</a:t>
            </a:r>
            <a:r>
              <a:rPr kumimoji="1" lang="ko-KR" altLang="en-US" sz="2800" b="1" dirty="0" smtClean="0">
                <a:solidFill>
                  <a:prstClr val="black"/>
                </a:solidFill>
                <a:latin typeface="+mj-lt"/>
              </a:rPr>
              <a:t> 렌더링</a:t>
            </a:r>
            <a:endParaRPr kumimoji="1" lang="ko-KR" alt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중점 연구분야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발열 시스템</a:t>
            </a:r>
          </a:p>
        </p:txBody>
      </p:sp>
      <p:sp>
        <p:nvSpPr>
          <p:cNvPr id="94" name="텍스트 상자 93"/>
          <p:cNvSpPr txBox="1"/>
          <p:nvPr/>
        </p:nvSpPr>
        <p:spPr>
          <a:xfrm>
            <a:off x="615893" y="2273838"/>
            <a:ext cx="70984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연속해서 스킬공격을 하면 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자원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)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8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sz="2000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sz="2000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부여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15893" y="4671492"/>
            <a:ext cx="1321188" cy="1321188"/>
            <a:chOff x="819805" y="4534422"/>
            <a:chExt cx="1321188" cy="1321188"/>
          </a:xfrm>
        </p:grpSpPr>
        <p:sp>
          <p:nvSpPr>
            <p:cNvPr id="95" name="타원 94"/>
            <p:cNvSpPr/>
            <p:nvPr/>
          </p:nvSpPr>
          <p:spPr>
            <a:xfrm>
              <a:off x="819805" y="4534422"/>
              <a:ext cx="1321188" cy="13211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cxnSp>
          <p:nvCxnSpPr>
            <p:cNvPr id="96" name="직선 연결선[R] 95"/>
            <p:cNvCxnSpPr/>
            <p:nvPr/>
          </p:nvCxnSpPr>
          <p:spPr>
            <a:xfrm>
              <a:off x="1480400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/>
            <p:cNvCxnSpPr/>
            <p:nvPr/>
          </p:nvCxnSpPr>
          <p:spPr>
            <a:xfrm flipH="1">
              <a:off x="819805" y="5195016"/>
              <a:ext cx="13211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1178647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0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414589" y="4671492"/>
            <a:ext cx="1321188" cy="1321188"/>
            <a:chOff x="4391736" y="4534422"/>
            <a:chExt cx="1321188" cy="1321188"/>
          </a:xfrm>
        </p:grpSpPr>
        <p:cxnSp>
          <p:nvCxnSpPr>
            <p:cNvPr id="99" name="직선 연결선[R] 98"/>
            <p:cNvCxnSpPr/>
            <p:nvPr/>
          </p:nvCxnSpPr>
          <p:spPr>
            <a:xfrm>
              <a:off x="5052331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/>
            <p:cNvCxnSpPr/>
            <p:nvPr/>
          </p:nvCxnSpPr>
          <p:spPr>
            <a:xfrm flipH="1" flipV="1">
              <a:off x="4391736" y="5195016"/>
              <a:ext cx="358842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자유형 100"/>
            <p:cNvSpPr/>
            <p:nvPr/>
          </p:nvSpPr>
          <p:spPr>
            <a:xfrm>
              <a:off x="5063551" y="4541575"/>
              <a:ext cx="639923" cy="647154"/>
            </a:xfrm>
            <a:custGeom>
              <a:avLst/>
              <a:gdLst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166862 w 587352"/>
                <a:gd name="connsiteY6" fmla="*/ 13349 h 567328"/>
                <a:gd name="connsiteX7" fmla="*/ 0 w 587352"/>
                <a:gd name="connsiteY7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93910 w 587352"/>
                <a:gd name="connsiteY5" fmla="*/ 140164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614049"/>
                <a:gd name="connsiteY0" fmla="*/ 0 h 567328"/>
                <a:gd name="connsiteX1" fmla="*/ 0 w 614049"/>
                <a:gd name="connsiteY1" fmla="*/ 473886 h 567328"/>
                <a:gd name="connsiteX2" fmla="*/ 126815 w 614049"/>
                <a:gd name="connsiteY2" fmla="*/ 500584 h 567328"/>
                <a:gd name="connsiteX3" fmla="*/ 240281 w 614049"/>
                <a:gd name="connsiteY3" fmla="*/ 567328 h 567328"/>
                <a:gd name="connsiteX4" fmla="*/ 614049 w 614049"/>
                <a:gd name="connsiteY4" fmla="*/ 246954 h 567328"/>
                <a:gd name="connsiteX5" fmla="*/ 493910 w 614049"/>
                <a:gd name="connsiteY5" fmla="*/ 140164 h 567328"/>
                <a:gd name="connsiteX6" fmla="*/ 300351 w 614049"/>
                <a:gd name="connsiteY6" fmla="*/ 60070 h 567328"/>
                <a:gd name="connsiteX7" fmla="*/ 166862 w 614049"/>
                <a:gd name="connsiteY7" fmla="*/ 13349 h 567328"/>
                <a:gd name="connsiteX8" fmla="*/ 0 w 614049"/>
                <a:gd name="connsiteY8" fmla="*/ 0 h 567328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493910 w 904510"/>
                <a:gd name="connsiteY5" fmla="*/ 140164 h 902994"/>
                <a:gd name="connsiteX6" fmla="*/ 300351 w 904510"/>
                <a:gd name="connsiteY6" fmla="*/ 60070 h 902994"/>
                <a:gd name="connsiteX7" fmla="*/ 166862 w 904510"/>
                <a:gd name="connsiteY7" fmla="*/ 13349 h 902994"/>
                <a:gd name="connsiteX8" fmla="*/ 0 w 904510"/>
                <a:gd name="connsiteY8" fmla="*/ 0 h 902994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705402 w 904510"/>
                <a:gd name="connsiteY5" fmla="*/ 357094 h 902994"/>
                <a:gd name="connsiteX6" fmla="*/ 493910 w 904510"/>
                <a:gd name="connsiteY6" fmla="*/ 140164 h 902994"/>
                <a:gd name="connsiteX7" fmla="*/ 300351 w 904510"/>
                <a:gd name="connsiteY7" fmla="*/ 60070 h 902994"/>
                <a:gd name="connsiteX8" fmla="*/ 166862 w 904510"/>
                <a:gd name="connsiteY8" fmla="*/ 13349 h 902994"/>
                <a:gd name="connsiteX9" fmla="*/ 0 w 904510"/>
                <a:gd name="connsiteY9" fmla="*/ 0 h 902994"/>
                <a:gd name="connsiteX0" fmla="*/ 0 w 940367"/>
                <a:gd name="connsiteY0" fmla="*/ 0 h 903153"/>
                <a:gd name="connsiteX1" fmla="*/ 0 w 940367"/>
                <a:gd name="connsiteY1" fmla="*/ 473886 h 903153"/>
                <a:gd name="connsiteX2" fmla="*/ 126815 w 940367"/>
                <a:gd name="connsiteY2" fmla="*/ 500584 h 903153"/>
                <a:gd name="connsiteX3" fmla="*/ 240281 w 940367"/>
                <a:gd name="connsiteY3" fmla="*/ 567328 h 903153"/>
                <a:gd name="connsiteX4" fmla="*/ 904510 w 940367"/>
                <a:gd name="connsiteY4" fmla="*/ 902994 h 903153"/>
                <a:gd name="connsiteX5" fmla="*/ 855639 w 940367"/>
                <a:gd name="connsiteY5" fmla="*/ 612499 h 903153"/>
                <a:gd name="connsiteX6" fmla="*/ 705402 w 940367"/>
                <a:gd name="connsiteY6" fmla="*/ 357094 h 903153"/>
                <a:gd name="connsiteX7" fmla="*/ 493910 w 940367"/>
                <a:gd name="connsiteY7" fmla="*/ 140164 h 903153"/>
                <a:gd name="connsiteX8" fmla="*/ 300351 w 940367"/>
                <a:gd name="connsiteY8" fmla="*/ 60070 h 903153"/>
                <a:gd name="connsiteX9" fmla="*/ 166862 w 940367"/>
                <a:gd name="connsiteY9" fmla="*/ 13349 h 903153"/>
                <a:gd name="connsiteX10" fmla="*/ 0 w 940367"/>
                <a:gd name="connsiteY10" fmla="*/ 0 h 903153"/>
                <a:gd name="connsiteX0" fmla="*/ 0 w 953957"/>
                <a:gd name="connsiteY0" fmla="*/ 0 h 914637"/>
                <a:gd name="connsiteX1" fmla="*/ 0 w 953957"/>
                <a:gd name="connsiteY1" fmla="*/ 473886 h 914637"/>
                <a:gd name="connsiteX2" fmla="*/ 126815 w 953957"/>
                <a:gd name="connsiteY2" fmla="*/ 500584 h 914637"/>
                <a:gd name="connsiteX3" fmla="*/ 240281 w 953957"/>
                <a:gd name="connsiteY3" fmla="*/ 567328 h 914637"/>
                <a:gd name="connsiteX4" fmla="*/ 904510 w 953957"/>
                <a:gd name="connsiteY4" fmla="*/ 902994 h 914637"/>
                <a:gd name="connsiteX5" fmla="*/ 890694 w 953957"/>
                <a:gd name="connsiteY5" fmla="*/ 812817 h 914637"/>
                <a:gd name="connsiteX6" fmla="*/ 855639 w 953957"/>
                <a:gd name="connsiteY6" fmla="*/ 612499 h 914637"/>
                <a:gd name="connsiteX7" fmla="*/ 705402 w 953957"/>
                <a:gd name="connsiteY7" fmla="*/ 357094 h 914637"/>
                <a:gd name="connsiteX8" fmla="*/ 493910 w 953957"/>
                <a:gd name="connsiteY8" fmla="*/ 140164 h 914637"/>
                <a:gd name="connsiteX9" fmla="*/ 300351 w 953957"/>
                <a:gd name="connsiteY9" fmla="*/ 60070 h 914637"/>
                <a:gd name="connsiteX10" fmla="*/ 166862 w 953957"/>
                <a:gd name="connsiteY10" fmla="*/ 13349 h 914637"/>
                <a:gd name="connsiteX11" fmla="*/ 0 w 953957"/>
                <a:gd name="connsiteY11" fmla="*/ 0 h 914637"/>
                <a:gd name="connsiteX0" fmla="*/ 0 w 890831"/>
                <a:gd name="connsiteY0" fmla="*/ 0 h 910129"/>
                <a:gd name="connsiteX1" fmla="*/ 0 w 890831"/>
                <a:gd name="connsiteY1" fmla="*/ 473886 h 910129"/>
                <a:gd name="connsiteX2" fmla="*/ 126815 w 890831"/>
                <a:gd name="connsiteY2" fmla="*/ 500584 h 910129"/>
                <a:gd name="connsiteX3" fmla="*/ 240281 w 890831"/>
                <a:gd name="connsiteY3" fmla="*/ 567328 h 910129"/>
                <a:gd name="connsiteX4" fmla="*/ 428756 w 890831"/>
                <a:gd name="connsiteY4" fmla="*/ 897986 h 910129"/>
                <a:gd name="connsiteX5" fmla="*/ 890694 w 890831"/>
                <a:gd name="connsiteY5" fmla="*/ 812817 h 910129"/>
                <a:gd name="connsiteX6" fmla="*/ 855639 w 890831"/>
                <a:gd name="connsiteY6" fmla="*/ 612499 h 910129"/>
                <a:gd name="connsiteX7" fmla="*/ 705402 w 890831"/>
                <a:gd name="connsiteY7" fmla="*/ 357094 h 910129"/>
                <a:gd name="connsiteX8" fmla="*/ 493910 w 890831"/>
                <a:gd name="connsiteY8" fmla="*/ 140164 h 910129"/>
                <a:gd name="connsiteX9" fmla="*/ 300351 w 890831"/>
                <a:gd name="connsiteY9" fmla="*/ 60070 h 910129"/>
                <a:gd name="connsiteX10" fmla="*/ 166862 w 890831"/>
                <a:gd name="connsiteY10" fmla="*/ 13349 h 910129"/>
                <a:gd name="connsiteX11" fmla="*/ 0 w 890831"/>
                <a:gd name="connsiteY11" fmla="*/ 0 h 910129"/>
                <a:gd name="connsiteX0" fmla="*/ 0 w 890854"/>
                <a:gd name="connsiteY0" fmla="*/ 0 h 899962"/>
                <a:gd name="connsiteX1" fmla="*/ 0 w 890854"/>
                <a:gd name="connsiteY1" fmla="*/ 473886 h 899962"/>
                <a:gd name="connsiteX2" fmla="*/ 126815 w 890854"/>
                <a:gd name="connsiteY2" fmla="*/ 500584 h 899962"/>
                <a:gd name="connsiteX3" fmla="*/ 240281 w 890854"/>
                <a:gd name="connsiteY3" fmla="*/ 567328 h 899962"/>
                <a:gd name="connsiteX4" fmla="*/ 428756 w 890854"/>
                <a:gd name="connsiteY4" fmla="*/ 897986 h 899962"/>
                <a:gd name="connsiteX5" fmla="*/ 890694 w 890854"/>
                <a:gd name="connsiteY5" fmla="*/ 812817 h 899962"/>
                <a:gd name="connsiteX6" fmla="*/ 855639 w 890854"/>
                <a:gd name="connsiteY6" fmla="*/ 612499 h 899962"/>
                <a:gd name="connsiteX7" fmla="*/ 705402 w 890854"/>
                <a:gd name="connsiteY7" fmla="*/ 357094 h 899962"/>
                <a:gd name="connsiteX8" fmla="*/ 493910 w 890854"/>
                <a:gd name="connsiteY8" fmla="*/ 140164 h 899962"/>
                <a:gd name="connsiteX9" fmla="*/ 300351 w 890854"/>
                <a:gd name="connsiteY9" fmla="*/ 60070 h 899962"/>
                <a:gd name="connsiteX10" fmla="*/ 166862 w 890854"/>
                <a:gd name="connsiteY10" fmla="*/ 13349 h 899962"/>
                <a:gd name="connsiteX11" fmla="*/ 0 w 890854"/>
                <a:gd name="connsiteY11" fmla="*/ 0 h 899962"/>
                <a:gd name="connsiteX0" fmla="*/ 0 w 900863"/>
                <a:gd name="connsiteY0" fmla="*/ 0 h 919252"/>
                <a:gd name="connsiteX1" fmla="*/ 0 w 900863"/>
                <a:gd name="connsiteY1" fmla="*/ 473886 h 919252"/>
                <a:gd name="connsiteX2" fmla="*/ 126815 w 900863"/>
                <a:gd name="connsiteY2" fmla="*/ 500584 h 919252"/>
                <a:gd name="connsiteX3" fmla="*/ 240281 w 900863"/>
                <a:gd name="connsiteY3" fmla="*/ 567328 h 919252"/>
                <a:gd name="connsiteX4" fmla="*/ 428756 w 900863"/>
                <a:gd name="connsiteY4" fmla="*/ 897986 h 919252"/>
                <a:gd name="connsiteX5" fmla="*/ 900709 w 900863"/>
                <a:gd name="connsiteY5" fmla="*/ 892944 h 919252"/>
                <a:gd name="connsiteX6" fmla="*/ 855639 w 900863"/>
                <a:gd name="connsiteY6" fmla="*/ 612499 h 919252"/>
                <a:gd name="connsiteX7" fmla="*/ 705402 w 900863"/>
                <a:gd name="connsiteY7" fmla="*/ 357094 h 919252"/>
                <a:gd name="connsiteX8" fmla="*/ 493910 w 900863"/>
                <a:gd name="connsiteY8" fmla="*/ 140164 h 919252"/>
                <a:gd name="connsiteX9" fmla="*/ 300351 w 900863"/>
                <a:gd name="connsiteY9" fmla="*/ 60070 h 919252"/>
                <a:gd name="connsiteX10" fmla="*/ 166862 w 900863"/>
                <a:gd name="connsiteY10" fmla="*/ 13349 h 919252"/>
                <a:gd name="connsiteX11" fmla="*/ 0 w 900863"/>
                <a:gd name="connsiteY11" fmla="*/ 0 h 919252"/>
                <a:gd name="connsiteX0" fmla="*/ 0 w 900710"/>
                <a:gd name="connsiteY0" fmla="*/ 0 h 910884"/>
                <a:gd name="connsiteX1" fmla="*/ 0 w 900710"/>
                <a:gd name="connsiteY1" fmla="*/ 473886 h 910884"/>
                <a:gd name="connsiteX2" fmla="*/ 126815 w 900710"/>
                <a:gd name="connsiteY2" fmla="*/ 500584 h 910884"/>
                <a:gd name="connsiteX3" fmla="*/ 240281 w 900710"/>
                <a:gd name="connsiteY3" fmla="*/ 567328 h 910884"/>
                <a:gd name="connsiteX4" fmla="*/ 428756 w 900710"/>
                <a:gd name="connsiteY4" fmla="*/ 897986 h 910884"/>
                <a:gd name="connsiteX5" fmla="*/ 900709 w 900710"/>
                <a:gd name="connsiteY5" fmla="*/ 892944 h 910884"/>
                <a:gd name="connsiteX6" fmla="*/ 855639 w 900710"/>
                <a:gd name="connsiteY6" fmla="*/ 612499 h 910884"/>
                <a:gd name="connsiteX7" fmla="*/ 705402 w 900710"/>
                <a:gd name="connsiteY7" fmla="*/ 357094 h 910884"/>
                <a:gd name="connsiteX8" fmla="*/ 493910 w 900710"/>
                <a:gd name="connsiteY8" fmla="*/ 140164 h 910884"/>
                <a:gd name="connsiteX9" fmla="*/ 300351 w 900710"/>
                <a:gd name="connsiteY9" fmla="*/ 60070 h 910884"/>
                <a:gd name="connsiteX10" fmla="*/ 166862 w 900710"/>
                <a:gd name="connsiteY10" fmla="*/ 13349 h 910884"/>
                <a:gd name="connsiteX11" fmla="*/ 0 w 900710"/>
                <a:gd name="connsiteY11" fmla="*/ 0 h 910884"/>
                <a:gd name="connsiteX0" fmla="*/ 0 w 900709"/>
                <a:gd name="connsiteY0" fmla="*/ 0 h 910884"/>
                <a:gd name="connsiteX1" fmla="*/ 0 w 900709"/>
                <a:gd name="connsiteY1" fmla="*/ 473886 h 910884"/>
                <a:gd name="connsiteX2" fmla="*/ 126815 w 900709"/>
                <a:gd name="connsiteY2" fmla="*/ 500584 h 910884"/>
                <a:gd name="connsiteX3" fmla="*/ 240281 w 900709"/>
                <a:gd name="connsiteY3" fmla="*/ 567328 h 910884"/>
                <a:gd name="connsiteX4" fmla="*/ 389900 w 900709"/>
                <a:gd name="connsiteY4" fmla="*/ 747714 h 910884"/>
                <a:gd name="connsiteX5" fmla="*/ 428756 w 900709"/>
                <a:gd name="connsiteY5" fmla="*/ 897986 h 910884"/>
                <a:gd name="connsiteX6" fmla="*/ 900709 w 900709"/>
                <a:gd name="connsiteY6" fmla="*/ 892944 h 910884"/>
                <a:gd name="connsiteX7" fmla="*/ 855639 w 900709"/>
                <a:gd name="connsiteY7" fmla="*/ 612499 h 910884"/>
                <a:gd name="connsiteX8" fmla="*/ 705402 w 900709"/>
                <a:gd name="connsiteY8" fmla="*/ 357094 h 910884"/>
                <a:gd name="connsiteX9" fmla="*/ 493910 w 900709"/>
                <a:gd name="connsiteY9" fmla="*/ 140164 h 910884"/>
                <a:gd name="connsiteX10" fmla="*/ 300351 w 900709"/>
                <a:gd name="connsiteY10" fmla="*/ 60070 h 910884"/>
                <a:gd name="connsiteX11" fmla="*/ 166862 w 900709"/>
                <a:gd name="connsiteY11" fmla="*/ 13349 h 910884"/>
                <a:gd name="connsiteX12" fmla="*/ 0 w 900709"/>
                <a:gd name="connsiteY12" fmla="*/ 0 h 91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709" h="910884">
                  <a:moveTo>
                    <a:pt x="0" y="0"/>
                  </a:moveTo>
                  <a:lnTo>
                    <a:pt x="0" y="473886"/>
                  </a:lnTo>
                  <a:lnTo>
                    <a:pt x="126815" y="500584"/>
                  </a:lnTo>
                  <a:lnTo>
                    <a:pt x="240281" y="567328"/>
                  </a:lnTo>
                  <a:cubicBezTo>
                    <a:pt x="271792" y="624118"/>
                    <a:pt x="358389" y="690924"/>
                    <a:pt x="389900" y="747714"/>
                  </a:cubicBezTo>
                  <a:lnTo>
                    <a:pt x="428756" y="897986"/>
                  </a:lnTo>
                  <a:cubicBezTo>
                    <a:pt x="593914" y="910522"/>
                    <a:pt x="743592" y="921328"/>
                    <a:pt x="900709" y="892944"/>
                  </a:cubicBezTo>
                  <a:cubicBezTo>
                    <a:pt x="892564" y="844528"/>
                    <a:pt x="893198" y="690122"/>
                    <a:pt x="855639" y="612499"/>
                  </a:cubicBezTo>
                  <a:cubicBezTo>
                    <a:pt x="818080" y="534876"/>
                    <a:pt x="754005" y="434982"/>
                    <a:pt x="705402" y="357094"/>
                  </a:cubicBezTo>
                  <a:lnTo>
                    <a:pt x="493910" y="140164"/>
                  </a:lnTo>
                  <a:cubicBezTo>
                    <a:pt x="449414" y="124590"/>
                    <a:pt x="344847" y="75644"/>
                    <a:pt x="300351" y="60070"/>
                  </a:cubicBezTo>
                  <a:lnTo>
                    <a:pt x="166862" y="13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391736" y="4534422"/>
              <a:ext cx="1321188" cy="13211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4750578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4" name="직선 연결선[R] 103"/>
            <p:cNvCxnSpPr/>
            <p:nvPr/>
          </p:nvCxnSpPr>
          <p:spPr>
            <a:xfrm flipH="1">
              <a:off x="5354083" y="5195016"/>
              <a:ext cx="358841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/>
            <p:cNvCxnSpPr/>
            <p:nvPr/>
          </p:nvCxnSpPr>
          <p:spPr>
            <a:xfrm flipH="1">
              <a:off x="5052330" y="5496769"/>
              <a:ext cx="1" cy="358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3853" y="4728226"/>
            <a:ext cx="2123964" cy="1210431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550" y="4290787"/>
            <a:ext cx="3088250" cy="2070023"/>
          </a:xfrm>
          <a:prstGeom prst="rect">
            <a:avLst/>
          </a:prstGeom>
        </p:spPr>
      </p:pic>
      <p:sp>
        <p:nvSpPr>
          <p:cNvPr id="111" name="오른쪽 화살표[R] 110"/>
          <p:cNvSpPr/>
          <p:nvPr/>
        </p:nvSpPr>
        <p:spPr>
          <a:xfrm>
            <a:off x="2144395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오른쪽 화살표[R] 111"/>
          <p:cNvSpPr/>
          <p:nvPr/>
        </p:nvSpPr>
        <p:spPr>
          <a:xfrm>
            <a:off x="4740239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오른쪽 화살표[R] 112"/>
          <p:cNvSpPr/>
          <p:nvPr/>
        </p:nvSpPr>
        <p:spPr>
          <a:xfrm>
            <a:off x="6844566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7414018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67216" y="3386677"/>
            <a:ext cx="5989140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800" dirty="0">
                <a:latin typeface="맑은 고딕" charset="-127"/>
                <a:cs typeface="Times New Roman" charset="0"/>
              </a:rPr>
              <a:t>!</a:t>
            </a:r>
            <a:endParaRPr lang="ko-KR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14644" y="2317494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Boost </a:t>
            </a:r>
            <a:r>
              <a:rPr kumimoji="1" lang="en-US" altLang="ko-KR" sz="2800" dirty="0" err="1"/>
              <a:t>Asio</a:t>
            </a:r>
            <a:r>
              <a:rPr kumimoji="1" lang="ko-KR" altLang="en-US" sz="2800" dirty="0"/>
              <a:t> 라이브러리를 활용한 서버 구축</a:t>
            </a:r>
            <a:endParaRPr kumimoji="1" lang="en-US" altLang="ko-KR" sz="2800" dirty="0"/>
          </a:p>
        </p:txBody>
      </p:sp>
      <p:sp>
        <p:nvSpPr>
          <p:cNvPr id="7" name="타원 6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대규모 </a:t>
            </a:r>
            <a:r>
              <a:rPr kumimoji="1" lang="ko-KR" altLang="en-US" sz="9600" i="1" dirty="0" err="1"/>
              <a:t>동접</a:t>
            </a:r>
            <a:endParaRPr kumimoji="1" lang="ko-KR" altLang="en-US" sz="9600" i="1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614644" y="3097759"/>
            <a:ext cx="9929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/>
              <a:t>최신 개발 트렌드에 맞춰 어떤 </a:t>
            </a:r>
            <a:r>
              <a:rPr kumimoji="1" lang="en-US" altLang="ko-KR" sz="2800" dirty="0" smtClean="0"/>
              <a:t>O</a:t>
            </a:r>
            <a:r>
              <a:rPr kumimoji="1" lang="en-US" altLang="ko-KR" sz="2800" dirty="0" smtClean="0"/>
              <a:t>S</a:t>
            </a:r>
            <a:r>
              <a:rPr kumimoji="1" lang="ko-KR" altLang="en-US" sz="2800" dirty="0" smtClean="0"/>
              <a:t>에서도 구동하는 서버 제작</a:t>
            </a:r>
            <a:endParaRPr kumimoji="1" lang="en-US" altLang="ko-KR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60" y="3739883"/>
            <a:ext cx="6983984" cy="272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14644" y="2317494"/>
            <a:ext cx="840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ko-KR" sz="2800" dirty="0">
                <a:solidFill>
                  <a:prstClr val="black"/>
                </a:solidFill>
              </a:rPr>
              <a:t>5,000</a:t>
            </a:r>
            <a:r>
              <a:rPr kumimoji="1" lang="ko-KR" altLang="en-US" sz="2800" dirty="0">
                <a:solidFill>
                  <a:prstClr val="black"/>
                </a:solidFill>
              </a:rPr>
              <a:t>명 이상이 동시에 접속할 수 있는 대규모 서버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4644" y="3061994"/>
            <a:ext cx="3369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ko-KR" altLang="en-US" sz="2800" dirty="0" smtClean="0">
                <a:solidFill>
                  <a:prstClr val="black"/>
                </a:solidFill>
              </a:rPr>
              <a:t>뭐 좀 더 쓸거 없어</a:t>
            </a:r>
            <a:r>
              <a:rPr kumimoji="1" lang="en-US" altLang="ko-KR" sz="2800" dirty="0" smtClean="0">
                <a:solidFill>
                  <a:prstClr val="black"/>
                </a:solidFill>
              </a:rPr>
              <a:t>?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4" y="3752838"/>
            <a:ext cx="3871161" cy="2731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19" y="3752838"/>
            <a:ext cx="4337394" cy="2731319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대규모 </a:t>
            </a:r>
            <a:r>
              <a:rPr kumimoji="1" lang="ko-KR" altLang="en-US" sz="9600" i="1" dirty="0" err="1"/>
              <a:t>동접</a:t>
            </a:r>
            <a:endParaRPr kumimoji="1" lang="ko-KR" alt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185674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Pages>27</Pages>
  <Words>908</Words>
  <Characters>0</Characters>
  <Application>Microsoft Macintosh PowerPoint</Application>
  <DocSecurity>0</DocSecurity>
  <PresentationFormat>와이드스크린</PresentationFormat>
  <Lines>0</Lines>
  <Paragraphs>381</Paragraphs>
  <Slides>28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AppleGothic</vt:lpstr>
      <vt:lpstr>Mangal</vt:lpstr>
      <vt:lpstr>Times New Roman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15</cp:revision>
  <dcterms:modified xsi:type="dcterms:W3CDTF">2016-12-19T10:07:43Z</dcterms:modified>
</cp:coreProperties>
</file>