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64" r:id="rId2"/>
    <p:sldId id="304" r:id="rId3"/>
    <p:sldId id="416" r:id="rId4"/>
    <p:sldId id="424" r:id="rId5"/>
    <p:sldId id="415" r:id="rId6"/>
    <p:sldId id="420" r:id="rId7"/>
    <p:sldId id="419" r:id="rId8"/>
    <p:sldId id="421" r:id="rId9"/>
    <p:sldId id="425" r:id="rId10"/>
    <p:sldId id="422" r:id="rId11"/>
    <p:sldId id="417" r:id="rId12"/>
    <p:sldId id="418" r:id="rId13"/>
    <p:sldId id="423" r:id="rId14"/>
    <p:sldId id="399" r:id="rId15"/>
    <p:sldId id="401" r:id="rId16"/>
    <p:sldId id="391" r:id="rId17"/>
    <p:sldId id="414" r:id="rId18"/>
    <p:sldId id="273" r:id="rId19"/>
    <p:sldId id="413" r:id="rId20"/>
    <p:sldId id="402" r:id="rId21"/>
    <p:sldId id="426" r:id="rId22"/>
    <p:sldId id="357" r:id="rId23"/>
    <p:sldId id="345" r:id="rId24"/>
    <p:sldId id="384" r:id="rId25"/>
    <p:sldId id="427" r:id="rId26"/>
    <p:sldId id="346" r:id="rId27"/>
    <p:sldId id="382" r:id="rId28"/>
    <p:sldId id="34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38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A6E5"/>
    <a:srgbClr val="F0918E"/>
    <a:srgbClr val="00205F"/>
    <a:srgbClr val="003A9D"/>
    <a:srgbClr val="EEBAF5"/>
    <a:srgbClr val="C1FFED"/>
    <a:srgbClr val="F9B3B9"/>
    <a:srgbClr val="BD7262"/>
    <a:srgbClr val="8ADEF5"/>
    <a:srgbClr val="F29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9"/>
    <p:restoredTop sz="93635"/>
  </p:normalViewPr>
  <p:slideViewPr>
    <p:cSldViewPr snapToGrid="0" snapToObjects="1">
      <p:cViewPr varScale="1">
        <p:scale>
          <a:sx n="172" d="100"/>
          <a:sy n="172" d="100"/>
        </p:scale>
        <p:origin x="150" y="900"/>
      </p:cViewPr>
      <p:guideLst>
        <p:guide orient="horz" pos="2184"/>
        <p:guide pos="38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1104" y="168"/>
      </p:cViewPr>
      <p:guideLst>
        <p:guide orient="horz" pos="2880"/>
        <p:guide pos="2160"/>
        <p:guide orient="horz" pos="2159"/>
        <p:guide pos="38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2016-12-20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2016-12-20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 친구들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우리는 졸작팀 편돌이에요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게임 타이틀은 노루막이에요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23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43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9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187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03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85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2016-12-20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2016-12-20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2016-12-20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2016-12-20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2016-12-20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2016-12-20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2016-12-20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2016-12-20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2016-12-20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2016-12-20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2016-12-20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2016-12-20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14.wdp"/><Relationship Id="rId4" Type="http://schemas.microsoft.com/office/2007/relationships/hdphoto" Target="../media/hdphoto13.wdp"/><Relationship Id="rId9" Type="http://schemas.microsoft.com/office/2007/relationships/hdphoto" Target="../media/hdphoto15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12" Type="http://schemas.microsoft.com/office/2007/relationships/hdphoto" Target="../media/hdphoto5.wdp"/><Relationship Id="rId17" Type="http://schemas.microsoft.com/office/2007/relationships/hdphoto" Target="../media/hdphoto8.wdp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5" Type="http://schemas.microsoft.com/office/2007/relationships/hdphoto" Target="../media/hdphoto7.wdp"/><Relationship Id="rId10" Type="http://schemas.microsoft.com/office/2007/relationships/hdphoto" Target="../media/hdphoto4.wdp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4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0.wdp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평행 사변형[P] 12"/>
          <p:cNvSpPr/>
          <p:nvPr/>
        </p:nvSpPr>
        <p:spPr>
          <a:xfrm>
            <a:off x="278779" y="2696378"/>
            <a:ext cx="4445622" cy="91054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464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4" name="평행 사변형[P] 13"/>
          <p:cNvSpPr/>
          <p:nvPr/>
        </p:nvSpPr>
        <p:spPr>
          <a:xfrm>
            <a:off x="278780" y="3606919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서버</a:t>
            </a:r>
          </a:p>
        </p:txBody>
      </p:sp>
      <p:sp>
        <p:nvSpPr>
          <p:cNvPr id="15" name="평행 사변형[P] 14"/>
          <p:cNvSpPr/>
          <p:nvPr/>
        </p:nvSpPr>
        <p:spPr>
          <a:xfrm>
            <a:off x="2044700" y="3606920"/>
            <a:ext cx="6794500" cy="62014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김형준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2013182046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278780" y="4231473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7" name="평행 사변형[P] 16"/>
          <p:cNvSpPr/>
          <p:nvPr/>
        </p:nvSpPr>
        <p:spPr>
          <a:xfrm>
            <a:off x="2043249" y="4231473"/>
            <a:ext cx="6589961" cy="62055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prstClr val="black"/>
                </a:solidFill>
              </a:rPr>
              <a:t>홍승필</a:t>
            </a:r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</a:rPr>
              <a:t>게임공학과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2013180056</a:t>
            </a:r>
            <a:endParaRPr lang="is-IS" altLang="ko-KR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평행 사변형[P] 17"/>
          <p:cNvSpPr/>
          <p:nvPr/>
        </p:nvSpPr>
        <p:spPr>
          <a:xfrm>
            <a:off x="278780" y="4845141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9" name="평행 사변형[P] 18"/>
          <p:cNvSpPr/>
          <p:nvPr/>
        </p:nvSpPr>
        <p:spPr>
          <a:xfrm>
            <a:off x="2032956" y="4845141"/>
            <a:ext cx="6447854" cy="627371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허지훈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2013180055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평행 사변형[P] 20"/>
          <p:cNvSpPr/>
          <p:nvPr/>
        </p:nvSpPr>
        <p:spPr>
          <a:xfrm>
            <a:off x="1880556" y="5472512"/>
            <a:ext cx="6439480" cy="1085475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신창섭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엔터테인먼트 컴퓨팅학과                   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2013184042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평행 사변형[P] 19"/>
          <p:cNvSpPr/>
          <p:nvPr/>
        </p:nvSpPr>
        <p:spPr>
          <a:xfrm>
            <a:off x="278780" y="5472512"/>
            <a:ext cx="1918010" cy="1085475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/>
              <a:t>기획 </a:t>
            </a:r>
            <a:r>
              <a:rPr kumimoji="1" lang="en-US" altLang="ko-KR" sz="2800" dirty="0"/>
              <a:t>/</a:t>
            </a:r>
          </a:p>
          <a:p>
            <a:pPr algn="ctr"/>
            <a:r>
              <a:rPr kumimoji="1" lang="ko-KR" altLang="en-US" sz="2800" dirty="0"/>
              <a:t>그래픽</a:t>
            </a:r>
            <a:endParaRPr kumimoji="1" lang="en-US" altLang="ko-KR" sz="2800" dirty="0"/>
          </a:p>
        </p:txBody>
      </p:sp>
      <p:sp>
        <p:nvSpPr>
          <p:cNvPr id="22" name="평행 사변형[P] 21"/>
          <p:cNvSpPr/>
          <p:nvPr/>
        </p:nvSpPr>
        <p:spPr>
          <a:xfrm>
            <a:off x="8634614" y="3593963"/>
            <a:ext cx="2965687" cy="633103"/>
          </a:xfrm>
          <a:prstGeom prst="parallelogram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지도교수 서명</a:t>
            </a:r>
          </a:p>
        </p:txBody>
      </p:sp>
      <p:sp>
        <p:nvSpPr>
          <p:cNvPr id="23" name="평행 사변형[P] 22"/>
          <p:cNvSpPr/>
          <p:nvPr/>
        </p:nvSpPr>
        <p:spPr>
          <a:xfrm>
            <a:off x="8048731" y="4215988"/>
            <a:ext cx="3386294" cy="2342000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535015" y="318515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</a:rPr>
              <a:t>애니메이션이 포함된 프리젠테이션입니다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7412551" y="502490"/>
            <a:ext cx="1176945" cy="1176945"/>
          </a:xfrm>
          <a:prstGeom prst="ellipse">
            <a:avLst/>
          </a:prstGeom>
          <a:blipFill dpi="0" rotWithShape="1">
            <a:blip r:embed="rId3"/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>
                <a:solidFill>
                  <a:schemeClr val="bg1"/>
                </a:solidFill>
              </a:rPr>
              <a:t>3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926" y="4010441"/>
            <a:ext cx="4303403" cy="2420664"/>
          </a:xfrm>
          <a:prstGeom prst="rect">
            <a:avLst/>
          </a:prstGeom>
        </p:spPr>
      </p:pic>
      <p:sp>
        <p:nvSpPr>
          <p:cNvPr id="3" name="텍스트 상자 2"/>
          <p:cNvSpPr txBox="1"/>
          <p:nvPr/>
        </p:nvSpPr>
        <p:spPr>
          <a:xfrm>
            <a:off x="541492" y="2947899"/>
            <a:ext cx="1008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HLSL(</a:t>
            </a:r>
            <a:r>
              <a:rPr lang="en-US" altLang="ko-KR" sz="2800" dirty="0"/>
              <a:t>High Level </a:t>
            </a:r>
            <a:r>
              <a:rPr lang="en-US" altLang="ko-KR" sz="2800" dirty="0" err="1"/>
              <a:t>Shader</a:t>
            </a:r>
            <a:r>
              <a:rPr lang="en-US" altLang="ko-KR" sz="2800" dirty="0"/>
              <a:t> Language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를 사용해 자연스러운 물</a:t>
            </a:r>
          </a:p>
        </p:txBody>
      </p:sp>
      <p:sp>
        <p:nvSpPr>
          <p:cNvPr id="8" name="텍스트 상자 7"/>
          <p:cNvSpPr txBox="1"/>
          <p:nvPr/>
        </p:nvSpPr>
        <p:spPr>
          <a:xfrm>
            <a:off x="541492" y="2263651"/>
            <a:ext cx="10753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2800" dirty="0" err="1"/>
              <a:t>Non-Photorealistic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비실사렌더링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을 기반으로 </a:t>
            </a:r>
            <a:r>
              <a:rPr kumimoji="1" lang="ko-KR" altLang="en-US" sz="2800"/>
              <a:t>한 동화적인 그래픽</a:t>
            </a:r>
            <a:endParaRPr kumimoji="1" lang="mr-IN" altLang="ko-KR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2" y="3471119"/>
            <a:ext cx="4265744" cy="3199306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91"/>
          <p:cNvSpPr txBox="1"/>
          <p:nvPr/>
        </p:nvSpPr>
        <p:spPr>
          <a:xfrm>
            <a:off x="314132" y="323165"/>
            <a:ext cx="67056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600" i="1" dirty="0"/>
              <a:t>NPR </a:t>
            </a:r>
            <a:r>
              <a:rPr kumimoji="1" lang="ko-KR" altLang="en-US" sz="9600" i="1" dirty="0"/>
              <a:t>렌더링</a:t>
            </a:r>
          </a:p>
        </p:txBody>
      </p:sp>
    </p:spTree>
    <p:extLst>
      <p:ext uri="{BB962C8B-B14F-4D97-AF65-F5344CB8AC3E}">
        <p14:creationId xmlns:p14="http://schemas.microsoft.com/office/powerpoint/2010/main" val="23427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>
                <a:solidFill>
                  <a:schemeClr val="bg1"/>
                </a:solidFill>
              </a:rPr>
              <a:t>기본 조작</a:t>
            </a:r>
            <a:r>
              <a:rPr lang="en-US" altLang="ko-KR" sz="4000">
                <a:solidFill>
                  <a:schemeClr val="bg1"/>
                </a:solidFill>
              </a:rPr>
              <a:t>(</a:t>
            </a:r>
            <a:r>
              <a:rPr lang="ko-KR" altLang="en-US" sz="4000">
                <a:solidFill>
                  <a:schemeClr val="bg1"/>
                </a:solidFill>
              </a:rPr>
              <a:t>예상도</a:t>
            </a:r>
            <a:r>
              <a:rPr lang="en-US" altLang="ko-KR" sz="4000">
                <a:solidFill>
                  <a:schemeClr val="bg1"/>
                </a:solidFill>
              </a:rPr>
              <a:t>)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0" b="86825" l="0" r="100000">
                        <a14:foregroundMark x1="49833" y1="29048" x2="4975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9427" b="16221"/>
          <a:stretch/>
        </p:blipFill>
        <p:spPr>
          <a:xfrm>
            <a:off x="335529" y="2332327"/>
            <a:ext cx="11444741" cy="326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01441" y="4385060"/>
            <a:ext cx="1520889" cy="1054359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79343" y="3871877"/>
            <a:ext cx="1026367" cy="513183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77719" y="3871877"/>
            <a:ext cx="1026367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6037" y="3358694"/>
            <a:ext cx="951722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7759" y="3358694"/>
            <a:ext cx="503853" cy="513183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704622" y="3763194"/>
            <a:ext cx="1914525" cy="51435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이동 조작부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40595" y="3358694"/>
            <a:ext cx="1914525" cy="514350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궁극기 조작부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2282" y="5598041"/>
            <a:ext cx="1914525" cy="75844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회피 </a:t>
            </a:r>
            <a:r>
              <a:rPr kumimoji="1" lang="en-US" altLang="ko-KR" dirty="0"/>
              <a:t>/</a:t>
            </a:r>
            <a:r>
              <a:rPr kumimoji="1" lang="ko-KR" altLang="en-US" dirty="0"/>
              <a:t> 기본공격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조작부</a:t>
            </a:r>
          </a:p>
        </p:txBody>
      </p:sp>
      <p:cxnSp>
        <p:nvCxnSpPr>
          <p:cNvPr id="11" name="직선 연결선[R] 10"/>
          <p:cNvCxnSpPr>
            <a:stCxn id="10" idx="3"/>
            <a:endCxn id="21" idx="1"/>
          </p:cNvCxnSpPr>
          <p:nvPr/>
        </p:nvCxnSpPr>
        <p:spPr>
          <a:xfrm>
            <a:off x="2741612" y="3615286"/>
            <a:ext cx="1098983" cy="5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stCxn id="9" idx="1"/>
            <a:endCxn id="20" idx="2"/>
          </p:cNvCxnSpPr>
          <p:nvPr/>
        </p:nvCxnSpPr>
        <p:spPr>
          <a:xfrm flipH="1" flipV="1">
            <a:off x="957263" y="3306373"/>
            <a:ext cx="328774" cy="30891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/>
          <p:cNvCxnSpPr>
            <a:stCxn id="7" idx="1"/>
            <a:endCxn id="22" idx="0"/>
          </p:cNvCxnSpPr>
          <p:nvPr/>
        </p:nvCxnSpPr>
        <p:spPr>
          <a:xfrm flipH="1">
            <a:off x="1099545" y="4128469"/>
            <a:ext cx="279798" cy="146957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6" idx="0"/>
            <a:endCxn id="3" idx="2"/>
          </p:cNvCxnSpPr>
          <p:nvPr/>
        </p:nvCxnSpPr>
        <p:spPr>
          <a:xfrm flipH="1" flipV="1">
            <a:off x="8661885" y="4277544"/>
            <a:ext cx="1" cy="1075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3430117" y="2230437"/>
            <a:ext cx="1914525" cy="514350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아이템 사용부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99546" y="2886426"/>
            <a:ext cx="2360828" cy="513183"/>
          </a:xfrm>
          <a:prstGeom prst="rect">
            <a:avLst/>
          </a:prstGeom>
          <a:solidFill>
            <a:schemeClr val="accent4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0" y="2792023"/>
            <a:ext cx="1914525" cy="51435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스킬 조작부</a:t>
            </a:r>
          </a:p>
        </p:txBody>
      </p:sp>
      <p:cxnSp>
        <p:nvCxnSpPr>
          <p:cNvPr id="28" name="직선 연결선[R] 27"/>
          <p:cNvCxnSpPr>
            <a:stCxn id="26" idx="0"/>
            <a:endCxn id="23" idx="1"/>
          </p:cNvCxnSpPr>
          <p:nvPr/>
        </p:nvCxnSpPr>
        <p:spPr>
          <a:xfrm flipV="1">
            <a:off x="2279960" y="2487612"/>
            <a:ext cx="1150157" cy="3988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>
            <a:off x="1691114" y="5394891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263" y="2675060"/>
            <a:ext cx="91165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/>
              <a:t>마을에서 출발해서 특정 던전의 보스를</a:t>
            </a:r>
            <a:endParaRPr kumimoji="1" lang="en-US" altLang="ko-KR" sz="4000" dirty="0"/>
          </a:p>
          <a:p>
            <a:pPr algn="ctr"/>
            <a:r>
              <a:rPr kumimoji="1" lang="ko-KR" altLang="en-US" sz="4000" dirty="0"/>
              <a:t>잡는 것까지의 제작 과정</a:t>
            </a:r>
            <a:endParaRPr kumimoji="1" lang="en-US" altLang="ko-KR" sz="4000" dirty="0"/>
          </a:p>
          <a:p>
            <a:pPr algn="ctr"/>
            <a:r>
              <a:rPr kumimoji="1" lang="ko-KR" altLang="en-US" sz="2000" dirty="0">
                <a:solidFill>
                  <a:schemeClr val="bg1">
                    <a:lumMod val="75000"/>
                  </a:schemeClr>
                </a:solidFill>
              </a:rPr>
              <a:t>기획 기간 동안 재미의 검증</a:t>
            </a: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z="2000" dirty="0">
                <a:solidFill>
                  <a:schemeClr val="bg1">
                    <a:lumMod val="75000"/>
                  </a:schemeClr>
                </a:solidFill>
              </a:rPr>
              <a:t> 기술적 난이도 확인</a:t>
            </a:r>
          </a:p>
        </p:txBody>
      </p:sp>
      <p:sp>
        <p:nvSpPr>
          <p:cNvPr id="2" name="삼각형 1"/>
          <p:cNvSpPr/>
          <p:nvPr/>
        </p:nvSpPr>
        <p:spPr>
          <a:xfrm>
            <a:off x="924496" y="4602439"/>
            <a:ext cx="1538515" cy="635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68600" y="5237439"/>
            <a:ext cx="1045029" cy="899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6916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6737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6737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86916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6870" y="4675326"/>
            <a:ext cx="1311965" cy="14709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60504" y="4919939"/>
            <a:ext cx="655983" cy="9077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7375" y="4549201"/>
            <a:ext cx="655983" cy="9077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42113" y="4590957"/>
            <a:ext cx="655983" cy="9077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8041" y="5087768"/>
            <a:ext cx="655983" cy="9077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3476" y="5479066"/>
            <a:ext cx="655983" cy="9077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77028" y="4203379"/>
            <a:ext cx="655983" cy="907774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9674087" y="4963561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17604" y="5273057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98" y="4772799"/>
            <a:ext cx="1328563" cy="11372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4992" y="100013"/>
            <a:ext cx="2112948" cy="22241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7500">
                        <a14:foregroundMark x1="53333" y1="19531" x2="51667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62" y="275422"/>
            <a:ext cx="1524000" cy="16256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2463011" y="1212091"/>
            <a:ext cx="725436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4955" y="1913818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2016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41571" y="1913818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2017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83318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타 게임과의 비교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1846" y="1714294"/>
            <a:ext cx="1337263" cy="1525299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/>
              <a:t>마영전</a:t>
            </a:r>
            <a:endParaRPr kumimoji="1" lang="en-US" altLang="ko-KR" sz="2000" dirty="0"/>
          </a:p>
        </p:txBody>
      </p:sp>
      <p:sp>
        <p:nvSpPr>
          <p:cNvPr id="14" name="직사각형 13"/>
          <p:cNvSpPr/>
          <p:nvPr/>
        </p:nvSpPr>
        <p:spPr>
          <a:xfrm>
            <a:off x="1599108" y="1718321"/>
            <a:ext cx="4267019" cy="152529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</a:rPr>
              <a:t>3D</a:t>
            </a:r>
            <a:r>
              <a:rPr kumimoji="1" lang="ko-KR" altLang="en-US" sz="1600" dirty="0">
                <a:solidFill>
                  <a:schemeClr val="tx1"/>
                </a:solidFill>
              </a:rPr>
              <a:t> 자유시점 게임 진행방식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키보드 조작 기반 논타겟 게임 진행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제자리 칼춤을 벗어난 동적인 전투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보스와의 정교한 패턴 전투</a:t>
            </a:r>
            <a:endParaRPr kumimoji="1" lang="en-US" altLang="ko-KR" sz="1600" b="1" dirty="0">
              <a:solidFill>
                <a:srgbClr val="00B0F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57900" y="1714294"/>
            <a:ext cx="1337263" cy="1525299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/>
              <a:t>트리 오브</a:t>
            </a:r>
            <a:endParaRPr kumimoji="1" lang="en-US" altLang="ko-KR" sz="2000" dirty="0"/>
          </a:p>
          <a:p>
            <a:pPr algn="ctr"/>
            <a:r>
              <a:rPr kumimoji="1" lang="ko-KR" altLang="en-US" sz="2000" dirty="0"/>
              <a:t>세이비어</a:t>
            </a:r>
            <a:endParaRPr kumimoji="1" lang="en-US" altLang="ko-KR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7395162" y="1717434"/>
            <a:ext cx="4267019" cy="152529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solidFill>
                  <a:srgbClr val="00B0F0"/>
                </a:solidFill>
              </a:rPr>
              <a:t>3D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 고정 쿼터뷰 게임 진행방식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</a:rPr>
              <a:t>키보드 조작 기반 논타겟 게임 진행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다수의 적을 휩쓰는 전투방식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</a:rPr>
              <a:t>2D</a:t>
            </a:r>
            <a:r>
              <a:rPr kumimoji="1" lang="ko-KR" altLang="en-US" sz="1600" dirty="0">
                <a:solidFill>
                  <a:schemeClr val="tx1"/>
                </a:solidFill>
              </a:rPr>
              <a:t> 그래픽에 </a:t>
            </a:r>
            <a:r>
              <a:rPr kumimoji="1" lang="en-US" altLang="ko-KR" sz="1600" dirty="0">
                <a:solidFill>
                  <a:schemeClr val="tx1"/>
                </a:solidFill>
              </a:rPr>
              <a:t>3D </a:t>
            </a:r>
            <a:r>
              <a:rPr kumimoji="1" lang="ko-KR" altLang="en-US" sz="1600" dirty="0">
                <a:solidFill>
                  <a:schemeClr val="tx1"/>
                </a:solidFill>
              </a:rPr>
              <a:t>월드를 구현</a:t>
            </a:r>
            <a:endParaRPr kumimoji="1"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1846" y="3429000"/>
            <a:ext cx="1337261" cy="2751667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/>
              <a:t>노루막이</a:t>
            </a:r>
            <a:endParaRPr kumimoji="1" lang="en-US" altLang="ko-KR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1599109" y="3424973"/>
            <a:ext cx="4458792" cy="2751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고정 쿼터뷰 카메라 진행방식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논타겟 키보드 조작방식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발열 시스템과 궁극기 시스템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tx1"/>
                </a:solidFill>
              </a:rPr>
              <a:t>  활용해 유저가 만들어가는 전투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 상위 난이도로 진행될수록 발열을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    활용한 능숙한 컨트롤 요구로 하드유저 만족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57899" y="3424973"/>
            <a:ext cx="5604281" cy="2751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</a:t>
            </a:r>
            <a:r>
              <a:rPr kumimoji="1" lang="en-US" altLang="ko-KR" sz="2000" dirty="0">
                <a:solidFill>
                  <a:schemeClr val="tx1"/>
                </a:solidFill>
              </a:rPr>
              <a:t>NPR</a:t>
            </a:r>
            <a:r>
              <a:rPr kumimoji="1" lang="ko-KR" altLang="en-US" sz="2000" dirty="0">
                <a:solidFill>
                  <a:schemeClr val="tx1"/>
                </a:solidFill>
              </a:rPr>
              <a:t> 기법을 사용하여 누구나 쉽게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tx1"/>
                </a:solidFill>
              </a:rPr>
              <a:t>  접근할 수 있는 액션 </a:t>
            </a:r>
            <a:r>
              <a:rPr kumimoji="1" lang="en-US" altLang="ko-KR" sz="2000" dirty="0">
                <a:solidFill>
                  <a:schemeClr val="tx1"/>
                </a:solidFill>
              </a:rPr>
              <a:t>RPG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다대일의 전투에 궁극기로 시원한 플레이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보스의 정교한 패턴을 파티와 협동하여 극복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6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1600" dirty="0">
                <a:solidFill>
                  <a:schemeClr val="bg1">
                    <a:lumMod val="50000"/>
                  </a:schemeClr>
                </a:solidFill>
              </a:rPr>
              <a:t> 각 역할플레이시 발열시스템 활용에 보너스 부여</a:t>
            </a:r>
            <a:endParaRPr kumimoji="1" lang="en-US" altLang="ko-K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7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차별화 가능한 액션 전투 시스템 기획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발열 시스템을 메인으로 한 액션성을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살려줄 수 있는 전투시스템 도입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4438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컨셉과 어울리는 모델 및 애니메이션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빠르게 반응하는 애니메이션과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49717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DirectX 11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을 이용한 프레임워크 자체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DriectX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11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에서 제공하는 파이프 라인을 익혀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환경의 프레임워크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19527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MFC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를 이용한 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오브젝트와 네비매쉬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트리거박스를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빠르고 원활하게 제작할 수 있는 툴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184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ko-KR" altLang="en-US" sz="3600" b="1" dirty="0">
                <a:solidFill>
                  <a:prstClr val="white"/>
                </a:solidFill>
              </a:rPr>
              <a:t>게임 오브젝트의 스키닝 애니메이션</a:t>
            </a:r>
            <a:endParaRPr kumimoji="1" lang="en-US" altLang="ko-KR" sz="3600" b="1" dirty="0">
              <a:solidFill>
                <a:prstClr val="white"/>
              </a:solidFill>
            </a:endParaRPr>
          </a:p>
          <a:p>
            <a:pPr lvl="0" algn="ctr"/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Mesh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와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bone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FBX 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파일을 활용하여</a:t>
            </a:r>
          </a:p>
          <a:p>
            <a:pPr lvl="0" algn="ctr"/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움직일 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Lighting,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DiffuseSpecularMapping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 Toon,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ShadowMapping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874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986" y="201301"/>
            <a:ext cx="77195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800" b="1" dirty="0">
                <a:solidFill>
                  <a:schemeClr val="bg1"/>
                </a:solidFill>
              </a:rPr>
              <a:t>Project </a:t>
            </a:r>
            <a:r>
              <a:rPr kumimoji="1" lang="ko-KR" altLang="en-US" sz="8800" b="1" dirty="0">
                <a:solidFill>
                  <a:schemeClr val="bg1"/>
                </a:solidFill>
              </a:rPr>
              <a:t>편돌이</a:t>
            </a:r>
            <a:endParaRPr kumimoji="1" lang="en-US" altLang="ko-KR" sz="8800" b="1" dirty="0">
              <a:solidFill>
                <a:schemeClr val="bg1"/>
              </a:solidFill>
            </a:endParaRPr>
          </a:p>
          <a:p>
            <a:r>
              <a:rPr kumimoji="1" lang="ko-KR" altLang="en-US" sz="5400" b="1" dirty="0">
                <a:solidFill>
                  <a:srgbClr val="FFFF00"/>
                </a:solidFill>
              </a:rPr>
              <a:t>프로젝트 개요</a:t>
            </a:r>
            <a:endParaRPr kumimoji="1" lang="en-US" altLang="ko-KR" sz="5400" b="1" dirty="0">
              <a:solidFill>
                <a:srgbClr val="FFFF00"/>
              </a:solidFill>
            </a:endParaRPr>
          </a:p>
        </p:txBody>
      </p:sp>
      <p:sp>
        <p:nvSpPr>
          <p:cNvPr id="11" name="평행 사변형[P] 10"/>
          <p:cNvSpPr/>
          <p:nvPr/>
        </p:nvSpPr>
        <p:spPr>
          <a:xfrm>
            <a:off x="531746" y="268528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제목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노루막이</a:t>
            </a:r>
          </a:p>
        </p:txBody>
      </p:sp>
      <p:sp>
        <p:nvSpPr>
          <p:cNvPr id="12" name="평행 사변형[P] 11"/>
          <p:cNvSpPr/>
          <p:nvPr/>
        </p:nvSpPr>
        <p:spPr>
          <a:xfrm>
            <a:off x="531746" y="3687616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장르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온라인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MMORPG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평행 사변형[P] 12"/>
          <p:cNvSpPr/>
          <p:nvPr/>
        </p:nvSpPr>
        <p:spPr>
          <a:xfrm>
            <a:off x="531746" y="4689943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특징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rgbClr val="00B0F0"/>
                </a:solidFill>
              </a:rPr>
              <a:t>키보드 조작</a:t>
            </a:r>
            <a:r>
              <a:rPr kumimoji="1" lang="ko-KR" altLang="en-US" sz="2800" dirty="0">
                <a:solidFill>
                  <a:schemeClr val="tx1"/>
                </a:solidFill>
              </a:rPr>
              <a:t>으로 경험하는 연속타격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531746" y="569226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시점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en-US" altLang="ko-KR" sz="2800" dirty="0">
                <a:solidFill>
                  <a:srgbClr val="00B0F0"/>
                </a:solidFill>
              </a:rPr>
              <a:t>3</a:t>
            </a:r>
            <a:r>
              <a:rPr kumimoji="1" lang="ko-KR" altLang="en-US" sz="2800" dirty="0">
                <a:solidFill>
                  <a:srgbClr val="00B0F0"/>
                </a:solidFill>
              </a:rPr>
              <a:t>인칭 쿼터뷰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1" animBg="1"/>
      <p:bldP spid="13" grpId="1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Boost </a:t>
            </a:r>
            <a:r>
              <a:rPr kumimoji="1" lang="en-US" altLang="ko-KR" sz="3600" b="1" dirty="0" err="1">
                <a:solidFill>
                  <a:schemeClr val="bg1"/>
                </a:solidFill>
              </a:rPr>
              <a:t>Asio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라이브러리를 활용한 서버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Boost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Asio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외부 라이브러리를 활용하여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최신 개발 트렌드에 맞춰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OS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상관없이 작동하는 서버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김형준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03878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패킷 최적화를 통한 동시 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5000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명 접속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프레임 당 패킷 통신횟수를 체크하여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최고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5000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명 까지 동시 접속 가능한 서버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김형준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46613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48854" y="2982723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개발환경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6000" y="812899"/>
            <a:ext cx="5207692" cy="52629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Window 10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visual studio 2015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DirectX 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Boost </a:t>
            </a:r>
            <a:r>
              <a:rPr lang="en-US" altLang="ko-KR" sz="2800" b="1" dirty="0" err="1">
                <a:solidFill>
                  <a:schemeClr val="bg1"/>
                </a:solidFill>
              </a:rPr>
              <a:t>Asio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Library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Trello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( google calendar</a:t>
            </a:r>
            <a:r>
              <a:rPr lang="ko-KR" altLang="en-US" sz="2800" b="1" dirty="0">
                <a:solidFill>
                  <a:schemeClr val="bg1"/>
                </a:solidFill>
              </a:rPr>
              <a:t> 연동</a:t>
            </a:r>
            <a:r>
              <a:rPr lang="en-US" altLang="ko-KR" sz="2800" b="1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schemeClr val="bg1"/>
                </a:solidFill>
              </a:rPr>
              <a:t>Github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3dsMax 2016</a:t>
            </a:r>
          </a:p>
        </p:txBody>
      </p:sp>
    </p:spTree>
    <p:extLst>
      <p:ext uri="{BB962C8B-B14F-4D97-AF65-F5344CB8AC3E}">
        <p14:creationId xmlns:p14="http://schemas.microsoft.com/office/powerpoint/2010/main" val="69126307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879566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595014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3315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 </a:t>
            </a:r>
            <a:r>
              <a:rPr kumimoji="1" lang="en-US" altLang="ko-KR" sz="4000">
                <a:solidFill>
                  <a:schemeClr val="bg1"/>
                </a:solidFill>
              </a:rPr>
              <a:t>/</a:t>
            </a:r>
            <a:r>
              <a:rPr kumimoji="1" lang="ko-KR" altLang="en-US" sz="4000">
                <a:solidFill>
                  <a:schemeClr val="bg1"/>
                </a:solidFill>
              </a:rPr>
              <a:t> 그래픽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rgbClr val="002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37214" y="2241247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40452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05932" y="297178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3703549"/>
            <a:ext cx="198146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69" y="3705966"/>
            <a:ext cx="120151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1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61550" y="3695409"/>
            <a:ext cx="158035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78973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031770" y="3699686"/>
            <a:ext cx="8869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19796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1550" y="4424977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14419" y="3699686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634670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419747" y="2955293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97063" y="2973853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시스템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컨텐츠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리소스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93137" y="2957355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84558" y="2967665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5215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2956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17131" y="296147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작성완료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rgbClr val="00B0F0"/>
                </a:solidFill>
              </a:rPr>
              <a:t>시스템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947679" y="3695410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754" y="2959417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05134" y="2963541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몬스터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795757" y="2965603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839797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2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725898" y="515454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사운드 삽입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70921" y="2233587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956833" y="4224999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5110647" y="4883873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패킷 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56834" y="290725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클라이언트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동기화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10647" y="3566125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충돌처리</a:t>
            </a:r>
          </a:p>
        </p:txBody>
      </p:sp>
    </p:spTree>
    <p:extLst>
      <p:ext uri="{BB962C8B-B14F-4D97-AF65-F5344CB8AC3E}">
        <p14:creationId xmlns:p14="http://schemas.microsoft.com/office/powerpoint/2010/main" val="1443592203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635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9240" y="333375"/>
            <a:ext cx="443738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허지훈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68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48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27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186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66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02890" y="2112645"/>
            <a:ext cx="20015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070" y="1369695"/>
            <a:ext cx="831215" cy="56324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455" y="1369695"/>
            <a:ext cx="831215" cy="56324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09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289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0200" y="5518150"/>
            <a:ext cx="38773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환경매핑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725660" y="6104255"/>
            <a:ext cx="1985010" cy="45593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87900" y="2698750"/>
            <a:ext cx="102235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라이팅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87900" y="3284855"/>
            <a:ext cx="1022985" cy="9302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디퓨즈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스펙큘러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매핑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36920" y="4345305"/>
            <a:ext cx="84328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80200" y="4931410"/>
            <a:ext cx="15697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쉐도우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매핑</a:t>
            </a: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홍승필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021" y="2819084"/>
            <a:ext cx="13050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툴 작업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67837" y="3378067"/>
            <a:ext cx="13616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메인 캐릭터 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72085" y="2119719"/>
            <a:ext cx="313900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211972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제작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330520" y="5055016"/>
            <a:ext cx="216446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전투 및 스킬</a:t>
            </a:r>
            <a:r>
              <a:rPr kumimoji="1" lang="en-US" altLang="ko-KR" sz="16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아이템</a:t>
            </a:r>
            <a:r>
              <a:rPr kumimoji="1" lang="en-US" altLang="ko-KR" sz="1600" dirty="0">
                <a:solidFill>
                  <a:schemeClr val="bg1"/>
                </a:solidFill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AI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682" y="2114215"/>
            <a:ext cx="980078" cy="57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89194" y="3937050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충돌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459857" y="4496033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UI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889389" y="2680683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소개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785248" y="208523"/>
            <a:ext cx="5206233" cy="1198096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200000"/>
              </a:lnSpc>
            </a:pPr>
            <a:r>
              <a:rPr kumimoji="1" lang="ko-KR" altLang="en-US" sz="2000" b="1" dirty="0">
                <a:solidFill>
                  <a:srgbClr val="00B0F0"/>
                </a:solidFill>
                <a:latin typeface="+mj-lt"/>
              </a:rPr>
              <a:t>키보드 조작</a:t>
            </a:r>
            <a:r>
              <a:rPr kumimoji="1" lang="ko-KR" altLang="en-US" sz="2000" b="1" dirty="0">
                <a:solidFill>
                  <a:prstClr val="black"/>
                </a:solidFill>
                <a:latin typeface="+mj-lt"/>
              </a:rPr>
              <a:t> 기반 액션</a:t>
            </a:r>
            <a:r>
              <a:rPr kumimoji="1" lang="en-US" altLang="ko-KR" sz="2000" b="1" dirty="0">
                <a:solidFill>
                  <a:prstClr val="black"/>
                </a:solidFill>
                <a:latin typeface="+mj-lt"/>
              </a:rPr>
              <a:t> MMORPG</a:t>
            </a:r>
          </a:p>
          <a:p>
            <a:pPr lvl="0" algn="ctr"/>
            <a:r>
              <a:rPr kumimoji="1" lang="ko-KR" altLang="en-US" sz="2000" b="1" dirty="0">
                <a:solidFill>
                  <a:prstClr val="black"/>
                </a:solidFill>
              </a:rPr>
              <a:t>쉴 틈 없는 공격을 통한 액션의 즐거움</a:t>
            </a:r>
            <a:endParaRPr kumimoji="1" lang="en-US" altLang="ko-KR" sz="2000" b="1" dirty="0">
              <a:solidFill>
                <a:prstClr val="black"/>
              </a:solidFill>
            </a:endParaRPr>
          </a:p>
          <a:p>
            <a:pPr lvl="0" algn="ctr"/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발열</a:t>
            </a:r>
            <a:r>
              <a:rPr kumimoji="1" lang="en-US" altLang="ko-KR" sz="1600" b="1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궁극기을 통해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공격의 즐거움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구현</a:t>
            </a:r>
            <a:endParaRPr kumimoji="1" lang="ko-KR" altLang="en-US" sz="1600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38" name="직선 연결선[R] 37"/>
          <p:cNvCxnSpPr>
            <a:stCxn id="95" idx="2"/>
            <a:endCxn id="88" idx="1"/>
          </p:cNvCxnSpPr>
          <p:nvPr/>
        </p:nvCxnSpPr>
        <p:spPr>
          <a:xfrm>
            <a:off x="4286665" y="807571"/>
            <a:ext cx="2498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자유형 184"/>
          <p:cNvSpPr/>
          <p:nvPr/>
        </p:nvSpPr>
        <p:spPr>
          <a:xfrm>
            <a:off x="1766116" y="2758975"/>
            <a:ext cx="4179355" cy="1109317"/>
          </a:xfrm>
          <a:custGeom>
            <a:avLst/>
            <a:gdLst>
              <a:gd name="connsiteX0" fmla="*/ 5647765 w 5647765"/>
              <a:gd name="connsiteY0" fmla="*/ 0 h 1499075"/>
              <a:gd name="connsiteX1" fmla="*/ 4141694 w 5647765"/>
              <a:gd name="connsiteY1" fmla="*/ 363071 h 1499075"/>
              <a:gd name="connsiteX2" fmla="*/ 2729753 w 5647765"/>
              <a:gd name="connsiteY2" fmla="*/ 1492623 h 1499075"/>
              <a:gd name="connsiteX3" fmla="*/ 1411941 w 5647765"/>
              <a:gd name="connsiteY3" fmla="*/ 833718 h 1499075"/>
              <a:gd name="connsiteX4" fmla="*/ 0 w 5647765"/>
              <a:gd name="connsiteY4" fmla="*/ 1035423 h 149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7765" h="1499075">
                <a:moveTo>
                  <a:pt x="5647765" y="0"/>
                </a:moveTo>
                <a:cubicBezTo>
                  <a:pt x="5137897" y="57150"/>
                  <a:pt x="4628029" y="114301"/>
                  <a:pt x="4141694" y="363071"/>
                </a:cubicBezTo>
                <a:cubicBezTo>
                  <a:pt x="3655359" y="611841"/>
                  <a:pt x="3184712" y="1414182"/>
                  <a:pt x="2729753" y="1492623"/>
                </a:cubicBezTo>
                <a:cubicBezTo>
                  <a:pt x="2274794" y="1571064"/>
                  <a:pt x="1866900" y="909918"/>
                  <a:pt x="1411941" y="833718"/>
                </a:cubicBezTo>
                <a:cubicBezTo>
                  <a:pt x="956982" y="757518"/>
                  <a:pt x="478491" y="896470"/>
                  <a:pt x="0" y="103542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6" name="직사각형 185"/>
          <p:cNvSpPr/>
          <p:nvPr/>
        </p:nvSpPr>
        <p:spPr>
          <a:xfrm>
            <a:off x="1746938" y="1713956"/>
            <a:ext cx="8698123" cy="48473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7" name="타원 186"/>
          <p:cNvSpPr/>
          <p:nvPr/>
        </p:nvSpPr>
        <p:spPr>
          <a:xfrm>
            <a:off x="5704945" y="5122726"/>
            <a:ext cx="782989" cy="782989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70000">
                <a:srgbClr val="FFC000"/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8" name="타원 187"/>
          <p:cNvSpPr/>
          <p:nvPr/>
        </p:nvSpPr>
        <p:spPr>
          <a:xfrm>
            <a:off x="5917168" y="5335389"/>
            <a:ext cx="357662" cy="3576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544394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ultra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10562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4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475279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3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39996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2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753191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719359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684076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648793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1910977" y="1843137"/>
            <a:ext cx="2205772" cy="689084"/>
            <a:chOff x="437805" y="349136"/>
            <a:chExt cx="3485805" cy="1088967"/>
          </a:xfrm>
        </p:grpSpPr>
        <p:sp>
          <p:nvSpPr>
            <p:cNvPr id="255" name="직사각형 254"/>
            <p:cNvSpPr/>
            <p:nvPr/>
          </p:nvSpPr>
          <p:spPr>
            <a:xfrm>
              <a:off x="437805" y="349136"/>
              <a:ext cx="892232" cy="1088966"/>
            </a:xfrm>
            <a:prstGeom prst="rect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1468586" y="349136"/>
              <a:ext cx="2455024" cy="32419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1867990" y="1113907"/>
              <a:ext cx="2055620" cy="324196"/>
            </a:xfrm>
            <a:prstGeom prst="rect">
              <a:avLst/>
            </a:prstGeom>
            <a:gradFill flip="none" rotWithShape="1">
              <a:gsLst>
                <a:gs pos="75000">
                  <a:srgbClr val="FFC000"/>
                </a:gs>
                <a:gs pos="76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8" name="타원 257"/>
            <p:cNvSpPr/>
            <p:nvPr/>
          </p:nvSpPr>
          <p:spPr>
            <a:xfrm>
              <a:off x="1461355" y="1113906"/>
              <a:ext cx="324196" cy="3241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1457127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3720060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3468623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3217186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2965749" y="769211"/>
              <a:ext cx="201386" cy="248815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61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2714312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2462875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2211438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1960001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1708564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1863612" y="4965939"/>
            <a:ext cx="2104112" cy="14542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신창섭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너때문에 파티를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           망쳤으니 책임져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4061634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Skill</a:t>
            </a: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1</a:t>
            </a:r>
            <a:endParaRPr kumimoji="1"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7870247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982999" y="6113174"/>
            <a:ext cx="1761623" cy="20403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ysClr val="windowText" lastClr="000000"/>
                </a:solidFill>
              </a:rPr>
              <a:t>김형준 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,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알겠습니다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.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1863612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ysClr val="windowText" lastClr="000000"/>
                </a:solidFill>
              </a:rPr>
              <a:t>일반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2360796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ysClr val="windowText" lastClr="000000"/>
                </a:solidFill>
              </a:rPr>
              <a:t>시스템</a:t>
            </a:r>
          </a:p>
        </p:txBody>
      </p:sp>
      <p:cxnSp>
        <p:nvCxnSpPr>
          <p:cNvPr id="204" name="직선 연결선[R] 203"/>
          <p:cNvCxnSpPr/>
          <p:nvPr/>
        </p:nvCxnSpPr>
        <p:spPr>
          <a:xfrm flipV="1">
            <a:off x="7193590" y="1713956"/>
            <a:ext cx="0" cy="1613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[R] 204"/>
          <p:cNvCxnSpPr/>
          <p:nvPr/>
        </p:nvCxnSpPr>
        <p:spPr>
          <a:xfrm flipH="1" flipV="1">
            <a:off x="7193590" y="3327168"/>
            <a:ext cx="3251471" cy="1411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그림 20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565" y="3424379"/>
            <a:ext cx="793231" cy="894692"/>
          </a:xfrm>
          <a:prstGeom prst="rect">
            <a:avLst/>
          </a:prstGeom>
        </p:spPr>
      </p:pic>
      <p:cxnSp>
        <p:nvCxnSpPr>
          <p:cNvPr id="207" name="직선 연결선[R] 206"/>
          <p:cNvCxnSpPr/>
          <p:nvPr/>
        </p:nvCxnSpPr>
        <p:spPr>
          <a:xfrm flipH="1" flipV="1">
            <a:off x="4488877" y="2083042"/>
            <a:ext cx="1477064" cy="6775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[R] 207"/>
          <p:cNvCxnSpPr/>
          <p:nvPr/>
        </p:nvCxnSpPr>
        <p:spPr>
          <a:xfrm flipV="1">
            <a:off x="5965940" y="1713956"/>
            <a:ext cx="0" cy="1046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/>
          <p:cNvCxnSpPr/>
          <p:nvPr/>
        </p:nvCxnSpPr>
        <p:spPr>
          <a:xfrm flipV="1">
            <a:off x="5965940" y="1963089"/>
            <a:ext cx="1227649" cy="7974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그림 209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3132487" y="3084795"/>
            <a:ext cx="757011" cy="757011"/>
          </a:xfrm>
          <a:prstGeom prst="rect">
            <a:avLst/>
          </a:prstGeom>
        </p:spPr>
      </p:pic>
      <p:pic>
        <p:nvPicPr>
          <p:cNvPr id="211" name="그림 210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262">
            <a:off x="3457880" y="3459076"/>
            <a:ext cx="757011" cy="757011"/>
          </a:xfrm>
          <a:prstGeom prst="rect">
            <a:avLst/>
          </a:prstGeom>
        </p:spPr>
      </p:pic>
      <p:pic>
        <p:nvPicPr>
          <p:cNvPr id="212" name="그림 211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86868">
            <a:off x="3293153" y="3839344"/>
            <a:ext cx="757011" cy="757011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2902866" y="4046899"/>
            <a:ext cx="757011" cy="757011"/>
          </a:xfrm>
          <a:prstGeom prst="rect">
            <a:avLst/>
          </a:prstGeom>
        </p:spPr>
      </p:pic>
      <p:sp>
        <p:nvSpPr>
          <p:cNvPr id="214" name="호 213"/>
          <p:cNvSpPr/>
          <p:nvPr/>
        </p:nvSpPr>
        <p:spPr>
          <a:xfrm rot="4829520">
            <a:off x="1893523" y="3055591"/>
            <a:ext cx="2078164" cy="1099061"/>
          </a:xfrm>
          <a:prstGeom prst="arc">
            <a:avLst/>
          </a:prstGeom>
          <a:solidFill>
            <a:srgbClr val="FFFF00">
              <a:alpha val="78000"/>
            </a:srgbClr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grpSp>
        <p:nvGrpSpPr>
          <p:cNvPr id="215" name="그룹 214"/>
          <p:cNvGrpSpPr/>
          <p:nvPr/>
        </p:nvGrpSpPr>
        <p:grpSpPr>
          <a:xfrm>
            <a:off x="2687465" y="2743182"/>
            <a:ext cx="577295" cy="627771"/>
            <a:chOff x="5283447" y="2363113"/>
            <a:chExt cx="1443924" cy="1570175"/>
          </a:xfrm>
        </p:grpSpPr>
        <p:sp>
          <p:nvSpPr>
            <p:cNvPr id="252" name="타원 251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3" name="그림 252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4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5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6" name="그림 215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7" b="98519" l="1341" r="98902">
                        <a14:foregroundMark x1="36585" y1="60988" x2="54146" y2="78272"/>
                        <a14:foregroundMark x1="60610" y1="93580" x2="59634" y2="83333"/>
                        <a14:foregroundMark x1="59146" y1="95802" x2="62927" y2="95062"/>
                        <a14:foregroundMark x1="32195" y1="85309" x2="32195" y2="77407"/>
                        <a14:foregroundMark x1="4878" y1="89753" x2="23293" y2="82346"/>
                        <a14:foregroundMark x1="20976" y1="74815" x2="35122" y2="68395"/>
                        <a14:foregroundMark x1="21585" y1="61728" x2="26220" y2="65185"/>
                        <a14:foregroundMark x1="22195" y1="53704" x2="18902" y2="32099"/>
                        <a14:foregroundMark x1="37439" y1="56420" x2="33415" y2="56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2153" y="3040878"/>
            <a:ext cx="1009669" cy="997356"/>
          </a:xfrm>
          <a:prstGeom prst="rect">
            <a:avLst/>
          </a:prstGeom>
        </p:spPr>
      </p:pic>
      <p:grpSp>
        <p:nvGrpSpPr>
          <p:cNvPr id="217" name="그룹 216"/>
          <p:cNvGrpSpPr/>
          <p:nvPr/>
        </p:nvGrpSpPr>
        <p:grpSpPr>
          <a:xfrm>
            <a:off x="5528512" y="2543238"/>
            <a:ext cx="577295" cy="627771"/>
            <a:chOff x="5283447" y="2363113"/>
            <a:chExt cx="1443924" cy="1570175"/>
          </a:xfrm>
        </p:grpSpPr>
        <p:sp>
          <p:nvSpPr>
            <p:cNvPr id="249" name="타원 248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0" name="그림 249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1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2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8" name="그림 217"/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30" b="98481" l="1792" r="89932">
                        <a14:backgroundMark x1="22270" y1="62033" x2="27304" y2="51402"/>
                        <a14:backgroundMark x1="57765" y1="65537" x2="85751" y2="66238"/>
                        <a14:backgroundMark x1="39078" y1="66005" x2="42833" y2="74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0908" y="4215912"/>
            <a:ext cx="1909678" cy="1394781"/>
          </a:xfrm>
          <a:prstGeom prst="rect">
            <a:avLst/>
          </a:prstGeom>
        </p:spPr>
      </p:pic>
      <p:pic>
        <p:nvPicPr>
          <p:cNvPr id="219" name="그림 218"/>
          <p:cNvPicPr>
            <a:picLocks noChangeAspect="1"/>
          </p:cNvPicPr>
          <p:nvPr/>
        </p:nvPicPr>
        <p:blipFill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941" b="99908" l="1985" r="98321">
                        <a14:backgroundMark x1="69847" y1="76987" x2="88931" y2="91682"/>
                        <a14:backgroundMark x1="73969" y1="60074" x2="94198" y2="76617"/>
                        <a14:backgroundMark x1="49008" y1="73013" x2="49160" y2="84843"/>
                        <a14:backgroundMark x1="17863" y1="89372" x2="55115" y2="86229"/>
                        <a14:backgroundMark x1="64046" y1="88262" x2="64733" y2="95564"/>
                        <a14:backgroundMark x1="64198" y1="86414" x2="64198" y2="89187"/>
                        <a14:backgroundMark x1="56641" y1="85860" x2="44656" y2="86044"/>
                        <a14:backgroundMark x1="54122" y1="83734" x2="54122" y2="83734"/>
                        <a14:backgroundMark x1="62977" y1="21257" x2="62977" y2="21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7476" y="2068022"/>
            <a:ext cx="2354068" cy="1944353"/>
          </a:xfrm>
          <a:prstGeom prst="rect">
            <a:avLst/>
          </a:prstGeom>
        </p:spPr>
      </p:pic>
      <p:sp>
        <p:nvSpPr>
          <p:cNvPr id="220" name="번개[L] 219"/>
          <p:cNvSpPr/>
          <p:nvPr/>
        </p:nvSpPr>
        <p:spPr>
          <a:xfrm rot="20700000">
            <a:off x="6896433" y="3282528"/>
            <a:ext cx="1950760" cy="1820178"/>
          </a:xfrm>
          <a:prstGeom prst="lightningBolt">
            <a:avLst/>
          </a:prstGeom>
          <a:gradFill flip="none" rotWithShape="1">
            <a:gsLst>
              <a:gs pos="0">
                <a:srgbClr val="00B0F0"/>
              </a:gs>
              <a:gs pos="91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221" name="직사각형 220"/>
          <p:cNvSpPr/>
          <p:nvPr/>
        </p:nvSpPr>
        <p:spPr>
          <a:xfrm>
            <a:off x="8851971" y="4254586"/>
            <a:ext cx="604300" cy="23814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궁극기</a:t>
            </a:r>
            <a:r>
              <a:rPr lang="en-US" altLang="ko-KR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!</a:t>
            </a:r>
          </a:p>
        </p:txBody>
      </p:sp>
      <p:sp>
        <p:nvSpPr>
          <p:cNvPr id="222" name="타원 221"/>
          <p:cNvSpPr/>
          <p:nvPr/>
        </p:nvSpPr>
        <p:spPr>
          <a:xfrm>
            <a:off x="41167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3" name="타원 222"/>
          <p:cNvSpPr/>
          <p:nvPr/>
        </p:nvSpPr>
        <p:spPr>
          <a:xfrm>
            <a:off x="4458582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4" name="타원 223"/>
          <p:cNvSpPr/>
          <p:nvPr/>
        </p:nvSpPr>
        <p:spPr>
          <a:xfrm>
            <a:off x="4808076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5" name="타원 224"/>
          <p:cNvSpPr/>
          <p:nvPr/>
        </p:nvSpPr>
        <p:spPr>
          <a:xfrm>
            <a:off x="5163945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6" name="타원 225"/>
          <p:cNvSpPr/>
          <p:nvPr/>
        </p:nvSpPr>
        <p:spPr>
          <a:xfrm>
            <a:off x="5495098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1167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D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4458582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F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4808076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Q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0" name="타원 229"/>
          <p:cNvSpPr/>
          <p:nvPr/>
        </p:nvSpPr>
        <p:spPr>
          <a:xfrm>
            <a:off x="5163945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W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1" name="타원 230"/>
          <p:cNvSpPr/>
          <p:nvPr/>
        </p:nvSpPr>
        <p:spPr>
          <a:xfrm>
            <a:off x="5495098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E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6546601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6888434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723792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7593797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79249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00" dirty="0">
                <a:solidFill>
                  <a:sysClr val="windowText" lastClr="000000"/>
                </a:solidFill>
              </a:rPr>
              <a:t>12</a:t>
            </a:r>
            <a:endParaRPr kumimoji="1"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237" name="타원 236"/>
          <p:cNvSpPr/>
          <p:nvPr/>
        </p:nvSpPr>
        <p:spPr>
          <a:xfrm>
            <a:off x="6546601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8" name="타원 237"/>
          <p:cNvSpPr/>
          <p:nvPr/>
        </p:nvSpPr>
        <p:spPr>
          <a:xfrm>
            <a:off x="6888434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9" name="타원 238"/>
          <p:cNvSpPr/>
          <p:nvPr/>
        </p:nvSpPr>
        <p:spPr>
          <a:xfrm>
            <a:off x="723792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3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7593797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4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1" name="타원 240"/>
          <p:cNvSpPr/>
          <p:nvPr/>
        </p:nvSpPr>
        <p:spPr>
          <a:xfrm>
            <a:off x="79249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8908929" y="2519146"/>
            <a:ext cx="1454223" cy="50460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무덤 훼손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400" dirty="0">
                <a:solidFill>
                  <a:sysClr val="windowText" lastClr="000000"/>
                </a:solidFill>
              </a:rPr>
              <a:t>마을의 무덤을 훼손시키고 있는 마물을 잡아라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(0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/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1)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3" name="설명선 1[L] 242"/>
          <p:cNvSpPr/>
          <p:nvPr/>
        </p:nvSpPr>
        <p:spPr>
          <a:xfrm>
            <a:off x="7284510" y="5590220"/>
            <a:ext cx="3078640" cy="622667"/>
          </a:xfrm>
          <a:prstGeom prst="borderCallout1">
            <a:avLst>
              <a:gd name="adj1" fmla="val -13516"/>
              <a:gd name="adj2" fmla="val 81547"/>
              <a:gd name="adj3" fmla="val -55672"/>
              <a:gd name="adj4" fmla="val 708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>
                <a:solidFill>
                  <a:sysClr val="windowText" lastClr="000000"/>
                </a:solidFill>
              </a:rPr>
              <a:t>다른 유저가 </a:t>
            </a:r>
            <a:r>
              <a:rPr kumimoji="1" lang="ko-KR" altLang="en-US" sz="1100" b="1" dirty="0">
                <a:solidFill>
                  <a:sysClr val="windowText" lastClr="000000"/>
                </a:solidFill>
              </a:rPr>
              <a:t>시선을 끄는 동안 쌓인 발열을 모두 소모하여 </a:t>
            </a:r>
            <a:r>
              <a:rPr kumimoji="1" lang="ko-KR" altLang="en-US" sz="1100" b="1">
                <a:solidFill>
                  <a:sysClr val="windowText" lastClr="000000"/>
                </a:solidFill>
              </a:rPr>
              <a:t>강력한 공격 실행</a:t>
            </a:r>
            <a:endParaRPr kumimoji="1" lang="ko-KR" altLang="en-US" sz="1100" b="1" dirty="0">
              <a:solidFill>
                <a:sysClr val="windowText" lastClr="000000"/>
              </a:solidFill>
            </a:endParaRPr>
          </a:p>
        </p:txBody>
      </p:sp>
      <p:pic>
        <p:nvPicPr>
          <p:cNvPr id="244" name="그림 243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4077641" y="4568270"/>
            <a:ext cx="757011" cy="757011"/>
          </a:xfrm>
          <a:prstGeom prst="rect">
            <a:avLst/>
          </a:prstGeom>
        </p:spPr>
      </p:pic>
      <p:pic>
        <p:nvPicPr>
          <p:cNvPr id="245" name="그림 244"/>
          <p:cNvPicPr>
            <a:picLocks noChangeAspect="1"/>
          </p:cNvPicPr>
          <p:nvPr/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292" b="99096" l="1546" r="97423">
                        <a14:foregroundMark x1="64605" y1="17571" x2="65120" y2="25452"/>
                        <a14:foregroundMark x1="34536" y1="81525" x2="38832" y2="92636"/>
                        <a14:backgroundMark x1="28351" y1="88372" x2="31271" y2="91602"/>
                        <a14:backgroundMark x1="42612" y1="69121" x2="42268" y2="74806"/>
                        <a14:backgroundMark x1="66495" y1="85917" x2="66495" y2="94444"/>
                        <a14:backgroundMark x1="49313" y1="74806" x2="51718" y2="68734"/>
                        <a14:backgroundMark x1="44158" y1="86951" x2="44158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585" y="3088649"/>
            <a:ext cx="880136" cy="1170489"/>
          </a:xfrm>
          <a:prstGeom prst="rect">
            <a:avLst/>
          </a:prstGeom>
        </p:spPr>
      </p:pic>
      <p:pic>
        <p:nvPicPr>
          <p:cNvPr id="246" name="그림 245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503451">
            <a:off x="4472514" y="4416074"/>
            <a:ext cx="1819293" cy="404243"/>
          </a:xfrm>
          <a:prstGeom prst="rect">
            <a:avLst/>
          </a:prstGeom>
        </p:spPr>
      </p:pic>
      <p:sp>
        <p:nvSpPr>
          <p:cNvPr id="247" name="설명선 1[L] 246"/>
          <p:cNvSpPr/>
          <p:nvPr/>
        </p:nvSpPr>
        <p:spPr>
          <a:xfrm>
            <a:off x="1954148" y="2774282"/>
            <a:ext cx="2900065" cy="507852"/>
          </a:xfrm>
          <a:prstGeom prst="borderCallout1">
            <a:avLst>
              <a:gd name="adj1" fmla="val 118487"/>
              <a:gd name="adj2" fmla="val 90728"/>
              <a:gd name="adj3" fmla="val 138029"/>
              <a:gd name="adj4" fmla="val 12924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아군이 위험에 처하자 빠르게 달려와</a:t>
            </a:r>
            <a:endParaRPr kumimoji="1" lang="en-US" altLang="ko-K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적의 공격을 방어하고 발열을 획득</a:t>
            </a:r>
          </a:p>
        </p:txBody>
      </p:sp>
      <p:sp>
        <p:nvSpPr>
          <p:cNvPr id="248" name="설명선 1[L] 247"/>
          <p:cNvSpPr/>
          <p:nvPr/>
        </p:nvSpPr>
        <p:spPr>
          <a:xfrm>
            <a:off x="7294074" y="1863426"/>
            <a:ext cx="3055265" cy="559142"/>
          </a:xfrm>
          <a:prstGeom prst="borderCallout1">
            <a:avLst>
              <a:gd name="adj1" fmla="val 121371"/>
              <a:gd name="adj2" fmla="val 25145"/>
              <a:gd name="adj3" fmla="val 177025"/>
              <a:gd name="adj4" fmla="val 391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보스의 높은 방어력으로 일정 발열</a:t>
            </a:r>
            <a:endParaRPr kumimoji="1" lang="en-US" altLang="ko-K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이하의 공격은 효과를 발휘하지 못함</a:t>
            </a:r>
          </a:p>
        </p:txBody>
      </p: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월드설정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982313" y="455378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월드 설정</a:t>
            </a:r>
          </a:p>
        </p:txBody>
      </p:sp>
      <p:sp>
        <p:nvSpPr>
          <p:cNvPr id="96" name="텍스트 상자 95"/>
          <p:cNvSpPr txBox="1"/>
          <p:nvPr/>
        </p:nvSpPr>
        <p:spPr>
          <a:xfrm>
            <a:off x="1141872" y="5261668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500m x 500m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kumimoji="1"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마을과 던전 제작</a:t>
            </a:r>
          </a:p>
        </p:txBody>
      </p:sp>
      <p:sp>
        <p:nvSpPr>
          <p:cNvPr id="97" name="텍스트 상자 96"/>
          <p:cNvSpPr txBox="1"/>
          <p:nvPr/>
        </p:nvSpPr>
        <p:spPr>
          <a:xfrm>
            <a:off x="7413259" y="4553782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98" name="텍스트 상자 97"/>
          <p:cNvSpPr txBox="1"/>
          <p:nvPr/>
        </p:nvSpPr>
        <p:spPr>
          <a:xfrm>
            <a:off x="6829298" y="528842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1.5m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의 키 설정</a:t>
            </a:r>
            <a:endParaRPr kumimoji="1"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2m/s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의 이동속도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86" b="96667" l="3810" r="96984">
                        <a14:foregroundMark x1="69841" y1="54127" x2="77937" y2="57619"/>
                        <a14:foregroundMark x1="79365" y1="52381" x2="80952" y2="58413"/>
                        <a14:foregroundMark x1="82381" y1="61111" x2="86190" y2="62381"/>
                        <a14:foregroundMark x1="79048" y1="49841" x2="81111" y2="54127"/>
                        <a14:foregroundMark x1="71905" y1="52857" x2="66667" y2="51270"/>
                        <a14:foregroundMark x1="66190" y1="49841" x2="68730" y2="512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96" y="807571"/>
            <a:ext cx="4427687" cy="44276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98" y="1293669"/>
            <a:ext cx="3495479" cy="349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9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목표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250233" y="1923181"/>
            <a:ext cx="76915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dirty="0"/>
              <a:t>노루막이</a:t>
            </a:r>
            <a:endParaRPr kumimoji="1" lang="en-US" altLang="ko-KR" sz="8800" dirty="0"/>
          </a:p>
          <a:p>
            <a:pPr algn="ctr"/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더는 갈 데 없는 산의 막다른 꼭대기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.</a:t>
            </a:r>
          </a:p>
          <a:p>
            <a:pPr algn="ctr"/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네이버 국어사전</a:t>
            </a:r>
          </a:p>
        </p:txBody>
      </p:sp>
      <p:sp>
        <p:nvSpPr>
          <p:cNvPr id="37" name="텍스트 상자 36"/>
          <p:cNvSpPr txBox="1"/>
          <p:nvPr/>
        </p:nvSpPr>
        <p:spPr>
          <a:xfrm>
            <a:off x="482123" y="4801590"/>
            <a:ext cx="1122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dirty="0"/>
              <a:t>신비한 종족 </a:t>
            </a:r>
            <a:r>
              <a:rPr kumimoji="1" lang="ko-KR" altLang="en-US" sz="3600" b="1" dirty="0">
                <a:solidFill>
                  <a:srgbClr val="00B0F0"/>
                </a:solidFill>
              </a:rPr>
              <a:t>노루막이</a:t>
            </a:r>
            <a:r>
              <a:rPr kumimoji="1" lang="ko-KR" altLang="en-US" sz="3600" dirty="0"/>
              <a:t>가 되어</a:t>
            </a:r>
            <a:endParaRPr kumimoji="1" lang="en-US" altLang="ko-KR" sz="3600" dirty="0"/>
          </a:p>
          <a:p>
            <a:pPr algn="ctr"/>
            <a:r>
              <a:rPr kumimoji="1" lang="ko-KR" altLang="en-US" sz="3600" dirty="0"/>
              <a:t>위기에 빠진 행성 </a:t>
            </a:r>
            <a:r>
              <a:rPr kumimoji="1" lang="en-US" altLang="ko-KR" sz="3600" dirty="0"/>
              <a:t>’</a:t>
            </a:r>
            <a:r>
              <a:rPr kumimoji="1" lang="ko-KR" altLang="en-US" sz="3600" dirty="0"/>
              <a:t>미리내</a:t>
            </a:r>
            <a:r>
              <a:rPr kumimoji="1" lang="en-US" altLang="ko-KR" sz="3600" dirty="0"/>
              <a:t>’</a:t>
            </a:r>
            <a:r>
              <a:rPr kumimoji="1" lang="ko-KR" altLang="en-US" sz="3600" dirty="0"/>
              <a:t>를 구할 </a:t>
            </a:r>
            <a:r>
              <a:rPr kumimoji="1" lang="ko-KR" altLang="en-US" sz="3600" b="1" dirty="0">
                <a:solidFill>
                  <a:srgbClr val="00B0F0"/>
                </a:solidFill>
              </a:rPr>
              <a:t>위대한 용사</a:t>
            </a:r>
            <a:r>
              <a:rPr kumimoji="1" lang="ko-KR" altLang="en-US" sz="3600" dirty="0"/>
              <a:t>가 되자</a:t>
            </a:r>
          </a:p>
        </p:txBody>
      </p:sp>
    </p:spTree>
    <p:extLst>
      <p:ext uri="{BB962C8B-B14F-4D97-AF65-F5344CB8AC3E}">
        <p14:creationId xmlns:p14="http://schemas.microsoft.com/office/powerpoint/2010/main" val="17264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864100" y="2197100"/>
            <a:ext cx="2463800" cy="2463800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400" b="1" dirty="0">
                <a:solidFill>
                  <a:schemeClr val="tx1"/>
                </a:solidFill>
              </a:rPr>
              <a:t>5000</a:t>
            </a:r>
            <a:endParaRPr kumimoji="1" lang="ko-KR" altLang="en-US" sz="54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9458674" y="2197100"/>
            <a:ext cx="2463800" cy="2463800"/>
          </a:xfrm>
          <a:prstGeom prst="ellipse">
            <a:avLst/>
          </a:prstGeom>
          <a:blipFill dpi="0" rotWithShape="1">
            <a:blip r:embed="rId2"/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21482" y="2197100"/>
            <a:ext cx="2463800" cy="24638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21482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22950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00217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864099" y="2197100"/>
            <a:ext cx="2463800" cy="24638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458673" y="2197100"/>
            <a:ext cx="2463800" cy="2463800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63797" y="4998187"/>
            <a:ext cx="2779170" cy="687909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ko-KR" altLang="en-US" sz="2800" b="1" dirty="0">
                <a:solidFill>
                  <a:prstClr val="black"/>
                </a:solidFill>
                <a:latin typeface="+mj-lt"/>
              </a:rPr>
              <a:t>발열 시스템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706415" y="4998187"/>
            <a:ext cx="2779170" cy="687909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2800" b="1" dirty="0">
                <a:solidFill>
                  <a:prstClr val="black"/>
                </a:solidFill>
                <a:latin typeface="+mj-lt"/>
              </a:rPr>
              <a:t>MMO</a:t>
            </a:r>
            <a:r>
              <a:rPr kumimoji="1" lang="ko-KR" altLang="en-US" sz="2800" b="1" dirty="0">
                <a:solidFill>
                  <a:prstClr val="black"/>
                </a:solidFill>
                <a:latin typeface="+mj-lt"/>
              </a:rPr>
              <a:t>규모 동접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189146" y="4998187"/>
            <a:ext cx="3002854" cy="687909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2800" b="1" dirty="0">
                <a:solidFill>
                  <a:prstClr val="black"/>
                </a:solidFill>
                <a:latin typeface="+mj-lt"/>
              </a:rPr>
              <a:t>NPR</a:t>
            </a:r>
            <a:r>
              <a:rPr kumimoji="1" lang="ko-KR" altLang="en-US" sz="2800" b="1" dirty="0">
                <a:solidFill>
                  <a:prstClr val="black"/>
                </a:solidFill>
                <a:latin typeface="+mj-lt"/>
              </a:rPr>
              <a:t> 렌더링</a:t>
            </a:r>
          </a:p>
        </p:txBody>
      </p:sp>
      <p:sp>
        <p:nvSpPr>
          <p:cNvPr id="30" name="평행 사변형[P] 29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중점 연구분야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7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3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텍스트 상자 91"/>
          <p:cNvSpPr txBox="1"/>
          <p:nvPr/>
        </p:nvSpPr>
        <p:spPr>
          <a:xfrm>
            <a:off x="314132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/>
              <a:t>발열 시스템</a:t>
            </a:r>
          </a:p>
        </p:txBody>
      </p:sp>
      <p:sp>
        <p:nvSpPr>
          <p:cNvPr id="94" name="텍스트 상자 93"/>
          <p:cNvSpPr txBox="1"/>
          <p:nvPr/>
        </p:nvSpPr>
        <p:spPr>
          <a:xfrm>
            <a:off x="615893" y="2273838"/>
            <a:ext cx="70984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latin typeface="맑은 고딕" charset="-127"/>
                <a:cs typeface="Times New Roman" charset="0"/>
              </a:rPr>
              <a:t>연속해서 스킬공격을 하면 </a:t>
            </a:r>
            <a:r>
              <a:rPr lang="ko-KR" altLang="en-US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자원</a:t>
            </a:r>
            <a:r>
              <a:rPr lang="en-US" altLang="ko-KR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발열</a:t>
            </a:r>
            <a:r>
              <a:rPr lang="en-US" altLang="ko-KR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)</a:t>
            </a:r>
            <a:r>
              <a:rPr lang="ko-KR" altLang="en-US" sz="2800" dirty="0">
                <a:latin typeface="맑은 고딕" charset="-127"/>
                <a:cs typeface="Times New Roman" charset="0"/>
              </a:rPr>
              <a:t>을 획득 </a:t>
            </a:r>
            <a:endParaRPr lang="ko-KR" altLang="ko-KR" sz="2800" b="1" dirty="0"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획득한 </a:t>
            </a:r>
            <a:r>
              <a:rPr lang="ko-KR" altLang="en-US" sz="2000" b="1" dirty="0">
                <a:solidFill>
                  <a:srgbClr val="00B0F0"/>
                </a:solidFill>
                <a:latin typeface="맑은 고딕" charset="-127"/>
                <a:cs typeface="Times New Roman" charset="0"/>
              </a:rPr>
              <a:t>발열 단계에 따라서 스킬이 강화</a:t>
            </a:r>
            <a:endParaRPr lang="en-US" altLang="ko-KR" sz="2000" b="1" dirty="0">
              <a:solidFill>
                <a:srgbClr val="00B0F0"/>
              </a:solidFill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끊임없이 공격을 하는 즐거움 부여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15893" y="4671492"/>
            <a:ext cx="1321188" cy="1321188"/>
            <a:chOff x="819805" y="4534422"/>
            <a:chExt cx="1321188" cy="1321188"/>
          </a:xfrm>
        </p:grpSpPr>
        <p:sp>
          <p:nvSpPr>
            <p:cNvPr id="95" name="타원 94"/>
            <p:cNvSpPr/>
            <p:nvPr/>
          </p:nvSpPr>
          <p:spPr>
            <a:xfrm>
              <a:off x="819805" y="4534422"/>
              <a:ext cx="1321188" cy="13211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cxnSp>
          <p:nvCxnSpPr>
            <p:cNvPr id="96" name="직선 연결선[R] 95"/>
            <p:cNvCxnSpPr/>
            <p:nvPr/>
          </p:nvCxnSpPr>
          <p:spPr>
            <a:xfrm>
              <a:off x="1480400" y="4534422"/>
              <a:ext cx="0" cy="13211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/>
            <p:cNvCxnSpPr/>
            <p:nvPr/>
          </p:nvCxnSpPr>
          <p:spPr>
            <a:xfrm flipH="1">
              <a:off x="819805" y="5195016"/>
              <a:ext cx="13211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>
              <a:off x="1178647" y="4893264"/>
              <a:ext cx="603505" cy="6035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ysClr val="windowText" lastClr="000000"/>
                  </a:solidFill>
                </a:rPr>
                <a:t>0</a:t>
              </a:r>
              <a:endParaRPr kumimoji="1" lang="ko-KR" altLang="en-US" sz="3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5414589" y="4671492"/>
            <a:ext cx="1321188" cy="1321188"/>
            <a:chOff x="4391736" y="4534422"/>
            <a:chExt cx="1321188" cy="1321188"/>
          </a:xfrm>
        </p:grpSpPr>
        <p:cxnSp>
          <p:nvCxnSpPr>
            <p:cNvPr id="99" name="직선 연결선[R] 98"/>
            <p:cNvCxnSpPr/>
            <p:nvPr/>
          </p:nvCxnSpPr>
          <p:spPr>
            <a:xfrm>
              <a:off x="5052331" y="4534422"/>
              <a:ext cx="0" cy="13211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99"/>
            <p:cNvCxnSpPr/>
            <p:nvPr/>
          </p:nvCxnSpPr>
          <p:spPr>
            <a:xfrm flipH="1" flipV="1">
              <a:off x="4391736" y="5195016"/>
              <a:ext cx="358842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자유형 100"/>
            <p:cNvSpPr/>
            <p:nvPr/>
          </p:nvSpPr>
          <p:spPr>
            <a:xfrm>
              <a:off x="5063551" y="4541575"/>
              <a:ext cx="639923" cy="647154"/>
            </a:xfrm>
            <a:custGeom>
              <a:avLst/>
              <a:gdLst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27165 w 587352"/>
                <a:gd name="connsiteY5" fmla="*/ 120140 h 567328"/>
                <a:gd name="connsiteX6" fmla="*/ 166862 w 587352"/>
                <a:gd name="connsiteY6" fmla="*/ 13349 h 567328"/>
                <a:gd name="connsiteX7" fmla="*/ 0 w 587352"/>
                <a:gd name="connsiteY7" fmla="*/ 0 h 567328"/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27165 w 587352"/>
                <a:gd name="connsiteY5" fmla="*/ 120140 h 567328"/>
                <a:gd name="connsiteX6" fmla="*/ 300351 w 587352"/>
                <a:gd name="connsiteY6" fmla="*/ 60070 h 567328"/>
                <a:gd name="connsiteX7" fmla="*/ 166862 w 587352"/>
                <a:gd name="connsiteY7" fmla="*/ 13349 h 567328"/>
                <a:gd name="connsiteX8" fmla="*/ 0 w 587352"/>
                <a:gd name="connsiteY8" fmla="*/ 0 h 567328"/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93910 w 587352"/>
                <a:gd name="connsiteY5" fmla="*/ 140164 h 567328"/>
                <a:gd name="connsiteX6" fmla="*/ 300351 w 587352"/>
                <a:gd name="connsiteY6" fmla="*/ 60070 h 567328"/>
                <a:gd name="connsiteX7" fmla="*/ 166862 w 587352"/>
                <a:gd name="connsiteY7" fmla="*/ 13349 h 567328"/>
                <a:gd name="connsiteX8" fmla="*/ 0 w 587352"/>
                <a:gd name="connsiteY8" fmla="*/ 0 h 567328"/>
                <a:gd name="connsiteX0" fmla="*/ 0 w 614049"/>
                <a:gd name="connsiteY0" fmla="*/ 0 h 567328"/>
                <a:gd name="connsiteX1" fmla="*/ 0 w 614049"/>
                <a:gd name="connsiteY1" fmla="*/ 473886 h 567328"/>
                <a:gd name="connsiteX2" fmla="*/ 126815 w 614049"/>
                <a:gd name="connsiteY2" fmla="*/ 500584 h 567328"/>
                <a:gd name="connsiteX3" fmla="*/ 240281 w 614049"/>
                <a:gd name="connsiteY3" fmla="*/ 567328 h 567328"/>
                <a:gd name="connsiteX4" fmla="*/ 614049 w 614049"/>
                <a:gd name="connsiteY4" fmla="*/ 246954 h 567328"/>
                <a:gd name="connsiteX5" fmla="*/ 493910 w 614049"/>
                <a:gd name="connsiteY5" fmla="*/ 140164 h 567328"/>
                <a:gd name="connsiteX6" fmla="*/ 300351 w 614049"/>
                <a:gd name="connsiteY6" fmla="*/ 60070 h 567328"/>
                <a:gd name="connsiteX7" fmla="*/ 166862 w 614049"/>
                <a:gd name="connsiteY7" fmla="*/ 13349 h 567328"/>
                <a:gd name="connsiteX8" fmla="*/ 0 w 614049"/>
                <a:gd name="connsiteY8" fmla="*/ 0 h 567328"/>
                <a:gd name="connsiteX0" fmla="*/ 0 w 904510"/>
                <a:gd name="connsiteY0" fmla="*/ 0 h 902994"/>
                <a:gd name="connsiteX1" fmla="*/ 0 w 904510"/>
                <a:gd name="connsiteY1" fmla="*/ 473886 h 902994"/>
                <a:gd name="connsiteX2" fmla="*/ 126815 w 904510"/>
                <a:gd name="connsiteY2" fmla="*/ 500584 h 902994"/>
                <a:gd name="connsiteX3" fmla="*/ 240281 w 904510"/>
                <a:gd name="connsiteY3" fmla="*/ 567328 h 902994"/>
                <a:gd name="connsiteX4" fmla="*/ 904510 w 904510"/>
                <a:gd name="connsiteY4" fmla="*/ 902994 h 902994"/>
                <a:gd name="connsiteX5" fmla="*/ 493910 w 904510"/>
                <a:gd name="connsiteY5" fmla="*/ 140164 h 902994"/>
                <a:gd name="connsiteX6" fmla="*/ 300351 w 904510"/>
                <a:gd name="connsiteY6" fmla="*/ 60070 h 902994"/>
                <a:gd name="connsiteX7" fmla="*/ 166862 w 904510"/>
                <a:gd name="connsiteY7" fmla="*/ 13349 h 902994"/>
                <a:gd name="connsiteX8" fmla="*/ 0 w 904510"/>
                <a:gd name="connsiteY8" fmla="*/ 0 h 902994"/>
                <a:gd name="connsiteX0" fmla="*/ 0 w 904510"/>
                <a:gd name="connsiteY0" fmla="*/ 0 h 902994"/>
                <a:gd name="connsiteX1" fmla="*/ 0 w 904510"/>
                <a:gd name="connsiteY1" fmla="*/ 473886 h 902994"/>
                <a:gd name="connsiteX2" fmla="*/ 126815 w 904510"/>
                <a:gd name="connsiteY2" fmla="*/ 500584 h 902994"/>
                <a:gd name="connsiteX3" fmla="*/ 240281 w 904510"/>
                <a:gd name="connsiteY3" fmla="*/ 567328 h 902994"/>
                <a:gd name="connsiteX4" fmla="*/ 904510 w 904510"/>
                <a:gd name="connsiteY4" fmla="*/ 902994 h 902994"/>
                <a:gd name="connsiteX5" fmla="*/ 705402 w 904510"/>
                <a:gd name="connsiteY5" fmla="*/ 357094 h 902994"/>
                <a:gd name="connsiteX6" fmla="*/ 493910 w 904510"/>
                <a:gd name="connsiteY6" fmla="*/ 140164 h 902994"/>
                <a:gd name="connsiteX7" fmla="*/ 300351 w 904510"/>
                <a:gd name="connsiteY7" fmla="*/ 60070 h 902994"/>
                <a:gd name="connsiteX8" fmla="*/ 166862 w 904510"/>
                <a:gd name="connsiteY8" fmla="*/ 13349 h 902994"/>
                <a:gd name="connsiteX9" fmla="*/ 0 w 904510"/>
                <a:gd name="connsiteY9" fmla="*/ 0 h 902994"/>
                <a:gd name="connsiteX0" fmla="*/ 0 w 940367"/>
                <a:gd name="connsiteY0" fmla="*/ 0 h 903153"/>
                <a:gd name="connsiteX1" fmla="*/ 0 w 940367"/>
                <a:gd name="connsiteY1" fmla="*/ 473886 h 903153"/>
                <a:gd name="connsiteX2" fmla="*/ 126815 w 940367"/>
                <a:gd name="connsiteY2" fmla="*/ 500584 h 903153"/>
                <a:gd name="connsiteX3" fmla="*/ 240281 w 940367"/>
                <a:gd name="connsiteY3" fmla="*/ 567328 h 903153"/>
                <a:gd name="connsiteX4" fmla="*/ 904510 w 940367"/>
                <a:gd name="connsiteY4" fmla="*/ 902994 h 903153"/>
                <a:gd name="connsiteX5" fmla="*/ 855639 w 940367"/>
                <a:gd name="connsiteY5" fmla="*/ 612499 h 903153"/>
                <a:gd name="connsiteX6" fmla="*/ 705402 w 940367"/>
                <a:gd name="connsiteY6" fmla="*/ 357094 h 903153"/>
                <a:gd name="connsiteX7" fmla="*/ 493910 w 940367"/>
                <a:gd name="connsiteY7" fmla="*/ 140164 h 903153"/>
                <a:gd name="connsiteX8" fmla="*/ 300351 w 940367"/>
                <a:gd name="connsiteY8" fmla="*/ 60070 h 903153"/>
                <a:gd name="connsiteX9" fmla="*/ 166862 w 940367"/>
                <a:gd name="connsiteY9" fmla="*/ 13349 h 903153"/>
                <a:gd name="connsiteX10" fmla="*/ 0 w 940367"/>
                <a:gd name="connsiteY10" fmla="*/ 0 h 903153"/>
                <a:gd name="connsiteX0" fmla="*/ 0 w 953957"/>
                <a:gd name="connsiteY0" fmla="*/ 0 h 914637"/>
                <a:gd name="connsiteX1" fmla="*/ 0 w 953957"/>
                <a:gd name="connsiteY1" fmla="*/ 473886 h 914637"/>
                <a:gd name="connsiteX2" fmla="*/ 126815 w 953957"/>
                <a:gd name="connsiteY2" fmla="*/ 500584 h 914637"/>
                <a:gd name="connsiteX3" fmla="*/ 240281 w 953957"/>
                <a:gd name="connsiteY3" fmla="*/ 567328 h 914637"/>
                <a:gd name="connsiteX4" fmla="*/ 904510 w 953957"/>
                <a:gd name="connsiteY4" fmla="*/ 902994 h 914637"/>
                <a:gd name="connsiteX5" fmla="*/ 890694 w 953957"/>
                <a:gd name="connsiteY5" fmla="*/ 812817 h 914637"/>
                <a:gd name="connsiteX6" fmla="*/ 855639 w 953957"/>
                <a:gd name="connsiteY6" fmla="*/ 612499 h 914637"/>
                <a:gd name="connsiteX7" fmla="*/ 705402 w 953957"/>
                <a:gd name="connsiteY7" fmla="*/ 357094 h 914637"/>
                <a:gd name="connsiteX8" fmla="*/ 493910 w 953957"/>
                <a:gd name="connsiteY8" fmla="*/ 140164 h 914637"/>
                <a:gd name="connsiteX9" fmla="*/ 300351 w 953957"/>
                <a:gd name="connsiteY9" fmla="*/ 60070 h 914637"/>
                <a:gd name="connsiteX10" fmla="*/ 166862 w 953957"/>
                <a:gd name="connsiteY10" fmla="*/ 13349 h 914637"/>
                <a:gd name="connsiteX11" fmla="*/ 0 w 953957"/>
                <a:gd name="connsiteY11" fmla="*/ 0 h 914637"/>
                <a:gd name="connsiteX0" fmla="*/ 0 w 890831"/>
                <a:gd name="connsiteY0" fmla="*/ 0 h 910129"/>
                <a:gd name="connsiteX1" fmla="*/ 0 w 890831"/>
                <a:gd name="connsiteY1" fmla="*/ 473886 h 910129"/>
                <a:gd name="connsiteX2" fmla="*/ 126815 w 890831"/>
                <a:gd name="connsiteY2" fmla="*/ 500584 h 910129"/>
                <a:gd name="connsiteX3" fmla="*/ 240281 w 890831"/>
                <a:gd name="connsiteY3" fmla="*/ 567328 h 910129"/>
                <a:gd name="connsiteX4" fmla="*/ 428756 w 890831"/>
                <a:gd name="connsiteY4" fmla="*/ 897986 h 910129"/>
                <a:gd name="connsiteX5" fmla="*/ 890694 w 890831"/>
                <a:gd name="connsiteY5" fmla="*/ 812817 h 910129"/>
                <a:gd name="connsiteX6" fmla="*/ 855639 w 890831"/>
                <a:gd name="connsiteY6" fmla="*/ 612499 h 910129"/>
                <a:gd name="connsiteX7" fmla="*/ 705402 w 890831"/>
                <a:gd name="connsiteY7" fmla="*/ 357094 h 910129"/>
                <a:gd name="connsiteX8" fmla="*/ 493910 w 890831"/>
                <a:gd name="connsiteY8" fmla="*/ 140164 h 910129"/>
                <a:gd name="connsiteX9" fmla="*/ 300351 w 890831"/>
                <a:gd name="connsiteY9" fmla="*/ 60070 h 910129"/>
                <a:gd name="connsiteX10" fmla="*/ 166862 w 890831"/>
                <a:gd name="connsiteY10" fmla="*/ 13349 h 910129"/>
                <a:gd name="connsiteX11" fmla="*/ 0 w 890831"/>
                <a:gd name="connsiteY11" fmla="*/ 0 h 910129"/>
                <a:gd name="connsiteX0" fmla="*/ 0 w 890854"/>
                <a:gd name="connsiteY0" fmla="*/ 0 h 899962"/>
                <a:gd name="connsiteX1" fmla="*/ 0 w 890854"/>
                <a:gd name="connsiteY1" fmla="*/ 473886 h 899962"/>
                <a:gd name="connsiteX2" fmla="*/ 126815 w 890854"/>
                <a:gd name="connsiteY2" fmla="*/ 500584 h 899962"/>
                <a:gd name="connsiteX3" fmla="*/ 240281 w 890854"/>
                <a:gd name="connsiteY3" fmla="*/ 567328 h 899962"/>
                <a:gd name="connsiteX4" fmla="*/ 428756 w 890854"/>
                <a:gd name="connsiteY4" fmla="*/ 897986 h 899962"/>
                <a:gd name="connsiteX5" fmla="*/ 890694 w 890854"/>
                <a:gd name="connsiteY5" fmla="*/ 812817 h 899962"/>
                <a:gd name="connsiteX6" fmla="*/ 855639 w 890854"/>
                <a:gd name="connsiteY6" fmla="*/ 612499 h 899962"/>
                <a:gd name="connsiteX7" fmla="*/ 705402 w 890854"/>
                <a:gd name="connsiteY7" fmla="*/ 357094 h 899962"/>
                <a:gd name="connsiteX8" fmla="*/ 493910 w 890854"/>
                <a:gd name="connsiteY8" fmla="*/ 140164 h 899962"/>
                <a:gd name="connsiteX9" fmla="*/ 300351 w 890854"/>
                <a:gd name="connsiteY9" fmla="*/ 60070 h 899962"/>
                <a:gd name="connsiteX10" fmla="*/ 166862 w 890854"/>
                <a:gd name="connsiteY10" fmla="*/ 13349 h 899962"/>
                <a:gd name="connsiteX11" fmla="*/ 0 w 890854"/>
                <a:gd name="connsiteY11" fmla="*/ 0 h 899962"/>
                <a:gd name="connsiteX0" fmla="*/ 0 w 900863"/>
                <a:gd name="connsiteY0" fmla="*/ 0 h 919252"/>
                <a:gd name="connsiteX1" fmla="*/ 0 w 900863"/>
                <a:gd name="connsiteY1" fmla="*/ 473886 h 919252"/>
                <a:gd name="connsiteX2" fmla="*/ 126815 w 900863"/>
                <a:gd name="connsiteY2" fmla="*/ 500584 h 919252"/>
                <a:gd name="connsiteX3" fmla="*/ 240281 w 900863"/>
                <a:gd name="connsiteY3" fmla="*/ 567328 h 919252"/>
                <a:gd name="connsiteX4" fmla="*/ 428756 w 900863"/>
                <a:gd name="connsiteY4" fmla="*/ 897986 h 919252"/>
                <a:gd name="connsiteX5" fmla="*/ 900709 w 900863"/>
                <a:gd name="connsiteY5" fmla="*/ 892944 h 919252"/>
                <a:gd name="connsiteX6" fmla="*/ 855639 w 900863"/>
                <a:gd name="connsiteY6" fmla="*/ 612499 h 919252"/>
                <a:gd name="connsiteX7" fmla="*/ 705402 w 900863"/>
                <a:gd name="connsiteY7" fmla="*/ 357094 h 919252"/>
                <a:gd name="connsiteX8" fmla="*/ 493910 w 900863"/>
                <a:gd name="connsiteY8" fmla="*/ 140164 h 919252"/>
                <a:gd name="connsiteX9" fmla="*/ 300351 w 900863"/>
                <a:gd name="connsiteY9" fmla="*/ 60070 h 919252"/>
                <a:gd name="connsiteX10" fmla="*/ 166862 w 900863"/>
                <a:gd name="connsiteY10" fmla="*/ 13349 h 919252"/>
                <a:gd name="connsiteX11" fmla="*/ 0 w 900863"/>
                <a:gd name="connsiteY11" fmla="*/ 0 h 919252"/>
                <a:gd name="connsiteX0" fmla="*/ 0 w 900710"/>
                <a:gd name="connsiteY0" fmla="*/ 0 h 910884"/>
                <a:gd name="connsiteX1" fmla="*/ 0 w 900710"/>
                <a:gd name="connsiteY1" fmla="*/ 473886 h 910884"/>
                <a:gd name="connsiteX2" fmla="*/ 126815 w 900710"/>
                <a:gd name="connsiteY2" fmla="*/ 500584 h 910884"/>
                <a:gd name="connsiteX3" fmla="*/ 240281 w 900710"/>
                <a:gd name="connsiteY3" fmla="*/ 567328 h 910884"/>
                <a:gd name="connsiteX4" fmla="*/ 428756 w 900710"/>
                <a:gd name="connsiteY4" fmla="*/ 897986 h 910884"/>
                <a:gd name="connsiteX5" fmla="*/ 900709 w 900710"/>
                <a:gd name="connsiteY5" fmla="*/ 892944 h 910884"/>
                <a:gd name="connsiteX6" fmla="*/ 855639 w 900710"/>
                <a:gd name="connsiteY6" fmla="*/ 612499 h 910884"/>
                <a:gd name="connsiteX7" fmla="*/ 705402 w 900710"/>
                <a:gd name="connsiteY7" fmla="*/ 357094 h 910884"/>
                <a:gd name="connsiteX8" fmla="*/ 493910 w 900710"/>
                <a:gd name="connsiteY8" fmla="*/ 140164 h 910884"/>
                <a:gd name="connsiteX9" fmla="*/ 300351 w 900710"/>
                <a:gd name="connsiteY9" fmla="*/ 60070 h 910884"/>
                <a:gd name="connsiteX10" fmla="*/ 166862 w 900710"/>
                <a:gd name="connsiteY10" fmla="*/ 13349 h 910884"/>
                <a:gd name="connsiteX11" fmla="*/ 0 w 900710"/>
                <a:gd name="connsiteY11" fmla="*/ 0 h 910884"/>
                <a:gd name="connsiteX0" fmla="*/ 0 w 900709"/>
                <a:gd name="connsiteY0" fmla="*/ 0 h 910884"/>
                <a:gd name="connsiteX1" fmla="*/ 0 w 900709"/>
                <a:gd name="connsiteY1" fmla="*/ 473886 h 910884"/>
                <a:gd name="connsiteX2" fmla="*/ 126815 w 900709"/>
                <a:gd name="connsiteY2" fmla="*/ 500584 h 910884"/>
                <a:gd name="connsiteX3" fmla="*/ 240281 w 900709"/>
                <a:gd name="connsiteY3" fmla="*/ 567328 h 910884"/>
                <a:gd name="connsiteX4" fmla="*/ 389900 w 900709"/>
                <a:gd name="connsiteY4" fmla="*/ 747714 h 910884"/>
                <a:gd name="connsiteX5" fmla="*/ 428756 w 900709"/>
                <a:gd name="connsiteY5" fmla="*/ 897986 h 910884"/>
                <a:gd name="connsiteX6" fmla="*/ 900709 w 900709"/>
                <a:gd name="connsiteY6" fmla="*/ 892944 h 910884"/>
                <a:gd name="connsiteX7" fmla="*/ 855639 w 900709"/>
                <a:gd name="connsiteY7" fmla="*/ 612499 h 910884"/>
                <a:gd name="connsiteX8" fmla="*/ 705402 w 900709"/>
                <a:gd name="connsiteY8" fmla="*/ 357094 h 910884"/>
                <a:gd name="connsiteX9" fmla="*/ 493910 w 900709"/>
                <a:gd name="connsiteY9" fmla="*/ 140164 h 910884"/>
                <a:gd name="connsiteX10" fmla="*/ 300351 w 900709"/>
                <a:gd name="connsiteY10" fmla="*/ 60070 h 910884"/>
                <a:gd name="connsiteX11" fmla="*/ 166862 w 900709"/>
                <a:gd name="connsiteY11" fmla="*/ 13349 h 910884"/>
                <a:gd name="connsiteX12" fmla="*/ 0 w 900709"/>
                <a:gd name="connsiteY12" fmla="*/ 0 h 91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0709" h="910884">
                  <a:moveTo>
                    <a:pt x="0" y="0"/>
                  </a:moveTo>
                  <a:lnTo>
                    <a:pt x="0" y="473886"/>
                  </a:lnTo>
                  <a:lnTo>
                    <a:pt x="126815" y="500584"/>
                  </a:lnTo>
                  <a:lnTo>
                    <a:pt x="240281" y="567328"/>
                  </a:lnTo>
                  <a:cubicBezTo>
                    <a:pt x="271792" y="624118"/>
                    <a:pt x="358389" y="690924"/>
                    <a:pt x="389900" y="747714"/>
                  </a:cubicBezTo>
                  <a:lnTo>
                    <a:pt x="428756" y="897986"/>
                  </a:lnTo>
                  <a:cubicBezTo>
                    <a:pt x="593914" y="910522"/>
                    <a:pt x="743592" y="921328"/>
                    <a:pt x="900709" y="892944"/>
                  </a:cubicBezTo>
                  <a:cubicBezTo>
                    <a:pt x="892564" y="844528"/>
                    <a:pt x="893198" y="690122"/>
                    <a:pt x="855639" y="612499"/>
                  </a:cubicBezTo>
                  <a:cubicBezTo>
                    <a:pt x="818080" y="534876"/>
                    <a:pt x="754005" y="434982"/>
                    <a:pt x="705402" y="357094"/>
                  </a:cubicBezTo>
                  <a:lnTo>
                    <a:pt x="493910" y="140164"/>
                  </a:lnTo>
                  <a:cubicBezTo>
                    <a:pt x="449414" y="124590"/>
                    <a:pt x="344847" y="75644"/>
                    <a:pt x="300351" y="60070"/>
                  </a:cubicBezTo>
                  <a:lnTo>
                    <a:pt x="166862" y="13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4391736" y="4534422"/>
              <a:ext cx="1321188" cy="132118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4750578" y="4893264"/>
              <a:ext cx="603505" cy="6035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3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4" name="직선 연결선[R] 103"/>
            <p:cNvCxnSpPr/>
            <p:nvPr/>
          </p:nvCxnSpPr>
          <p:spPr>
            <a:xfrm flipH="1">
              <a:off x="5354083" y="5195016"/>
              <a:ext cx="358841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/>
            <p:cNvCxnSpPr/>
            <p:nvPr/>
          </p:nvCxnSpPr>
          <p:spPr>
            <a:xfrm flipH="1">
              <a:off x="5052330" y="5496769"/>
              <a:ext cx="1" cy="3588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그림 10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45" l="602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3853" y="4728226"/>
            <a:ext cx="2123964" cy="1210431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550" y="4290787"/>
            <a:ext cx="3088250" cy="2070023"/>
          </a:xfrm>
          <a:prstGeom prst="rect">
            <a:avLst/>
          </a:prstGeom>
        </p:spPr>
      </p:pic>
      <p:sp>
        <p:nvSpPr>
          <p:cNvPr id="111" name="오른쪽 화살표[R] 110"/>
          <p:cNvSpPr/>
          <p:nvPr/>
        </p:nvSpPr>
        <p:spPr>
          <a:xfrm>
            <a:off x="2144395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2" name="오른쪽 화살표[R] 111"/>
          <p:cNvSpPr/>
          <p:nvPr/>
        </p:nvSpPr>
        <p:spPr>
          <a:xfrm>
            <a:off x="4740239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오른쪽 화살표[R] 112"/>
          <p:cNvSpPr/>
          <p:nvPr/>
        </p:nvSpPr>
        <p:spPr>
          <a:xfrm>
            <a:off x="6844566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7414018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67216" y="3386677"/>
            <a:ext cx="5989140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latin typeface="맑은 고딕" charset="-127"/>
                <a:cs typeface="Times New Roman" charset="0"/>
              </a:rPr>
              <a:t>획득한 발열을 </a:t>
            </a:r>
            <a:r>
              <a:rPr lang="en-US" altLang="ko-KR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‘</a:t>
            </a:r>
            <a:r>
              <a:rPr lang="ko-KR" altLang="en-US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궁극기</a:t>
            </a:r>
            <a:r>
              <a:rPr lang="en-US" altLang="ko-KR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’</a:t>
            </a:r>
            <a:r>
              <a:rPr lang="ko-KR" altLang="en-US" sz="2800" dirty="0">
                <a:latin typeface="맑은 고딕" charset="-127"/>
                <a:cs typeface="Times New Roman" charset="0"/>
              </a:rPr>
              <a:t>를 통해 방출</a:t>
            </a:r>
            <a:r>
              <a:rPr lang="en-US" altLang="ko-KR" sz="2800" dirty="0">
                <a:latin typeface="맑은 고딕" charset="-127"/>
                <a:cs typeface="Times New Roman" charset="0"/>
              </a:rPr>
              <a:t>!</a:t>
            </a:r>
            <a:endParaRPr lang="ko-KR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7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1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>
                <a:solidFill>
                  <a:schemeClr val="bg1"/>
                </a:solidFill>
              </a:rPr>
              <a:t>2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614644" y="2317494"/>
            <a:ext cx="7098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Boost </a:t>
            </a:r>
            <a:r>
              <a:rPr kumimoji="1" lang="en-US" altLang="ko-KR" sz="2800" dirty="0" err="1"/>
              <a:t>Asio</a:t>
            </a:r>
            <a:r>
              <a:rPr kumimoji="1" lang="ko-KR" altLang="en-US" sz="2800" dirty="0"/>
              <a:t> 라이브러리를 활용한 서버 구축</a:t>
            </a:r>
            <a:endParaRPr kumimoji="1" lang="en-US" altLang="ko-KR" sz="2800" dirty="0"/>
          </a:p>
        </p:txBody>
      </p:sp>
      <p:sp>
        <p:nvSpPr>
          <p:cNvPr id="7" name="타원 6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800" b="1" dirty="0">
                <a:solidFill>
                  <a:schemeClr val="tx1"/>
                </a:solidFill>
              </a:rPr>
              <a:t>5000</a:t>
            </a:r>
            <a:endParaRPr kumimoji="1"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91"/>
          <p:cNvSpPr txBox="1"/>
          <p:nvPr/>
        </p:nvSpPr>
        <p:spPr>
          <a:xfrm>
            <a:off x="314132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/>
              <a:t>대규모 </a:t>
            </a:r>
            <a:r>
              <a:rPr kumimoji="1" lang="ko-KR" altLang="en-US" sz="9600" i="1" dirty="0" err="1"/>
              <a:t>동접</a:t>
            </a:r>
            <a:endParaRPr kumimoji="1" lang="ko-KR" altLang="en-US" sz="9600" i="1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614644" y="3097759"/>
            <a:ext cx="9929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/>
              <a:t>최신 개발 트렌드에 맞춰 어떤 </a:t>
            </a:r>
            <a:r>
              <a:rPr kumimoji="1" lang="en-US" altLang="ko-KR" sz="2800" dirty="0"/>
              <a:t>OS</a:t>
            </a:r>
            <a:r>
              <a:rPr kumimoji="1" lang="ko-KR" altLang="en-US" sz="2800" dirty="0"/>
              <a:t>에서도 구동하는 서버 제작</a:t>
            </a:r>
            <a:endParaRPr kumimoji="1" lang="en-US" altLang="ko-KR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60" y="3739883"/>
            <a:ext cx="6983984" cy="272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>
                <a:solidFill>
                  <a:schemeClr val="bg1"/>
                </a:solidFill>
              </a:rPr>
              <a:t>2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614644" y="2317494"/>
            <a:ext cx="840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ko-KR" sz="2800" dirty="0">
                <a:solidFill>
                  <a:prstClr val="black"/>
                </a:solidFill>
              </a:rPr>
              <a:t>5,000</a:t>
            </a:r>
            <a:r>
              <a:rPr kumimoji="1" lang="ko-KR" altLang="en-US" sz="2800" dirty="0">
                <a:solidFill>
                  <a:prstClr val="black"/>
                </a:solidFill>
              </a:rPr>
              <a:t>명 이상이 동시에 접속할 수 있는 대규모 서버</a:t>
            </a:r>
            <a:endParaRPr kumimoji="1"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800" b="1" dirty="0">
                <a:solidFill>
                  <a:schemeClr val="tx1"/>
                </a:solidFill>
              </a:rPr>
              <a:t>5000</a:t>
            </a:r>
            <a:endParaRPr kumimoji="1"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4644" y="3061994"/>
            <a:ext cx="10930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ko-KR" altLang="en-US" sz="2800" dirty="0">
                <a:solidFill>
                  <a:prstClr val="black"/>
                </a:solidFill>
              </a:rPr>
              <a:t>패킷 최적화를 하여 플레이어 </a:t>
            </a:r>
            <a:r>
              <a:rPr kumimoji="1" lang="ko-KR" altLang="en-US" sz="2800" dirty="0" err="1">
                <a:solidFill>
                  <a:prstClr val="black"/>
                </a:solidFill>
              </a:rPr>
              <a:t>핫스팟</a:t>
            </a:r>
            <a:r>
              <a:rPr kumimoji="1" lang="en-US" altLang="ko-KR" sz="2800" dirty="0">
                <a:solidFill>
                  <a:prstClr val="black"/>
                </a:solidFill>
              </a:rPr>
              <a:t>(hot-spot)</a:t>
            </a:r>
            <a:r>
              <a:rPr kumimoji="1" lang="ko-KR" altLang="en-US" sz="2800" dirty="0">
                <a:solidFill>
                  <a:prstClr val="black"/>
                </a:solidFill>
              </a:rPr>
              <a:t>에도 끊김 없는 서버</a:t>
            </a:r>
            <a:endParaRPr kumimoji="1" lang="en-US" altLang="ko-KR" sz="2800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4" y="3752838"/>
            <a:ext cx="3871161" cy="27313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19" y="3752838"/>
            <a:ext cx="4337394" cy="2731319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91"/>
          <p:cNvSpPr txBox="1"/>
          <p:nvPr/>
        </p:nvSpPr>
        <p:spPr>
          <a:xfrm>
            <a:off x="314132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/>
              <a:t>대규모 </a:t>
            </a:r>
            <a:r>
              <a:rPr kumimoji="1" lang="ko-KR" altLang="en-US" sz="9600" i="1" dirty="0" err="1"/>
              <a:t>동접</a:t>
            </a:r>
            <a:endParaRPr kumimoji="1" lang="ko-KR" altLang="en-US" sz="9600" i="1" dirty="0"/>
          </a:p>
        </p:txBody>
      </p:sp>
    </p:spTree>
    <p:extLst>
      <p:ext uri="{BB962C8B-B14F-4D97-AF65-F5344CB8AC3E}">
        <p14:creationId xmlns:p14="http://schemas.microsoft.com/office/powerpoint/2010/main" val="185674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Pages>27</Pages>
  <Words>923</Words>
  <Characters>0</Characters>
  <Application>Microsoft Office PowerPoint</Application>
  <DocSecurity>0</DocSecurity>
  <PresentationFormat>와이드스크린</PresentationFormat>
  <Lines>0</Lines>
  <Paragraphs>381</Paragraphs>
  <Slides>28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AppleGothic</vt:lpstr>
      <vt:lpstr>Mangal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Hyeong_Jun Kim</cp:lastModifiedBy>
  <cp:revision>22</cp:revision>
  <dcterms:modified xsi:type="dcterms:W3CDTF">2016-12-20T10:11:53Z</dcterms:modified>
</cp:coreProperties>
</file>