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4" r:id="rId2"/>
    <p:sldId id="280" r:id="rId3"/>
    <p:sldId id="288" r:id="rId4"/>
    <p:sldId id="269" r:id="rId5"/>
    <p:sldId id="273" r:id="rId6"/>
    <p:sldId id="276" r:id="rId7"/>
    <p:sldId id="300" r:id="rId8"/>
    <p:sldId id="278" r:id="rId9"/>
    <p:sldId id="281" r:id="rId10"/>
    <p:sldId id="279" r:id="rId11"/>
    <p:sldId id="297" r:id="rId12"/>
    <p:sldId id="272" r:id="rId13"/>
    <p:sldId id="275" r:id="rId14"/>
    <p:sldId id="282" r:id="rId15"/>
    <p:sldId id="291" r:id="rId16"/>
    <p:sldId id="289" r:id="rId17"/>
    <p:sldId id="290" r:id="rId18"/>
    <p:sldId id="293" r:id="rId19"/>
    <p:sldId id="292" r:id="rId20"/>
    <p:sldId id="298" r:id="rId21"/>
    <p:sldId id="299" r:id="rId22"/>
    <p:sldId id="294" r:id="rId23"/>
    <p:sldId id="295" r:id="rId24"/>
    <p:sldId id="284" r:id="rId25"/>
    <p:sldId id="29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18E"/>
    <a:srgbClr val="F9B3B9"/>
    <a:srgbClr val="BD7262"/>
    <a:srgbClr val="8ADEF5"/>
    <a:srgbClr val="003A9D"/>
    <a:srgbClr val="F297C3"/>
    <a:srgbClr val="61A6E5"/>
    <a:srgbClr val="F78091"/>
    <a:srgbClr val="EEBAF5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3"/>
    <p:restoredTop sz="93051"/>
  </p:normalViewPr>
  <p:slideViewPr>
    <p:cSldViewPr snapToGrid="0" snapToObjects="1" showGuides="1">
      <p:cViewPr>
        <p:scale>
          <a:sx n="74" d="100"/>
          <a:sy n="74" d="100"/>
        </p:scale>
        <p:origin x="1616" y="60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2016. 8. 31.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2016. 8. 31.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2016. 8. 31.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2016. 8. 31.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2016. 8. 31.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2016. 8. 31.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2016. 8. 31.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2016. 8. 31.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4.wdp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hrl1213@naver.com" TargetMode="External"/><Relationship Id="rId4" Type="http://schemas.openxmlformats.org/officeDocument/2006/relationships/hyperlink" Target="mailto:Khjkhj2804@naver.com" TargetMode="External"/><Relationship Id="rId5" Type="http://schemas.openxmlformats.org/officeDocument/2006/relationships/hyperlink" Target="mailto:Hsp0522@nave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einster92@me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2.jp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2.jp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4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jpg"/><Relationship Id="rId8" Type="http://schemas.openxmlformats.org/officeDocument/2006/relationships/image" Target="../media/image5.png"/><Relationship Id="rId9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93620" y="3121224"/>
            <a:ext cx="4173416" cy="354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sz="1600" b="1" dirty="0" smtClean="0"/>
              <a:t>다양한 공격와 스킬의 조합을 통해 쉽고 빠른 호흡으로 진행되는 전투</a:t>
            </a:r>
            <a:endParaRPr kumimoji="1" lang="en-US" altLang="ko-KR" sz="1600" b="1" dirty="0" smtClean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발열와 궁극기라는 고유한 게임 시스템을 통해 지루해질 수 있는 전투에 탄력적인 긴장감 유지</a:t>
            </a:r>
            <a:endParaRPr kumimoji="1" lang="en-US" altLang="ko-K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sz="1600" b="1" dirty="0" smtClean="0"/>
              <a:t>궁극기 시스템을 통해 하이 리스크</a:t>
            </a:r>
            <a:r>
              <a:rPr kumimoji="1" lang="en-US" altLang="ko-KR" sz="1600" b="1" dirty="0" smtClean="0"/>
              <a:t>,</a:t>
            </a:r>
            <a:r>
              <a:rPr kumimoji="1" lang="ko-KR" altLang="en-US" sz="1600" b="1" dirty="0" smtClean="0"/>
              <a:t> 하이 리턴의 전투 패턴 생성</a:t>
            </a:r>
            <a:endParaRPr kumimoji="1" lang="en-US" altLang="ko-KR" sz="1600" b="1" dirty="0" smtClean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두가지 진영이 존재</a:t>
            </a:r>
            <a:endParaRPr kumimoji="1" lang="en-US" altLang="ko-K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sz="1600" b="1" dirty="0" smtClean="0"/>
              <a:t>고정된 </a:t>
            </a:r>
            <a:r>
              <a:rPr kumimoji="1" lang="en-US" altLang="ko-KR" sz="1600" b="1" dirty="0" smtClean="0"/>
              <a:t>3D</a:t>
            </a:r>
            <a:r>
              <a:rPr kumimoji="1" lang="ko-KR" altLang="en-US" sz="1600" b="1" dirty="0" smtClean="0"/>
              <a:t> 쿼터뷰 시점</a:t>
            </a:r>
            <a:endParaRPr kumimoji="1" lang="en-US" altLang="ko-KR" sz="1600" b="1" dirty="0" smtClean="0"/>
          </a:p>
        </p:txBody>
      </p:sp>
      <p:sp>
        <p:nvSpPr>
          <p:cNvPr id="4" name="평행 사변형[P] 3"/>
          <p:cNvSpPr/>
          <p:nvPr/>
        </p:nvSpPr>
        <p:spPr>
          <a:xfrm>
            <a:off x="278780" y="1603486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프로젝트 명</a:t>
            </a:r>
            <a:endParaRPr kumimoji="1" lang="ko-KR" altLang="en-US" dirty="0"/>
          </a:p>
        </p:txBody>
      </p:sp>
      <p:sp>
        <p:nvSpPr>
          <p:cNvPr id="8" name="평행 사변형[P] 7"/>
          <p:cNvSpPr/>
          <p:nvPr/>
        </p:nvSpPr>
        <p:spPr>
          <a:xfrm>
            <a:off x="2018370" y="1603486"/>
            <a:ext cx="5631367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tx1"/>
                </a:solidFill>
              </a:rPr>
              <a:t>프로젝트 편돌이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평행 사변형[P] 8"/>
          <p:cNvSpPr/>
          <p:nvPr/>
        </p:nvSpPr>
        <p:spPr>
          <a:xfrm>
            <a:off x="278780" y="223658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특징</a:t>
            </a:r>
            <a:endParaRPr kumimoji="1" lang="ko-KR" altLang="en-US" dirty="0"/>
          </a:p>
        </p:txBody>
      </p:sp>
      <p:sp>
        <p:nvSpPr>
          <p:cNvPr id="10" name="평행 사변형[P] 9"/>
          <p:cNvSpPr/>
          <p:nvPr/>
        </p:nvSpPr>
        <p:spPr>
          <a:xfrm>
            <a:off x="1739590" y="2236589"/>
            <a:ext cx="5754030" cy="176927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몬스터에게 점령당한 세계에 영웅이  되어 다수와 싸우는 온라인 액션게임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빠른 호흡의 전투와 향상된 조작감을 통해 타격감을 느낄 수 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278780" y="4005858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개발 툴</a:t>
            </a:r>
            <a:endParaRPr kumimoji="1" lang="ko-KR" altLang="en-US" dirty="0"/>
          </a:p>
        </p:txBody>
      </p:sp>
      <p:sp>
        <p:nvSpPr>
          <p:cNvPr id="12" name="평행 사변형[P] 11"/>
          <p:cNvSpPr/>
          <p:nvPr/>
        </p:nvSpPr>
        <p:spPr>
          <a:xfrm>
            <a:off x="1527717" y="4013320"/>
            <a:ext cx="5529576" cy="250785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Microsoft visual studio 2015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DirectX 11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Trello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Google spreadsheet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Microsoft office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3dsMax 2015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Adobe Photoshop CC 2015.5</a:t>
            </a:r>
          </a:p>
        </p:txBody>
      </p:sp>
      <p:sp>
        <p:nvSpPr>
          <p:cNvPr id="13" name="평행 사변형[P] 12"/>
          <p:cNvSpPr/>
          <p:nvPr/>
        </p:nvSpPr>
        <p:spPr>
          <a:xfrm>
            <a:off x="278778" y="354378"/>
            <a:ext cx="7727797" cy="125361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담당교수 </a:t>
            </a:r>
            <a:r>
              <a:rPr lang="en-US" altLang="ko-K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  <a:r>
              <a:rPr lang="ko-KR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정내훈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9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122" y="329575"/>
            <a:ext cx="1020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기본 공격과 강한 공격을 통해 기력을 빠르게 모으고 스킬을 활용해 공격</a:t>
            </a:r>
            <a:endParaRPr kumimoji="1" lang="en-US" altLang="ko-KR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5122" y="26243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endParaRPr kumimoji="1"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19365" y="26243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endParaRPr kumimoji="1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57641" y="26243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endParaRPr kumimoji="1"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141884" y="2624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91609" y="2624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endParaRPr kumimoji="1" lang="en-US" altLang="ko-KR" dirty="0" smtClean="0"/>
          </a:p>
        </p:txBody>
      </p:sp>
      <p:cxnSp>
        <p:nvCxnSpPr>
          <p:cNvPr id="17" name="직선 화살표 연결선 16"/>
          <p:cNvCxnSpPr>
            <a:stCxn id="7" idx="3"/>
            <a:endCxn id="8" idx="1"/>
          </p:cNvCxnSpPr>
          <p:nvPr/>
        </p:nvCxnSpPr>
        <p:spPr>
          <a:xfrm>
            <a:off x="1412285" y="2809029"/>
            <a:ext cx="607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661442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5788215" y="2809029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2" y="1103028"/>
            <a:ext cx="1368000" cy="1368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5" y="1103028"/>
            <a:ext cx="1368000" cy="1368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80" y="1103028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49" y="1103028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71" y="1111687"/>
            <a:ext cx="1827724" cy="1419403"/>
          </a:xfrm>
          <a:prstGeom prst="rect">
            <a:avLst/>
          </a:prstGeom>
        </p:spPr>
      </p:pic>
      <p:cxnSp>
        <p:nvCxnSpPr>
          <p:cNvPr id="39" name="직선 화살표 연결선 38"/>
          <p:cNvCxnSpPr/>
          <p:nvPr/>
        </p:nvCxnSpPr>
        <p:spPr>
          <a:xfrm>
            <a:off x="3177199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122" y="6342820"/>
            <a:ext cx="1056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/>
              <a:t>적은 스킬로 발생할 수 있는 전투의 지루함을 </a:t>
            </a:r>
            <a:r>
              <a:rPr kumimoji="1" lang="ko-KR" altLang="en-US" b="1" dirty="0" smtClean="0">
                <a:solidFill>
                  <a:schemeClr val="accent1"/>
                </a:solidFill>
              </a:rPr>
              <a:t>언제든 사용하고 취소</a:t>
            </a:r>
            <a:r>
              <a:rPr kumimoji="1" lang="ko-KR" altLang="en-US" b="1" dirty="0" smtClean="0"/>
              <a:t>할 수 있는 빠른 호흡으로 극복</a:t>
            </a:r>
            <a:endParaRPr kumimoji="1"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5122" y="329575"/>
            <a:ext cx="1020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기본 공격과 강한 공격을 통해 기력을 빠르게 모으고 스킬을 활용해 공격</a:t>
            </a:r>
            <a:endParaRPr kumimoji="1" lang="en-US" altLang="ko-KR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5122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9365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/>
              <a:t>2</a:t>
            </a:r>
            <a:endParaRPr kumimoji="1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57641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1884" y="2624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91609" y="26243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1486" y="424861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79469" y="42486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928417" y="42336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2</a:t>
            </a:r>
          </a:p>
        </p:txBody>
      </p:sp>
      <p:cxnSp>
        <p:nvCxnSpPr>
          <p:cNvPr id="17" name="직선 화살표 연결선 16"/>
          <p:cNvCxnSpPr>
            <a:stCxn id="7" idx="3"/>
            <a:endCxn id="8" idx="1"/>
          </p:cNvCxnSpPr>
          <p:nvPr/>
        </p:nvCxnSpPr>
        <p:spPr>
          <a:xfrm>
            <a:off x="1538923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661442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5788215" y="2809029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765287" y="4433285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6" idx="1"/>
          </p:cNvCxnSpPr>
          <p:nvPr/>
        </p:nvCxnSpPr>
        <p:spPr>
          <a:xfrm flipV="1">
            <a:off x="4825800" y="4418304"/>
            <a:ext cx="1102617" cy="14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4" idx="0"/>
          </p:cNvCxnSpPr>
          <p:nvPr/>
        </p:nvCxnSpPr>
        <p:spPr>
          <a:xfrm>
            <a:off x="3263386" y="2809029"/>
            <a:ext cx="1" cy="1439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524" y="3429000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예상치 못한 보스의 공격 징후</a:t>
            </a:r>
            <a:r>
              <a:rPr kumimoji="1"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2" y="1103028"/>
            <a:ext cx="1368000" cy="1368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5" y="1103028"/>
            <a:ext cx="1368000" cy="1368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80" y="1103028"/>
            <a:ext cx="1324722" cy="132472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25" y="4733545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49" y="1103028"/>
            <a:ext cx="1368000" cy="1368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34" y="4736395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71" y="1111687"/>
            <a:ext cx="1827724" cy="141940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71" y="4678351"/>
            <a:ext cx="1827724" cy="1419403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3023166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20529" y="2172228"/>
            <a:ext cx="2492990" cy="286232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손맛이</a:t>
            </a:r>
            <a:endParaRPr kumimoji="1" lang="en-US" altLang="ko-KR" sz="6000" b="1" dirty="0" smtClean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짜릿한</a:t>
            </a:r>
            <a:endParaRPr kumimoji="1" lang="en-US" altLang="ko-KR" sz="6000" b="1" dirty="0" smtClean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전투</a:t>
            </a:r>
            <a:endParaRPr kumimoji="1" lang="ko-KR" altLang="en-US" sz="6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313" y="3031591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모든 모션은 캔슬이 가능하게</a:t>
            </a:r>
            <a:endParaRPr kumimoji="1"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2686" y="3616366"/>
            <a:ext cx="6917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모든 일반공격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스킬은 회피를 통해 취소가 가능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빠르게 반응하는 회피를 동해 조작상 상승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313" y="3031591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모든 모션은 캔슬이 가능하게</a:t>
            </a:r>
            <a:endParaRPr kumimoji="1"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2686" y="3616366"/>
            <a:ext cx="6917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모든 일반공격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스킬은 회피를 통해 취소가 가능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빠르게 반응하는 회피를 동해 조작상 상승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313" y="4807382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액션에 반응하는 카메라</a:t>
            </a:r>
            <a:endParaRPr kumimoji="1" lang="en-US" altLang="ko-KR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32686" y="5392157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</a:rPr>
              <a:t>각각의 스킬 특색에 따른 카메라의 움직임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7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05250" y="2921168"/>
            <a:ext cx="172355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BD7262"/>
                </a:solidFill>
              </a:rPr>
              <a:t>발열</a:t>
            </a:r>
            <a:endParaRPr kumimoji="1" lang="ko-KR" altLang="en-US" sz="6000" b="1" dirty="0">
              <a:solidFill>
                <a:srgbClr val="BD7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294" y="29240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3537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13262" y="29240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583095" y="3108754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2709868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" y="1402753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2" y="1402753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24" y="1411412"/>
            <a:ext cx="1827724" cy="14194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96" y="1340467"/>
            <a:ext cx="1461691" cy="15386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5122" y="389336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플레이가 익숙해질수록 지루해질 수 있는 전투</a:t>
            </a:r>
            <a:endParaRPr kumimoji="1" lang="en-US" altLang="ko-KR" sz="3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638078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대기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59364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7556500" y="1402753"/>
            <a:ext cx="3200400" cy="954372"/>
          </a:xfrm>
          <a:prstGeom prst="wedgeRoundRectCallout">
            <a:avLst>
              <a:gd name="adj1" fmla="val -75992"/>
              <a:gd name="adj2" fmla="val -62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빡겜 해봤자 어렵기만 하고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그냥 안전하게 가자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294" y="29240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3537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13262" y="29240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583095" y="3108754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2709868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" y="1402753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2" y="1402753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24" y="1411412"/>
            <a:ext cx="1827724" cy="14194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96" y="1340467"/>
            <a:ext cx="1461691" cy="15386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5122" y="389336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플레이가 익숙해질수록 지루해질 수 있는 전투</a:t>
            </a:r>
            <a:endParaRPr kumimoji="1" lang="en-US" altLang="ko-KR" sz="3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638078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대기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59364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7556500" y="1402753"/>
            <a:ext cx="3200400" cy="954372"/>
          </a:xfrm>
          <a:prstGeom prst="wedgeRoundRectCallout">
            <a:avLst>
              <a:gd name="adj1" fmla="val -75992"/>
              <a:gd name="adj2" fmla="val -62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빡겜 해봤자 어렵기만 하고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그냥 안전하게 가자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122" y="3843736"/>
            <a:ext cx="7048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smtClean="0"/>
              <a:t>한번 지나친 던전에 대한 재도전 의욕 감소</a:t>
            </a:r>
            <a:endParaRPr kumimoji="1" lang="en-US" altLang="ko-KR" sz="28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5122" y="4518421"/>
            <a:ext cx="10376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smtClean="0"/>
              <a:t>남들과 동일한 전투 패턴으로 </a:t>
            </a:r>
            <a:r>
              <a:rPr kumimoji="1" lang="en-US" altLang="ko-KR" sz="2800" b="1" dirty="0" smtClean="0"/>
              <a:t>’</a:t>
            </a:r>
            <a:r>
              <a:rPr kumimoji="1" lang="ko-KR" altLang="en-US" sz="2800" b="1" dirty="0" smtClean="0"/>
              <a:t>자신만의 플레이</a:t>
            </a:r>
            <a:r>
              <a:rPr kumimoji="1" lang="en-US" altLang="ko-KR" sz="2800" b="1" dirty="0" smtClean="0"/>
              <a:t>’</a:t>
            </a:r>
            <a:r>
              <a:rPr kumimoji="1" lang="ko-KR" altLang="en-US" sz="2800" b="1" dirty="0" smtClean="0"/>
              <a:t> 욕구 해소 불가</a:t>
            </a:r>
            <a:endParaRPr kumimoji="1"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064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92767" y="497489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6" y="2950836"/>
            <a:ext cx="2496172" cy="193851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8681" y="5614429"/>
            <a:ext cx="114217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스킬 사용 후에 발열</a:t>
            </a:r>
            <a:r>
              <a:rPr kumimoji="1" lang="en-US" altLang="ko-KR" sz="2400" b="1" dirty="0" smtClean="0"/>
              <a:t> </a:t>
            </a:r>
            <a:r>
              <a:rPr kumimoji="1" lang="ko-KR" altLang="en-US" sz="2400" b="1" dirty="0" smtClean="0"/>
              <a:t>상태에 돌입하고</a:t>
            </a:r>
            <a:r>
              <a:rPr kumimoji="1" lang="en-US" altLang="ko-KR" sz="2400" b="1" dirty="0" smtClean="0"/>
              <a:t>,</a:t>
            </a:r>
            <a:r>
              <a:rPr kumimoji="1" lang="ko-KR" altLang="en-US" sz="2400" b="1" dirty="0" smtClean="0"/>
              <a:t> 일정 시간 내에 재사용시 강화된 스킬 사용</a:t>
            </a:r>
            <a:endParaRPr kumimoji="1" lang="en-US" altLang="ko-KR" sz="2400" b="1" dirty="0" smtClean="0"/>
          </a:p>
          <a:p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kumimoji="1"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끊임없이 공격을 해야 하는 욕구 자극</a:t>
            </a:r>
            <a:endParaRPr kumimoji="1"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kumimoji="1"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활용도에 따라 라이트 유저와 하드 유저를 가르는 방법중 하나가 될 것</a:t>
            </a:r>
            <a:endParaRPr kumimoji="1"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38" y="2950836"/>
            <a:ext cx="1922853" cy="20240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97861" y="4974892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Fever</a:t>
            </a:r>
            <a:r>
              <a:rPr kumimoji="1" lang="ko-KR" altLang="en-US" dirty="0" smtClean="0"/>
              <a:t> 상태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874365" y="5159558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1874365" y="1343678"/>
            <a:ext cx="890814" cy="734843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dirty="0" smtClean="0">
                <a:solidFill>
                  <a:schemeClr val="tx1"/>
                </a:solidFill>
              </a:rPr>
              <a:t>!</a:t>
            </a:r>
            <a:endParaRPr kumimoji="1"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221907" y="2283524"/>
            <a:ext cx="800100" cy="800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Fever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88765" y="2082372"/>
            <a:ext cx="621651" cy="39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56" y="1513449"/>
            <a:ext cx="2010102" cy="128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77066" y="1566298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800" dirty="0" smtClean="0">
                <a:solidFill>
                  <a:srgbClr val="FF0000"/>
                </a:solidFill>
              </a:rPr>
              <a:t>1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91" y="2950836"/>
            <a:ext cx="2496172" cy="19385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69" y="3262235"/>
            <a:ext cx="847244" cy="877601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>
            <a:off x="4532956" y="5159558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078" y="497489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83" y="2950836"/>
            <a:ext cx="1922853" cy="20240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68306" y="4974892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Fever</a:t>
            </a:r>
            <a:r>
              <a:rPr kumimoji="1" lang="ko-KR" altLang="en-US" dirty="0" smtClean="0"/>
              <a:t> 상태</a:t>
            </a:r>
            <a:endParaRPr kumimoji="1" lang="en-US" altLang="ko-KR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644810" y="5159558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사각형 설명선[R] 28"/>
          <p:cNvSpPr/>
          <p:nvPr/>
        </p:nvSpPr>
        <p:spPr>
          <a:xfrm>
            <a:off x="6644810" y="1343678"/>
            <a:ext cx="890814" cy="734843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smtClean="0">
                <a:solidFill>
                  <a:schemeClr val="tx1"/>
                </a:solidFill>
              </a:rPr>
              <a:t>!!</a:t>
            </a:r>
            <a:endParaRPr kumimoji="1"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992352" y="2283524"/>
            <a:ext cx="800100" cy="800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Fever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59210" y="2082372"/>
            <a:ext cx="621651" cy="39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147511" y="1566298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800" dirty="0" smtClean="0">
                <a:solidFill>
                  <a:srgbClr val="FF0000"/>
                </a:solidFill>
              </a:rPr>
              <a:t>2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94" y="2950836"/>
            <a:ext cx="2496172" cy="19385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8279">
            <a:off x="8963399" y="2886464"/>
            <a:ext cx="847244" cy="877601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>
            <a:off x="9230959" y="5159558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336081" y="497489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1337">
            <a:off x="8807337" y="3496321"/>
            <a:ext cx="847244" cy="87760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2470">
            <a:off x="9162027" y="3388802"/>
            <a:ext cx="847244" cy="87760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122" y="38933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발열 시스템</a:t>
            </a:r>
            <a:endParaRPr kumimoji="1" lang="en-US" altLang="ko-KR" sz="3600" b="1" dirty="0" smtClean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077" y="1513449"/>
            <a:ext cx="2010102" cy="128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[H] 4"/>
          <p:cNvSpPr/>
          <p:nvPr/>
        </p:nvSpPr>
        <p:spPr>
          <a:xfrm rot="5400000">
            <a:off x="486766" y="491363"/>
            <a:ext cx="1483033" cy="1278476"/>
          </a:xfrm>
          <a:prstGeom prst="hexagon">
            <a:avLst/>
          </a:prstGeom>
          <a:solidFill>
            <a:srgbClr val="FFFF00">
              <a:alpha val="40000"/>
            </a:srgbClr>
          </a:solidFill>
          <a:ln w="190500" cap="rnd" cmpd="dbl">
            <a:solidFill>
              <a:srgbClr val="FFC000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6" name="육각형[H] 5"/>
          <p:cNvSpPr/>
          <p:nvPr/>
        </p:nvSpPr>
        <p:spPr>
          <a:xfrm rot="5400000">
            <a:off x="486766" y="2058558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7" name="육각형[H] 6"/>
          <p:cNvSpPr/>
          <p:nvPr/>
        </p:nvSpPr>
        <p:spPr>
          <a:xfrm rot="5400000">
            <a:off x="486766" y="3625753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8" name="육각형[H] 7"/>
          <p:cNvSpPr/>
          <p:nvPr/>
        </p:nvSpPr>
        <p:spPr>
          <a:xfrm rot="5400000">
            <a:off x="536627" y="5192948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6870" y="756900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김형준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007" y="805132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서버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6870" y="2254668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허지훈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007" y="2349674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클라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6870" y="3856576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홍승필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007" y="3909538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클라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6870" y="5458484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신창섭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525" y="5488100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기획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11819" y="692888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2013182046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1040" y="2146115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2013180055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1041" y="3795878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2013180056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1039" y="5385910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엔터테인먼트 컴퓨팅학과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2013184042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33998" y="5478243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2"/>
              </a:rPr>
              <a:t>Leinster92@me.com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010-3187-8092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3997" y="2238448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3"/>
              </a:rPr>
              <a:t>Ahrl1213@naver.com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mr-IN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010-9175-1312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6239" y="789324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4"/>
              </a:rPr>
              <a:t>Khjkhj2804@naver.com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hu-HU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010-4140-0341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17019" y="3887353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5"/>
              </a:rPr>
              <a:t>Hsp0522@naver.com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is-IS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01063049382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3665" y="196483"/>
            <a:ext cx="1349514" cy="35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i="1" dirty="0" smtClean="0">
                <a:solidFill>
                  <a:schemeClr val="accent2">
                    <a:lumMod val="75000"/>
                  </a:schemeClr>
                </a:solidFill>
                <a:latin typeface="HeadLineA" charset="-127"/>
                <a:ea typeface="HeadLineA" charset="-127"/>
                <a:cs typeface="HeadLineA" charset="-127"/>
              </a:rPr>
              <a:t>팀장</a:t>
            </a:r>
            <a:endParaRPr kumimoji="1" lang="ko-KR" altLang="en-US" sz="2800" b="1" i="1" dirty="0">
              <a:solidFill>
                <a:schemeClr val="accent2">
                  <a:lumMod val="75000"/>
                </a:schemeClr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3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05" y="2633061"/>
            <a:ext cx="1387869" cy="1460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1539" y="4093975"/>
            <a:ext cx="916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Fever</a:t>
            </a:r>
            <a:r>
              <a:rPr kumimoji="1" lang="ko-KR" altLang="en-US" sz="1200" dirty="0" smtClean="0"/>
              <a:t> 상태</a:t>
            </a:r>
            <a:endParaRPr kumimoji="1" lang="en-US" altLang="ko-KR" sz="1200" dirty="0" smtClean="0"/>
          </a:p>
        </p:txBody>
      </p:sp>
      <p:sp>
        <p:nvSpPr>
          <p:cNvPr id="11" name="모서리가 둥근 사각형 설명선[R] 10"/>
          <p:cNvSpPr/>
          <p:nvPr/>
        </p:nvSpPr>
        <p:spPr>
          <a:xfrm>
            <a:off x="2040627" y="1473053"/>
            <a:ext cx="642968" cy="530392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smtClean="0">
                <a:solidFill>
                  <a:schemeClr val="tx1"/>
                </a:solidFill>
              </a:rPr>
              <a:t>!!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013250" y="2151411"/>
            <a:ext cx="577493" cy="5774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smtClean="0">
                <a:solidFill>
                  <a:srgbClr val="FF0000"/>
                </a:solidFill>
              </a:rPr>
              <a:t>Fever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8039" y="2006224"/>
            <a:ext cx="448693" cy="28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3094755" y="1633735"/>
            <a:ext cx="43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rgbClr val="FF0000"/>
                </a:solidFill>
              </a:rPr>
              <a:t>2</a:t>
            </a:r>
            <a:endParaRPr kumimoji="1" lang="ko-KR" altLang="en-US" sz="3600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87" y="2633061"/>
            <a:ext cx="1801676" cy="13991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8279">
            <a:off x="3714128" y="2586599"/>
            <a:ext cx="611520" cy="633431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3907247" y="4227263"/>
            <a:ext cx="543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04897" y="40939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스킬</a:t>
            </a:r>
            <a:r>
              <a:rPr kumimoji="1" lang="en-US" altLang="ko-KR" sz="1200" dirty="0" smtClean="0"/>
              <a:t>1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1337">
            <a:off x="3601487" y="3026779"/>
            <a:ext cx="611520" cy="63343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2470">
            <a:off x="3857493" y="2949174"/>
            <a:ext cx="611520" cy="63343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5122" y="389336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발열 시스템은 다양한 형태로 존재</a:t>
            </a:r>
            <a:endParaRPr kumimoji="1" lang="en-US" altLang="ko-KR" sz="36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841636" y="450413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/>
              <a:t>스킬의 강화</a:t>
            </a:r>
            <a:endParaRPr kumimoji="1" lang="en-US" altLang="ko-KR" sz="3600" b="1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64" y="2661277"/>
            <a:ext cx="1765344" cy="137095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2" y="2728904"/>
            <a:ext cx="599188" cy="62065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23" y="2633061"/>
            <a:ext cx="1387869" cy="146091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698157" y="4093975"/>
            <a:ext cx="916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Fever</a:t>
            </a:r>
            <a:r>
              <a:rPr kumimoji="1" lang="ko-KR" altLang="en-US" sz="1200" dirty="0" smtClean="0"/>
              <a:t> 상태</a:t>
            </a:r>
            <a:endParaRPr kumimoji="1" lang="en-US" altLang="ko-KR" sz="1200" dirty="0" smtClean="0"/>
          </a:p>
        </p:txBody>
      </p:sp>
      <p:sp>
        <p:nvSpPr>
          <p:cNvPr id="28" name="모서리가 둥근 사각형 설명선[R] 27"/>
          <p:cNvSpPr/>
          <p:nvPr/>
        </p:nvSpPr>
        <p:spPr>
          <a:xfrm>
            <a:off x="7887245" y="1473053"/>
            <a:ext cx="642968" cy="530392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smtClean="0">
                <a:solidFill>
                  <a:schemeClr val="tx1"/>
                </a:solidFill>
              </a:rPr>
              <a:t>!!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859868" y="2151411"/>
            <a:ext cx="577493" cy="5774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smtClean="0">
                <a:solidFill>
                  <a:srgbClr val="FF0000"/>
                </a:solidFill>
              </a:rPr>
              <a:t>Fever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24657" y="2006224"/>
            <a:ext cx="448693" cy="28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8941373" y="1633735"/>
            <a:ext cx="43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rgbClr val="FF0000"/>
                </a:solidFill>
              </a:rPr>
              <a:t>2</a:t>
            </a:r>
            <a:endParaRPr kumimoji="1" lang="ko-KR" altLang="en-US" sz="3600" dirty="0">
              <a:solidFill>
                <a:srgbClr val="FF0000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5" y="2633061"/>
            <a:ext cx="1801676" cy="1399175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9753865" y="4227263"/>
            <a:ext cx="543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551515" y="40939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스킬</a:t>
            </a:r>
            <a:r>
              <a:rPr kumimoji="1" lang="en-US" altLang="ko-KR" sz="1200" dirty="0" smtClean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8254" y="450413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/>
              <a:t>스킬의</a:t>
            </a:r>
            <a:r>
              <a:rPr kumimoji="1" lang="en-US" altLang="ko-KR" sz="3600" b="1" dirty="0" smtClean="0"/>
              <a:t> </a:t>
            </a:r>
            <a:r>
              <a:rPr kumimoji="1" lang="ko-KR" altLang="en-US" sz="3600" b="1" dirty="0" smtClean="0"/>
              <a:t>변이</a:t>
            </a:r>
            <a:endParaRPr kumimoji="1" lang="en-US" altLang="ko-KR" sz="3600" b="1" dirty="0" smtClean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82" y="2661277"/>
            <a:ext cx="1765344" cy="137095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40" y="2728904"/>
            <a:ext cx="599188" cy="62065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45" y="2566964"/>
            <a:ext cx="1152525" cy="120015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24" y="1660494"/>
            <a:ext cx="1303580" cy="83429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623" y="1660494"/>
            <a:ext cx="1303580" cy="83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8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05" y="2633061"/>
            <a:ext cx="1387869" cy="1460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1539" y="4093975"/>
            <a:ext cx="916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Fever</a:t>
            </a:r>
            <a:r>
              <a:rPr kumimoji="1" lang="ko-KR" altLang="en-US" sz="1200" dirty="0" smtClean="0"/>
              <a:t> 상태</a:t>
            </a:r>
            <a:endParaRPr kumimoji="1" lang="en-US" altLang="ko-KR" sz="1200" dirty="0" smtClean="0"/>
          </a:p>
        </p:txBody>
      </p:sp>
      <p:sp>
        <p:nvSpPr>
          <p:cNvPr id="11" name="모서리가 둥근 사각형 설명선[R] 10"/>
          <p:cNvSpPr/>
          <p:nvPr/>
        </p:nvSpPr>
        <p:spPr>
          <a:xfrm>
            <a:off x="2040627" y="1473053"/>
            <a:ext cx="642968" cy="530392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smtClean="0">
                <a:solidFill>
                  <a:schemeClr val="tx1"/>
                </a:solidFill>
              </a:rPr>
              <a:t>!!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013250" y="2151411"/>
            <a:ext cx="577493" cy="5774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smtClean="0">
                <a:solidFill>
                  <a:srgbClr val="FF0000"/>
                </a:solidFill>
              </a:rPr>
              <a:t>Fever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8039" y="2006224"/>
            <a:ext cx="448693" cy="28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3094755" y="1633735"/>
            <a:ext cx="43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rgbClr val="FF0000"/>
                </a:solidFill>
              </a:rPr>
              <a:t>2</a:t>
            </a:r>
            <a:endParaRPr kumimoji="1" lang="ko-KR" altLang="en-US" sz="3600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87" y="2633061"/>
            <a:ext cx="1801676" cy="13991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8279">
            <a:off x="3714128" y="2586599"/>
            <a:ext cx="611520" cy="633431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3907247" y="4227263"/>
            <a:ext cx="543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04897" y="40939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스킬</a:t>
            </a:r>
            <a:r>
              <a:rPr kumimoji="1" lang="en-US" altLang="ko-KR" sz="1200" dirty="0" smtClean="0"/>
              <a:t>1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1337">
            <a:off x="3601487" y="3026779"/>
            <a:ext cx="611520" cy="63343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2470">
            <a:off x="3857493" y="2949174"/>
            <a:ext cx="611520" cy="63343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5122" y="389336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발열 시스템은 다양한 형태로 존재</a:t>
            </a:r>
            <a:endParaRPr kumimoji="1" lang="en-US" altLang="ko-KR" sz="36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841636" y="450413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/>
              <a:t>스킬의 강화</a:t>
            </a:r>
            <a:endParaRPr kumimoji="1" lang="en-US" altLang="ko-KR" sz="3600" b="1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64" y="2661277"/>
            <a:ext cx="1765344" cy="137095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2" y="2728904"/>
            <a:ext cx="599188" cy="62065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23" y="2633061"/>
            <a:ext cx="1387869" cy="146091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698157" y="4093975"/>
            <a:ext cx="916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Fever</a:t>
            </a:r>
            <a:r>
              <a:rPr kumimoji="1" lang="ko-KR" altLang="en-US" sz="1200" dirty="0" smtClean="0"/>
              <a:t> 상태</a:t>
            </a:r>
            <a:endParaRPr kumimoji="1" lang="en-US" altLang="ko-KR" sz="1200" dirty="0" smtClean="0"/>
          </a:p>
        </p:txBody>
      </p:sp>
      <p:sp>
        <p:nvSpPr>
          <p:cNvPr id="28" name="모서리가 둥근 사각형 설명선[R] 27"/>
          <p:cNvSpPr/>
          <p:nvPr/>
        </p:nvSpPr>
        <p:spPr>
          <a:xfrm>
            <a:off x="7887245" y="1473053"/>
            <a:ext cx="642968" cy="530392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smtClean="0">
                <a:solidFill>
                  <a:schemeClr val="tx1"/>
                </a:solidFill>
              </a:rPr>
              <a:t>!!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859868" y="2151411"/>
            <a:ext cx="577493" cy="5774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smtClean="0">
                <a:solidFill>
                  <a:srgbClr val="FF0000"/>
                </a:solidFill>
              </a:rPr>
              <a:t>Fever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24657" y="2006224"/>
            <a:ext cx="448693" cy="28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8941373" y="1633735"/>
            <a:ext cx="43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rgbClr val="FF0000"/>
                </a:solidFill>
              </a:rPr>
              <a:t>2</a:t>
            </a:r>
            <a:endParaRPr kumimoji="1" lang="ko-KR" altLang="en-US" sz="3600" dirty="0">
              <a:solidFill>
                <a:srgbClr val="FF0000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5" y="2633061"/>
            <a:ext cx="1801676" cy="1399175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9753865" y="4227263"/>
            <a:ext cx="543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551515" y="40939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스킬</a:t>
            </a:r>
            <a:r>
              <a:rPr kumimoji="1" lang="en-US" altLang="ko-KR" sz="1200" dirty="0" smtClean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8254" y="450413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/>
              <a:t>스킬의</a:t>
            </a:r>
            <a:r>
              <a:rPr kumimoji="1" lang="en-US" altLang="ko-KR" sz="3600" b="1" dirty="0" smtClean="0"/>
              <a:t> </a:t>
            </a:r>
            <a:r>
              <a:rPr kumimoji="1" lang="ko-KR" altLang="en-US" sz="3600" b="1" dirty="0" smtClean="0"/>
              <a:t>변이</a:t>
            </a:r>
            <a:endParaRPr kumimoji="1" lang="en-US" altLang="ko-KR" sz="3600" b="1" dirty="0" smtClean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82" y="2661277"/>
            <a:ext cx="1765344" cy="137095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40" y="2728904"/>
            <a:ext cx="599188" cy="62065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45" y="2566964"/>
            <a:ext cx="1152525" cy="12001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5122" y="5460099"/>
            <a:ext cx="1020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스킬마다 발열을 통해 발생하는 효과가 달라 필요에 따라 다른 효과 사용</a:t>
            </a:r>
            <a:endParaRPr kumimoji="1" lang="en-US" altLang="ko-KR" sz="2400" b="1" dirty="0" smtClean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24" y="1660494"/>
            <a:ext cx="1303580" cy="83429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623" y="1660494"/>
            <a:ext cx="1303580" cy="83429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35122" y="5986572"/>
            <a:ext cx="6070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적은 스킬로 발생할 수 있는 단조로움 해소</a:t>
            </a:r>
            <a:endParaRPr kumimoji="1"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39748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20532" y="2921168"/>
            <a:ext cx="249299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00B050"/>
                </a:solidFill>
              </a:rPr>
              <a:t>궁극기</a:t>
            </a:r>
            <a:endParaRPr kumimoji="1" lang="ko-KR" altLang="en-US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42900" y="4221331"/>
            <a:ext cx="7183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smtClean="0"/>
              <a:t>클래스별로 고유하게 부여된 특수기술</a:t>
            </a:r>
            <a:endParaRPr kumimoji="1" lang="en-US" altLang="ko-KR" sz="3200" b="1" dirty="0" smtClean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16" y="1771494"/>
            <a:ext cx="2165850" cy="2279842"/>
          </a:xfrm>
          <a:prstGeom prst="rect">
            <a:avLst/>
          </a:prstGeom>
        </p:spPr>
      </p:pic>
      <p:sp>
        <p:nvSpPr>
          <p:cNvPr id="29" name="모서리가 둥근 사각형 설명선[R] 28"/>
          <p:cNvSpPr/>
          <p:nvPr/>
        </p:nvSpPr>
        <p:spPr>
          <a:xfrm>
            <a:off x="717005" y="1056603"/>
            <a:ext cx="1003389" cy="827707"/>
          </a:xfrm>
          <a:prstGeom prst="wedgeRoundRectCallout">
            <a:avLst>
              <a:gd name="adj1" fmla="val 77164"/>
              <a:gd name="adj2" fmla="val 10243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0" smtClean="0">
                <a:solidFill>
                  <a:schemeClr val="tx1"/>
                </a:solidFill>
              </a:rPr>
              <a:t>!!</a:t>
            </a:r>
            <a:endParaRPr kumimoji="1"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252023" y="1019852"/>
            <a:ext cx="901211" cy="90121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Fever</a:t>
            </a:r>
            <a:endParaRPr kumimoji="1"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59388" y="211988"/>
            <a:ext cx="525587" cy="857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FF0000"/>
                </a:solidFill>
              </a:rPr>
              <a:t>3</a:t>
            </a:r>
            <a:endParaRPr kumimoji="1" lang="ko-KR" altLang="en-US" sz="54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89" y="152460"/>
            <a:ext cx="2264124" cy="144903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42900" y="4901610"/>
            <a:ext cx="7154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 smtClean="0"/>
              <a:t>3</a:t>
            </a:r>
            <a:r>
              <a:rPr kumimoji="1" lang="ko-KR" altLang="en-US" sz="3200" b="1" dirty="0" smtClean="0"/>
              <a:t>단계 피버에서만 사용 가능한 필살기</a:t>
            </a:r>
            <a:endParaRPr kumimoji="1" lang="en-US" altLang="ko-KR" sz="32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42900" y="5564892"/>
            <a:ext cx="100944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smtClean="0"/>
              <a:t>쌓인 피버와 기력을 모두 소진하고 긴 모션</a:t>
            </a:r>
            <a:endParaRPr kumimoji="1" lang="en-US" altLang="ko-KR" sz="3200" b="1" dirty="0" smtClean="0"/>
          </a:p>
          <a:p>
            <a:r>
              <a:rPr kumimoji="1" lang="en-US" altLang="ko-KR" sz="28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별도 쿨타임이 존재하여 하이리스크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하이리턴의 시스템</a:t>
            </a:r>
            <a:endParaRPr kumimoji="1" lang="en-US" altLang="ko-KR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모서리가 둥근 사각형 설명선[R] 50"/>
          <p:cNvSpPr/>
          <p:nvPr/>
        </p:nvSpPr>
        <p:spPr>
          <a:xfrm>
            <a:off x="7540565" y="578025"/>
            <a:ext cx="3775136" cy="709742"/>
          </a:xfrm>
          <a:prstGeom prst="wedgeRoundRectCallout">
            <a:avLst>
              <a:gd name="adj1" fmla="val 11943"/>
              <a:gd name="adj2" fmla="val 100699"/>
              <a:gd name="adj3" fmla="val 16667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류진노켄오쿠라에</a:t>
            </a:r>
            <a:r>
              <a:rPr kumimoji="1" lang="en-US" altLang="ko-KR" sz="2400" dirty="0" smtClean="0">
                <a:solidFill>
                  <a:schemeClr val="tx1"/>
                </a:solidFill>
              </a:rPr>
              <a:t>!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748166" y="2554292"/>
            <a:ext cx="18239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72" y="1700738"/>
            <a:ext cx="3877949" cy="24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4791" y="2884656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컨텐츠 흐름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34957" y="2921168"/>
            <a:ext cx="2464136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ko-KR" sz="6000" b="1" dirty="0" smtClean="0">
                <a:solidFill>
                  <a:srgbClr val="003A9D"/>
                </a:solidFill>
              </a:rPr>
              <a:t>=</a:t>
            </a:r>
            <a:r>
              <a:rPr kumimoji="1" lang="ko-KR" altLang="en-US" sz="6000" b="1" dirty="0" smtClean="0">
                <a:solidFill>
                  <a:srgbClr val="003A9D"/>
                </a:solidFill>
              </a:rPr>
              <a:t>ㅅ</a:t>
            </a:r>
            <a:r>
              <a:rPr kumimoji="1" lang="en-US" altLang="ko-KR" sz="6000" b="1" dirty="0" smtClean="0">
                <a:solidFill>
                  <a:srgbClr val="003A9D"/>
                </a:solidFill>
              </a:rPr>
              <a:t>=..</a:t>
            </a:r>
            <a:endParaRPr kumimoji="1" lang="ko-KR" altLang="en-US" sz="6000" b="1" dirty="0">
              <a:solidFill>
                <a:srgbClr val="003A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96189" y="2886262"/>
            <a:ext cx="1769031" cy="93682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 smtClean="0">
                <a:solidFill>
                  <a:schemeClr val="tx1"/>
                </a:solidFill>
              </a:rPr>
              <a:t>마을</a:t>
            </a:r>
            <a:endParaRPr kumimoji="1"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38900" y="423818"/>
            <a:ext cx="1608210" cy="639862"/>
          </a:xfrm>
          <a:prstGeom prst="roundRect">
            <a:avLst/>
          </a:prstGeom>
          <a:solidFill>
            <a:srgbClr val="F9B3B9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tx1"/>
                </a:solidFill>
              </a:rPr>
              <a:t>장비 강화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838900" y="1292498"/>
            <a:ext cx="1608210" cy="639862"/>
          </a:xfrm>
          <a:prstGeom prst="roundRect">
            <a:avLst/>
          </a:prstGeom>
          <a:solidFill>
            <a:srgbClr val="F9B3B9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tx1"/>
                </a:solidFill>
              </a:rPr>
              <a:t>스킬 강화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38900" y="2163620"/>
            <a:ext cx="1608210" cy="63986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tx1"/>
                </a:solidFill>
              </a:rPr>
              <a:t>상점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38900" y="3034742"/>
            <a:ext cx="1608210" cy="63986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tx1"/>
                </a:solidFill>
              </a:rPr>
              <a:t>파티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38900" y="4776986"/>
            <a:ext cx="1608210" cy="63986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tx1"/>
                </a:solidFill>
              </a:rPr>
              <a:t>친구 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38900" y="5648108"/>
            <a:ext cx="1608210" cy="63986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tx1"/>
                </a:solidFill>
              </a:rPr>
              <a:t>채팅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stCxn id="4" idx="3"/>
            <a:endCxn id="5" idx="1"/>
          </p:cNvCxnSpPr>
          <p:nvPr/>
        </p:nvCxnSpPr>
        <p:spPr>
          <a:xfrm flipV="1">
            <a:off x="2365220" y="743749"/>
            <a:ext cx="1473680" cy="2610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1"/>
          </p:cNvCxnSpPr>
          <p:nvPr/>
        </p:nvCxnSpPr>
        <p:spPr>
          <a:xfrm flipV="1">
            <a:off x="2365220" y="1612429"/>
            <a:ext cx="1473680" cy="1742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9" idx="1"/>
          </p:cNvCxnSpPr>
          <p:nvPr/>
        </p:nvCxnSpPr>
        <p:spPr>
          <a:xfrm flipV="1">
            <a:off x="2365220" y="2483551"/>
            <a:ext cx="1473680" cy="871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3"/>
            <a:endCxn id="10" idx="1"/>
          </p:cNvCxnSpPr>
          <p:nvPr/>
        </p:nvCxnSpPr>
        <p:spPr>
          <a:xfrm>
            <a:off x="2365220" y="3354673"/>
            <a:ext cx="14736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3"/>
            <a:endCxn id="12" idx="1"/>
          </p:cNvCxnSpPr>
          <p:nvPr/>
        </p:nvCxnSpPr>
        <p:spPr>
          <a:xfrm>
            <a:off x="2365220" y="3354673"/>
            <a:ext cx="1473680" cy="1742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3"/>
            <a:endCxn id="13" idx="1"/>
          </p:cNvCxnSpPr>
          <p:nvPr/>
        </p:nvCxnSpPr>
        <p:spPr>
          <a:xfrm>
            <a:off x="2365220" y="3354673"/>
            <a:ext cx="1473680" cy="2613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510355" y="1456615"/>
            <a:ext cx="2391446" cy="95149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 smtClean="0">
                <a:solidFill>
                  <a:schemeClr val="tx1"/>
                </a:solidFill>
              </a:rPr>
              <a:t>퀘스트</a:t>
            </a:r>
            <a:endParaRPr kumimoji="1"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510355" y="2878928"/>
            <a:ext cx="2391446" cy="95149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 smtClean="0">
                <a:solidFill>
                  <a:schemeClr val="tx1"/>
                </a:solidFill>
              </a:rPr>
              <a:t>던전</a:t>
            </a:r>
            <a:endParaRPr kumimoji="1"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510355" y="4225795"/>
            <a:ext cx="2391446" cy="95149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 smtClean="0">
                <a:solidFill>
                  <a:schemeClr val="tx1"/>
                </a:solidFill>
              </a:rPr>
              <a:t>사냥</a:t>
            </a:r>
            <a:endParaRPr kumimoji="1"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168317" y="2997239"/>
            <a:ext cx="1796729" cy="7148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tx1"/>
                </a:solidFill>
              </a:rPr>
              <a:t>보상 획득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5" idx="3"/>
          </p:cNvCxnSpPr>
          <p:nvPr/>
        </p:nvCxnSpPr>
        <p:spPr>
          <a:xfrm>
            <a:off x="5447110" y="743749"/>
            <a:ext cx="1272345" cy="2610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6" idx="3"/>
          </p:cNvCxnSpPr>
          <p:nvPr/>
        </p:nvCxnSpPr>
        <p:spPr>
          <a:xfrm>
            <a:off x="5447110" y="1612429"/>
            <a:ext cx="1293815" cy="1800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9" idx="3"/>
          </p:cNvCxnSpPr>
          <p:nvPr/>
        </p:nvCxnSpPr>
        <p:spPr>
          <a:xfrm>
            <a:off x="5447110" y="2483551"/>
            <a:ext cx="1293815" cy="929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0" idx="3"/>
          </p:cNvCxnSpPr>
          <p:nvPr/>
        </p:nvCxnSpPr>
        <p:spPr>
          <a:xfrm>
            <a:off x="5447110" y="3354673"/>
            <a:ext cx="12938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3"/>
          </p:cNvCxnSpPr>
          <p:nvPr/>
        </p:nvCxnSpPr>
        <p:spPr>
          <a:xfrm flipV="1">
            <a:off x="5447110" y="3354673"/>
            <a:ext cx="1272345" cy="1742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3" idx="3"/>
          </p:cNvCxnSpPr>
          <p:nvPr/>
        </p:nvCxnSpPr>
        <p:spPr>
          <a:xfrm flipV="1">
            <a:off x="5447110" y="3413099"/>
            <a:ext cx="1293815" cy="2554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33" idx="1"/>
          </p:cNvCxnSpPr>
          <p:nvPr/>
        </p:nvCxnSpPr>
        <p:spPr>
          <a:xfrm flipV="1">
            <a:off x="6719455" y="1932360"/>
            <a:ext cx="790900" cy="1422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34" idx="1"/>
          </p:cNvCxnSpPr>
          <p:nvPr/>
        </p:nvCxnSpPr>
        <p:spPr>
          <a:xfrm>
            <a:off x="6740925" y="3354673"/>
            <a:ext cx="7694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35" idx="1"/>
          </p:cNvCxnSpPr>
          <p:nvPr/>
        </p:nvCxnSpPr>
        <p:spPr>
          <a:xfrm>
            <a:off x="6719455" y="3413099"/>
            <a:ext cx="790900" cy="1288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4" idx="3"/>
            <a:endCxn id="36" idx="1"/>
          </p:cNvCxnSpPr>
          <p:nvPr/>
        </p:nvCxnSpPr>
        <p:spPr>
          <a:xfrm>
            <a:off x="9901801" y="3354673"/>
            <a:ext cx="2665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36" idx="2"/>
          </p:cNvCxnSpPr>
          <p:nvPr/>
        </p:nvCxnSpPr>
        <p:spPr>
          <a:xfrm flipH="1">
            <a:off x="11066681" y="3712107"/>
            <a:ext cx="1" cy="2813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1480704" y="6525487"/>
            <a:ext cx="9585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" idx="2"/>
          </p:cNvCxnSpPr>
          <p:nvPr/>
        </p:nvCxnSpPr>
        <p:spPr>
          <a:xfrm flipH="1">
            <a:off x="1480704" y="3823084"/>
            <a:ext cx="1" cy="2702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25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구름 3"/>
          <p:cNvSpPr/>
          <p:nvPr/>
        </p:nvSpPr>
        <p:spPr>
          <a:xfrm>
            <a:off x="4508584" y="2457826"/>
            <a:ext cx="3031958" cy="1942348"/>
          </a:xfrm>
          <a:prstGeom prst="cloud">
            <a:avLst/>
          </a:prstGeom>
          <a:noFill/>
          <a:ln w="38100">
            <a:solidFill>
              <a:srgbClr val="8AD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800" dirty="0" smtClean="0">
                <a:solidFill>
                  <a:schemeClr val="tx1"/>
                </a:solidFill>
              </a:rPr>
              <a:t>GIT</a:t>
            </a:r>
            <a:endParaRPr kumimoji="1"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29903" y="394636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Google </a:t>
            </a:r>
            <a:r>
              <a:rPr lang="en-US" altLang="ko-KR" dirty="0" smtClean="0">
                <a:solidFill>
                  <a:schemeClr val="tx1"/>
                </a:solidFill>
              </a:rPr>
              <a:t>spreadsheet</a:t>
            </a: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일정관리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36269" y="394636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Trello</a:t>
            </a: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이슈발행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642635" y="394636"/>
            <a:ext cx="2752824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Microsoft Office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기획서 작성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27130" y="4899259"/>
            <a:ext cx="2868329" cy="136558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제작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29904" y="5295699"/>
            <a:ext cx="1732548" cy="9691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/>
                </a:solidFill>
              </a:rPr>
              <a:t>검수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06491" y="847023"/>
            <a:ext cx="1429778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212857" y="847024"/>
            <a:ext cx="1429778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</p:cNvCxnSpPr>
          <p:nvPr/>
        </p:nvCxnSpPr>
        <p:spPr>
          <a:xfrm>
            <a:off x="10019047" y="1299411"/>
            <a:ext cx="0" cy="3599848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762452" y="3913573"/>
            <a:ext cx="1939917" cy="1382126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7212857" y="3913573"/>
            <a:ext cx="1429779" cy="999146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0"/>
          </p:cNvCxnSpPr>
          <p:nvPr/>
        </p:nvCxnSpPr>
        <p:spPr>
          <a:xfrm flipV="1">
            <a:off x="1896178" y="3913573"/>
            <a:ext cx="0" cy="1382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029903" y="2944429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확인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896178" y="1299411"/>
            <a:ext cx="0" cy="1645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56425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개발배경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65843" y="2976989"/>
            <a:ext cx="4545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오픈월드형 온라인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논타겟 액션 </a:t>
            </a:r>
            <a:r>
              <a:rPr kumimoji="1" lang="en-US" altLang="ko-KR" sz="2400" b="1" dirty="0" smtClean="0">
                <a:solidFill>
                  <a:schemeClr val="bg1"/>
                </a:solidFill>
              </a:rPr>
              <a:t>MMORPG</a:t>
            </a:r>
            <a:r>
              <a:rPr kumimoji="1" lang="ko-KR" altLang="en-US" sz="2400" b="1" dirty="0" smtClean="0">
                <a:solidFill>
                  <a:schemeClr val="bg1"/>
                </a:solidFill>
              </a:rPr>
              <a:t>의 제작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5843" y="4668516"/>
            <a:ext cx="4545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초기 진입의 장벽이 되는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2400" b="1" dirty="0" smtClean="0">
                <a:solidFill>
                  <a:schemeClr val="bg1"/>
                </a:solidFill>
              </a:rPr>
              <a:t>MMORPG</a:t>
            </a:r>
            <a:r>
              <a:rPr kumimoji="1" lang="ko-KR" altLang="en-US" sz="2400" b="1" dirty="0" smtClean="0">
                <a:solidFill>
                  <a:schemeClr val="bg1"/>
                </a:solidFill>
              </a:rPr>
              <a:t>의 조작법 단순화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09252" y="1070426"/>
            <a:ext cx="565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게임공학부에서 배운 지식을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활용해 졸업작품 제작 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BD7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4964" y="2467616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개발목표</a:t>
            </a:r>
            <a:endParaRPr kumimoji="1" lang="en-US" altLang="ko-KR" sz="6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및 내용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06720" y="1346907"/>
            <a:ext cx="4194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게임 데이터의 테이블 구조를 통한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자유로은 데이터 변경 및 수정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20" y="2338538"/>
            <a:ext cx="4194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역동적인 애니메이션 및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이펙트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카메라 무빙을 통한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최적의 타격감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06720" y="3605952"/>
            <a:ext cx="4194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IOCP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서버를 통해 대규모 인원을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수용하고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DB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를 활용한 로그인과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아이템 처리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06720" y="4873366"/>
            <a:ext cx="4194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b="1" dirty="0" smtClean="0">
                <a:solidFill>
                  <a:schemeClr val="bg1"/>
                </a:solidFill>
              </a:rPr>
              <a:t>Tool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을 이용한 자연스러운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환경 오브젝트 배치와 수정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294878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575047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 smtClean="0"/>
              <a:t>마을에서 출발해서 특정 던전의 보스를</a:t>
            </a:r>
            <a:endParaRPr kumimoji="1" lang="en-US" altLang="ko-KR" sz="4000" dirty="0" smtClean="0"/>
          </a:p>
          <a:p>
            <a:pPr algn="ctr"/>
            <a:r>
              <a:rPr kumimoji="1" lang="ko-KR" altLang="en-US" sz="4000" dirty="0" smtClean="0"/>
              <a:t>잡는 것까지의 제작 과정</a:t>
            </a:r>
            <a:endParaRPr kumimoji="1" lang="en-US" altLang="ko-KR" sz="4000" dirty="0" smtClean="0"/>
          </a:p>
          <a:p>
            <a:pPr algn="ctr"/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502426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137426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241411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241411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563235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563235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2" t="2427" r="13689" b="15915"/>
          <a:stretch/>
        </p:blipFill>
        <p:spPr>
          <a:xfrm>
            <a:off x="3776870" y="4575313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9460504" y="4819926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9717375" y="4449188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742113" y="4490944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428041" y="4987755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153476" y="5379053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177028" y="4103366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863548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173044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98" y="4672786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8" y="0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19" y="299278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358982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7966" y="1813805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1571" y="1813805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9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기본적인 세계관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6" y="2252085"/>
            <a:ext cx="2426856" cy="24268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1194" y="4900614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smtClean="0"/>
              <a:t>평화로운 행성</a:t>
            </a:r>
            <a:endParaRPr kumimoji="1"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72" y="2252085"/>
            <a:ext cx="2426856" cy="24268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68179" y="4900614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smtClean="0"/>
              <a:t>외부 인종의 침략</a:t>
            </a:r>
            <a:r>
              <a:rPr kumimoji="1" lang="en-US" altLang="ko-KR" sz="2800" dirty="0" smtClean="0"/>
              <a:t>!</a:t>
            </a:r>
            <a:endParaRPr kumimoji="1" lang="ko-KR" altLang="en-US" sz="2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77" y="1393661"/>
            <a:ext cx="1273502" cy="12735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245" y="2252085"/>
            <a:ext cx="2426856" cy="24268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79066" y="4900614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smtClean="0"/>
              <a:t>외부 세력에 굴복한 세력과</a:t>
            </a:r>
            <a:endParaRPr kumimoji="1" lang="en-US" altLang="ko-KR" sz="2400" dirty="0" smtClean="0"/>
          </a:p>
          <a:p>
            <a:pPr algn="ctr"/>
            <a:r>
              <a:rPr kumimoji="1" lang="ko-KR" altLang="en-US" sz="2400" dirty="0" smtClean="0"/>
              <a:t>저항하는 세력의 전쟁 시작</a:t>
            </a:r>
            <a:endParaRPr kumimoji="1" lang="ko-KR" altLang="en-US" sz="2400" dirty="0"/>
          </a:p>
        </p:txBody>
      </p:sp>
      <p:sp>
        <p:nvSpPr>
          <p:cNvPr id="14" name="자유형 13"/>
          <p:cNvSpPr/>
          <p:nvPr/>
        </p:nvSpPr>
        <p:spPr>
          <a:xfrm>
            <a:off x="9036947" y="3412273"/>
            <a:ext cx="1338147" cy="829651"/>
          </a:xfrm>
          <a:custGeom>
            <a:avLst/>
            <a:gdLst>
              <a:gd name="connsiteX0" fmla="*/ 13382 w 1311384"/>
              <a:gd name="connsiteY0" fmla="*/ 98131 h 829651"/>
              <a:gd name="connsiteX1" fmla="*/ 196262 w 1311384"/>
              <a:gd name="connsiteY1" fmla="*/ 133815 h 829651"/>
              <a:gd name="connsiteX2" fmla="*/ 316695 w 1311384"/>
              <a:gd name="connsiteY2" fmla="*/ 182880 h 829651"/>
              <a:gd name="connsiteX3" fmla="*/ 611087 w 1311384"/>
              <a:gd name="connsiteY3" fmla="*/ 93670 h 829651"/>
              <a:gd name="connsiteX4" fmla="*/ 642310 w 1311384"/>
              <a:gd name="connsiteY4" fmla="*/ 0 h 829651"/>
              <a:gd name="connsiteX5" fmla="*/ 700297 w 1311384"/>
              <a:gd name="connsiteY5" fmla="*/ 71368 h 829651"/>
              <a:gd name="connsiteX6" fmla="*/ 825190 w 1311384"/>
              <a:gd name="connsiteY6" fmla="*/ 102591 h 829651"/>
              <a:gd name="connsiteX7" fmla="*/ 901019 w 1311384"/>
              <a:gd name="connsiteY7" fmla="*/ 75828 h 829651"/>
              <a:gd name="connsiteX8" fmla="*/ 954545 w 1311384"/>
              <a:gd name="connsiteY8" fmla="*/ 120433 h 829651"/>
              <a:gd name="connsiteX9" fmla="*/ 994689 w 1311384"/>
              <a:gd name="connsiteY9" fmla="*/ 218564 h 829651"/>
              <a:gd name="connsiteX10" fmla="*/ 1057136 w 1311384"/>
              <a:gd name="connsiteY10" fmla="*/ 298853 h 829651"/>
              <a:gd name="connsiteX11" fmla="*/ 1244476 w 1311384"/>
              <a:gd name="connsiteY11" fmla="*/ 285471 h 829651"/>
              <a:gd name="connsiteX12" fmla="*/ 1311384 w 1311384"/>
              <a:gd name="connsiteY12" fmla="*/ 374681 h 829651"/>
              <a:gd name="connsiteX13" fmla="*/ 1124043 w 1311384"/>
              <a:gd name="connsiteY13" fmla="*/ 414826 h 829651"/>
              <a:gd name="connsiteX14" fmla="*/ 1025912 w 1311384"/>
              <a:gd name="connsiteY14" fmla="*/ 481733 h 829651"/>
              <a:gd name="connsiteX15" fmla="*/ 963466 w 1311384"/>
              <a:gd name="connsiteY15" fmla="*/ 588785 h 829651"/>
              <a:gd name="connsiteX16" fmla="*/ 954545 w 1311384"/>
              <a:gd name="connsiteY16" fmla="*/ 713678 h 829651"/>
              <a:gd name="connsiteX17" fmla="*/ 878716 w 1311384"/>
              <a:gd name="connsiteY17" fmla="*/ 829651 h 829651"/>
              <a:gd name="connsiteX18" fmla="*/ 651231 w 1311384"/>
              <a:gd name="connsiteY18" fmla="*/ 807348 h 829651"/>
              <a:gd name="connsiteX19" fmla="*/ 401444 w 1311384"/>
              <a:gd name="connsiteY19" fmla="*/ 820730 h 829651"/>
              <a:gd name="connsiteX20" fmla="*/ 289932 w 1311384"/>
              <a:gd name="connsiteY20" fmla="*/ 825190 h 829651"/>
              <a:gd name="connsiteX21" fmla="*/ 93670 w 1311384"/>
              <a:gd name="connsiteY21" fmla="*/ 508496 h 829651"/>
              <a:gd name="connsiteX22" fmla="*/ 0 w 1311384"/>
              <a:gd name="connsiteY22" fmla="*/ 227485 h 829651"/>
              <a:gd name="connsiteX23" fmla="*/ 13382 w 1311384"/>
              <a:gd name="connsiteY23" fmla="*/ 98131 h 829651"/>
              <a:gd name="connsiteX0" fmla="*/ 13382 w 1311384"/>
              <a:gd name="connsiteY0" fmla="*/ 98131 h 829651"/>
              <a:gd name="connsiteX1" fmla="*/ 196262 w 1311384"/>
              <a:gd name="connsiteY1" fmla="*/ 133815 h 829651"/>
              <a:gd name="connsiteX2" fmla="*/ 321155 w 1311384"/>
              <a:gd name="connsiteY2" fmla="*/ 147196 h 829651"/>
              <a:gd name="connsiteX3" fmla="*/ 611087 w 1311384"/>
              <a:gd name="connsiteY3" fmla="*/ 93670 h 829651"/>
              <a:gd name="connsiteX4" fmla="*/ 642310 w 1311384"/>
              <a:gd name="connsiteY4" fmla="*/ 0 h 829651"/>
              <a:gd name="connsiteX5" fmla="*/ 700297 w 1311384"/>
              <a:gd name="connsiteY5" fmla="*/ 71368 h 829651"/>
              <a:gd name="connsiteX6" fmla="*/ 825190 w 1311384"/>
              <a:gd name="connsiteY6" fmla="*/ 102591 h 829651"/>
              <a:gd name="connsiteX7" fmla="*/ 901019 w 1311384"/>
              <a:gd name="connsiteY7" fmla="*/ 75828 h 829651"/>
              <a:gd name="connsiteX8" fmla="*/ 954545 w 1311384"/>
              <a:gd name="connsiteY8" fmla="*/ 120433 h 829651"/>
              <a:gd name="connsiteX9" fmla="*/ 994689 w 1311384"/>
              <a:gd name="connsiteY9" fmla="*/ 218564 h 829651"/>
              <a:gd name="connsiteX10" fmla="*/ 1057136 w 1311384"/>
              <a:gd name="connsiteY10" fmla="*/ 298853 h 829651"/>
              <a:gd name="connsiteX11" fmla="*/ 1244476 w 1311384"/>
              <a:gd name="connsiteY11" fmla="*/ 285471 h 829651"/>
              <a:gd name="connsiteX12" fmla="*/ 1311384 w 1311384"/>
              <a:gd name="connsiteY12" fmla="*/ 374681 h 829651"/>
              <a:gd name="connsiteX13" fmla="*/ 1124043 w 1311384"/>
              <a:gd name="connsiteY13" fmla="*/ 414826 h 829651"/>
              <a:gd name="connsiteX14" fmla="*/ 1025912 w 1311384"/>
              <a:gd name="connsiteY14" fmla="*/ 481733 h 829651"/>
              <a:gd name="connsiteX15" fmla="*/ 963466 w 1311384"/>
              <a:gd name="connsiteY15" fmla="*/ 588785 h 829651"/>
              <a:gd name="connsiteX16" fmla="*/ 954545 w 1311384"/>
              <a:gd name="connsiteY16" fmla="*/ 713678 h 829651"/>
              <a:gd name="connsiteX17" fmla="*/ 878716 w 1311384"/>
              <a:gd name="connsiteY17" fmla="*/ 829651 h 829651"/>
              <a:gd name="connsiteX18" fmla="*/ 651231 w 1311384"/>
              <a:gd name="connsiteY18" fmla="*/ 807348 h 829651"/>
              <a:gd name="connsiteX19" fmla="*/ 401444 w 1311384"/>
              <a:gd name="connsiteY19" fmla="*/ 820730 h 829651"/>
              <a:gd name="connsiteX20" fmla="*/ 289932 w 1311384"/>
              <a:gd name="connsiteY20" fmla="*/ 825190 h 829651"/>
              <a:gd name="connsiteX21" fmla="*/ 93670 w 1311384"/>
              <a:gd name="connsiteY21" fmla="*/ 508496 h 829651"/>
              <a:gd name="connsiteX22" fmla="*/ 0 w 1311384"/>
              <a:gd name="connsiteY22" fmla="*/ 227485 h 829651"/>
              <a:gd name="connsiteX23" fmla="*/ 13382 w 1311384"/>
              <a:gd name="connsiteY23" fmla="*/ 98131 h 829651"/>
              <a:gd name="connsiteX0" fmla="*/ 0 w 1338147"/>
              <a:gd name="connsiteY0" fmla="*/ 89210 h 829651"/>
              <a:gd name="connsiteX1" fmla="*/ 223025 w 1338147"/>
              <a:gd name="connsiteY1" fmla="*/ 133815 h 829651"/>
              <a:gd name="connsiteX2" fmla="*/ 347918 w 1338147"/>
              <a:gd name="connsiteY2" fmla="*/ 147196 h 829651"/>
              <a:gd name="connsiteX3" fmla="*/ 637850 w 1338147"/>
              <a:gd name="connsiteY3" fmla="*/ 93670 h 829651"/>
              <a:gd name="connsiteX4" fmla="*/ 669073 w 1338147"/>
              <a:gd name="connsiteY4" fmla="*/ 0 h 829651"/>
              <a:gd name="connsiteX5" fmla="*/ 727060 w 1338147"/>
              <a:gd name="connsiteY5" fmla="*/ 71368 h 829651"/>
              <a:gd name="connsiteX6" fmla="*/ 851953 w 1338147"/>
              <a:gd name="connsiteY6" fmla="*/ 102591 h 829651"/>
              <a:gd name="connsiteX7" fmla="*/ 927782 w 1338147"/>
              <a:gd name="connsiteY7" fmla="*/ 75828 h 829651"/>
              <a:gd name="connsiteX8" fmla="*/ 981308 w 1338147"/>
              <a:gd name="connsiteY8" fmla="*/ 120433 h 829651"/>
              <a:gd name="connsiteX9" fmla="*/ 1021452 w 1338147"/>
              <a:gd name="connsiteY9" fmla="*/ 218564 h 829651"/>
              <a:gd name="connsiteX10" fmla="*/ 1083899 w 1338147"/>
              <a:gd name="connsiteY10" fmla="*/ 298853 h 829651"/>
              <a:gd name="connsiteX11" fmla="*/ 1271239 w 1338147"/>
              <a:gd name="connsiteY11" fmla="*/ 285471 h 829651"/>
              <a:gd name="connsiteX12" fmla="*/ 1338147 w 1338147"/>
              <a:gd name="connsiteY12" fmla="*/ 374681 h 829651"/>
              <a:gd name="connsiteX13" fmla="*/ 1150806 w 1338147"/>
              <a:gd name="connsiteY13" fmla="*/ 414826 h 829651"/>
              <a:gd name="connsiteX14" fmla="*/ 1052675 w 1338147"/>
              <a:gd name="connsiteY14" fmla="*/ 481733 h 829651"/>
              <a:gd name="connsiteX15" fmla="*/ 990229 w 1338147"/>
              <a:gd name="connsiteY15" fmla="*/ 588785 h 829651"/>
              <a:gd name="connsiteX16" fmla="*/ 981308 w 1338147"/>
              <a:gd name="connsiteY16" fmla="*/ 713678 h 829651"/>
              <a:gd name="connsiteX17" fmla="*/ 905479 w 1338147"/>
              <a:gd name="connsiteY17" fmla="*/ 829651 h 829651"/>
              <a:gd name="connsiteX18" fmla="*/ 677994 w 1338147"/>
              <a:gd name="connsiteY18" fmla="*/ 807348 h 829651"/>
              <a:gd name="connsiteX19" fmla="*/ 428207 w 1338147"/>
              <a:gd name="connsiteY19" fmla="*/ 820730 h 829651"/>
              <a:gd name="connsiteX20" fmla="*/ 316695 w 1338147"/>
              <a:gd name="connsiteY20" fmla="*/ 825190 h 829651"/>
              <a:gd name="connsiteX21" fmla="*/ 120433 w 1338147"/>
              <a:gd name="connsiteY21" fmla="*/ 508496 h 829651"/>
              <a:gd name="connsiteX22" fmla="*/ 26763 w 1338147"/>
              <a:gd name="connsiteY22" fmla="*/ 227485 h 829651"/>
              <a:gd name="connsiteX23" fmla="*/ 0 w 1338147"/>
              <a:gd name="connsiteY23" fmla="*/ 89210 h 829651"/>
              <a:gd name="connsiteX0" fmla="*/ 0 w 1338147"/>
              <a:gd name="connsiteY0" fmla="*/ 89210 h 829651"/>
              <a:gd name="connsiteX1" fmla="*/ 173960 w 1338147"/>
              <a:gd name="connsiteY1" fmla="*/ 107052 h 829651"/>
              <a:gd name="connsiteX2" fmla="*/ 347918 w 1338147"/>
              <a:gd name="connsiteY2" fmla="*/ 147196 h 829651"/>
              <a:gd name="connsiteX3" fmla="*/ 637850 w 1338147"/>
              <a:gd name="connsiteY3" fmla="*/ 93670 h 829651"/>
              <a:gd name="connsiteX4" fmla="*/ 669073 w 1338147"/>
              <a:gd name="connsiteY4" fmla="*/ 0 h 829651"/>
              <a:gd name="connsiteX5" fmla="*/ 727060 w 1338147"/>
              <a:gd name="connsiteY5" fmla="*/ 71368 h 829651"/>
              <a:gd name="connsiteX6" fmla="*/ 851953 w 1338147"/>
              <a:gd name="connsiteY6" fmla="*/ 102591 h 829651"/>
              <a:gd name="connsiteX7" fmla="*/ 927782 w 1338147"/>
              <a:gd name="connsiteY7" fmla="*/ 75828 h 829651"/>
              <a:gd name="connsiteX8" fmla="*/ 981308 w 1338147"/>
              <a:gd name="connsiteY8" fmla="*/ 120433 h 829651"/>
              <a:gd name="connsiteX9" fmla="*/ 1021452 w 1338147"/>
              <a:gd name="connsiteY9" fmla="*/ 218564 h 829651"/>
              <a:gd name="connsiteX10" fmla="*/ 1083899 w 1338147"/>
              <a:gd name="connsiteY10" fmla="*/ 298853 h 829651"/>
              <a:gd name="connsiteX11" fmla="*/ 1271239 w 1338147"/>
              <a:gd name="connsiteY11" fmla="*/ 285471 h 829651"/>
              <a:gd name="connsiteX12" fmla="*/ 1338147 w 1338147"/>
              <a:gd name="connsiteY12" fmla="*/ 374681 h 829651"/>
              <a:gd name="connsiteX13" fmla="*/ 1150806 w 1338147"/>
              <a:gd name="connsiteY13" fmla="*/ 414826 h 829651"/>
              <a:gd name="connsiteX14" fmla="*/ 1052675 w 1338147"/>
              <a:gd name="connsiteY14" fmla="*/ 481733 h 829651"/>
              <a:gd name="connsiteX15" fmla="*/ 990229 w 1338147"/>
              <a:gd name="connsiteY15" fmla="*/ 588785 h 829651"/>
              <a:gd name="connsiteX16" fmla="*/ 981308 w 1338147"/>
              <a:gd name="connsiteY16" fmla="*/ 713678 h 829651"/>
              <a:gd name="connsiteX17" fmla="*/ 905479 w 1338147"/>
              <a:gd name="connsiteY17" fmla="*/ 829651 h 829651"/>
              <a:gd name="connsiteX18" fmla="*/ 677994 w 1338147"/>
              <a:gd name="connsiteY18" fmla="*/ 807348 h 829651"/>
              <a:gd name="connsiteX19" fmla="*/ 428207 w 1338147"/>
              <a:gd name="connsiteY19" fmla="*/ 820730 h 829651"/>
              <a:gd name="connsiteX20" fmla="*/ 316695 w 1338147"/>
              <a:gd name="connsiteY20" fmla="*/ 825190 h 829651"/>
              <a:gd name="connsiteX21" fmla="*/ 120433 w 1338147"/>
              <a:gd name="connsiteY21" fmla="*/ 508496 h 829651"/>
              <a:gd name="connsiteX22" fmla="*/ 26763 w 1338147"/>
              <a:gd name="connsiteY22" fmla="*/ 227485 h 829651"/>
              <a:gd name="connsiteX23" fmla="*/ 0 w 1338147"/>
              <a:gd name="connsiteY23" fmla="*/ 89210 h 829651"/>
              <a:gd name="connsiteX0" fmla="*/ 0 w 1338147"/>
              <a:gd name="connsiteY0" fmla="*/ 89210 h 829651"/>
              <a:gd name="connsiteX1" fmla="*/ 173960 w 1338147"/>
              <a:gd name="connsiteY1" fmla="*/ 107052 h 829651"/>
              <a:gd name="connsiteX2" fmla="*/ 347918 w 1338147"/>
              <a:gd name="connsiteY2" fmla="*/ 147196 h 829651"/>
              <a:gd name="connsiteX3" fmla="*/ 615547 w 1338147"/>
              <a:gd name="connsiteY3" fmla="*/ 80289 h 829651"/>
              <a:gd name="connsiteX4" fmla="*/ 669073 w 1338147"/>
              <a:gd name="connsiteY4" fmla="*/ 0 h 829651"/>
              <a:gd name="connsiteX5" fmla="*/ 727060 w 1338147"/>
              <a:gd name="connsiteY5" fmla="*/ 71368 h 829651"/>
              <a:gd name="connsiteX6" fmla="*/ 851953 w 1338147"/>
              <a:gd name="connsiteY6" fmla="*/ 102591 h 829651"/>
              <a:gd name="connsiteX7" fmla="*/ 927782 w 1338147"/>
              <a:gd name="connsiteY7" fmla="*/ 75828 h 829651"/>
              <a:gd name="connsiteX8" fmla="*/ 981308 w 1338147"/>
              <a:gd name="connsiteY8" fmla="*/ 120433 h 829651"/>
              <a:gd name="connsiteX9" fmla="*/ 1021452 w 1338147"/>
              <a:gd name="connsiteY9" fmla="*/ 218564 h 829651"/>
              <a:gd name="connsiteX10" fmla="*/ 1083899 w 1338147"/>
              <a:gd name="connsiteY10" fmla="*/ 298853 h 829651"/>
              <a:gd name="connsiteX11" fmla="*/ 1271239 w 1338147"/>
              <a:gd name="connsiteY11" fmla="*/ 285471 h 829651"/>
              <a:gd name="connsiteX12" fmla="*/ 1338147 w 1338147"/>
              <a:gd name="connsiteY12" fmla="*/ 374681 h 829651"/>
              <a:gd name="connsiteX13" fmla="*/ 1150806 w 1338147"/>
              <a:gd name="connsiteY13" fmla="*/ 414826 h 829651"/>
              <a:gd name="connsiteX14" fmla="*/ 1052675 w 1338147"/>
              <a:gd name="connsiteY14" fmla="*/ 481733 h 829651"/>
              <a:gd name="connsiteX15" fmla="*/ 990229 w 1338147"/>
              <a:gd name="connsiteY15" fmla="*/ 588785 h 829651"/>
              <a:gd name="connsiteX16" fmla="*/ 981308 w 1338147"/>
              <a:gd name="connsiteY16" fmla="*/ 713678 h 829651"/>
              <a:gd name="connsiteX17" fmla="*/ 905479 w 1338147"/>
              <a:gd name="connsiteY17" fmla="*/ 829651 h 829651"/>
              <a:gd name="connsiteX18" fmla="*/ 677994 w 1338147"/>
              <a:gd name="connsiteY18" fmla="*/ 807348 h 829651"/>
              <a:gd name="connsiteX19" fmla="*/ 428207 w 1338147"/>
              <a:gd name="connsiteY19" fmla="*/ 820730 h 829651"/>
              <a:gd name="connsiteX20" fmla="*/ 316695 w 1338147"/>
              <a:gd name="connsiteY20" fmla="*/ 825190 h 829651"/>
              <a:gd name="connsiteX21" fmla="*/ 120433 w 1338147"/>
              <a:gd name="connsiteY21" fmla="*/ 508496 h 829651"/>
              <a:gd name="connsiteX22" fmla="*/ 26763 w 1338147"/>
              <a:gd name="connsiteY22" fmla="*/ 227485 h 829651"/>
              <a:gd name="connsiteX23" fmla="*/ 0 w 1338147"/>
              <a:gd name="connsiteY23" fmla="*/ 89210 h 8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8147" h="829651">
                <a:moveTo>
                  <a:pt x="0" y="89210"/>
                </a:moveTo>
                <a:lnTo>
                  <a:pt x="173960" y="107052"/>
                </a:lnTo>
                <a:lnTo>
                  <a:pt x="347918" y="147196"/>
                </a:lnTo>
                <a:lnTo>
                  <a:pt x="615547" y="80289"/>
                </a:lnTo>
                <a:lnTo>
                  <a:pt x="669073" y="0"/>
                </a:lnTo>
                <a:lnTo>
                  <a:pt x="727060" y="71368"/>
                </a:lnTo>
                <a:lnTo>
                  <a:pt x="851953" y="102591"/>
                </a:lnTo>
                <a:lnTo>
                  <a:pt x="927782" y="75828"/>
                </a:lnTo>
                <a:lnTo>
                  <a:pt x="981308" y="120433"/>
                </a:lnTo>
                <a:lnTo>
                  <a:pt x="1021452" y="218564"/>
                </a:lnTo>
                <a:lnTo>
                  <a:pt x="1083899" y="298853"/>
                </a:lnTo>
                <a:lnTo>
                  <a:pt x="1271239" y="285471"/>
                </a:lnTo>
                <a:lnTo>
                  <a:pt x="1338147" y="374681"/>
                </a:lnTo>
                <a:lnTo>
                  <a:pt x="1150806" y="414826"/>
                </a:lnTo>
                <a:lnTo>
                  <a:pt x="1052675" y="481733"/>
                </a:lnTo>
                <a:lnTo>
                  <a:pt x="990229" y="588785"/>
                </a:lnTo>
                <a:lnTo>
                  <a:pt x="981308" y="713678"/>
                </a:lnTo>
                <a:lnTo>
                  <a:pt x="905479" y="829651"/>
                </a:lnTo>
                <a:lnTo>
                  <a:pt x="677994" y="807348"/>
                </a:lnTo>
                <a:lnTo>
                  <a:pt x="428207" y="820730"/>
                </a:lnTo>
                <a:lnTo>
                  <a:pt x="316695" y="825190"/>
                </a:lnTo>
                <a:lnTo>
                  <a:pt x="120433" y="508496"/>
                </a:lnTo>
                <a:lnTo>
                  <a:pt x="26763" y="227485"/>
                </a:lnTo>
                <a:lnTo>
                  <a:pt x="0" y="89210"/>
                </a:lnTo>
                <a:close/>
              </a:path>
            </a:pathLst>
          </a:custGeom>
          <a:solidFill>
            <a:srgbClr val="F09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0566896" y="2810107"/>
            <a:ext cx="584324" cy="816270"/>
          </a:xfrm>
          <a:custGeom>
            <a:avLst/>
            <a:gdLst>
              <a:gd name="connsiteX0" fmla="*/ 414825 w 584324"/>
              <a:gd name="connsiteY0" fmla="*/ 0 h 816270"/>
              <a:gd name="connsiteX1" fmla="*/ 526337 w 584324"/>
              <a:gd name="connsiteY1" fmla="*/ 209643 h 816270"/>
              <a:gd name="connsiteX2" fmla="*/ 584324 w 584324"/>
              <a:gd name="connsiteY2" fmla="*/ 370221 h 816270"/>
              <a:gd name="connsiteX3" fmla="*/ 463890 w 584324"/>
              <a:gd name="connsiteY3" fmla="*/ 463891 h 816270"/>
              <a:gd name="connsiteX4" fmla="*/ 419285 w 584324"/>
              <a:gd name="connsiteY4" fmla="*/ 566482 h 816270"/>
              <a:gd name="connsiteX5" fmla="*/ 405904 w 584324"/>
              <a:gd name="connsiteY5" fmla="*/ 700297 h 816270"/>
              <a:gd name="connsiteX6" fmla="*/ 396983 w 584324"/>
              <a:gd name="connsiteY6" fmla="*/ 802888 h 816270"/>
              <a:gd name="connsiteX7" fmla="*/ 285471 w 584324"/>
              <a:gd name="connsiteY7" fmla="*/ 816270 h 816270"/>
              <a:gd name="connsiteX8" fmla="*/ 218564 w 584324"/>
              <a:gd name="connsiteY8" fmla="*/ 780586 h 816270"/>
              <a:gd name="connsiteX9" fmla="*/ 227484 w 584324"/>
              <a:gd name="connsiteY9" fmla="*/ 682455 h 816270"/>
              <a:gd name="connsiteX10" fmla="*/ 240866 w 584324"/>
              <a:gd name="connsiteY10" fmla="*/ 575403 h 816270"/>
              <a:gd name="connsiteX11" fmla="*/ 178419 w 584324"/>
              <a:gd name="connsiteY11" fmla="*/ 441589 h 816270"/>
              <a:gd name="connsiteX12" fmla="*/ 62446 w 584324"/>
              <a:gd name="connsiteY12" fmla="*/ 401444 h 816270"/>
              <a:gd name="connsiteX13" fmla="*/ 0 w 584324"/>
              <a:gd name="connsiteY13" fmla="*/ 338997 h 816270"/>
              <a:gd name="connsiteX14" fmla="*/ 31223 w 584324"/>
              <a:gd name="connsiteY14" fmla="*/ 231946 h 816270"/>
              <a:gd name="connsiteX15" fmla="*/ 151656 w 584324"/>
              <a:gd name="connsiteY15" fmla="*/ 102592 h 816270"/>
              <a:gd name="connsiteX16" fmla="*/ 294392 w 584324"/>
              <a:gd name="connsiteY16" fmla="*/ 22303 h 816270"/>
              <a:gd name="connsiteX17" fmla="*/ 414825 w 584324"/>
              <a:gd name="connsiteY17" fmla="*/ 0 h 816270"/>
              <a:gd name="connsiteX0" fmla="*/ 414825 w 584324"/>
              <a:gd name="connsiteY0" fmla="*/ 0 h 816270"/>
              <a:gd name="connsiteX1" fmla="*/ 526337 w 584324"/>
              <a:gd name="connsiteY1" fmla="*/ 209643 h 816270"/>
              <a:gd name="connsiteX2" fmla="*/ 584324 w 584324"/>
              <a:gd name="connsiteY2" fmla="*/ 370221 h 816270"/>
              <a:gd name="connsiteX3" fmla="*/ 463890 w 584324"/>
              <a:gd name="connsiteY3" fmla="*/ 463891 h 816270"/>
              <a:gd name="connsiteX4" fmla="*/ 419285 w 584324"/>
              <a:gd name="connsiteY4" fmla="*/ 566482 h 816270"/>
              <a:gd name="connsiteX5" fmla="*/ 405904 w 584324"/>
              <a:gd name="connsiteY5" fmla="*/ 700297 h 816270"/>
              <a:gd name="connsiteX6" fmla="*/ 396983 w 584324"/>
              <a:gd name="connsiteY6" fmla="*/ 802888 h 816270"/>
              <a:gd name="connsiteX7" fmla="*/ 285471 w 584324"/>
              <a:gd name="connsiteY7" fmla="*/ 816270 h 816270"/>
              <a:gd name="connsiteX8" fmla="*/ 218564 w 584324"/>
              <a:gd name="connsiteY8" fmla="*/ 780586 h 816270"/>
              <a:gd name="connsiteX9" fmla="*/ 227484 w 584324"/>
              <a:gd name="connsiteY9" fmla="*/ 682455 h 816270"/>
              <a:gd name="connsiteX10" fmla="*/ 240866 w 584324"/>
              <a:gd name="connsiteY10" fmla="*/ 575403 h 816270"/>
              <a:gd name="connsiteX11" fmla="*/ 160577 w 584324"/>
              <a:gd name="connsiteY11" fmla="*/ 459431 h 816270"/>
              <a:gd name="connsiteX12" fmla="*/ 62446 w 584324"/>
              <a:gd name="connsiteY12" fmla="*/ 401444 h 816270"/>
              <a:gd name="connsiteX13" fmla="*/ 0 w 584324"/>
              <a:gd name="connsiteY13" fmla="*/ 338997 h 816270"/>
              <a:gd name="connsiteX14" fmla="*/ 31223 w 584324"/>
              <a:gd name="connsiteY14" fmla="*/ 231946 h 816270"/>
              <a:gd name="connsiteX15" fmla="*/ 151656 w 584324"/>
              <a:gd name="connsiteY15" fmla="*/ 102592 h 816270"/>
              <a:gd name="connsiteX16" fmla="*/ 294392 w 584324"/>
              <a:gd name="connsiteY16" fmla="*/ 22303 h 816270"/>
              <a:gd name="connsiteX17" fmla="*/ 414825 w 584324"/>
              <a:gd name="connsiteY17" fmla="*/ 0 h 81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4324" h="816270">
                <a:moveTo>
                  <a:pt x="414825" y="0"/>
                </a:moveTo>
                <a:lnTo>
                  <a:pt x="526337" y="209643"/>
                </a:lnTo>
                <a:lnTo>
                  <a:pt x="584324" y="370221"/>
                </a:lnTo>
                <a:lnTo>
                  <a:pt x="463890" y="463891"/>
                </a:lnTo>
                <a:lnTo>
                  <a:pt x="419285" y="566482"/>
                </a:lnTo>
                <a:lnTo>
                  <a:pt x="405904" y="700297"/>
                </a:lnTo>
                <a:lnTo>
                  <a:pt x="396983" y="802888"/>
                </a:lnTo>
                <a:lnTo>
                  <a:pt x="285471" y="816270"/>
                </a:lnTo>
                <a:lnTo>
                  <a:pt x="218564" y="780586"/>
                </a:lnTo>
                <a:lnTo>
                  <a:pt x="227484" y="682455"/>
                </a:lnTo>
                <a:lnTo>
                  <a:pt x="240866" y="575403"/>
                </a:lnTo>
                <a:lnTo>
                  <a:pt x="160577" y="459431"/>
                </a:lnTo>
                <a:lnTo>
                  <a:pt x="62446" y="401444"/>
                </a:lnTo>
                <a:lnTo>
                  <a:pt x="0" y="338997"/>
                </a:lnTo>
                <a:lnTo>
                  <a:pt x="31223" y="231946"/>
                </a:lnTo>
                <a:lnTo>
                  <a:pt x="151656" y="102592"/>
                </a:lnTo>
                <a:lnTo>
                  <a:pt x="294392" y="22303"/>
                </a:lnTo>
                <a:lnTo>
                  <a:pt x="41482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0053940" y="2698595"/>
            <a:ext cx="182880" cy="347918"/>
          </a:xfrm>
          <a:custGeom>
            <a:avLst/>
            <a:gdLst>
              <a:gd name="connsiteX0" fmla="*/ 84749 w 182880"/>
              <a:gd name="connsiteY0" fmla="*/ 0 h 347918"/>
              <a:gd name="connsiteX1" fmla="*/ 44604 w 182880"/>
              <a:gd name="connsiteY1" fmla="*/ 169499 h 347918"/>
              <a:gd name="connsiteX2" fmla="*/ 0 w 182880"/>
              <a:gd name="connsiteY2" fmla="*/ 347918 h 347918"/>
              <a:gd name="connsiteX3" fmla="*/ 138275 w 182880"/>
              <a:gd name="connsiteY3" fmla="*/ 276550 h 347918"/>
              <a:gd name="connsiteX4" fmla="*/ 182880 w 182880"/>
              <a:gd name="connsiteY4" fmla="*/ 111512 h 347918"/>
              <a:gd name="connsiteX5" fmla="*/ 84749 w 182880"/>
              <a:gd name="connsiteY5" fmla="*/ 0 h 3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80" h="347918">
                <a:moveTo>
                  <a:pt x="84749" y="0"/>
                </a:moveTo>
                <a:lnTo>
                  <a:pt x="44604" y="169499"/>
                </a:lnTo>
                <a:lnTo>
                  <a:pt x="0" y="347918"/>
                </a:lnTo>
                <a:lnTo>
                  <a:pt x="138275" y="276550"/>
                </a:lnTo>
                <a:lnTo>
                  <a:pt x="182880" y="111512"/>
                </a:lnTo>
                <a:lnTo>
                  <a:pt x="84749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2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B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00354" y="1997839"/>
            <a:ext cx="3533340" cy="286232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간편한</a:t>
            </a:r>
            <a:endParaRPr kumimoji="1" lang="en-US" altLang="ko-KR" sz="6000" b="1" dirty="0" smtClean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조작계와</a:t>
            </a:r>
            <a:endParaRPr kumimoji="1" lang="en-US" altLang="ko-KR" sz="6000" b="1" dirty="0" smtClean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적은 스킬</a:t>
            </a:r>
            <a:endParaRPr kumimoji="1" lang="ko-KR" altLang="en-US" sz="6000" b="1" dirty="0">
              <a:solidFill>
                <a:srgbClr val="EEB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968" y="-186370"/>
            <a:ext cx="12563061" cy="72307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614776" y="1586947"/>
            <a:ext cx="13278678" cy="3684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7087" y="2113240"/>
            <a:ext cx="5674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000" b="1" dirty="0" smtClean="0"/>
              <a:t>수많은 스킬</a:t>
            </a:r>
            <a:endParaRPr kumimoji="1" lang="ko-KR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6573" y="3429000"/>
            <a:ext cx="117855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당장 레벨업 할 때마다 늘어나는 스킬 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내가 어떤걸 써야 하는거지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결국은 클래스간 겹치는 스킬로 개성 감소</a:t>
            </a:r>
            <a:endParaRPr kumimoji="1" lang="en-US" altLang="ko-KR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649</Words>
  <Application>Microsoft Macintosh PowerPoint</Application>
  <PresentationFormat>와이드스크린</PresentationFormat>
  <Paragraphs>217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HeadLineA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619</cp:revision>
  <cp:lastPrinted>2016-05-19T07:43:09Z</cp:lastPrinted>
  <dcterms:created xsi:type="dcterms:W3CDTF">2016-04-26T05:01:04Z</dcterms:created>
  <dcterms:modified xsi:type="dcterms:W3CDTF">2016-08-31T05:53:42Z</dcterms:modified>
</cp:coreProperties>
</file>