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9"/>
    <p:restoredTop sz="94671"/>
  </p:normalViewPr>
  <p:slideViewPr>
    <p:cSldViewPr snapToGrid="0" snapToObjects="1" showGuides="1">
      <p:cViewPr>
        <p:scale>
          <a:sx n="83" d="100"/>
          <a:sy n="83" d="100"/>
        </p:scale>
        <p:origin x="144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2016. 9. 9.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704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2016. 9. 9.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14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2016. 9. 9.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040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2016. 9. 9.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202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2016. 9. 9.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117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2016. 9. 9.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64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2016. 9. 9.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354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2016. 9. 9.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963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2016. 9. 9.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729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2016. 9. 9.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019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2016. 9. 9.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18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D4F0-4385-CA49-8578-629ACA7B3AA3}" type="datetimeFigureOut">
              <a:rPr kumimoji="1" lang="ko-KR" altLang="en-US" smtClean="0"/>
              <a:t>2016. 9. 9.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165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0700" y="393700"/>
            <a:ext cx="11150600" cy="6070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28203" y="2702373"/>
            <a:ext cx="935595" cy="14532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플레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이어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8167" y="1236382"/>
            <a:ext cx="935595" cy="14532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NPC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33028" y="764259"/>
            <a:ext cx="2328729" cy="31627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114722" y="2084788"/>
            <a:ext cx="1980624" cy="465256"/>
            <a:chOff x="2114722" y="988512"/>
            <a:chExt cx="1980624" cy="465256"/>
          </a:xfrm>
        </p:grpSpPr>
        <p:sp>
          <p:nvSpPr>
            <p:cNvPr id="10" name="직사각형 9"/>
            <p:cNvSpPr/>
            <p:nvPr/>
          </p:nvSpPr>
          <p:spPr>
            <a:xfrm>
              <a:off x="2114722" y="992860"/>
              <a:ext cx="1980624" cy="4565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dirty="0" smtClean="0">
                  <a:solidFill>
                    <a:schemeClr val="tx1"/>
                  </a:solidFill>
                </a:rPr>
                <a:t>   </a:t>
              </a:r>
              <a:r>
                <a:rPr kumimoji="1" lang="ko-KR" altLang="en-US" dirty="0" smtClean="0">
                  <a:solidFill>
                    <a:schemeClr val="tx1"/>
                  </a:solidFill>
                </a:rPr>
                <a:t>졸업작품 연구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322" b="99153" l="8824" r="89706">
                          <a14:foregroundMark x1="38235" y1="72881" x2="57353" y2="805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092" y="988512"/>
              <a:ext cx="268114" cy="465256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2114722" y="968662"/>
            <a:ext cx="1980624" cy="4565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상점 이용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53140" y="764259"/>
            <a:ext cx="3060187" cy="43323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 portrait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14722" y="1526725"/>
            <a:ext cx="1980624" cy="4565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장비 수리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14722" y="3320724"/>
            <a:ext cx="1980624" cy="4565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나가기</a:t>
            </a:r>
            <a:r>
              <a:rPr kumimoji="1" lang="en-US" altLang="ko-KR" dirty="0" smtClean="0">
                <a:solidFill>
                  <a:schemeClr val="tx1"/>
                </a:solidFill>
              </a:rPr>
              <a:t>(ESC)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3028" y="4416872"/>
            <a:ext cx="8325944" cy="18188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안녕하세요 내 이름은 대마법사 창섭이에요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새로운 세상에 오신걸 환영해요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3092" y="4155625"/>
            <a:ext cx="2515405" cy="61408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</a:t>
            </a:r>
            <a:r>
              <a:rPr kumimoji="1" lang="ko-KR" altLang="en-US" dirty="0" smtClean="0">
                <a:solidFill>
                  <a:schemeClr val="tx1"/>
                </a:solidFill>
              </a:rPr>
              <a:t> 이름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7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처리 9"/>
          <p:cNvSpPr/>
          <p:nvPr/>
        </p:nvSpPr>
        <p:spPr>
          <a:xfrm>
            <a:off x="6152826" y="829780"/>
            <a:ext cx="4277532" cy="286594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dirty="0" smtClean="0">
                <a:solidFill>
                  <a:schemeClr val="tx1"/>
                </a:solidFill>
              </a:rPr>
              <a:t>Layer 1: </a:t>
            </a:r>
            <a:r>
              <a:rPr kumimoji="1" lang="ko-KR" altLang="en-US" dirty="0" smtClean="0">
                <a:solidFill>
                  <a:schemeClr val="tx1"/>
                </a:solidFill>
              </a:rPr>
              <a:t>뒷배경</a:t>
            </a: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천체의 표현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처리 3"/>
          <p:cNvSpPr/>
          <p:nvPr/>
        </p:nvSpPr>
        <p:spPr>
          <a:xfrm>
            <a:off x="5300419" y="1286360"/>
            <a:ext cx="4277532" cy="286594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Layer </a:t>
            </a:r>
            <a:r>
              <a:rPr kumimoji="1" lang="en-US" altLang="ko-KR" dirty="0" smtClean="0">
                <a:solidFill>
                  <a:schemeClr val="tx1"/>
                </a:solidFill>
              </a:rPr>
              <a:t>2 : </a:t>
            </a:r>
            <a:r>
              <a:rPr kumimoji="1" lang="ko-KR" altLang="en-US" dirty="0" smtClean="0">
                <a:solidFill>
                  <a:schemeClr val="tx1"/>
                </a:solidFill>
              </a:rPr>
              <a:t>지형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처리 5"/>
          <p:cNvSpPr/>
          <p:nvPr/>
        </p:nvSpPr>
        <p:spPr>
          <a:xfrm>
            <a:off x="4262033" y="1751310"/>
            <a:ext cx="4277532" cy="286594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600" dirty="0">
                <a:solidFill>
                  <a:schemeClr val="tx1"/>
                </a:solidFill>
              </a:rPr>
              <a:t>Layer 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3 :  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플레이어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,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 몬스터 등의 오브젝트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처리 6"/>
          <p:cNvSpPr/>
          <p:nvPr/>
        </p:nvSpPr>
        <p:spPr>
          <a:xfrm>
            <a:off x="3161653" y="2216259"/>
            <a:ext cx="4277532" cy="286594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Layer </a:t>
            </a:r>
            <a:r>
              <a:rPr kumimoji="1" lang="en-US" altLang="ko-KR" dirty="0" smtClean="0">
                <a:solidFill>
                  <a:schemeClr val="tx1"/>
                </a:solidFill>
              </a:rPr>
              <a:t>4 : HP</a:t>
            </a:r>
            <a:r>
              <a:rPr kumimoji="1" lang="ko-KR" altLang="en-US" dirty="0" smtClean="0">
                <a:solidFill>
                  <a:schemeClr val="tx1"/>
                </a:solidFill>
              </a:rPr>
              <a:t>바</a:t>
            </a:r>
            <a:r>
              <a:rPr kumimoji="1" lang="en-US" altLang="ko-KR" dirty="0" smtClean="0">
                <a:solidFill>
                  <a:schemeClr val="tx1"/>
                </a:solidFill>
              </a:rPr>
              <a:t>, </a:t>
            </a:r>
            <a:r>
              <a:rPr kumimoji="1" lang="ko-KR" altLang="en-US" dirty="0" smtClean="0">
                <a:solidFill>
                  <a:schemeClr val="tx1"/>
                </a:solidFill>
              </a:rPr>
              <a:t>이름 등의 인게임 </a:t>
            </a:r>
            <a:r>
              <a:rPr kumimoji="1" lang="en-US" altLang="ko-KR" dirty="0" smtClean="0">
                <a:solidFill>
                  <a:schemeClr val="tx1"/>
                </a:solidFill>
              </a:rPr>
              <a:t>UI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처리 7"/>
          <p:cNvSpPr/>
          <p:nvPr/>
        </p:nvSpPr>
        <p:spPr>
          <a:xfrm>
            <a:off x="2231755" y="2672839"/>
            <a:ext cx="4277532" cy="286594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Layer </a:t>
            </a:r>
            <a:r>
              <a:rPr kumimoji="1" lang="en-US" altLang="ko-KR" dirty="0" smtClean="0">
                <a:solidFill>
                  <a:schemeClr val="tx1"/>
                </a:solidFill>
              </a:rPr>
              <a:t>5 : </a:t>
            </a:r>
            <a:r>
              <a:rPr kumimoji="1" lang="ko-KR" altLang="en-US" dirty="0" smtClean="0">
                <a:solidFill>
                  <a:schemeClr val="tx1"/>
                </a:solidFill>
              </a:rPr>
              <a:t>플레이어 </a:t>
            </a:r>
            <a:r>
              <a:rPr kumimoji="1" lang="en-US" altLang="ko-KR" dirty="0" smtClean="0">
                <a:solidFill>
                  <a:schemeClr val="tx1"/>
                </a:solidFill>
              </a:rPr>
              <a:t>UI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9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673100"/>
            <a:ext cx="9258300" cy="549910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오른쪽 화살표[R] 5"/>
          <p:cNvSpPr/>
          <p:nvPr/>
        </p:nvSpPr>
        <p:spPr>
          <a:xfrm rot="16406460">
            <a:off x="7733657" y="2291607"/>
            <a:ext cx="1410346" cy="8059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09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4448013" y="3153690"/>
            <a:ext cx="4122549" cy="1030852"/>
          </a:xfrm>
          <a:prstGeom prst="ellipse">
            <a:avLst/>
          </a:prstGeom>
          <a:solidFill>
            <a:schemeClr val="accent4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448013" y="1607841"/>
            <a:ext cx="4122549" cy="4122549"/>
          </a:xfrm>
          <a:prstGeom prst="ellipse">
            <a:avLst/>
          </a:prstGeom>
          <a:solidFill>
            <a:srgbClr val="00B0F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56" y="2580608"/>
            <a:ext cx="1050010" cy="1146165"/>
          </a:xfrm>
          <a:prstGeom prst="rect">
            <a:avLst/>
          </a:prstGeom>
        </p:spPr>
      </p:pic>
      <p:sp>
        <p:nvSpPr>
          <p:cNvPr id="11" name="오른쪽 화살표[R] 10"/>
          <p:cNvSpPr/>
          <p:nvPr/>
        </p:nvSpPr>
        <p:spPr>
          <a:xfrm rot="1382658">
            <a:off x="3999031" y="3320618"/>
            <a:ext cx="703569" cy="3484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20066" y="280519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플레이어의</a:t>
            </a:r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최대 시야</a:t>
            </a:r>
            <a:endParaRPr kumimoji="1"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98656" y="756427"/>
            <a:ext cx="1733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mtClean="0"/>
              <a:t>layer1</a:t>
            </a:r>
          </a:p>
          <a:p>
            <a:pPr algn="ctr"/>
            <a:r>
              <a:rPr kumimoji="1" lang="ko-KR" altLang="en-US" dirty="0" smtClean="0"/>
              <a:t>땅과 천체의</a:t>
            </a:r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표현</a:t>
            </a:r>
            <a:endParaRPr kumimoji="1"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136697" y="1296525"/>
            <a:ext cx="4745180" cy="47451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오른쪽 화살표[R] 12"/>
          <p:cNvSpPr/>
          <p:nvPr/>
        </p:nvSpPr>
        <p:spPr>
          <a:xfrm rot="7142340">
            <a:off x="7958983" y="1768606"/>
            <a:ext cx="703569" cy="3484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오른쪽 화살표[R] 15"/>
          <p:cNvSpPr/>
          <p:nvPr/>
        </p:nvSpPr>
        <p:spPr>
          <a:xfrm rot="10608177">
            <a:off x="8034847" y="2686965"/>
            <a:ext cx="703569" cy="3484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766463" y="2507359"/>
            <a:ext cx="1651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mtClean="0"/>
              <a:t>Layer2</a:t>
            </a:r>
          </a:p>
          <a:p>
            <a:pPr algn="ctr"/>
            <a:r>
              <a:rPr kumimoji="1" lang="ko-KR" altLang="en-US" dirty="0" smtClean="0"/>
              <a:t>흘러가는 구름</a:t>
            </a:r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등의 표현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87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691921" y="2769434"/>
            <a:ext cx="3582649" cy="24171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514600"/>
            <a:ext cx="1664208" cy="1816608"/>
          </a:xfrm>
          <a:prstGeom prst="rect">
            <a:avLst/>
          </a:prstGeom>
        </p:spPr>
      </p:pic>
      <p:sp>
        <p:nvSpPr>
          <p:cNvPr id="6" name="오른쪽 중괄호[R] 5"/>
          <p:cNvSpPr/>
          <p:nvPr/>
        </p:nvSpPr>
        <p:spPr>
          <a:xfrm rot="16200000">
            <a:off x="7195579" y="3383082"/>
            <a:ext cx="584616" cy="1274164"/>
          </a:xfrm>
          <a:prstGeom prst="rightBrace">
            <a:avLst>
              <a:gd name="adj1" fmla="val 39102"/>
              <a:gd name="adj2" fmla="val 5823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77079" y="332104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1.5</a:t>
            </a:r>
            <a:r>
              <a:rPr kumimoji="1" lang="en-US" altLang="ko-KR" dirty="0"/>
              <a:t>m</a:t>
            </a:r>
            <a:endParaRPr kumimoji="1"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846164" y="2083633"/>
            <a:ext cx="1330915" cy="43096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SPACE!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7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978702" y="2439650"/>
            <a:ext cx="3582649" cy="24171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581" y="2184816"/>
            <a:ext cx="1664208" cy="1816608"/>
          </a:xfrm>
          <a:prstGeom prst="rect">
            <a:avLst/>
          </a:prstGeom>
        </p:spPr>
      </p:pic>
      <p:sp>
        <p:nvSpPr>
          <p:cNvPr id="6" name="오른쪽 중괄호[R] 5"/>
          <p:cNvSpPr/>
          <p:nvPr/>
        </p:nvSpPr>
        <p:spPr>
          <a:xfrm rot="16200000">
            <a:off x="4482360" y="3053298"/>
            <a:ext cx="584616" cy="1274164"/>
          </a:xfrm>
          <a:prstGeom prst="rightBrace">
            <a:avLst>
              <a:gd name="adj1" fmla="val 39102"/>
              <a:gd name="adj2" fmla="val 5823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63860" y="299126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1.5</a:t>
            </a:r>
            <a:r>
              <a:rPr kumimoji="1" lang="en-US" altLang="ko-KR" dirty="0"/>
              <a:t>m</a:t>
            </a:r>
            <a:endParaRPr kumimoji="1"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880667" y="3175931"/>
            <a:ext cx="643095" cy="1449543"/>
            <a:chOff x="5922335" y="1541721"/>
            <a:chExt cx="643095" cy="1449543"/>
          </a:xfrm>
        </p:grpSpPr>
        <p:sp>
          <p:nvSpPr>
            <p:cNvPr id="11" name="지연 10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137586" y="2140602"/>
            <a:ext cx="643095" cy="1449543"/>
            <a:chOff x="5922335" y="1541721"/>
            <a:chExt cx="643095" cy="1449543"/>
          </a:xfrm>
        </p:grpSpPr>
        <p:sp>
          <p:nvSpPr>
            <p:cNvPr id="14" name="지연 13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891700" y="3470833"/>
            <a:ext cx="643095" cy="1449543"/>
            <a:chOff x="5922335" y="1541721"/>
            <a:chExt cx="643095" cy="1449543"/>
          </a:xfrm>
        </p:grpSpPr>
        <p:sp>
          <p:nvSpPr>
            <p:cNvPr id="17" name="지연 16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746039" y="3064507"/>
            <a:ext cx="643095" cy="1449543"/>
            <a:chOff x="5922335" y="1541721"/>
            <a:chExt cx="643095" cy="1449543"/>
          </a:xfrm>
        </p:grpSpPr>
        <p:sp>
          <p:nvSpPr>
            <p:cNvPr id="20" name="지연 19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747229" y="4001424"/>
            <a:ext cx="643095" cy="1449543"/>
            <a:chOff x="5922335" y="1541721"/>
            <a:chExt cx="643095" cy="1449543"/>
          </a:xfrm>
        </p:grpSpPr>
        <p:sp>
          <p:nvSpPr>
            <p:cNvPr id="23" name="지연 22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979943" y="3907474"/>
            <a:ext cx="643095" cy="1449543"/>
            <a:chOff x="5922335" y="1541721"/>
            <a:chExt cx="643095" cy="1449543"/>
          </a:xfrm>
        </p:grpSpPr>
        <p:sp>
          <p:nvSpPr>
            <p:cNvPr id="26" name="지연 25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937742" y="3407271"/>
            <a:ext cx="643095" cy="1449543"/>
            <a:chOff x="5922335" y="1541721"/>
            <a:chExt cx="643095" cy="1449543"/>
          </a:xfrm>
        </p:grpSpPr>
        <p:sp>
          <p:nvSpPr>
            <p:cNvPr id="29" name="지연 28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954632" y="2227239"/>
            <a:ext cx="643095" cy="1449543"/>
            <a:chOff x="5922335" y="1541721"/>
            <a:chExt cx="643095" cy="1449543"/>
          </a:xfrm>
        </p:grpSpPr>
        <p:sp>
          <p:nvSpPr>
            <p:cNvPr id="32" name="지연 31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744363" y="1700705"/>
            <a:ext cx="643095" cy="1449543"/>
            <a:chOff x="5922335" y="1541721"/>
            <a:chExt cx="643095" cy="1449543"/>
          </a:xfrm>
        </p:grpSpPr>
        <p:sp>
          <p:nvSpPr>
            <p:cNvPr id="35" name="지연 34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783662" y="1465858"/>
            <a:ext cx="643095" cy="1449543"/>
            <a:chOff x="5922335" y="1541721"/>
            <a:chExt cx="643095" cy="1449543"/>
          </a:xfrm>
        </p:grpSpPr>
        <p:sp>
          <p:nvSpPr>
            <p:cNvPr id="38" name="지연 37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397762" y="2907347"/>
            <a:ext cx="643095" cy="1449543"/>
            <a:chOff x="5922335" y="1541721"/>
            <a:chExt cx="643095" cy="1449543"/>
          </a:xfrm>
        </p:grpSpPr>
        <p:sp>
          <p:nvSpPr>
            <p:cNvPr id="41" name="지연 40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057825" y="2198689"/>
            <a:ext cx="643095" cy="1449543"/>
            <a:chOff x="5922335" y="1541721"/>
            <a:chExt cx="643095" cy="1449543"/>
          </a:xfrm>
        </p:grpSpPr>
        <p:sp>
          <p:nvSpPr>
            <p:cNvPr id="44" name="지연 43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463476" y="2635825"/>
            <a:ext cx="643095" cy="1449543"/>
            <a:chOff x="5922335" y="1541721"/>
            <a:chExt cx="643095" cy="1449543"/>
          </a:xfrm>
        </p:grpSpPr>
        <p:sp>
          <p:nvSpPr>
            <p:cNvPr id="3" name="지연 2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타원 1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/>
                <a:t>P</a:t>
              </a:r>
              <a:endParaRPr kumimoji="1" lang="ko-KR" altLang="en-US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7473642" y="2439650"/>
            <a:ext cx="3582649" cy="24171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21" y="2184816"/>
            <a:ext cx="1664208" cy="1816608"/>
          </a:xfrm>
          <a:prstGeom prst="rect">
            <a:avLst/>
          </a:prstGeom>
        </p:spPr>
      </p:pic>
      <p:sp>
        <p:nvSpPr>
          <p:cNvPr id="48" name="오른쪽 중괄호[R] 47"/>
          <p:cNvSpPr/>
          <p:nvPr/>
        </p:nvSpPr>
        <p:spPr>
          <a:xfrm rot="16200000">
            <a:off x="9977300" y="3053298"/>
            <a:ext cx="584616" cy="1274164"/>
          </a:xfrm>
          <a:prstGeom prst="rightBrace">
            <a:avLst>
              <a:gd name="adj1" fmla="val 39102"/>
              <a:gd name="adj2" fmla="val 5823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958800" y="299126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1.5</a:t>
            </a:r>
            <a:r>
              <a:rPr kumimoji="1" lang="en-US" altLang="ko-KR" dirty="0"/>
              <a:t>m</a:t>
            </a:r>
            <a:endParaRPr kumimoji="1"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9386640" y="3470833"/>
            <a:ext cx="643095" cy="1449543"/>
            <a:chOff x="5922335" y="1541721"/>
            <a:chExt cx="643095" cy="1449543"/>
          </a:xfrm>
        </p:grpSpPr>
        <p:sp>
          <p:nvSpPr>
            <p:cNvPr id="57" name="지연 56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0242169" y="4001424"/>
            <a:ext cx="643095" cy="1449543"/>
            <a:chOff x="5922335" y="1541721"/>
            <a:chExt cx="643095" cy="1449543"/>
          </a:xfrm>
        </p:grpSpPr>
        <p:sp>
          <p:nvSpPr>
            <p:cNvPr id="63" name="지연 62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8474883" y="3907474"/>
            <a:ext cx="643095" cy="1449543"/>
            <a:chOff x="5922335" y="1541721"/>
            <a:chExt cx="643095" cy="1449543"/>
          </a:xfrm>
        </p:grpSpPr>
        <p:sp>
          <p:nvSpPr>
            <p:cNvPr id="66" name="지연 65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7432682" y="3407271"/>
            <a:ext cx="643095" cy="1449543"/>
            <a:chOff x="5922335" y="1541721"/>
            <a:chExt cx="643095" cy="1449543"/>
          </a:xfrm>
        </p:grpSpPr>
        <p:sp>
          <p:nvSpPr>
            <p:cNvPr id="69" name="지연 68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892702" y="2907347"/>
            <a:ext cx="643095" cy="1449543"/>
            <a:chOff x="5922335" y="1541721"/>
            <a:chExt cx="643095" cy="1449543"/>
          </a:xfrm>
        </p:grpSpPr>
        <p:sp>
          <p:nvSpPr>
            <p:cNvPr id="81" name="지연 80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958416" y="2635825"/>
            <a:ext cx="643095" cy="1449543"/>
            <a:chOff x="5922335" y="1541721"/>
            <a:chExt cx="643095" cy="1449543"/>
          </a:xfrm>
        </p:grpSpPr>
        <p:sp>
          <p:nvSpPr>
            <p:cNvPr id="87" name="지연 86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/>
                <a:t>P</a:t>
              </a:r>
              <a:endParaRPr kumimoji="1" lang="ko-KR" altLang="en-US" dirty="0"/>
            </a:p>
          </p:txBody>
        </p:sp>
      </p:grpSp>
      <p:sp>
        <p:nvSpPr>
          <p:cNvPr id="89" name="오른쪽 화살표[R] 88"/>
          <p:cNvSpPr/>
          <p:nvPr/>
        </p:nvSpPr>
        <p:spPr>
          <a:xfrm>
            <a:off x="5873858" y="3175931"/>
            <a:ext cx="898901" cy="53167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130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아래쪽 화살표[D] 3"/>
          <p:cNvSpPr/>
          <p:nvPr/>
        </p:nvSpPr>
        <p:spPr>
          <a:xfrm>
            <a:off x="728420" y="666427"/>
            <a:ext cx="945397" cy="595134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25844" y="666427"/>
            <a:ext cx="5532895" cy="1162373"/>
          </a:xfrm>
          <a:prstGeom prst="rect">
            <a:avLst/>
          </a:prstGeom>
          <a:solidFill>
            <a:srgbClr val="FBD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smtClean="0">
                <a:solidFill>
                  <a:schemeClr val="tx1"/>
                </a:solidFill>
              </a:rPr>
              <a:t>1</a:t>
            </a:r>
            <a:r>
              <a:rPr kumimoji="1" lang="ko-KR" altLang="en-US" dirty="0" smtClean="0">
                <a:solidFill>
                  <a:schemeClr val="tx1"/>
                </a:solidFill>
              </a:rPr>
              <a:t>단계 </a:t>
            </a:r>
            <a:r>
              <a:rPr kumimoji="1" lang="en-US" altLang="ko-KR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dirty="0" smtClean="0">
                <a:solidFill>
                  <a:schemeClr val="tx1"/>
                </a:solidFill>
              </a:rPr>
              <a:t> 기본 데미지 공식 삽입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  </a:t>
            </a:r>
            <a:r>
              <a:rPr kumimoji="1" lang="en-US" altLang="ko-KR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dirty="0" smtClean="0">
                <a:solidFill>
                  <a:schemeClr val="tx1"/>
                </a:solidFill>
              </a:rPr>
              <a:t> 물리공격 </a:t>
            </a:r>
            <a:r>
              <a:rPr kumimoji="1" lang="en-US" altLang="ko-KR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str</a:t>
            </a:r>
            <a:r>
              <a:rPr kumimoji="1" lang="en-US" altLang="ko-KR" dirty="0" smtClean="0">
                <a:solidFill>
                  <a:schemeClr val="tx1"/>
                </a:solidFill>
              </a:rPr>
              <a:t> * 0.8 ~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str</a:t>
            </a:r>
            <a:r>
              <a:rPr kumimoji="1" lang="en-US" altLang="ko-KR" dirty="0" smtClean="0">
                <a:solidFill>
                  <a:schemeClr val="tx1"/>
                </a:solidFill>
              </a:rPr>
              <a:t> * 1.2</a:t>
            </a: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  </a:t>
            </a:r>
            <a:r>
              <a:rPr kumimoji="1" lang="en-US" altLang="ko-KR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dirty="0" smtClean="0">
                <a:solidFill>
                  <a:schemeClr val="tx1"/>
                </a:solidFill>
              </a:rPr>
              <a:t> 마법공격 </a:t>
            </a:r>
            <a:r>
              <a:rPr kumimoji="1" lang="en-US" altLang="ko-KR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int</a:t>
            </a:r>
            <a:r>
              <a:rPr kumimoji="1" lang="en-US" altLang="ko-KR" dirty="0" smtClean="0">
                <a:solidFill>
                  <a:schemeClr val="tx1"/>
                </a:solidFill>
              </a:rPr>
              <a:t> * 1.5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25844" y="1968284"/>
            <a:ext cx="5532895" cy="1162373"/>
          </a:xfrm>
          <a:prstGeom prst="rect">
            <a:avLst/>
          </a:prstGeom>
          <a:solidFill>
            <a:srgbClr val="FBD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smtClean="0">
                <a:solidFill>
                  <a:schemeClr val="tx1"/>
                </a:solidFill>
              </a:rPr>
              <a:t>2</a:t>
            </a:r>
            <a:r>
              <a:rPr kumimoji="1" lang="ko-KR" altLang="en-US" dirty="0" smtClean="0">
                <a:solidFill>
                  <a:schemeClr val="tx1"/>
                </a:solidFill>
              </a:rPr>
              <a:t>단계 </a:t>
            </a:r>
            <a:r>
              <a:rPr kumimoji="1" lang="en-US" altLang="ko-KR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dirty="0" smtClean="0">
                <a:solidFill>
                  <a:schemeClr val="tx1"/>
                </a:solidFill>
              </a:rPr>
              <a:t> 크리티컬 발생 확률 계산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 - (</a:t>
            </a:r>
            <a:r>
              <a:rPr kumimoji="1" lang="ko-KR" altLang="en-US" dirty="0" smtClean="0">
                <a:solidFill>
                  <a:schemeClr val="tx1"/>
                </a:solidFill>
              </a:rPr>
              <a:t> 플레이어 발생 확률 </a:t>
            </a:r>
            <a:r>
              <a:rPr kumimoji="1" lang="mr-IN" altLang="ko-KR" dirty="0" smtClean="0">
                <a:solidFill>
                  <a:schemeClr val="tx1"/>
                </a:solidFill>
              </a:rPr>
              <a:t>–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대상 저항률 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dirty="0" smtClean="0">
                <a:solidFill>
                  <a:schemeClr val="tx1"/>
                </a:solidFill>
              </a:rPr>
              <a:t> 발생확률 </a:t>
            </a:r>
            <a:r>
              <a:rPr kumimoji="1" lang="en-US" altLang="ko-KR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SQRT ( SQRT ( </a:t>
            </a:r>
            <a:r>
              <a:rPr kumimoji="1" lang="ko-KR" altLang="en-US" dirty="0" smtClean="0">
                <a:solidFill>
                  <a:schemeClr val="tx1"/>
                </a:solidFill>
              </a:rPr>
              <a:t>총 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agi</a:t>
            </a:r>
            <a:r>
              <a:rPr kumimoji="1" lang="en-US" altLang="ko-KR" dirty="0" smtClean="0">
                <a:solidFill>
                  <a:schemeClr val="tx1"/>
                </a:solidFill>
              </a:rPr>
              <a:t> * 500 ) ) * 3</a:t>
            </a:r>
          </a:p>
          <a:p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dirty="0" smtClean="0">
                <a:solidFill>
                  <a:schemeClr val="tx1"/>
                </a:solidFill>
              </a:rPr>
              <a:t> 저항률 </a:t>
            </a:r>
            <a:r>
              <a:rPr kumimoji="1" lang="en-US" altLang="ko-KR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SQRT ( SQRT ( </a:t>
            </a:r>
            <a:r>
              <a:rPr kumimoji="1" lang="ko-KR" altLang="en-US" dirty="0" smtClean="0">
                <a:solidFill>
                  <a:schemeClr val="tx1"/>
                </a:solidFill>
              </a:rPr>
              <a:t>총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def</a:t>
            </a:r>
            <a:r>
              <a:rPr kumimoji="1" lang="en-US" altLang="ko-KR" dirty="0" smtClean="0">
                <a:solidFill>
                  <a:schemeClr val="tx1"/>
                </a:solidFill>
              </a:rPr>
              <a:t> * 500 ) 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25844" y="3285637"/>
            <a:ext cx="5532895" cy="774917"/>
          </a:xfrm>
          <a:prstGeom prst="rect">
            <a:avLst/>
          </a:prstGeom>
          <a:solidFill>
            <a:srgbClr val="FBD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smtClean="0">
                <a:solidFill>
                  <a:schemeClr val="tx1"/>
                </a:solidFill>
              </a:rPr>
              <a:t>3</a:t>
            </a:r>
            <a:r>
              <a:rPr kumimoji="1" lang="ko-KR" altLang="en-US" dirty="0" smtClean="0">
                <a:solidFill>
                  <a:schemeClr val="tx1"/>
                </a:solidFill>
              </a:rPr>
              <a:t>단계 </a:t>
            </a:r>
            <a:r>
              <a:rPr kumimoji="1" lang="en-US" altLang="ko-KR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dirty="0" smtClean="0">
                <a:solidFill>
                  <a:schemeClr val="tx1"/>
                </a:solidFill>
              </a:rPr>
              <a:t> 방어력에 따른 데미지 감소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( 2</a:t>
            </a:r>
            <a:r>
              <a:rPr kumimoji="1" lang="ko-KR" altLang="en-US" dirty="0" smtClean="0">
                <a:solidFill>
                  <a:schemeClr val="tx1"/>
                </a:solidFill>
              </a:rPr>
              <a:t>단계까지의 데미지 </a:t>
            </a:r>
            <a:r>
              <a:rPr kumimoji="1" lang="mr-IN" altLang="ko-KR" dirty="0" smtClean="0">
                <a:solidFill>
                  <a:schemeClr val="tx1"/>
                </a:solidFill>
              </a:rPr>
              <a:t>–</a:t>
            </a:r>
            <a:r>
              <a:rPr kumimoji="1" lang="ko-KR" altLang="en-US" dirty="0" smtClean="0">
                <a:solidFill>
                  <a:schemeClr val="tx1"/>
                </a:solidFill>
              </a:rPr>
              <a:t> 대상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def</a:t>
            </a:r>
            <a:r>
              <a:rPr kumimoji="1" lang="en-US" altLang="ko-KR" dirty="0" smtClean="0">
                <a:solidFill>
                  <a:schemeClr val="tx1"/>
                </a:solidFill>
              </a:rPr>
              <a:t> 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25844" y="4215534"/>
            <a:ext cx="5532895" cy="1239869"/>
          </a:xfrm>
          <a:prstGeom prst="rect">
            <a:avLst/>
          </a:prstGeom>
          <a:solidFill>
            <a:srgbClr val="FBD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smtClean="0">
                <a:solidFill>
                  <a:schemeClr val="tx1"/>
                </a:solidFill>
              </a:rPr>
              <a:t>4</a:t>
            </a:r>
            <a:r>
              <a:rPr kumimoji="1" lang="ko-KR" altLang="en-US" dirty="0" smtClean="0">
                <a:solidFill>
                  <a:schemeClr val="tx1"/>
                </a:solidFill>
              </a:rPr>
              <a:t>단계 </a:t>
            </a:r>
            <a:r>
              <a:rPr kumimoji="1" lang="en-US" altLang="ko-KR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dirty="0" smtClean="0">
                <a:solidFill>
                  <a:schemeClr val="tx1"/>
                </a:solidFill>
              </a:rPr>
              <a:t> 레벨 차에 따른 데미지량 보정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dirty="0" smtClean="0">
                <a:solidFill>
                  <a:schemeClr val="tx1"/>
                </a:solidFill>
              </a:rPr>
              <a:t> 대상과 레벨 동등 시 </a:t>
            </a:r>
            <a:r>
              <a:rPr kumimoji="1" lang="en-US" altLang="ko-KR" dirty="0" smtClean="0">
                <a:solidFill>
                  <a:schemeClr val="tx1"/>
                </a:solidFill>
              </a:rPr>
              <a:t>100%</a:t>
            </a:r>
            <a:r>
              <a:rPr kumimoji="1" lang="ko-KR" altLang="en-US" dirty="0" smtClean="0">
                <a:solidFill>
                  <a:schemeClr val="tx1"/>
                </a:solidFill>
              </a:rPr>
              <a:t>로 적용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dirty="0" smtClean="0">
                <a:solidFill>
                  <a:schemeClr val="tx1"/>
                </a:solidFill>
              </a:rPr>
              <a:t> 상대방이 </a:t>
            </a:r>
            <a:r>
              <a:rPr kumimoji="1" lang="en-US" altLang="ko-KR" dirty="0" smtClean="0">
                <a:solidFill>
                  <a:schemeClr val="tx1"/>
                </a:solidFill>
              </a:rPr>
              <a:t>2</a:t>
            </a:r>
            <a:r>
              <a:rPr kumimoji="1" lang="ko-KR" altLang="en-US" dirty="0" smtClean="0">
                <a:solidFill>
                  <a:schemeClr val="tx1"/>
                </a:solidFill>
              </a:rPr>
              <a:t>레벨 단위로 높을 경우 </a:t>
            </a:r>
            <a:r>
              <a:rPr kumimoji="1" lang="en-US" altLang="ko-KR" dirty="0" smtClean="0">
                <a:solidFill>
                  <a:schemeClr val="tx1"/>
                </a:solidFill>
              </a:rPr>
              <a:t>10%</a:t>
            </a:r>
            <a:r>
              <a:rPr kumimoji="1" lang="ko-KR" altLang="en-US" dirty="0" smtClean="0">
                <a:solidFill>
                  <a:schemeClr val="tx1"/>
                </a:solidFill>
              </a:rPr>
              <a:t>식 차감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dirty="0" smtClean="0">
                <a:solidFill>
                  <a:schemeClr val="tx1"/>
                </a:solidFill>
              </a:rPr>
              <a:t> 최대 </a:t>
            </a:r>
            <a:r>
              <a:rPr kumimoji="1" lang="en-US" altLang="ko-KR" dirty="0" smtClean="0">
                <a:solidFill>
                  <a:schemeClr val="tx1"/>
                </a:solidFill>
              </a:rPr>
              <a:t>50%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차감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25844" y="5610383"/>
            <a:ext cx="5532895" cy="526948"/>
          </a:xfrm>
          <a:prstGeom prst="rect">
            <a:avLst/>
          </a:prstGeom>
          <a:solidFill>
            <a:srgbClr val="FBD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mtClean="0">
                <a:solidFill>
                  <a:schemeClr val="tx1"/>
                </a:solidFill>
              </a:rPr>
              <a:t>최종 데미지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02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209</Words>
  <Application>Microsoft Macintosh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Mangal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64</cp:revision>
  <dcterms:created xsi:type="dcterms:W3CDTF">2016-08-04T08:48:25Z</dcterms:created>
  <dcterms:modified xsi:type="dcterms:W3CDTF">2016-09-09T05:00:37Z</dcterms:modified>
</cp:coreProperties>
</file>