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437" r:id="rId2"/>
    <p:sldId id="304" r:id="rId3"/>
    <p:sldId id="416" r:id="rId4"/>
    <p:sldId id="417" r:id="rId5"/>
    <p:sldId id="429" r:id="rId6"/>
    <p:sldId id="430" r:id="rId7"/>
    <p:sldId id="432" r:id="rId8"/>
    <p:sldId id="433" r:id="rId9"/>
    <p:sldId id="436" r:id="rId10"/>
    <p:sldId id="434" r:id="rId11"/>
    <p:sldId id="435" r:id="rId12"/>
    <p:sldId id="438" r:id="rId13"/>
    <p:sldId id="431" r:id="rId14"/>
    <p:sldId id="345" r:id="rId15"/>
    <p:sldId id="384" r:id="rId16"/>
    <p:sldId id="427" r:id="rId17"/>
    <p:sldId id="382" r:id="rId18"/>
    <p:sldId id="346" r:id="rId19"/>
    <p:sldId id="34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7C3"/>
    <a:srgbClr val="61A6E5"/>
    <a:srgbClr val="F0918E"/>
    <a:srgbClr val="00205F"/>
    <a:srgbClr val="003A9D"/>
    <a:srgbClr val="EEBAF5"/>
    <a:srgbClr val="C1FFED"/>
    <a:srgbClr val="F9B3B9"/>
    <a:srgbClr val="BD7262"/>
    <a:srgbClr val="8AD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>
        <p:scale>
          <a:sx n="66" d="100"/>
          <a:sy n="66" d="100"/>
        </p:scale>
        <p:origin x="1986" y="9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27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2017-05-04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1404" y="4598685"/>
            <a:ext cx="521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팀 </a:t>
            </a:r>
            <a:r>
              <a:rPr lang="ko-KR" altLang="en-US" sz="8800" dirty="0" err="1"/>
              <a:t>편돌이</a:t>
            </a:r>
            <a:endParaRPr lang="ko-KR" altLang="en-US" sz="88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6667" t="4558" r="16667" b="29146"/>
          <a:stretch/>
        </p:blipFill>
        <p:spPr>
          <a:xfrm>
            <a:off x="3048000" y="0"/>
            <a:ext cx="6096000" cy="4546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9708" y="6057309"/>
            <a:ext cx="113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팀장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김형준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5"/>
                </a:solidFill>
              </a:rPr>
              <a:t>서버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게임공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신창섭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5"/>
                </a:solidFill>
              </a:rPr>
              <a:t>기획 </a:t>
            </a:r>
            <a:r>
              <a:rPr lang="en-US" altLang="ko-KR" dirty="0">
                <a:solidFill>
                  <a:schemeClr val="accent5"/>
                </a:solidFill>
              </a:rPr>
              <a:t>&amp; </a:t>
            </a:r>
            <a:r>
              <a:rPr lang="ko-KR" altLang="en-US" dirty="0">
                <a:solidFill>
                  <a:schemeClr val="accent5"/>
                </a:solidFill>
              </a:rPr>
              <a:t>그래픽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엔컴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허지훈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accent5"/>
                </a:solidFill>
              </a:rPr>
              <a:t>클라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홍승필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accent5"/>
                </a:solidFill>
              </a:rPr>
              <a:t>클라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0308" y="4662405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</a:rPr>
              <a:t>지도교수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  <a:p>
            <a:pPr algn="dist"/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</a:rPr>
              <a:t>정내훈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812" y="4662405"/>
            <a:ext cx="2857500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8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8628" y="2533656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23</a:t>
            </a:r>
            <a:r>
              <a:rPr lang="ko-KR" altLang="en-US" sz="3200" dirty="0">
                <a:solidFill>
                  <a:schemeClr val="bg1"/>
                </a:solidFill>
              </a:rPr>
              <a:t>종의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포토샵을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스테이터스</a:t>
            </a:r>
            <a:r>
              <a:rPr lang="ko-KR" altLang="en-US" sz="3200" dirty="0">
                <a:solidFill>
                  <a:schemeClr val="bg1"/>
                </a:solidFill>
              </a:rPr>
              <a:t> 출력 관련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33152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 err="1">
                <a:solidFill>
                  <a:schemeClr val="bg1"/>
                </a:solidFill>
              </a:rPr>
              <a:t>셰이더</a:t>
            </a:r>
            <a:endParaRPr lang="ko-KR" altLang="en-US" sz="54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8628" y="2519142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23</a:t>
            </a:r>
            <a:r>
              <a:rPr lang="ko-KR" altLang="en-US" sz="3200" dirty="0">
                <a:solidFill>
                  <a:schemeClr val="bg1"/>
                </a:solidFill>
              </a:rPr>
              <a:t>종의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포토샵을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스테이터스</a:t>
            </a:r>
            <a:r>
              <a:rPr lang="ko-KR" altLang="en-US" sz="3200" dirty="0">
                <a:solidFill>
                  <a:schemeClr val="bg1"/>
                </a:solidFill>
              </a:rPr>
              <a:t> 출력 관련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4005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38" y="1471335"/>
            <a:ext cx="3393635" cy="24637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38" y="4164667"/>
            <a:ext cx="3425338" cy="24637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92" y="1471334"/>
            <a:ext cx="3439025" cy="24637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392" y="4164666"/>
            <a:ext cx="3430838" cy="24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3142" y="1291771"/>
            <a:ext cx="112721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문제점 및 보완책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5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6724650" y="139572"/>
            <a:ext cx="3001249" cy="831978"/>
          </a:xfrm>
          <a:prstGeom prst="wedgeRoundRectCallout">
            <a:avLst>
              <a:gd name="adj1" fmla="val -14486"/>
              <a:gd name="adj2" fmla="val 853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벌써 </a:t>
            </a:r>
            <a:r>
              <a:rPr lang="ko-KR" altLang="en-US" sz="2800" dirty="0" err="1">
                <a:solidFill>
                  <a:sysClr val="windowText" lastClr="000000"/>
                </a:solidFill>
              </a:rPr>
              <a:t>여기라니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306" y="2943290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수정된 개발일정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0" y="3958953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769600" y="3596096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999149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717567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717567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717567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717567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717568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717568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717568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717568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717568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717567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592807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769402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4043140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590893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588978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581318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3319520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4051280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4053697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4043140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579403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4047417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587063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772708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4047417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4051280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3303024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3323903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3321584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81366" y="610926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52966" y="6109261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24566" y="6109261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3305086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3315396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583233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585148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3309210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9766" y="6109261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4043141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3307148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3311272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331333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4051280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502275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581318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개발일정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셰이더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2758744" y="2473650"/>
            <a:ext cx="66014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00" i="1" dirty="0">
                <a:solidFill>
                  <a:schemeClr val="bg1"/>
                </a:solidFill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982450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5820" y="4345116"/>
            <a:ext cx="10779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온라인 액션 </a:t>
            </a:r>
            <a:r>
              <a:rPr lang="en-US" altLang="ko-KR" sz="3200" dirty="0">
                <a:solidFill>
                  <a:schemeClr val="bg1"/>
                </a:solidFill>
              </a:rPr>
              <a:t>MMORPG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키보드 조작으로 경험하는 </a:t>
            </a:r>
            <a:r>
              <a:rPr lang="ko-KR" altLang="en-US" sz="3200" dirty="0">
                <a:solidFill>
                  <a:srgbClr val="FFFF00"/>
                </a:solidFill>
              </a:rPr>
              <a:t>고속 액션</a:t>
            </a:r>
            <a:endParaRPr lang="en-US" altLang="ko-KR" sz="3200" dirty="0">
              <a:solidFill>
                <a:srgbClr val="FFFF00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인칭 </a:t>
            </a:r>
            <a:r>
              <a:rPr lang="ko-KR" altLang="en-US" sz="3200" dirty="0" err="1">
                <a:solidFill>
                  <a:schemeClr val="bg1"/>
                </a:solidFill>
              </a:rPr>
              <a:t>쿼터뷰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기획 발표</a:t>
            </a:r>
            <a:r>
              <a:rPr lang="en-US" altLang="ko-KR" sz="6000" dirty="0">
                <a:solidFill>
                  <a:schemeClr val="bg1"/>
                </a:solidFill>
              </a:rPr>
              <a:t>, </a:t>
            </a:r>
            <a:r>
              <a:rPr lang="ko-KR" altLang="en-US" sz="6000" dirty="0">
                <a:solidFill>
                  <a:schemeClr val="bg1"/>
                </a:solidFill>
              </a:rPr>
              <a:t>비전 제시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기본 조작 방식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예정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464457" y="187243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54449" y="1875747"/>
            <a:ext cx="179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회피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3149600" y="1889512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S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9592" y="1892826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기본공격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최대 </a:t>
            </a:r>
            <a:r>
              <a:rPr lang="en-US" altLang="ko-KR" sz="2800" dirty="0">
                <a:solidFill>
                  <a:schemeClr val="bg1"/>
                </a:solidFill>
              </a:rPr>
              <a:t>3</a:t>
            </a:r>
            <a:r>
              <a:rPr lang="ko-KR" altLang="en-US" sz="2800" dirty="0">
                <a:solidFill>
                  <a:schemeClr val="bg1"/>
                </a:solidFill>
              </a:rPr>
              <a:t>연속 콤보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464457" y="2926482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354449" y="2926482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2244441" y="2926482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Q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/>
          <p:cNvSpPr/>
          <p:nvPr/>
        </p:nvSpPr>
        <p:spPr>
          <a:xfrm>
            <a:off x="3134433" y="2926482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W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9592" y="2948861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스킬공격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/>
          <p:cNvSpPr/>
          <p:nvPr/>
        </p:nvSpPr>
        <p:spPr>
          <a:xfrm>
            <a:off x="464457" y="405310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54449" y="4056417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궁극기</a:t>
            </a:r>
            <a:r>
              <a:rPr lang="ko-KR" altLang="en-US" sz="4000" dirty="0">
                <a:solidFill>
                  <a:schemeClr val="bg1"/>
                </a:solidFill>
              </a:rPr>
              <a:t> 사용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464457" y="5110466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1354449" y="5110466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244441" y="5110466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/>
          <p:cNvSpPr/>
          <p:nvPr/>
        </p:nvSpPr>
        <p:spPr>
          <a:xfrm>
            <a:off x="3134433" y="5110466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4024425" y="5110466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4417" y="5110466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아이템 </a:t>
            </a:r>
            <a:r>
              <a:rPr lang="ko-KR" altLang="en-US" sz="4000" dirty="0" err="1">
                <a:solidFill>
                  <a:schemeClr val="bg1"/>
                </a:solidFill>
              </a:rPr>
              <a:t>사용부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32561" y="3412999"/>
            <a:ext cx="1205605" cy="120560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bg1"/>
                </a:solidFill>
              </a:rPr>
              <a:t>5000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1273" y="1471114"/>
            <a:ext cx="1298156" cy="1298156"/>
          </a:xfrm>
          <a:prstGeom prst="ellipse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361273" y="1471114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362741" y="1471114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340008" y="1471114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432560" y="3412999"/>
            <a:ext cx="1205605" cy="120560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44348" y="1654761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발열 시스템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44347" y="3595535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대규모 동접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44348" y="5544744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수정필요</a:t>
            </a: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769270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4623879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6567813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471114"/>
            <a:ext cx="533992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연속 스킬공격을 하면 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발열상태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돌입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b="1" dirty="0">
              <a:solidFill>
                <a:srgbClr val="FFFF0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!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3412999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FF00"/>
                </a:solidFill>
              </a:rPr>
              <a:t>Boost </a:t>
            </a:r>
            <a:r>
              <a:rPr kumimoji="1" lang="en-US" altLang="ko-KR" dirty="0" err="1">
                <a:solidFill>
                  <a:srgbClr val="FFFF00"/>
                </a:solidFill>
              </a:rPr>
              <a:t>Asio</a:t>
            </a:r>
            <a:r>
              <a:rPr kumimoji="1" lang="ko-KR" altLang="en-US" dirty="0">
                <a:solidFill>
                  <a:srgbClr val="FFFF00"/>
                </a:solidFill>
              </a:rPr>
              <a:t> 라이브러리</a:t>
            </a:r>
            <a:r>
              <a:rPr kumimoji="1" lang="ko-KR" altLang="en-US" dirty="0">
                <a:solidFill>
                  <a:schemeClr val="bg1"/>
                </a:solidFill>
              </a:rPr>
              <a:t>를 활용한 서버 구축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최신 개발 트렌드에 맞춰 어떤 </a:t>
            </a:r>
            <a:r>
              <a:rPr kumimoji="1" lang="en-US" altLang="ko-KR" dirty="0">
                <a:solidFill>
                  <a:schemeClr val="bg1"/>
                </a:solidFill>
              </a:rPr>
              <a:t>OS</a:t>
            </a:r>
            <a:r>
              <a:rPr kumimoji="1" lang="ko-KR" altLang="en-US" dirty="0">
                <a:solidFill>
                  <a:schemeClr val="bg1"/>
                </a:solidFill>
              </a:rPr>
              <a:t>에서도 구동하는 서버 제작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lvl="0"/>
            <a:r>
              <a:rPr kumimoji="1" lang="en-US" altLang="ko-KR" dirty="0">
                <a:solidFill>
                  <a:schemeClr val="bg1"/>
                </a:solidFill>
              </a:rPr>
              <a:t>5,000</a:t>
            </a:r>
            <a:r>
              <a:rPr kumimoji="1" lang="ko-KR" altLang="en-US" dirty="0">
                <a:solidFill>
                  <a:schemeClr val="bg1"/>
                </a:solidFill>
              </a:rPr>
              <a:t>명 이상이 동시에 접속할 수 있는 대규모 서버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lvl="0"/>
            <a:r>
              <a:rPr kumimoji="1" lang="ko-KR" altLang="en-US" dirty="0">
                <a:solidFill>
                  <a:schemeClr val="bg1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schemeClr val="bg1"/>
                </a:solidFill>
              </a:rPr>
              <a:t>(hot-spot)</a:t>
            </a:r>
            <a:r>
              <a:rPr kumimoji="1" lang="ko-KR" altLang="en-US" dirty="0">
                <a:solidFill>
                  <a:schemeClr val="bg1"/>
                </a:solidFill>
              </a:rPr>
              <a:t>에도 끊김 없는 서버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5616499"/>
            <a:ext cx="7143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 err="1">
                <a:solidFill>
                  <a:schemeClr val="bg1"/>
                </a:solidFill>
              </a:rPr>
              <a:t>Non-Photorealistic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비실사렌더링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을 기반으로 한 동화적인 그래픽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HLSL(</a:t>
            </a:r>
            <a:r>
              <a:rPr lang="en-US" altLang="ko-KR" dirty="0">
                <a:solidFill>
                  <a:schemeClr val="bg1"/>
                </a:solidFill>
              </a:rPr>
              <a:t>High Level </a:t>
            </a:r>
            <a:r>
              <a:rPr lang="en-US" altLang="ko-KR" dirty="0" err="1">
                <a:solidFill>
                  <a:schemeClr val="bg1"/>
                </a:solidFill>
              </a:rPr>
              <a:t>Shader</a:t>
            </a:r>
            <a:r>
              <a:rPr lang="en-US" altLang="ko-KR" dirty="0">
                <a:solidFill>
                  <a:schemeClr val="bg1"/>
                </a:solidFill>
              </a:rPr>
              <a:t> Language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를 사용해 자연스러운 물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포워드 라이팅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디퍼드 셰이딩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셰도우 매핑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프로스트프로세싱 활용</a:t>
            </a:r>
            <a:endParaRPr kumimoji="1" lang="mr-IN" altLang="ko-KR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32561" y="5364100"/>
            <a:ext cx="1205605" cy="1205605"/>
          </a:xfrm>
          <a:prstGeom prst="ellipse">
            <a:avLst/>
          </a:pr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bg1"/>
                </a:solidFill>
              </a:rPr>
              <a:t>5000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2560" y="5364100"/>
            <a:ext cx="1205605" cy="120560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중점 연구분야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0" y="182880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6598" y="1681788"/>
            <a:ext cx="10586066" cy="1170177"/>
            <a:chOff x="926598" y="1253439"/>
            <a:chExt cx="10586066" cy="117017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926598" y="138304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>
                  <a:solidFill>
                    <a:schemeClr val="bg1">
                      <a:lumMod val="50000"/>
                    </a:schemeClr>
                  </a:solidFill>
                </a:rPr>
                <a:t>서버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김형준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4166469" y="125343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팀장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Boost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Asio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</a:rPr>
                <a:t>라이브러리를 활용한 </a:t>
              </a:r>
              <a:r>
                <a:rPr lang="en-US" altLang="ko-KR" sz="2000" dirty="0">
                  <a:solidFill>
                    <a:schemeClr val="bg1"/>
                  </a:solidFill>
                </a:rPr>
                <a:t>MMORPG </a:t>
              </a:r>
              <a:r>
                <a:rPr lang="ko-KR" altLang="en-US" sz="2000" dirty="0">
                  <a:solidFill>
                    <a:schemeClr val="bg1"/>
                  </a:solidFill>
                </a:rPr>
                <a:t>서버 제작</a:t>
              </a:r>
            </a:p>
          </p:txBody>
        </p:sp>
      </p:grpSp>
      <p:cxnSp>
        <p:nvCxnSpPr>
          <p:cNvPr id="37" name="직선 연결선 36"/>
          <p:cNvCxnSpPr>
            <a:cxnSpLocks/>
          </p:cNvCxnSpPr>
          <p:nvPr/>
        </p:nvCxnSpPr>
        <p:spPr>
          <a:xfrm flipV="1">
            <a:off x="0" y="3118854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 flipV="1">
            <a:off x="0" y="439918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26598" y="4252168"/>
            <a:ext cx="10586066" cy="1170177"/>
            <a:chOff x="926598" y="3823819"/>
            <a:chExt cx="10586066" cy="1170177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926598" y="395342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허지훈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4166469" y="382381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게임 내 사용되는 전반적인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셰이더</a:t>
              </a:r>
              <a:r>
                <a:rPr lang="ko-KR" altLang="en-US" sz="2000" dirty="0">
                  <a:solidFill>
                    <a:schemeClr val="bg1"/>
                  </a:solidFill>
                </a:rPr>
                <a:t> 자체제작</a:t>
              </a:r>
            </a:p>
          </p:txBody>
        </p:sp>
      </p:grp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0" y="5679506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26598" y="5532494"/>
            <a:ext cx="10586066" cy="1170177"/>
            <a:chOff x="926598" y="5104145"/>
            <a:chExt cx="10586066" cy="1170177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926598" y="5233751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 err="1">
                  <a:solidFill>
                    <a:schemeClr val="bg1"/>
                  </a:solidFill>
                </a:rPr>
                <a:t>홍승필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/>
            <p:cNvSpPr/>
            <p:nvPr/>
          </p:nvSpPr>
          <p:spPr>
            <a:xfrm>
              <a:off x="4166469" y="5104145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DirectX11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자체개발 프레임워크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MFC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맵툴</a:t>
              </a:r>
              <a:r>
                <a:rPr lang="ko-KR" altLang="en-US" sz="2000" dirty="0">
                  <a:solidFill>
                    <a:schemeClr val="bg1"/>
                  </a:solidFill>
                </a:rPr>
                <a:t> 제작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26598" y="2971842"/>
            <a:ext cx="10586066" cy="1170177"/>
            <a:chOff x="926598" y="2543493"/>
            <a:chExt cx="10586066" cy="1170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926598" y="2543493"/>
              <a:ext cx="10586066" cy="1170177"/>
              <a:chOff x="926598" y="2543493"/>
              <a:chExt cx="10586066" cy="1170177"/>
            </a:xfrm>
          </p:grpSpPr>
          <p:sp>
            <p:nvSpPr>
              <p:cNvPr id="38" name="사각형: 둥근 모서리 37"/>
              <p:cNvSpPr/>
              <p:nvPr/>
            </p:nvSpPr>
            <p:spPr>
              <a:xfrm>
                <a:off x="926598" y="2673099"/>
                <a:ext cx="2868856" cy="910965"/>
              </a:xfrm>
              <a:prstGeom prst="roundRect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 기획</a:t>
                </a:r>
                <a:endParaRPr lang="en-US" altLang="ko-KR" sz="2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그래픽</a:t>
                </a:r>
                <a:endParaRPr lang="ko-KR" alt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4166469" y="2543493"/>
                <a:ext cx="7346195" cy="1170177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전반적인 시스템 및 컨텐츠 디자인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게임 내 사용될 리소스 자체제작 진행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  -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모델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애니메이션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UI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등 모두 포함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1026" y="2851965"/>
              <a:ext cx="154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신창섭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구성원 역할분담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8628" y="2359663"/>
            <a:ext cx="100148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10</a:t>
            </a:r>
            <a:r>
              <a:rPr lang="ko-KR" altLang="en-US" sz="4000" dirty="0">
                <a:solidFill>
                  <a:schemeClr val="bg1"/>
                </a:solidFill>
              </a:rPr>
              <a:t>종류의 시스템 기획서 </a:t>
            </a:r>
            <a:r>
              <a:rPr lang="ko-KR" altLang="en-US" sz="4000" dirty="0"/>
              <a:t>작성</a:t>
            </a:r>
            <a:endParaRPr lang="en-US" altLang="ko-KR" sz="4000" dirty="0"/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일 기준 </a:t>
            </a:r>
            <a:r>
              <a:rPr lang="en-US" altLang="ko-KR" sz="3200" dirty="0">
                <a:solidFill>
                  <a:srgbClr val="FFFF00"/>
                </a:solidFill>
              </a:rPr>
              <a:t>157</a:t>
            </a:r>
            <a:r>
              <a:rPr lang="ko-KR" altLang="en-US" sz="3200" dirty="0">
                <a:solidFill>
                  <a:srgbClr val="FFFF00"/>
                </a:solidFill>
              </a:rPr>
              <a:t>장</a:t>
            </a:r>
            <a:endParaRPr lang="en-US" altLang="ko-KR" sz="3200" dirty="0">
              <a:solidFill>
                <a:srgbClr val="FFFF00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6</a:t>
            </a:r>
            <a:r>
              <a:rPr lang="ko-KR" altLang="en-US" sz="4000" dirty="0">
                <a:solidFill>
                  <a:schemeClr val="bg1"/>
                </a:solidFill>
              </a:rPr>
              <a:t>종의 컨텐츠 기획서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000" dirty="0">
                <a:solidFill>
                  <a:schemeClr val="bg1"/>
                </a:solidFill>
              </a:rPr>
              <a:t>메인 </a:t>
            </a:r>
            <a:r>
              <a:rPr lang="en-US" altLang="ko-KR" sz="4000" dirty="0">
                <a:solidFill>
                  <a:schemeClr val="bg1"/>
                </a:solidFill>
              </a:rPr>
              <a:t>UI </a:t>
            </a:r>
            <a:r>
              <a:rPr lang="ko-KR" altLang="en-US" sz="4000" dirty="0">
                <a:solidFill>
                  <a:schemeClr val="bg1"/>
                </a:solidFill>
              </a:rPr>
              <a:t>기획서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3434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화살표: 오른쪽 1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297C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그래픽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522314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23</a:t>
            </a:r>
            <a:r>
              <a:rPr lang="ko-KR" altLang="en-US" sz="3200" dirty="0">
                <a:solidFill>
                  <a:schemeClr val="bg1"/>
                </a:solidFill>
              </a:rPr>
              <a:t>종의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포토샵을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스테이터스</a:t>
            </a:r>
            <a:r>
              <a:rPr lang="ko-KR" altLang="en-US" sz="3200" dirty="0">
                <a:solidFill>
                  <a:schemeClr val="bg1"/>
                </a:solidFill>
              </a:rPr>
              <a:t> 출력 관련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8628" y="2519142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23</a:t>
            </a:r>
            <a:r>
              <a:rPr lang="ko-KR" altLang="en-US" sz="3200" dirty="0">
                <a:solidFill>
                  <a:schemeClr val="bg1"/>
                </a:solidFill>
              </a:rPr>
              <a:t>종의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포토샵을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스테이터스</a:t>
            </a:r>
            <a:r>
              <a:rPr lang="ko-KR" altLang="en-US" sz="3200" dirty="0">
                <a:solidFill>
                  <a:schemeClr val="bg1"/>
                </a:solidFill>
              </a:rPr>
              <a:t> 출력 관련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38126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Pages>27</Pages>
  <Words>787</Words>
  <Characters>0</Characters>
  <Application>Microsoft Office PowerPoint</Application>
  <DocSecurity>0</DocSecurity>
  <PresentationFormat>와이드스크린</PresentationFormat>
  <Lines>0</Lines>
  <Paragraphs>335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272</cp:revision>
  <dcterms:modified xsi:type="dcterms:W3CDTF">2017-05-04T12:41:39Z</dcterms:modified>
</cp:coreProperties>
</file>